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4" r:id="rId3"/>
    <p:sldId id="258" r:id="rId4"/>
    <p:sldId id="285" r:id="rId5"/>
    <p:sldId id="257" r:id="rId6"/>
    <p:sldId id="313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66" r:id="rId17"/>
    <p:sldId id="299" r:id="rId18"/>
    <p:sldId id="301" r:id="rId19"/>
    <p:sldId id="302" r:id="rId20"/>
    <p:sldId id="303" r:id="rId21"/>
    <p:sldId id="304" r:id="rId22"/>
    <p:sldId id="306" r:id="rId23"/>
    <p:sldId id="282" r:id="rId24"/>
    <p:sldId id="312" r:id="rId25"/>
    <p:sldId id="308" r:id="rId26"/>
    <p:sldId id="309" r:id="rId27"/>
    <p:sldId id="310" r:id="rId28"/>
    <p:sldId id="311" r:id="rId29"/>
    <p:sldId id="286" r:id="rId30"/>
    <p:sldId id="288" r:id="rId31"/>
    <p:sldId id="314" r:id="rId32"/>
    <p:sldId id="307" r:id="rId33"/>
    <p:sldId id="259" r:id="rId34"/>
    <p:sldId id="287" r:id="rId35"/>
    <p:sldId id="289" r:id="rId36"/>
    <p:sldId id="315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38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02BC4-F299-4BD1-BF8E-4DB25F909FE9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6D105-7E05-459B-B839-D1D36F3C54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6D105-7E05-459B-B839-D1D36F3C540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3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6D105-7E05-459B-B839-D1D36F3C540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25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30C4C2-99CE-4671-875D-E2D332E51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7FE34DF-E368-4795-BFC9-2E0194834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95841F-55D3-4E16-8646-97389045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F2A68-1D0D-4908-8E17-E09BFA6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3AFDB4-4344-449E-872F-54848905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13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CC0DBB-242E-41E3-8B44-9E56BB4A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24D0E5-FCFE-42BD-87FF-0FC5D04E2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A4E1C5-00F0-429D-A43E-EDE4E383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21086-5294-4D13-8D00-0664B36A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E853B-E1B3-480A-B5B0-AEA7641F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5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703AC4-8E52-46CD-873B-107367091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8D0B2B-C6F1-4FCB-82FE-3E56AA168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D46F5F-BE7B-4859-9294-790AC694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F8B3B-56BF-4FDB-B402-CB4398FE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818ABB-4203-41A5-B0A5-A4C1975D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1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FCA64-9975-4594-9D82-ADE7E343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8228A6-BABA-48DB-A9D1-BD70D0E04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E3617A-266F-46B8-A861-2B2B4A12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A91773-5ACC-45D4-9AF4-34F6A7A7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F8137F-404D-4B93-8AC3-E5BAD9C4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9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3197B1-338A-4C9C-A1FA-0723125C8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E14B4B-92AF-4547-B7C8-5D2EFB64B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2EA15-2C4E-4D06-8720-CB260E1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4EC661-E38F-4C07-8344-71B051A8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47CC7-BED9-4FB1-B044-ABE951BF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79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229EA-3499-44D7-8EAC-F84F7884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5DBEAB-7E57-4EB9-AD1F-2E54DF033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059E8F-B82E-4841-90CA-7139A609D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E1B3C2-789A-458F-B03D-3FF9A567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AA2831-F7B8-4F9E-957D-CE265BEB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8363AA-D2B6-4F4B-902E-D0377D35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1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41F47-AC96-414A-AA7F-7343F148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6575E3-AFDA-4D63-89E7-05205D8D1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2B0487-02D9-4E3C-8D3D-6B2DCAB55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D6057AE-B13C-46F2-B0D5-0D2EBF391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DADF608-58C1-4F53-B449-9177B8AF8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27FB0C0-E26C-4178-8F42-A0450884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459F0B7-7700-4BCB-B2D8-B50E83C2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302DA69-61D7-49F1-8C47-CFC190A7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6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7318F-BCBB-4FF0-A9F1-39A9A87C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598DEF-4E30-46E1-ACC8-5F824E6E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6360CE-B6BF-4D20-83AF-F9CB7886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2F18E0-4F5A-48A6-9510-33E16CE5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5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A44B11-0C66-4B83-BD6F-D9DD449A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45C405B-917A-4832-B4D5-062EB57C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2190C4-DA10-4737-AB7B-5DA7E044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54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63604-7E7A-44A7-B608-4DB64A70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49887-F205-4BB3-A09A-24CEDCB4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8CBB5F-58CE-4BDB-9DEC-F05B7B27C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B15A51-42C2-4298-88A9-7ADFC3BD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AE043B-054F-4381-8A48-6BBB10E3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324BF8-9902-404A-9015-20B40DA9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61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64357-1B4E-4663-A2C5-36CC7F4B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69D8910-A461-467C-A2E4-B70776A61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99BF17-7D71-463B-8551-88645FF4E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97F9C1-1A03-45B4-9050-46323C59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3E7927-558E-4836-89E4-F2949B97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4F6B0C-2B2C-4A7B-AB21-C19C9561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80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3D0A12-4C24-401C-B084-A748106E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8F4BFB-16F2-4FEE-AFE8-755BA5820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ADDBD-E7D0-4DC2-9943-F06364B6F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86B1-C8A7-4480-8A58-C7BCBAEADCE8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DB3505-FD45-447C-ABFB-0ACE032AD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302E44-D998-4DB6-8517-C3E838D44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F4AE3-E411-46A9-B170-9EEC414B8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0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0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3" Type="http://schemas.openxmlformats.org/officeDocument/2006/relationships/image" Target="../media/image39.png"/><Relationship Id="rId12" Type="http://schemas.openxmlformats.org/officeDocument/2006/relationships/image" Target="../media/image103.png"/><Relationship Id="rId1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521.png"/><Relationship Id="rId3" Type="http://schemas.openxmlformats.org/officeDocument/2006/relationships/image" Target="../media/image380.png"/><Relationship Id="rId7" Type="http://schemas.openxmlformats.org/officeDocument/2006/relationships/image" Target="../media/image440.png"/><Relationship Id="rId12" Type="http://schemas.openxmlformats.org/officeDocument/2006/relationships/image" Target="../media/image51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501.png"/><Relationship Id="rId5" Type="http://schemas.openxmlformats.org/officeDocument/2006/relationships/image" Target="../media/image400.png"/><Relationship Id="rId15" Type="http://schemas.openxmlformats.org/officeDocument/2006/relationships/image" Target="../media/image541.png"/><Relationship Id="rId10" Type="http://schemas.openxmlformats.org/officeDocument/2006/relationships/image" Target="../media/image491.png"/><Relationship Id="rId4" Type="http://schemas.openxmlformats.org/officeDocument/2006/relationships/image" Target="../media/image390.png"/><Relationship Id="rId9" Type="http://schemas.openxmlformats.org/officeDocument/2006/relationships/image" Target="../media/image481.png"/><Relationship Id="rId14" Type="http://schemas.openxmlformats.org/officeDocument/2006/relationships/image" Target="../media/image5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491.png"/><Relationship Id="rId4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5" Type="http://schemas.openxmlformats.org/officeDocument/2006/relationships/hyperlink" Target="https://www.alexirpan.com/2018/02/14/rl-hard.html" TargetMode="Externa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exirpan.com/2018/02/14/rl-hard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pinningup.openai.com/" TargetMode="External"/><Relationship Id="rId2" Type="http://schemas.openxmlformats.org/officeDocument/2006/relationships/hyperlink" Target="https://www.alexirpan.com/2018/02/14/rl-hard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7" Type="http://schemas.openxmlformats.org/officeDocument/2006/relationships/image" Target="../media/image101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0.png"/><Relationship Id="rId10" Type="http://schemas.openxmlformats.org/officeDocument/2006/relationships/image" Target="../media/image450.png"/><Relationship Id="rId4" Type="http://schemas.openxmlformats.org/officeDocument/2006/relationships/image" Target="../media/image710.png"/><Relationship Id="rId9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20.png"/><Relationship Id="rId12" Type="http://schemas.openxmlformats.org/officeDocument/2006/relationships/image" Target="../media/image8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40.png"/><Relationship Id="rId6" Type="http://schemas.openxmlformats.org/officeDocument/2006/relationships/image" Target="../media/image150.png"/><Relationship Id="rId10" Type="http://schemas.openxmlformats.org/officeDocument/2006/relationships/image" Target="../media/image8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1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1.png"/><Relationship Id="rId9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590.png"/><Relationship Id="rId7" Type="http://schemas.openxmlformats.org/officeDocument/2006/relationships/image" Target="../media/image630.png"/><Relationship Id="rId12" Type="http://schemas.openxmlformats.org/officeDocument/2006/relationships/image" Target="../media/image42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750.png"/><Relationship Id="rId5" Type="http://schemas.openxmlformats.org/officeDocument/2006/relationships/image" Target="../media/image610.png"/><Relationship Id="rId10" Type="http://schemas.openxmlformats.org/officeDocument/2006/relationships/image" Target="../media/image660.png"/><Relationship Id="rId4" Type="http://schemas.openxmlformats.org/officeDocument/2006/relationships/image" Target="../media/image600.png"/><Relationship Id="rId9" Type="http://schemas.openxmlformats.org/officeDocument/2006/relationships/image" Target="../media/image6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.png"/><Relationship Id="rId21" Type="http://schemas.openxmlformats.org/officeDocument/2006/relationships/image" Target="../media/image73.png"/><Relationship Id="rId17" Type="http://schemas.openxmlformats.org/officeDocument/2006/relationships/image" Target="../media/image69.png"/><Relationship Id="rId2" Type="http://schemas.openxmlformats.org/officeDocument/2006/relationships/image" Target="../media/image2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67.png"/><Relationship Id="rId19" Type="http://schemas.openxmlformats.org/officeDocument/2006/relationships/image" Target="../media/image71.png"/><Relationship Id="rId22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96BFF-52A7-4A32-956E-865E3EA3F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Off-Policy Deep RL for Continuous Action Space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117FBF-C41E-4523-BF79-0D899A57A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 err="1"/>
              <a:t>Yunke</a:t>
            </a:r>
            <a:r>
              <a:rPr lang="en-US" altLang="zh-CN" dirty="0"/>
              <a:t> </a:t>
            </a:r>
            <a:r>
              <a:rPr lang="en-US" altLang="zh-CN" dirty="0" err="1"/>
              <a:t>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3231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8" y="374626"/>
            <a:ext cx="10515600" cy="72248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DDPG: Performance Comparation</a:t>
            </a:r>
            <a:endParaRPr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2BB2B7C-9C2B-4EC6-B7DB-F144BAE20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" y="3637358"/>
            <a:ext cx="12049125" cy="24288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863B21-33D0-4A10-9342-8BAC7975790F}"/>
              </a:ext>
            </a:extLst>
          </p:cNvPr>
          <p:cNvSpPr txBox="1"/>
          <p:nvPr/>
        </p:nvSpPr>
        <p:spPr>
          <a:xfrm>
            <a:off x="1150430" y="6024258"/>
            <a:ext cx="873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Stable dynamics: very fast and well                           Unstable dynamics: easy to fail</a:t>
            </a:r>
            <a:endParaRPr lang="zh-CN" altLang="en-US" b="1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0951645-5A6A-4433-BA45-8306DDDA5D66}"/>
              </a:ext>
            </a:extLst>
          </p:cNvPr>
          <p:cNvSpPr/>
          <p:nvPr/>
        </p:nvSpPr>
        <p:spPr>
          <a:xfrm>
            <a:off x="909638" y="4904118"/>
            <a:ext cx="240792" cy="737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swimmer">
            <a:hlinkClick r:id="" action="ppaction://media"/>
            <a:extLst>
              <a:ext uri="{FF2B5EF4-FFF2-40B4-BE49-F238E27FC236}">
                <a16:creationId xmlns:a16="http://schemas.microsoft.com/office/drawing/2014/main" id="{C32999EB-CC83-42A3-AF55-57F0FB066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6672" y="1322832"/>
            <a:ext cx="2005584" cy="2005584"/>
          </a:xfrm>
          <a:prstGeom prst="rect">
            <a:avLst/>
          </a:prstGeom>
        </p:spPr>
      </p:pic>
      <p:pic>
        <p:nvPicPr>
          <p:cNvPr id="10" name="Training a Cheetah to run with Deep Reinforcement Learning - Google Chrome 2020-03-07 21-04-46">
            <a:hlinkClick r:id="" action="ppaction://media"/>
            <a:extLst>
              <a:ext uri="{FF2B5EF4-FFF2-40B4-BE49-F238E27FC236}">
                <a16:creationId xmlns:a16="http://schemas.microsoft.com/office/drawing/2014/main" id="{849E6420-17E3-4CC9-9655-8C73EB2997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7917" t="33462" r="29583" b="25615"/>
          <a:stretch/>
        </p:blipFill>
        <p:spPr>
          <a:xfrm>
            <a:off x="694944" y="1531923"/>
            <a:ext cx="3409097" cy="1778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C29194-E22F-4888-A650-4A701C32C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800" y="1301496"/>
            <a:ext cx="200575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255230"/>
            <a:ext cx="10515600" cy="72248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Why does DDPG fail in harder environments?</a:t>
            </a:r>
            <a:endParaRPr lang="zh-CN" altLang="en-US" sz="4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72BCCB-F915-4DEA-AF6F-B2D4DF99D36A}"/>
              </a:ext>
            </a:extLst>
          </p:cNvPr>
          <p:cNvSpPr txBox="1"/>
          <p:nvPr/>
        </p:nvSpPr>
        <p:spPr>
          <a:xfrm>
            <a:off x="502920" y="3739896"/>
            <a:ext cx="1070826" cy="5107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DDPG</a:t>
            </a:r>
            <a:endParaRPr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BA0357-E777-4B41-AFD2-676AD7BAE2E8}"/>
              </a:ext>
            </a:extLst>
          </p:cNvPr>
          <p:cNvSpPr txBox="1"/>
          <p:nvPr/>
        </p:nvSpPr>
        <p:spPr>
          <a:xfrm>
            <a:off x="2536717" y="2320781"/>
            <a:ext cx="1747082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dirty="0"/>
              <a:t>Q-learning</a:t>
            </a:r>
            <a:endParaRPr lang="zh-CN" altLang="en-US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24B528-9163-4066-AB0E-3165F444BA0B}"/>
              </a:ext>
            </a:extLst>
          </p:cNvPr>
          <p:cNvSpPr txBox="1"/>
          <p:nvPr/>
        </p:nvSpPr>
        <p:spPr>
          <a:xfrm>
            <a:off x="2536717" y="5190469"/>
            <a:ext cx="1689430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DPG</a:t>
            </a:r>
            <a:endParaRPr lang="zh-CN" altLang="en-US" sz="2400" b="1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2FF89EC-4F99-4CB6-996B-68500A32B154}"/>
              </a:ext>
            </a:extLst>
          </p:cNvPr>
          <p:cNvCxnSpPr>
            <a:cxnSpLocks/>
          </p:cNvCxnSpPr>
          <p:nvPr/>
        </p:nvCxnSpPr>
        <p:spPr>
          <a:xfrm flipV="1">
            <a:off x="1536774" y="2831559"/>
            <a:ext cx="999943" cy="908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4FC6211-D00A-45FA-A61B-4A53C3F90D2F}"/>
              </a:ext>
            </a:extLst>
          </p:cNvPr>
          <p:cNvCxnSpPr>
            <a:cxnSpLocks/>
          </p:cNvCxnSpPr>
          <p:nvPr/>
        </p:nvCxnSpPr>
        <p:spPr>
          <a:xfrm>
            <a:off x="1536774" y="4250674"/>
            <a:ext cx="999943" cy="933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B058953-F132-4ABD-98F0-6BD05131F997}"/>
              </a:ext>
            </a:extLst>
          </p:cNvPr>
          <p:cNvSpPr txBox="1"/>
          <p:nvPr/>
        </p:nvSpPr>
        <p:spPr>
          <a:xfrm>
            <a:off x="1536774" y="294436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Critic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6C89F6-A2C0-4289-92A9-E09374CF5F17}"/>
              </a:ext>
            </a:extLst>
          </p:cNvPr>
          <p:cNvSpPr txBox="1"/>
          <p:nvPr/>
        </p:nvSpPr>
        <p:spPr>
          <a:xfrm>
            <a:off x="1408758" y="467687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Actor</a:t>
            </a:r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6A8E3E6-446A-4692-8DF7-0698C1897D93}"/>
              </a:ext>
            </a:extLst>
          </p:cNvPr>
          <p:cNvSpPr/>
          <p:nvPr/>
        </p:nvSpPr>
        <p:spPr>
          <a:xfrm>
            <a:off x="6090221" y="2277026"/>
            <a:ext cx="4310558" cy="6078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Over-estimation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7EE0FB2-B771-4B77-9794-4726BA7B3743}"/>
              </a:ext>
            </a:extLst>
          </p:cNvPr>
          <p:cNvSpPr/>
          <p:nvPr/>
        </p:nvSpPr>
        <p:spPr>
          <a:xfrm>
            <a:off x="6119698" y="5046202"/>
            <a:ext cx="4310558" cy="8448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Deterministic Policy: brittle, simple</a:t>
            </a:r>
          </a:p>
          <a:p>
            <a:pPr algn="ctr"/>
            <a:r>
              <a:rPr lang="en-US" altLang="zh-CN" sz="2000" b="1" dirty="0"/>
              <a:t>Exploration noise: sudden failure</a:t>
            </a:r>
            <a:endParaRPr lang="zh-CN" altLang="en-US" sz="2000" b="1" dirty="0"/>
          </a:p>
        </p:txBody>
      </p:sp>
      <p:pic>
        <p:nvPicPr>
          <p:cNvPr id="28" name="Picture 14" descr="Image result for interaction icon">
            <a:extLst>
              <a:ext uri="{FF2B5EF4-FFF2-40B4-BE49-F238E27FC236}">
                <a16:creationId xmlns:a16="http://schemas.microsoft.com/office/drawing/2014/main" id="{A674BD43-3BC6-4454-9396-F36BB55B6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0"/>
          <a:stretch/>
        </p:blipFill>
        <p:spPr bwMode="auto">
          <a:xfrm rot="15503588">
            <a:off x="2719982" y="3420063"/>
            <a:ext cx="1216566" cy="11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949EE8DB-175B-4AFE-B668-A0F86B45C378}"/>
              </a:ext>
            </a:extLst>
          </p:cNvPr>
          <p:cNvSpPr/>
          <p:nvPr/>
        </p:nvSpPr>
        <p:spPr>
          <a:xfrm>
            <a:off x="6119698" y="3592092"/>
            <a:ext cx="4310558" cy="69794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Interplay of policy &amp; value update</a:t>
            </a:r>
            <a:endParaRPr lang="zh-CN" altLang="en-US" sz="2000" b="1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A13DE3E5-C577-4C1F-8610-7DE5C7AE7BC2}"/>
              </a:ext>
            </a:extLst>
          </p:cNvPr>
          <p:cNvSpPr/>
          <p:nvPr/>
        </p:nvSpPr>
        <p:spPr>
          <a:xfrm>
            <a:off x="4846320" y="2460033"/>
            <a:ext cx="749808" cy="27850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D59F7296-6D25-4EFC-A1E3-2C71F42F5245}"/>
              </a:ext>
            </a:extLst>
          </p:cNvPr>
          <p:cNvSpPr/>
          <p:nvPr/>
        </p:nvSpPr>
        <p:spPr>
          <a:xfrm>
            <a:off x="4797552" y="3801811"/>
            <a:ext cx="749808" cy="27850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60E7ABDC-A8C6-4033-B7DF-EC1606E0A947}"/>
              </a:ext>
            </a:extLst>
          </p:cNvPr>
          <p:cNvSpPr/>
          <p:nvPr/>
        </p:nvSpPr>
        <p:spPr>
          <a:xfrm>
            <a:off x="4773977" y="5337687"/>
            <a:ext cx="749808" cy="27850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24FB40F-B644-495D-A1AA-3D31656E2873}"/>
              </a:ext>
            </a:extLst>
          </p:cNvPr>
          <p:cNvSpPr txBox="1"/>
          <p:nvPr/>
        </p:nvSpPr>
        <p:spPr>
          <a:xfrm>
            <a:off x="7496737" y="1268544"/>
            <a:ext cx="149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Problems</a:t>
            </a:r>
            <a:endParaRPr lang="zh-CN" altLang="en-US" sz="2400" b="1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764770C-EDE1-4396-ACDD-54FEA37B9E27}"/>
              </a:ext>
            </a:extLst>
          </p:cNvPr>
          <p:cNvSpPr/>
          <p:nvPr/>
        </p:nvSpPr>
        <p:spPr>
          <a:xfrm>
            <a:off x="5833872" y="1947672"/>
            <a:ext cx="4949370" cy="26334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97F62AF-1003-4A38-BAF5-AA1319F87076}"/>
              </a:ext>
            </a:extLst>
          </p:cNvPr>
          <p:cNvSpPr txBox="1"/>
          <p:nvPr/>
        </p:nvSpPr>
        <p:spPr>
          <a:xfrm>
            <a:off x="11020986" y="3265420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TD3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66FC342-A533-4575-A347-9615A56B6A32}"/>
              </a:ext>
            </a:extLst>
          </p:cNvPr>
          <p:cNvSpPr/>
          <p:nvPr/>
        </p:nvSpPr>
        <p:spPr>
          <a:xfrm>
            <a:off x="5833872" y="4860510"/>
            <a:ext cx="4949370" cy="12204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645AD10-BB64-4FFE-87C5-EEE097285BD1}"/>
              </a:ext>
            </a:extLst>
          </p:cNvPr>
          <p:cNvSpPr txBox="1"/>
          <p:nvPr/>
        </p:nvSpPr>
        <p:spPr>
          <a:xfrm>
            <a:off x="11020985" y="5184046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SAC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/>
      <p:bldP spid="19" grpId="0"/>
      <p:bldP spid="23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255230"/>
            <a:ext cx="10515600" cy="72248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Overestimation of Q-learning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9FD60E-8436-4A2C-9D4C-BC4BBBA4B6AC}"/>
              </a:ext>
            </a:extLst>
          </p:cNvPr>
          <p:cNvSpPr txBox="1"/>
          <p:nvPr/>
        </p:nvSpPr>
        <p:spPr>
          <a:xfrm>
            <a:off x="658368" y="1426464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Intuition in discrete case:</a:t>
            </a:r>
            <a:endParaRPr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E3D5DC8-A00E-4335-A492-BF8D064EBFAA}"/>
                  </a:ext>
                </a:extLst>
              </p:cNvPr>
              <p:cNvSpPr txBox="1"/>
              <p:nvPr/>
            </p:nvSpPr>
            <p:spPr>
              <a:xfrm>
                <a:off x="906906" y="2176272"/>
                <a:ext cx="3866635" cy="454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′)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E3D5DC8-A00E-4335-A492-BF8D064EB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06" y="2176272"/>
                <a:ext cx="3866635" cy="4547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86E426-9FCA-450D-A82F-63EF8D0847E5}"/>
                  </a:ext>
                </a:extLst>
              </p:cNvPr>
              <p:cNvSpPr txBox="1"/>
              <p:nvPr/>
            </p:nvSpPr>
            <p:spPr>
              <a:xfrm>
                <a:off x="906906" y="2980710"/>
                <a:ext cx="3327899" cy="803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If we get some error:</a:t>
                </a:r>
              </a:p>
              <a:p>
                <a:endParaRPr lang="en-US" altLang="zh-CN" sz="1000" dirty="0"/>
              </a:p>
              <a:p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′)−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86E426-9FCA-450D-A82F-63EF8D084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06" y="2980710"/>
                <a:ext cx="3327899" cy="803425"/>
              </a:xfrm>
              <a:prstGeom prst="rect">
                <a:avLst/>
              </a:prstGeom>
              <a:blipFill>
                <a:blip r:embed="rId7"/>
                <a:stretch>
                  <a:fillRect l="-1648" t="-4545" b="-5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38734024-FA51-47C6-BE35-AABFD2097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412" y="1921897"/>
            <a:ext cx="6614818" cy="2921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008B7F3-4FF8-4B84-9B73-C136C06B1F46}"/>
                  </a:ext>
                </a:extLst>
              </p:cNvPr>
              <p:cNvSpPr txBox="1"/>
              <p:nvPr/>
            </p:nvSpPr>
            <p:spPr>
              <a:xfrm>
                <a:off x="906906" y="4526423"/>
                <a:ext cx="5830955" cy="81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With property of max function:</a:t>
                </a:r>
              </a:p>
              <a:p>
                <a:endParaRPr lang="en-US" altLang="zh-CN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008B7F3-4FF8-4B84-9B73-C136C06B1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06" y="4526423"/>
                <a:ext cx="5830955" cy="815608"/>
              </a:xfrm>
              <a:prstGeom prst="rect">
                <a:avLst/>
              </a:prstGeom>
              <a:blipFill>
                <a:blip r:embed="rId9"/>
                <a:stretch>
                  <a:fillRect l="-941" t="-4511" b="-7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4D57F87-204C-49A4-986D-B3C76B3B91A0}"/>
                  </a:ext>
                </a:extLst>
              </p:cNvPr>
              <p:cNvSpPr txBox="1"/>
              <p:nvPr/>
            </p:nvSpPr>
            <p:spPr>
              <a:xfrm>
                <a:off x="906906" y="5813001"/>
                <a:ext cx="5252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So even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dirty="0"/>
                  <a:t>, We still 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4D57F87-204C-49A4-986D-B3C76B3B9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06" y="5813001"/>
                <a:ext cx="5252143" cy="369332"/>
              </a:xfrm>
              <a:prstGeom prst="rect">
                <a:avLst/>
              </a:prstGeom>
              <a:blipFill>
                <a:blip r:embed="rId10"/>
                <a:stretch>
                  <a:fillRect l="-1045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18C696D-2C9A-40BA-B89D-4EAEEF922466}"/>
              </a:ext>
            </a:extLst>
          </p:cNvPr>
          <p:cNvCxnSpPr>
            <a:stCxn id="12" idx="3"/>
          </p:cNvCxnSpPr>
          <p:nvPr/>
        </p:nvCxnSpPr>
        <p:spPr>
          <a:xfrm flipV="1">
            <a:off x="6159049" y="5995881"/>
            <a:ext cx="718889" cy="1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5F7B5AE-8B06-4AB5-963E-FCB762F5BB46}"/>
              </a:ext>
            </a:extLst>
          </p:cNvPr>
          <p:cNvSpPr txBox="1"/>
          <p:nvPr/>
        </p:nvSpPr>
        <p:spPr>
          <a:xfrm>
            <a:off x="7214616" y="582172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Over-estimation!</a:t>
            </a:r>
            <a:endParaRPr lang="zh-CN" altLang="en-US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69D97C8-59F5-4A6F-9A57-8539F0C5E26D}"/>
              </a:ext>
            </a:extLst>
          </p:cNvPr>
          <p:cNvSpPr/>
          <p:nvPr/>
        </p:nvSpPr>
        <p:spPr>
          <a:xfrm>
            <a:off x="5410448" y="1461125"/>
            <a:ext cx="4713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Continuous action space experiment result: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7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255230"/>
            <a:ext cx="10515600" cy="72248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How to reduce overestimation?</a:t>
            </a:r>
            <a:endParaRPr lang="zh-CN" altLang="en-US" sz="4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22ECCE-CC7E-42DE-B400-1E2F42C3E6E1}"/>
              </a:ext>
            </a:extLst>
          </p:cNvPr>
          <p:cNvSpPr txBox="1"/>
          <p:nvPr/>
        </p:nvSpPr>
        <p:spPr>
          <a:xfrm>
            <a:off x="566928" y="1830560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Over-estimation:  take risky actions </a:t>
            </a:r>
            <a:r>
              <a:rPr lang="en-US" altLang="zh-CN" sz="2000" dirty="0">
                <a:sym typeface="Wingdings" panose="05000000000000000000" pitchFamily="2" charset="2"/>
              </a:rPr>
              <a:t> fail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85B6BA8-1B29-4F1D-9F68-CD0A3B552E62}"/>
                  </a:ext>
                </a:extLst>
              </p:cNvPr>
              <p:cNvSpPr txBox="1"/>
              <p:nvPr/>
            </p:nvSpPr>
            <p:spPr>
              <a:xfrm>
                <a:off x="570090" y="3692488"/>
                <a:ext cx="3866636" cy="454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′)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85B6BA8-1B29-4F1D-9F68-CD0A3B552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90" y="3692488"/>
                <a:ext cx="3866636" cy="4547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4B32C64-1477-4D33-A7F7-90A32B6FBA4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436726" y="3919858"/>
            <a:ext cx="8865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92795D6-D921-483F-8419-120DD2B1B261}"/>
                  </a:ext>
                </a:extLst>
              </p:cNvPr>
              <p:cNvSpPr txBox="1"/>
              <p:nvPr/>
            </p:nvSpPr>
            <p:spPr>
              <a:xfrm>
                <a:off x="5449938" y="3693718"/>
                <a:ext cx="6118470" cy="40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𝑎𝑟𝑔𝑚𝑎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 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fName>
                        <m:e/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92795D6-D921-483F-8419-120DD2B1B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938" y="3693718"/>
                <a:ext cx="6118470" cy="404213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267D6CB9-8D2F-4D8D-BCA3-9015BD360B28}"/>
              </a:ext>
            </a:extLst>
          </p:cNvPr>
          <p:cNvSpPr txBox="1"/>
          <p:nvPr/>
        </p:nvSpPr>
        <p:spPr>
          <a:xfrm>
            <a:off x="566928" y="3180207"/>
            <a:ext cx="396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Remove </a:t>
            </a:r>
            <a:r>
              <a:rPr lang="en-US" altLang="zh-CN" sz="2000" b="1" dirty="0"/>
              <a:t>max: Double-Q learning</a:t>
            </a:r>
            <a:endParaRPr lang="zh-CN" altLang="en-US" sz="20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0FB7AB-2FE5-4BEC-8B5F-BC327B397273}"/>
              </a:ext>
            </a:extLst>
          </p:cNvPr>
          <p:cNvSpPr txBox="1"/>
          <p:nvPr/>
        </p:nvSpPr>
        <p:spPr>
          <a:xfrm>
            <a:off x="566928" y="4477120"/>
            <a:ext cx="3627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Underestimate: take minimum: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CE2923C-4F0B-4090-BE0E-F2EF718A61E0}"/>
                  </a:ext>
                </a:extLst>
              </p:cNvPr>
              <p:cNvSpPr/>
              <p:nvPr/>
            </p:nvSpPr>
            <p:spPr>
              <a:xfrm>
                <a:off x="601728" y="4960226"/>
                <a:ext cx="4669483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=1,2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CE2923C-4F0B-4090-BE0E-F2EF718A6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28" y="4960226"/>
                <a:ext cx="4669483" cy="4741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569CC4B-AB71-49DE-9799-1B00FB51D74F}"/>
                  </a:ext>
                </a:extLst>
              </p:cNvPr>
              <p:cNvSpPr/>
              <p:nvPr/>
            </p:nvSpPr>
            <p:spPr>
              <a:xfrm>
                <a:off x="6061260" y="4973703"/>
                <a:ext cx="4669483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=1,2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569CC4B-AB71-49DE-9799-1B00FB51D7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260" y="4973703"/>
                <a:ext cx="4669483" cy="4741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180012FD-C26A-456C-897F-962C14B3ED2C}"/>
              </a:ext>
            </a:extLst>
          </p:cNvPr>
          <p:cNvSpPr txBox="1"/>
          <p:nvPr/>
        </p:nvSpPr>
        <p:spPr>
          <a:xfrm>
            <a:off x="3688931" y="5848265"/>
            <a:ext cx="48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Clipped double-Q network (1</a:t>
            </a:r>
            <a:r>
              <a:rPr lang="en-US" altLang="zh-CN" sz="2400" b="1" baseline="30000" dirty="0"/>
              <a:t>st</a:t>
            </a:r>
            <a:r>
              <a:rPr lang="en-US" altLang="zh-CN" sz="2400" b="1" dirty="0"/>
              <a:t>) </a:t>
            </a:r>
            <a:endParaRPr lang="zh-CN" altLang="en-US" sz="2400" b="1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3ED8766-628D-4A68-A2C5-2A1588260804}"/>
              </a:ext>
            </a:extLst>
          </p:cNvPr>
          <p:cNvGrpSpPr/>
          <p:nvPr/>
        </p:nvGrpSpPr>
        <p:grpSpPr>
          <a:xfrm>
            <a:off x="5949505" y="1333943"/>
            <a:ext cx="4708340" cy="1828540"/>
            <a:chOff x="5949505" y="1333943"/>
            <a:chExt cx="4708340" cy="1828540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DB2454AC-070E-43EC-8416-F8ACA410232C}"/>
                </a:ext>
              </a:extLst>
            </p:cNvPr>
            <p:cNvSpPr/>
            <p:nvPr/>
          </p:nvSpPr>
          <p:spPr>
            <a:xfrm>
              <a:off x="6858000" y="2002357"/>
              <a:ext cx="2932176" cy="813995"/>
            </a:xfrm>
            <a:custGeom>
              <a:avLst/>
              <a:gdLst>
                <a:gd name="connsiteX0" fmla="*/ 0 w 2932176"/>
                <a:gd name="connsiteY0" fmla="*/ 801803 h 813995"/>
                <a:gd name="connsiteX1" fmla="*/ 97536 w 2932176"/>
                <a:gd name="connsiteY1" fmla="*/ 344603 h 813995"/>
                <a:gd name="connsiteX2" fmla="*/ 365760 w 2932176"/>
                <a:gd name="connsiteY2" fmla="*/ 70283 h 813995"/>
                <a:gd name="connsiteX3" fmla="*/ 804672 w 2932176"/>
                <a:gd name="connsiteY3" fmla="*/ 3227 h 813995"/>
                <a:gd name="connsiteX4" fmla="*/ 1225296 w 2932176"/>
                <a:gd name="connsiteY4" fmla="*/ 143435 h 813995"/>
                <a:gd name="connsiteX5" fmla="*/ 1511808 w 2932176"/>
                <a:gd name="connsiteY5" fmla="*/ 448235 h 813995"/>
                <a:gd name="connsiteX6" fmla="*/ 1761744 w 2932176"/>
                <a:gd name="connsiteY6" fmla="*/ 576251 h 813995"/>
                <a:gd name="connsiteX7" fmla="*/ 2103120 w 2932176"/>
                <a:gd name="connsiteY7" fmla="*/ 612827 h 813995"/>
                <a:gd name="connsiteX8" fmla="*/ 2365248 w 2932176"/>
                <a:gd name="connsiteY8" fmla="*/ 478715 h 813995"/>
                <a:gd name="connsiteX9" fmla="*/ 2639568 w 2932176"/>
                <a:gd name="connsiteY9" fmla="*/ 429947 h 813995"/>
                <a:gd name="connsiteX10" fmla="*/ 2865120 w 2932176"/>
                <a:gd name="connsiteY10" fmla="*/ 588443 h 813995"/>
                <a:gd name="connsiteX11" fmla="*/ 2932176 w 2932176"/>
                <a:gd name="connsiteY11" fmla="*/ 813995 h 81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2176" h="813995">
                  <a:moveTo>
                    <a:pt x="0" y="801803"/>
                  </a:moveTo>
                  <a:cubicBezTo>
                    <a:pt x="18288" y="634163"/>
                    <a:pt x="36576" y="466523"/>
                    <a:pt x="97536" y="344603"/>
                  </a:cubicBezTo>
                  <a:cubicBezTo>
                    <a:pt x="158496" y="222683"/>
                    <a:pt x="247904" y="127179"/>
                    <a:pt x="365760" y="70283"/>
                  </a:cubicBezTo>
                  <a:cubicBezTo>
                    <a:pt x="483616" y="13387"/>
                    <a:pt x="661416" y="-8965"/>
                    <a:pt x="804672" y="3227"/>
                  </a:cubicBezTo>
                  <a:cubicBezTo>
                    <a:pt x="947928" y="15419"/>
                    <a:pt x="1107440" y="69267"/>
                    <a:pt x="1225296" y="143435"/>
                  </a:cubicBezTo>
                  <a:cubicBezTo>
                    <a:pt x="1343152" y="217603"/>
                    <a:pt x="1422400" y="376099"/>
                    <a:pt x="1511808" y="448235"/>
                  </a:cubicBezTo>
                  <a:cubicBezTo>
                    <a:pt x="1601216" y="520371"/>
                    <a:pt x="1663192" y="548819"/>
                    <a:pt x="1761744" y="576251"/>
                  </a:cubicBezTo>
                  <a:cubicBezTo>
                    <a:pt x="1860296" y="603683"/>
                    <a:pt x="2002536" y="629083"/>
                    <a:pt x="2103120" y="612827"/>
                  </a:cubicBezTo>
                  <a:cubicBezTo>
                    <a:pt x="2203704" y="596571"/>
                    <a:pt x="2275840" y="509195"/>
                    <a:pt x="2365248" y="478715"/>
                  </a:cubicBezTo>
                  <a:cubicBezTo>
                    <a:pt x="2454656" y="448235"/>
                    <a:pt x="2556256" y="411659"/>
                    <a:pt x="2639568" y="429947"/>
                  </a:cubicBezTo>
                  <a:cubicBezTo>
                    <a:pt x="2722880" y="448235"/>
                    <a:pt x="2816352" y="524435"/>
                    <a:pt x="2865120" y="588443"/>
                  </a:cubicBezTo>
                  <a:cubicBezTo>
                    <a:pt x="2913888" y="652451"/>
                    <a:pt x="2923032" y="733223"/>
                    <a:pt x="2932176" y="813995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ECA7D1C9-3072-41A2-B3CC-6B09321F64B9}"/>
                </a:ext>
              </a:extLst>
            </p:cNvPr>
            <p:cNvCxnSpPr>
              <a:cxnSpLocks/>
            </p:cNvCxnSpPr>
            <p:nvPr/>
          </p:nvCxnSpPr>
          <p:spPr>
            <a:xfrm>
              <a:off x="6855820" y="2812028"/>
              <a:ext cx="33929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5588629F-E8FC-48F4-9CC2-FF860C9E0C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5820" y="1475590"/>
              <a:ext cx="0" cy="13364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63455B7-FE36-4458-987D-47E5E3CDD0F2}"/>
                    </a:ext>
                  </a:extLst>
                </p:cNvPr>
                <p:cNvSpPr txBox="1"/>
                <p:nvPr/>
              </p:nvSpPr>
              <p:spPr>
                <a:xfrm>
                  <a:off x="10066807" y="2793151"/>
                  <a:ext cx="5910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63455B7-FE36-4458-987D-47E5E3CDD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6807" y="2793151"/>
                  <a:ext cx="591038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46920AC-BC60-4751-9ABC-9343074EC3CB}"/>
                    </a:ext>
                  </a:extLst>
                </p:cNvPr>
                <p:cNvSpPr txBox="1"/>
                <p:nvPr/>
              </p:nvSpPr>
              <p:spPr>
                <a:xfrm>
                  <a:off x="5949505" y="1333943"/>
                  <a:ext cx="7945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46920AC-BC60-4751-9ABC-9343074EC3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9505" y="1333943"/>
                  <a:ext cx="794555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538" r="-11538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8432231-B8A4-4141-987A-828B8A17FAD6}"/>
                </a:ext>
              </a:extLst>
            </p:cNvPr>
            <p:cNvSpPr/>
            <p:nvPr/>
          </p:nvSpPr>
          <p:spPr>
            <a:xfrm>
              <a:off x="6864096" y="2230670"/>
              <a:ext cx="2919984" cy="772819"/>
            </a:xfrm>
            <a:custGeom>
              <a:avLst/>
              <a:gdLst>
                <a:gd name="connsiteX0" fmla="*/ 0 w 2919984"/>
                <a:gd name="connsiteY0" fmla="*/ 579586 h 772819"/>
                <a:gd name="connsiteX1" fmla="*/ 256032 w 2919984"/>
                <a:gd name="connsiteY1" fmla="*/ 165058 h 772819"/>
                <a:gd name="connsiteX2" fmla="*/ 719328 w 2919984"/>
                <a:gd name="connsiteY2" fmla="*/ 466 h 772819"/>
                <a:gd name="connsiteX3" fmla="*/ 1231392 w 2919984"/>
                <a:gd name="connsiteY3" fmla="*/ 207730 h 772819"/>
                <a:gd name="connsiteX4" fmla="*/ 1499616 w 2919984"/>
                <a:gd name="connsiteY4" fmla="*/ 518626 h 772819"/>
                <a:gd name="connsiteX5" fmla="*/ 1786128 w 2919984"/>
                <a:gd name="connsiteY5" fmla="*/ 762466 h 772819"/>
                <a:gd name="connsiteX6" fmla="*/ 2151888 w 2919984"/>
                <a:gd name="connsiteY6" fmla="*/ 713698 h 772819"/>
                <a:gd name="connsiteX7" fmla="*/ 2292096 w 2919984"/>
                <a:gd name="connsiteY7" fmla="*/ 585682 h 772819"/>
                <a:gd name="connsiteX8" fmla="*/ 2639568 w 2919984"/>
                <a:gd name="connsiteY8" fmla="*/ 427186 h 772819"/>
                <a:gd name="connsiteX9" fmla="*/ 2859024 w 2919984"/>
                <a:gd name="connsiteY9" fmla="*/ 506434 h 772819"/>
                <a:gd name="connsiteX10" fmla="*/ 2919984 w 2919984"/>
                <a:gd name="connsiteY10" fmla="*/ 579586 h 7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9984" h="772819">
                  <a:moveTo>
                    <a:pt x="0" y="579586"/>
                  </a:moveTo>
                  <a:cubicBezTo>
                    <a:pt x="68072" y="420582"/>
                    <a:pt x="136144" y="261578"/>
                    <a:pt x="256032" y="165058"/>
                  </a:cubicBezTo>
                  <a:cubicBezTo>
                    <a:pt x="375920" y="68538"/>
                    <a:pt x="556768" y="-6646"/>
                    <a:pt x="719328" y="466"/>
                  </a:cubicBezTo>
                  <a:cubicBezTo>
                    <a:pt x="881888" y="7578"/>
                    <a:pt x="1101344" y="121370"/>
                    <a:pt x="1231392" y="207730"/>
                  </a:cubicBezTo>
                  <a:cubicBezTo>
                    <a:pt x="1361440" y="294090"/>
                    <a:pt x="1407160" y="426170"/>
                    <a:pt x="1499616" y="518626"/>
                  </a:cubicBezTo>
                  <a:cubicBezTo>
                    <a:pt x="1592072" y="611082"/>
                    <a:pt x="1677416" y="729954"/>
                    <a:pt x="1786128" y="762466"/>
                  </a:cubicBezTo>
                  <a:cubicBezTo>
                    <a:pt x="1894840" y="794978"/>
                    <a:pt x="2067560" y="743162"/>
                    <a:pt x="2151888" y="713698"/>
                  </a:cubicBezTo>
                  <a:cubicBezTo>
                    <a:pt x="2236216" y="684234"/>
                    <a:pt x="2210816" y="633434"/>
                    <a:pt x="2292096" y="585682"/>
                  </a:cubicBezTo>
                  <a:cubicBezTo>
                    <a:pt x="2373376" y="537930"/>
                    <a:pt x="2545080" y="440394"/>
                    <a:pt x="2639568" y="427186"/>
                  </a:cubicBezTo>
                  <a:cubicBezTo>
                    <a:pt x="2734056" y="413978"/>
                    <a:pt x="2812288" y="481034"/>
                    <a:pt x="2859024" y="506434"/>
                  </a:cubicBezTo>
                  <a:cubicBezTo>
                    <a:pt x="2905760" y="531834"/>
                    <a:pt x="2912872" y="555710"/>
                    <a:pt x="2919984" y="579586"/>
                  </a:cubicBezTo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D97A2A1-4A8F-4E5A-82D5-D38C11F9EB35}"/>
                    </a:ext>
                  </a:extLst>
                </p:cNvPr>
                <p:cNvSpPr txBox="1"/>
                <p:nvPr/>
              </p:nvSpPr>
              <p:spPr>
                <a:xfrm>
                  <a:off x="7237285" y="1606148"/>
                  <a:ext cx="7945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D97A2A1-4A8F-4E5A-82D5-D38C11F9EB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7285" y="1606148"/>
                  <a:ext cx="794555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1527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A4DDFA0-C790-4EE2-8ABD-3DB6301D977A}"/>
                    </a:ext>
                  </a:extLst>
                </p:cNvPr>
                <p:cNvSpPr txBox="1"/>
                <p:nvPr/>
              </p:nvSpPr>
              <p:spPr>
                <a:xfrm>
                  <a:off x="7100125" y="2276029"/>
                  <a:ext cx="7945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A4DDFA0-C790-4EE2-8ABD-3DB6301D97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125" y="2276029"/>
                  <a:ext cx="794555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09D4B268-0529-419F-A621-B472F96F7F62}"/>
                </a:ext>
              </a:extLst>
            </p:cNvPr>
            <p:cNvCxnSpPr>
              <a:cxnSpLocks/>
            </p:cNvCxnSpPr>
            <p:nvPr/>
          </p:nvCxnSpPr>
          <p:spPr>
            <a:xfrm>
              <a:off x="8296496" y="2143809"/>
              <a:ext cx="228194" cy="2323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A30A986-BC91-403E-AD54-BBEBADFD7AFC}"/>
                </a:ext>
              </a:extLst>
            </p:cNvPr>
            <p:cNvSpPr txBox="1"/>
            <p:nvPr/>
          </p:nvSpPr>
          <p:spPr>
            <a:xfrm>
              <a:off x="8524690" y="1950920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risky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1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  <p:bldP spid="13" grpId="0"/>
      <p:bldP spid="21" grpId="0"/>
      <p:bldP spid="15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255230"/>
            <a:ext cx="10515600" cy="72248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Interplay between policy and value update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AD9164-CEEA-4D02-A9B7-0F091B8E7D2F}"/>
              </a:ext>
            </a:extLst>
          </p:cNvPr>
          <p:cNvSpPr txBox="1"/>
          <p:nvPr/>
        </p:nvSpPr>
        <p:spPr>
          <a:xfrm>
            <a:off x="1115568" y="2059632"/>
            <a:ext cx="3625622" cy="5626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Poor policy</a:t>
            </a:r>
            <a:endParaRPr lang="zh-CN" altLang="en-US" sz="20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06138D6-F86E-4362-915E-DCB61928C060}"/>
              </a:ext>
            </a:extLst>
          </p:cNvPr>
          <p:cNvSpPr txBox="1"/>
          <p:nvPr/>
        </p:nvSpPr>
        <p:spPr>
          <a:xfrm>
            <a:off x="5634253" y="2059632"/>
            <a:ext cx="4378427" cy="5626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/>
              <a:t>Inaccurate value function</a:t>
            </a:r>
            <a:endParaRPr lang="zh-CN" altLang="en-US" sz="2000" b="1" dirty="0"/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6297E47F-D577-4CBA-95AC-9E86422ACFBA}"/>
              </a:ext>
            </a:extLst>
          </p:cNvPr>
          <p:cNvCxnSpPr>
            <a:cxnSpLocks/>
            <a:stCxn id="3" idx="0"/>
            <a:endCxn id="16" idx="0"/>
          </p:cNvCxnSpPr>
          <p:nvPr/>
        </p:nvCxnSpPr>
        <p:spPr>
          <a:xfrm rot="5400000" flipH="1" flipV="1">
            <a:off x="5375923" y="-387912"/>
            <a:ext cx="12700" cy="4895088"/>
          </a:xfrm>
          <a:prstGeom prst="bentConnector3">
            <a:avLst>
              <a:gd name="adj1" fmla="val 3528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45A93493-9524-4B78-8346-C9D5CE8EC85D}"/>
              </a:ext>
            </a:extLst>
          </p:cNvPr>
          <p:cNvCxnSpPr>
            <a:cxnSpLocks/>
            <a:stCxn id="16" idx="4"/>
            <a:endCxn id="3" idx="4"/>
          </p:cNvCxnSpPr>
          <p:nvPr/>
        </p:nvCxnSpPr>
        <p:spPr>
          <a:xfrm rot="5400000">
            <a:off x="5375923" y="174718"/>
            <a:ext cx="12700" cy="4895088"/>
          </a:xfrm>
          <a:prstGeom prst="bentConnector3">
            <a:avLst>
              <a:gd name="adj1" fmla="val 4248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31BD95C1-E160-43DF-82A1-65CA86E5E334}"/>
              </a:ext>
            </a:extLst>
          </p:cNvPr>
          <p:cNvSpPr/>
          <p:nvPr/>
        </p:nvSpPr>
        <p:spPr>
          <a:xfrm>
            <a:off x="3697041" y="1179201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value divergence to overestimation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B841CCB-1472-4EEC-B463-CEA186FC79A6}"/>
              </a:ext>
            </a:extLst>
          </p:cNvPr>
          <p:cNvSpPr/>
          <p:nvPr/>
        </p:nvSpPr>
        <p:spPr>
          <a:xfrm>
            <a:off x="4122954" y="2750065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wrong policy update direction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08B6A32-9407-4357-AE5E-5CA671A07223}"/>
              </a:ext>
            </a:extLst>
          </p:cNvPr>
          <p:cNvSpPr txBox="1"/>
          <p:nvPr/>
        </p:nvSpPr>
        <p:spPr>
          <a:xfrm>
            <a:off x="616270" y="3602557"/>
            <a:ext cx="6271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Recall </a:t>
            </a:r>
            <a:r>
              <a:rPr lang="en-US" altLang="zh-CN" sz="2000" b="1" dirty="0"/>
              <a:t>policy iteration &amp; value iteration</a:t>
            </a:r>
            <a:r>
              <a:rPr lang="en-US" altLang="zh-CN" sz="2000" dirty="0"/>
              <a:t> to solve MDP:</a:t>
            </a:r>
            <a:endParaRPr lang="zh-CN" altLang="en-US" sz="2000" dirty="0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C9B2C92-5B93-432A-B9F8-FAA8ADDF90AA}"/>
              </a:ext>
            </a:extLst>
          </p:cNvPr>
          <p:cNvSpPr/>
          <p:nvPr/>
        </p:nvSpPr>
        <p:spPr>
          <a:xfrm>
            <a:off x="2792542" y="4447019"/>
            <a:ext cx="2295144" cy="805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Policy evaluation</a:t>
            </a:r>
            <a:endParaRPr lang="zh-CN" altLang="en-US" b="1" dirty="0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BD86A6E-1E18-498E-AF38-DD95D8A3D925}"/>
              </a:ext>
            </a:extLst>
          </p:cNvPr>
          <p:cNvSpPr/>
          <p:nvPr/>
        </p:nvSpPr>
        <p:spPr>
          <a:xfrm>
            <a:off x="7191480" y="4447019"/>
            <a:ext cx="2295144" cy="805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Policy update</a:t>
            </a:r>
            <a:endParaRPr lang="zh-CN" altLang="en-US" b="1" dirty="0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373DE16-F24C-4867-AA03-A46CD4FBF886}"/>
              </a:ext>
            </a:extLst>
          </p:cNvPr>
          <p:cNvSpPr/>
          <p:nvPr/>
        </p:nvSpPr>
        <p:spPr>
          <a:xfrm>
            <a:off x="2061022" y="4577033"/>
            <a:ext cx="731521" cy="591069"/>
          </a:xfrm>
          <a:custGeom>
            <a:avLst/>
            <a:gdLst>
              <a:gd name="connsiteX0" fmla="*/ 570055 w 597487"/>
              <a:gd name="connsiteY0" fmla="*/ 430203 h 591069"/>
              <a:gd name="connsiteX1" fmla="*/ 167719 w 597487"/>
              <a:gd name="connsiteY1" fmla="*/ 585651 h 591069"/>
              <a:gd name="connsiteX2" fmla="*/ 3127 w 597487"/>
              <a:gd name="connsiteY2" fmla="*/ 256467 h 591069"/>
              <a:gd name="connsiteX3" fmla="*/ 295735 w 597487"/>
              <a:gd name="connsiteY3" fmla="*/ 435 h 591069"/>
              <a:gd name="connsiteX4" fmla="*/ 597487 w 597487"/>
              <a:gd name="connsiteY4" fmla="*/ 201603 h 59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87" h="591069">
                <a:moveTo>
                  <a:pt x="570055" y="430203"/>
                </a:moveTo>
                <a:cubicBezTo>
                  <a:pt x="416131" y="522405"/>
                  <a:pt x="262207" y="614607"/>
                  <a:pt x="167719" y="585651"/>
                </a:cubicBezTo>
                <a:cubicBezTo>
                  <a:pt x="73231" y="556695"/>
                  <a:pt x="-18209" y="354003"/>
                  <a:pt x="3127" y="256467"/>
                </a:cubicBezTo>
                <a:cubicBezTo>
                  <a:pt x="24463" y="158931"/>
                  <a:pt x="196675" y="9579"/>
                  <a:pt x="295735" y="435"/>
                </a:cubicBezTo>
                <a:cubicBezTo>
                  <a:pt x="394795" y="-8709"/>
                  <a:pt x="583771" y="128451"/>
                  <a:pt x="597487" y="201603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A8108477-8250-4575-8FF7-0E3E6CD15AD5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>
            <a:off x="5087686" y="4849521"/>
            <a:ext cx="21037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E7FA819C-7D0A-4A0A-B6E1-AEDE38D9A174}"/>
              </a:ext>
            </a:extLst>
          </p:cNvPr>
          <p:cNvSpPr txBox="1"/>
          <p:nvPr/>
        </p:nvSpPr>
        <p:spPr>
          <a:xfrm>
            <a:off x="5661689" y="4503235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One step</a:t>
            </a:r>
            <a:endParaRPr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9395CED-6CB6-46E5-B913-6D166053AA40}"/>
              </a:ext>
            </a:extLst>
          </p:cNvPr>
          <p:cNvSpPr txBox="1"/>
          <p:nvPr/>
        </p:nvSpPr>
        <p:spPr>
          <a:xfrm>
            <a:off x="752548" y="4207701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One step: VI</a:t>
            </a:r>
            <a:endParaRPr lang="zh-CN" altLang="en-US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A2BE2EF0-5246-4A34-8C23-8D5730809EFE}"/>
              </a:ext>
            </a:extLst>
          </p:cNvPr>
          <p:cNvSpPr txBox="1"/>
          <p:nvPr/>
        </p:nvSpPr>
        <p:spPr>
          <a:xfrm>
            <a:off x="906878" y="516810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Inf step: PI</a:t>
            </a:r>
            <a:endParaRPr lang="zh-CN" altLang="en-US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FC818A53-44EF-41F9-92A6-F67C384B3A71}"/>
              </a:ext>
            </a:extLst>
          </p:cNvPr>
          <p:cNvSpPr txBox="1"/>
          <p:nvPr/>
        </p:nvSpPr>
        <p:spPr>
          <a:xfrm>
            <a:off x="2210597" y="5752591"/>
            <a:ext cx="342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Guarantee policy improvement</a:t>
            </a:r>
            <a:endParaRPr lang="zh-CN" altLang="en-US" b="1" dirty="0"/>
          </a:p>
        </p:txBody>
      </p: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D871FF75-6E68-4FDB-9D52-260CD85DFE58}"/>
              </a:ext>
            </a:extLst>
          </p:cNvPr>
          <p:cNvCxnSpPr>
            <a:cxnSpLocks/>
          </p:cNvCxnSpPr>
          <p:nvPr/>
        </p:nvCxnSpPr>
        <p:spPr>
          <a:xfrm>
            <a:off x="2061022" y="5488875"/>
            <a:ext cx="219456" cy="3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EF9FDF9E-9588-4F94-9EA8-B4321C6855A1}"/>
              </a:ext>
            </a:extLst>
          </p:cNvPr>
          <p:cNvCxnSpPr>
            <a:cxnSpLocks/>
          </p:cNvCxnSpPr>
          <p:nvPr/>
        </p:nvCxnSpPr>
        <p:spPr>
          <a:xfrm>
            <a:off x="5661689" y="5945049"/>
            <a:ext cx="5415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3BD0EAC8-3709-4AEF-B625-5C29135BAD36}"/>
              </a:ext>
            </a:extLst>
          </p:cNvPr>
          <p:cNvSpPr txBox="1"/>
          <p:nvPr/>
        </p:nvSpPr>
        <p:spPr>
          <a:xfrm>
            <a:off x="6312982" y="5735732"/>
            <a:ext cx="336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Delayed policy update (2</a:t>
            </a:r>
            <a:r>
              <a:rPr lang="en-US" altLang="zh-CN" sz="2000" b="1" baseline="30000" dirty="0"/>
              <a:t>nd</a:t>
            </a:r>
            <a:r>
              <a:rPr lang="en-US" altLang="zh-CN" sz="2000" b="1" dirty="0"/>
              <a:t>)</a:t>
            </a:r>
            <a:endParaRPr lang="zh-CN" altLang="en-US" sz="2000" b="1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888A3A09-1280-48A6-8BBA-674C50E8270C}"/>
              </a:ext>
            </a:extLst>
          </p:cNvPr>
          <p:cNvSpPr txBox="1"/>
          <p:nvPr/>
        </p:nvSpPr>
        <p:spPr>
          <a:xfrm>
            <a:off x="5662026" y="6098877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Several value update between policy update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94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43" grpId="0"/>
      <p:bldP spid="44" grpId="0"/>
      <p:bldP spid="45" grpId="0"/>
      <p:bldP spid="48" grpId="0" animBg="1"/>
      <p:bldP spid="49" grpId="0" animBg="1"/>
      <p:bldP spid="52" grpId="0" animBg="1"/>
      <p:bldP spid="72" grpId="0"/>
      <p:bldP spid="73" grpId="0"/>
      <p:bldP spid="74" grpId="0"/>
      <p:bldP spid="75" grpId="0"/>
      <p:bldP spid="85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23" y="163275"/>
            <a:ext cx="10515600" cy="937416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 Twin Delayed Deep Deterministic policy gradient (TD3)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/>
              <p:nvPr/>
            </p:nvSpPr>
            <p:spPr>
              <a:xfrm>
                <a:off x="949911" y="1337333"/>
                <a:ext cx="3367568" cy="237286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Agent</a:t>
                </a:r>
              </a:p>
              <a:p>
                <a:pPr algn="ctr"/>
                <a:endParaRPr lang="en-US" altLang="zh-CN" sz="1000" dirty="0"/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Actor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Critic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</a:rPr>
                          <m:t>Q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</a:rPr>
                          <m:t>Q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Target Action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Target Q value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</a:rPr>
                          <m:t>Q</m:t>
                        </m:r>
                      </m:e>
                      <m:sub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sub>
                    </m:sSub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</a:rPr>
                          <m:t>Q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11" y="1337333"/>
                <a:ext cx="3367568" cy="237286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86F69AC-AA21-40C6-8E2D-D567FB937673}"/>
              </a:ext>
            </a:extLst>
          </p:cNvPr>
          <p:cNvSpPr/>
          <p:nvPr/>
        </p:nvSpPr>
        <p:spPr>
          <a:xfrm>
            <a:off x="6443659" y="1337333"/>
            <a:ext cx="3674447" cy="2477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sz="2400" b="1" dirty="0"/>
              <a:t>Interaction</a:t>
            </a:r>
          </a:p>
          <a:p>
            <a:pPr algn="ctr"/>
            <a:endParaRPr lang="en-US" altLang="zh-CN" dirty="0"/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/>
              <p:nvPr/>
            </p:nvSpPr>
            <p:spPr>
              <a:xfrm>
                <a:off x="3542190" y="4051751"/>
                <a:ext cx="4096667" cy="237286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Learning</a:t>
                </a:r>
              </a:p>
              <a:p>
                <a:pPr algn="ctr"/>
                <a:endParaRPr lang="en-US" altLang="zh-CN" sz="1050" b="1" dirty="0"/>
              </a:p>
              <a:p>
                <a:pPr algn="ctr"/>
                <a:r>
                  <a:rPr lang="en-US" altLang="zh-CN" sz="2000" dirty="0"/>
                  <a:t>Critic: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Clipped double Q-learning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=1,2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Actor: DPG (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delayed update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190" y="4051751"/>
                <a:ext cx="4096667" cy="2372866"/>
              </a:xfrm>
              <a:prstGeom prst="roundRect">
                <a:avLst/>
              </a:prstGeom>
              <a:blipFill>
                <a:blip r:embed="rId3"/>
                <a:stretch>
                  <a:fillRect b="-4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01B7BF3-E614-4548-8521-6EEC4DC8B192}"/>
              </a:ext>
            </a:extLst>
          </p:cNvPr>
          <p:cNvCxnSpPr>
            <a:cxnSpLocks/>
          </p:cNvCxnSpPr>
          <p:nvPr/>
        </p:nvCxnSpPr>
        <p:spPr>
          <a:xfrm>
            <a:off x="4317479" y="2360093"/>
            <a:ext cx="2126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264FA210-C185-461D-921F-B3516A8F03BC}"/>
              </a:ext>
            </a:extLst>
          </p:cNvPr>
          <p:cNvCxnSpPr>
            <a:cxnSpLocks/>
            <a:stCxn id="13" idx="2"/>
            <a:endCxn id="18" idx="3"/>
          </p:cNvCxnSpPr>
          <p:nvPr/>
        </p:nvCxnSpPr>
        <p:spPr>
          <a:xfrm rot="5400000">
            <a:off x="7090933" y="4021576"/>
            <a:ext cx="1764533" cy="6686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1DD17FC-5D8C-47A3-ADC7-4A37851A45AF}"/>
              </a:ext>
            </a:extLst>
          </p:cNvPr>
          <p:cNvSpPr txBox="1"/>
          <p:nvPr/>
        </p:nvSpPr>
        <p:spPr>
          <a:xfrm>
            <a:off x="8337196" y="4222282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Batch of Off-line data</a:t>
            </a:r>
            <a:endParaRPr lang="zh-CN" altLang="en-US" dirty="0"/>
          </a:p>
        </p:txBody>
      </p: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27A6A293-4DBC-4F1A-891B-53749561FA68}"/>
              </a:ext>
            </a:extLst>
          </p:cNvPr>
          <p:cNvCxnSpPr>
            <a:cxnSpLocks/>
            <a:stCxn id="18" idx="1"/>
            <a:endCxn id="16" idx="2"/>
          </p:cNvCxnSpPr>
          <p:nvPr/>
        </p:nvCxnSpPr>
        <p:spPr>
          <a:xfrm rot="10800000">
            <a:off x="2633696" y="3710200"/>
            <a:ext cx="908495" cy="15279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BA7D86A6-F2B3-4359-9BE1-7072273F16B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317479" y="3265888"/>
            <a:ext cx="1273045" cy="7858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45DEFF9F-F285-4FAF-959A-2A21AA544234}"/>
              </a:ext>
            </a:extLst>
          </p:cNvPr>
          <p:cNvSpPr txBox="1"/>
          <p:nvPr/>
        </p:nvSpPr>
        <p:spPr>
          <a:xfrm>
            <a:off x="4970566" y="289257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target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49BFBA-9BF0-4182-B303-393680AF1D58}"/>
              </a:ext>
            </a:extLst>
          </p:cNvPr>
          <p:cNvSpPr txBox="1"/>
          <p:nvPr/>
        </p:nvSpPr>
        <p:spPr>
          <a:xfrm>
            <a:off x="1493856" y="3945283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Update</a:t>
            </a:r>
          </a:p>
          <a:p>
            <a:r>
              <a:rPr lang="en-US" altLang="zh-CN" dirty="0"/>
              <a:t>networks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35C5A7-8751-47F4-A614-93E1281D2EE0}"/>
              </a:ext>
            </a:extLst>
          </p:cNvPr>
          <p:cNvSpPr/>
          <p:nvPr/>
        </p:nvSpPr>
        <p:spPr>
          <a:xfrm>
            <a:off x="7141996" y="2976502"/>
            <a:ext cx="2331087" cy="497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Replay Buffer</a:t>
            </a:r>
            <a:endParaRPr lang="zh-CN" altLang="en-US" dirty="0"/>
          </a:p>
        </p:txBody>
      </p: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78F46555-8BAC-475E-876F-0E3DC67D860E}"/>
              </a:ext>
            </a:extLst>
          </p:cNvPr>
          <p:cNvCxnSpPr>
            <a:cxnSpLocks/>
            <a:endCxn id="13" idx="0"/>
          </p:cNvCxnSpPr>
          <p:nvPr/>
        </p:nvCxnSpPr>
        <p:spPr>
          <a:xfrm rot="5400000">
            <a:off x="8152248" y="2821209"/>
            <a:ext cx="310586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D3D4141-B366-43AD-8DDF-D19087142B2A}"/>
              </a:ext>
            </a:extLst>
          </p:cNvPr>
          <p:cNvGrpSpPr/>
          <p:nvPr/>
        </p:nvGrpSpPr>
        <p:grpSpPr>
          <a:xfrm>
            <a:off x="6980821" y="2334950"/>
            <a:ext cx="2684406" cy="310457"/>
            <a:chOff x="5879587" y="3764035"/>
            <a:chExt cx="1890502" cy="220802"/>
          </a:xfrm>
        </p:grpSpPr>
        <p:sp>
          <p:nvSpPr>
            <p:cNvPr id="36" name="椭圆 20">
              <a:extLst>
                <a:ext uri="{FF2B5EF4-FFF2-40B4-BE49-F238E27FC236}">
                  <a16:creationId xmlns:a16="http://schemas.microsoft.com/office/drawing/2014/main" id="{4B8142F0-E574-4201-A1DE-122583BFE529}"/>
                </a:ext>
              </a:extLst>
            </p:cNvPr>
            <p:cNvSpPr/>
            <p:nvPr/>
          </p:nvSpPr>
          <p:spPr>
            <a:xfrm>
              <a:off x="5879587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21">
              <a:extLst>
                <a:ext uri="{FF2B5EF4-FFF2-40B4-BE49-F238E27FC236}">
                  <a16:creationId xmlns:a16="http://schemas.microsoft.com/office/drawing/2014/main" id="{8D57886E-23F1-4877-93EB-A4F3FF067AE3}"/>
                </a:ext>
              </a:extLst>
            </p:cNvPr>
            <p:cNvSpPr/>
            <p:nvPr/>
          </p:nvSpPr>
          <p:spPr>
            <a:xfrm>
              <a:off x="6342713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0EAE5A7-0159-4538-913D-AF18F46AE1E7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6087306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椭圆 23">
              <a:extLst>
                <a:ext uri="{FF2B5EF4-FFF2-40B4-BE49-F238E27FC236}">
                  <a16:creationId xmlns:a16="http://schemas.microsoft.com/office/drawing/2014/main" id="{4FAA2699-B392-47FC-B526-31EAD4C21F62}"/>
                </a:ext>
              </a:extLst>
            </p:cNvPr>
            <p:cNvSpPr/>
            <p:nvPr/>
          </p:nvSpPr>
          <p:spPr>
            <a:xfrm>
              <a:off x="6698406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24">
              <a:extLst>
                <a:ext uri="{FF2B5EF4-FFF2-40B4-BE49-F238E27FC236}">
                  <a16:creationId xmlns:a16="http://schemas.microsoft.com/office/drawing/2014/main" id="{72EE1F03-795B-4712-98EC-BEFF0BA26861}"/>
                </a:ext>
              </a:extLst>
            </p:cNvPr>
            <p:cNvSpPr/>
            <p:nvPr/>
          </p:nvSpPr>
          <p:spPr>
            <a:xfrm>
              <a:off x="7161532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BDC93965-20AB-42D2-860C-07397E5DD5AA}"/>
                </a:ext>
              </a:extLst>
            </p:cNvPr>
            <p:cNvCxnSpPr>
              <a:endCxn id="40" idx="2"/>
            </p:cNvCxnSpPr>
            <p:nvPr/>
          </p:nvCxnSpPr>
          <p:spPr>
            <a:xfrm>
              <a:off x="6906125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8DDB7D8F-35DF-4233-A3AD-7CD2F880F1F5}"/>
                </a:ext>
              </a:extLst>
            </p:cNvPr>
            <p:cNvCxnSpPr>
              <a:stCxn id="37" idx="6"/>
              <a:endCxn id="39" idx="2"/>
            </p:cNvCxnSpPr>
            <p:nvPr/>
          </p:nvCxnSpPr>
          <p:spPr>
            <a:xfrm>
              <a:off x="6468727" y="3867894"/>
              <a:ext cx="229679" cy="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CF76492-3E46-4057-9910-1487E9C53DC4}"/>
                </a:ext>
              </a:extLst>
            </p:cNvPr>
            <p:cNvCxnSpPr/>
            <p:nvPr/>
          </p:nvCxnSpPr>
          <p:spPr>
            <a:xfrm>
              <a:off x="7313932" y="3867895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矩形 28">
              <a:extLst>
                <a:ext uri="{FF2B5EF4-FFF2-40B4-BE49-F238E27FC236}">
                  <a16:creationId xmlns:a16="http://schemas.microsoft.com/office/drawing/2014/main" id="{2BAC17F3-4576-4849-A464-BA391FAE4856}"/>
                </a:ext>
              </a:extLst>
            </p:cNvPr>
            <p:cNvSpPr/>
            <p:nvPr/>
          </p:nvSpPr>
          <p:spPr>
            <a:xfrm>
              <a:off x="7569339" y="3786266"/>
              <a:ext cx="200750" cy="1985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/>
              <p:nvPr/>
            </p:nvSpPr>
            <p:spPr>
              <a:xfrm>
                <a:off x="7281361" y="1875008"/>
                <a:ext cx="20833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Policy: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+noise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61" y="1875008"/>
                <a:ext cx="2083327" cy="369332"/>
              </a:xfrm>
              <a:prstGeom prst="rect">
                <a:avLst/>
              </a:prstGeom>
              <a:blipFill>
                <a:blip r:embed="rId4"/>
                <a:stretch>
                  <a:fillRect l="-2339" t="-10000" r="-263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>
            <a:extLst>
              <a:ext uri="{FF2B5EF4-FFF2-40B4-BE49-F238E27FC236}">
                <a16:creationId xmlns:a16="http://schemas.microsoft.com/office/drawing/2014/main" id="{0BCF638F-0C18-44ED-883E-5C5CBE14267E}"/>
              </a:ext>
            </a:extLst>
          </p:cNvPr>
          <p:cNvSpPr txBox="1"/>
          <p:nvPr/>
        </p:nvSpPr>
        <p:spPr>
          <a:xfrm>
            <a:off x="4990652" y="194365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policy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1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/>
      <p:bldP spid="33" grpId="0"/>
      <p:bldP spid="34" grpId="0"/>
      <p:bldP spid="13" grpId="0" animBg="1"/>
      <p:bldP spid="4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611"/>
          </a:xfrm>
        </p:spPr>
        <p:txBody>
          <a:bodyPr/>
          <a:lstStyle/>
          <a:p>
            <a:r>
              <a:rPr lang="en-US" altLang="zh-CN" dirty="0"/>
              <a:t>TD3: Performance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B13406-CBA7-4522-9CBD-759C70E3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51"/>
          <a:stretch/>
        </p:blipFill>
        <p:spPr>
          <a:xfrm>
            <a:off x="394447" y="1402998"/>
            <a:ext cx="11240678" cy="25654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0FB580-10FB-4395-86CB-9B3378EEB3BE}"/>
              </a:ext>
            </a:extLst>
          </p:cNvPr>
          <p:cNvSpPr txBox="1"/>
          <p:nvPr/>
        </p:nvSpPr>
        <p:spPr>
          <a:xfrm>
            <a:off x="1111409" y="4925295"/>
            <a:ext cx="4503008" cy="7831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Perform much better</a:t>
            </a:r>
          </a:p>
          <a:p>
            <a:r>
              <a:rPr lang="en-US" altLang="zh-CN" sz="2000" dirty="0"/>
              <a:t>Especially more unstable environments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93C6BD-9EAA-4474-82C2-CBE2B4800F14}"/>
              </a:ext>
            </a:extLst>
          </p:cNvPr>
          <p:cNvSpPr txBox="1"/>
          <p:nvPr/>
        </p:nvSpPr>
        <p:spPr>
          <a:xfrm>
            <a:off x="9388484" y="1478027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Stochastic actor-critic</a:t>
            </a:r>
            <a:endParaRPr lang="zh-CN" altLang="en-US" sz="1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5774D0-E085-4FC8-8599-B0BDFE6D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28" y="4236200"/>
            <a:ext cx="2030144" cy="2030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AB0AF8-BCB8-42D7-A852-E3BC845E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067" y="4236200"/>
            <a:ext cx="203014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7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611"/>
          </a:xfrm>
        </p:spPr>
        <p:txBody>
          <a:bodyPr/>
          <a:lstStyle/>
          <a:p>
            <a:r>
              <a:rPr lang="en-US" altLang="zh-CN" dirty="0"/>
              <a:t>Intuition of Soft Actor-Critic (SAC):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04FF597-49AB-4913-8019-9FDF865B7D3B}"/>
              </a:ext>
            </a:extLst>
          </p:cNvPr>
          <p:cNvSpPr txBox="1"/>
          <p:nvPr/>
        </p:nvSpPr>
        <p:spPr>
          <a:xfrm>
            <a:off x="1091964" y="1784221"/>
            <a:ext cx="3443459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Deterministic PG</a:t>
            </a:r>
            <a:endParaRPr lang="zh-CN" altLang="en-US" sz="2400" b="1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CDA71A0-94A6-4C54-9E30-0364AF5AC003}"/>
              </a:ext>
            </a:extLst>
          </p:cNvPr>
          <p:cNvSpPr/>
          <p:nvPr/>
        </p:nvSpPr>
        <p:spPr>
          <a:xfrm>
            <a:off x="6403162" y="1617202"/>
            <a:ext cx="4606214" cy="8448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Brittle to hyperparameter</a:t>
            </a:r>
          </a:p>
          <a:p>
            <a:pPr algn="ctr"/>
            <a:r>
              <a:rPr lang="en-US" altLang="zh-CN" sz="2000" b="1" dirty="0"/>
              <a:t>Random exploration: sudden failure</a:t>
            </a:r>
            <a:endParaRPr lang="zh-CN" altLang="en-US" sz="2000" b="1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4EA1B9E6-F878-4E80-A788-118A5F2A6482}"/>
              </a:ext>
            </a:extLst>
          </p:cNvPr>
          <p:cNvSpPr/>
          <p:nvPr/>
        </p:nvSpPr>
        <p:spPr>
          <a:xfrm>
            <a:off x="5057441" y="1908687"/>
            <a:ext cx="749808" cy="27850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58F3E3-0136-42A9-BDB6-9E4F8935518D}"/>
              </a:ext>
            </a:extLst>
          </p:cNvPr>
          <p:cNvSpPr txBox="1"/>
          <p:nvPr/>
        </p:nvSpPr>
        <p:spPr>
          <a:xfrm>
            <a:off x="1091964" y="256374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But: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FC05AC-E485-413B-A51A-F924E33F1D5E}"/>
              </a:ext>
            </a:extLst>
          </p:cNvPr>
          <p:cNvSpPr txBox="1"/>
          <p:nvPr/>
        </p:nvSpPr>
        <p:spPr>
          <a:xfrm>
            <a:off x="1091964" y="3110355"/>
            <a:ext cx="3443459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Stochastic PG</a:t>
            </a:r>
            <a:endParaRPr lang="zh-CN" altLang="en-US" sz="2400" b="1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31293EA-28AA-46DC-80CE-5E270AB329C0}"/>
              </a:ext>
            </a:extLst>
          </p:cNvPr>
          <p:cNvSpPr/>
          <p:nvPr/>
        </p:nvSpPr>
        <p:spPr>
          <a:xfrm>
            <a:off x="6403162" y="2960386"/>
            <a:ext cx="4606214" cy="8448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More stable, can explore</a:t>
            </a:r>
          </a:p>
          <a:p>
            <a:pPr algn="ctr"/>
            <a:r>
              <a:rPr lang="en-US" altLang="zh-CN" sz="2000" b="1" dirty="0"/>
              <a:t>On-policy: inefficient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9550239D-D923-469E-A8AD-36E70B0BF6BE}"/>
              </a:ext>
            </a:extLst>
          </p:cNvPr>
          <p:cNvSpPr/>
          <p:nvPr/>
        </p:nvSpPr>
        <p:spPr>
          <a:xfrm>
            <a:off x="5094388" y="3243542"/>
            <a:ext cx="749808" cy="27850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7895C-F426-4757-A8FF-1CD023087DA6}"/>
              </a:ext>
            </a:extLst>
          </p:cNvPr>
          <p:cNvSpPr txBox="1"/>
          <p:nvPr/>
        </p:nvSpPr>
        <p:spPr>
          <a:xfrm>
            <a:off x="962064" y="4472703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SAC:</a:t>
            </a:r>
            <a:endParaRPr lang="zh-CN" altLang="en-US" sz="20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75B442-B7AF-4978-8AC9-56CD100D0AFC}"/>
              </a:ext>
            </a:extLst>
          </p:cNvPr>
          <p:cNvSpPr txBox="1"/>
          <p:nvPr/>
        </p:nvSpPr>
        <p:spPr>
          <a:xfrm>
            <a:off x="962064" y="5098711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Maximum Entropy Framework</a:t>
            </a:r>
            <a:endParaRPr lang="zh-CN" altLang="en-US" sz="20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229B35A-3FF9-4740-8237-7C12BFE192E9}"/>
              </a:ext>
            </a:extLst>
          </p:cNvPr>
          <p:cNvSpPr txBox="1"/>
          <p:nvPr/>
        </p:nvSpPr>
        <p:spPr>
          <a:xfrm>
            <a:off x="5084873" y="459929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Off-policy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E416E6-92C9-49FD-B37B-EF8F2A38B127}"/>
              </a:ext>
            </a:extLst>
          </p:cNvPr>
          <p:cNvSpPr txBox="1"/>
          <p:nvPr/>
        </p:nvSpPr>
        <p:spPr>
          <a:xfrm>
            <a:off x="5084872" y="5098711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Stochastic policy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3C2F93-1C00-46F3-8233-8F302EA9456C}"/>
              </a:ext>
            </a:extLst>
          </p:cNvPr>
          <p:cNvSpPr txBox="1"/>
          <p:nvPr/>
        </p:nvSpPr>
        <p:spPr>
          <a:xfrm>
            <a:off x="5084873" y="5598128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Exploration</a:t>
            </a:r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7F31C8B-464D-4602-B00B-0ED2C278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171" y="3969464"/>
            <a:ext cx="3604111" cy="2542667"/>
          </a:xfrm>
          <a:prstGeom prst="rect">
            <a:avLst/>
          </a:prstGeom>
        </p:spPr>
      </p:pic>
      <p:sp>
        <p:nvSpPr>
          <p:cNvPr id="26" name="左大括号 25">
            <a:extLst>
              <a:ext uri="{FF2B5EF4-FFF2-40B4-BE49-F238E27FC236}">
                <a16:creationId xmlns:a16="http://schemas.microsoft.com/office/drawing/2014/main" id="{A3DF1769-79BF-47C5-ABC8-5B154012C8C9}"/>
              </a:ext>
            </a:extLst>
          </p:cNvPr>
          <p:cNvSpPr/>
          <p:nvPr/>
        </p:nvSpPr>
        <p:spPr>
          <a:xfrm>
            <a:off x="4750830" y="4709160"/>
            <a:ext cx="306611" cy="117957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FA0630C-822B-4F02-A558-D265DB285515}"/>
              </a:ext>
            </a:extLst>
          </p:cNvPr>
          <p:cNvSpPr txBox="1"/>
          <p:nvPr/>
        </p:nvSpPr>
        <p:spPr>
          <a:xfrm>
            <a:off x="1091964" y="1243379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Recall: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2806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/>
      <p:bldP spid="17" grpId="0"/>
      <p:bldP spid="18" grpId="0"/>
      <p:bldP spid="19" grpId="0"/>
      <p:bldP spid="20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611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Maximum Entropy Framework-Soft Critic Update</a:t>
            </a:r>
            <a:endParaRPr lang="zh-CN" altLang="en-US" sz="3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3835A4-CFD8-4858-9483-81DE115BDB67}"/>
              </a:ext>
            </a:extLst>
          </p:cNvPr>
          <p:cNvSpPr txBox="1"/>
          <p:nvPr/>
        </p:nvSpPr>
        <p:spPr>
          <a:xfrm>
            <a:off x="933254" y="1489435"/>
            <a:ext cx="585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Introduce </a:t>
            </a:r>
            <a:r>
              <a:rPr lang="en-US" altLang="zh-CN" b="1" dirty="0"/>
              <a:t>entropy</a:t>
            </a:r>
            <a:r>
              <a:rPr lang="en-US" altLang="zh-CN" dirty="0"/>
              <a:t> in the reward to </a:t>
            </a:r>
            <a:r>
              <a:rPr lang="en-US" altLang="zh-CN" b="1" dirty="0"/>
              <a:t>improve exploration: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E3E8024-9946-4219-B8D9-6CE04F83485C}"/>
                  </a:ext>
                </a:extLst>
              </p:cNvPr>
              <p:cNvSpPr txBox="1"/>
              <p:nvPr/>
            </p:nvSpPr>
            <p:spPr>
              <a:xfrm>
                <a:off x="1140643" y="2031466"/>
                <a:ext cx="4555093" cy="847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(∙|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E3E8024-9946-4219-B8D9-6CE04F834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43" y="2031466"/>
                <a:ext cx="4555093" cy="8478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8A64D0A-0A04-4425-BEB7-9563B50C60FD}"/>
                  </a:ext>
                </a:extLst>
              </p:cNvPr>
              <p:cNvSpPr txBox="1"/>
              <p:nvPr/>
            </p:nvSpPr>
            <p:spPr>
              <a:xfrm>
                <a:off x="1550306" y="2846777"/>
                <a:ext cx="3735766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Entropy: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8A64D0A-0A04-4425-BEB7-9563B50C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06" y="2846777"/>
                <a:ext cx="3735766" cy="410497"/>
              </a:xfrm>
              <a:prstGeom prst="rect">
                <a:avLst/>
              </a:prstGeom>
              <a:blipFill>
                <a:blip r:embed="rId3"/>
                <a:stretch>
                  <a:fillRect l="-1305" t="-2985" b="-19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3129F4B-95E4-489F-A6E0-40973BC8AEFD}"/>
                  </a:ext>
                </a:extLst>
              </p:cNvPr>
              <p:cNvSpPr txBox="1"/>
              <p:nvPr/>
            </p:nvSpPr>
            <p:spPr>
              <a:xfrm>
                <a:off x="1255939" y="4586382"/>
                <a:ext cx="4357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𝑀𝐸𝐹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𝑀𝐸𝐹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3129F4B-95E4-489F-A6E0-40973BC8A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939" y="4586382"/>
                <a:ext cx="4357923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F5CFF4F-CE57-48C5-AF7E-7BB022C15E06}"/>
                  </a:ext>
                </a:extLst>
              </p:cNvPr>
              <p:cNvSpPr txBox="1"/>
              <p:nvPr/>
            </p:nvSpPr>
            <p:spPr>
              <a:xfrm>
                <a:off x="1186494" y="4976899"/>
                <a:ext cx="4347472" cy="408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𝑀𝐸𝐹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𝑀𝐸𝐹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F5CFF4F-CE57-48C5-AF7E-7BB022C15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94" y="4976899"/>
                <a:ext cx="4347472" cy="408638"/>
              </a:xfrm>
              <a:prstGeom prst="rect">
                <a:avLst/>
              </a:prstGeom>
              <a:blipFill>
                <a:blip r:embed="rId5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左大括号 34">
            <a:extLst>
              <a:ext uri="{FF2B5EF4-FFF2-40B4-BE49-F238E27FC236}">
                <a16:creationId xmlns:a16="http://schemas.microsoft.com/office/drawing/2014/main" id="{8A388A41-9A6A-455E-A61B-6B374C5EBFB6}"/>
              </a:ext>
            </a:extLst>
          </p:cNvPr>
          <p:cNvSpPr/>
          <p:nvPr/>
        </p:nvSpPr>
        <p:spPr>
          <a:xfrm>
            <a:off x="1140643" y="4657895"/>
            <a:ext cx="95054" cy="66247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A068D77-4B70-452C-9B7F-79547010FAE3}"/>
              </a:ext>
            </a:extLst>
          </p:cNvPr>
          <p:cNvCxnSpPr>
            <a:cxnSpLocks/>
          </p:cNvCxnSpPr>
          <p:nvPr/>
        </p:nvCxnSpPr>
        <p:spPr>
          <a:xfrm>
            <a:off x="3078697" y="3528281"/>
            <a:ext cx="0" cy="787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C8F8300B-EC19-48F4-9DBF-AB7C5495C678}"/>
              </a:ext>
            </a:extLst>
          </p:cNvPr>
          <p:cNvSpPr txBox="1"/>
          <p:nvPr/>
        </p:nvSpPr>
        <p:spPr>
          <a:xfrm>
            <a:off x="1879674" y="5683239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Soft Critic Update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1051DB1-C2BC-4325-A20A-04BB21259484}"/>
              </a:ext>
            </a:extLst>
          </p:cNvPr>
          <p:cNvSpPr txBox="1"/>
          <p:nvPr/>
        </p:nvSpPr>
        <p:spPr>
          <a:xfrm>
            <a:off x="7222177" y="2120123"/>
            <a:ext cx="3443459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Exploration</a:t>
            </a:r>
            <a:endParaRPr lang="zh-CN" altLang="en-US" sz="24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5FF2ED-17FC-420C-B332-CC96131DC3C8}"/>
              </a:ext>
            </a:extLst>
          </p:cNvPr>
          <p:cNvSpPr txBox="1"/>
          <p:nvPr/>
        </p:nvSpPr>
        <p:spPr>
          <a:xfrm>
            <a:off x="7222177" y="2989180"/>
            <a:ext cx="3443459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Aware of future risk</a:t>
            </a:r>
            <a:endParaRPr lang="zh-CN" altLang="en-US" sz="2400" b="1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1CC3B57-5E42-4DE6-BE8C-A1DE4E94414C}"/>
              </a:ext>
            </a:extLst>
          </p:cNvPr>
          <p:cNvCxnSpPr>
            <a:cxnSpLocks/>
          </p:cNvCxnSpPr>
          <p:nvPr/>
        </p:nvCxnSpPr>
        <p:spPr>
          <a:xfrm>
            <a:off x="7134036" y="5863139"/>
            <a:ext cx="1991303" cy="2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6B398B4-9FD6-45CD-90CC-7F9E2B879619}"/>
              </a:ext>
            </a:extLst>
          </p:cNvPr>
          <p:cNvCxnSpPr>
            <a:cxnSpLocks/>
          </p:cNvCxnSpPr>
          <p:nvPr/>
        </p:nvCxnSpPr>
        <p:spPr>
          <a:xfrm flipV="1">
            <a:off x="7134036" y="4526701"/>
            <a:ext cx="0" cy="1336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DEBA561-669D-41EA-A977-712330D29C3E}"/>
                  </a:ext>
                </a:extLst>
              </p:cNvPr>
              <p:cNvSpPr txBox="1"/>
              <p:nvPr/>
            </p:nvSpPr>
            <p:spPr>
              <a:xfrm>
                <a:off x="8703857" y="5859998"/>
                <a:ext cx="591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DEBA561-669D-41EA-A977-712330D29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857" y="5859998"/>
                <a:ext cx="5910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09C8B09-05BB-4B92-AF2B-F8FDEAB3221D}"/>
                  </a:ext>
                </a:extLst>
              </p:cNvPr>
              <p:cNvSpPr txBox="1"/>
              <p:nvPr/>
            </p:nvSpPr>
            <p:spPr>
              <a:xfrm>
                <a:off x="6339481" y="4127551"/>
                <a:ext cx="794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09C8B09-05BB-4B92-AF2B-F8FDEAB32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481" y="4127551"/>
                <a:ext cx="7945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D4BCAB8-1124-469B-8A56-7DC63BC8E02C}"/>
              </a:ext>
            </a:extLst>
          </p:cNvPr>
          <p:cNvSpPr/>
          <p:nvPr/>
        </p:nvSpPr>
        <p:spPr>
          <a:xfrm>
            <a:off x="7128588" y="4702410"/>
            <a:ext cx="1744824" cy="1166545"/>
          </a:xfrm>
          <a:custGeom>
            <a:avLst/>
            <a:gdLst>
              <a:gd name="connsiteX0" fmla="*/ 0 w 1744824"/>
              <a:gd name="connsiteY0" fmla="*/ 1147884 h 1166545"/>
              <a:gd name="connsiteX1" fmla="*/ 363894 w 1744824"/>
              <a:gd name="connsiteY1" fmla="*/ 1129223 h 1166545"/>
              <a:gd name="connsiteX2" fmla="*/ 597159 w 1744824"/>
              <a:gd name="connsiteY2" fmla="*/ 1101231 h 1166545"/>
              <a:gd name="connsiteX3" fmla="*/ 653143 w 1744824"/>
              <a:gd name="connsiteY3" fmla="*/ 839974 h 1166545"/>
              <a:gd name="connsiteX4" fmla="*/ 718457 w 1744824"/>
              <a:gd name="connsiteY4" fmla="*/ 261476 h 1166545"/>
              <a:gd name="connsiteX5" fmla="*/ 802432 w 1744824"/>
              <a:gd name="connsiteY5" fmla="*/ 219 h 1166545"/>
              <a:gd name="connsiteX6" fmla="*/ 830424 w 1744824"/>
              <a:gd name="connsiteY6" fmla="*/ 224153 h 1166545"/>
              <a:gd name="connsiteX7" fmla="*/ 839755 w 1744824"/>
              <a:gd name="connsiteY7" fmla="*/ 616039 h 1166545"/>
              <a:gd name="connsiteX8" fmla="*/ 867747 w 1744824"/>
              <a:gd name="connsiteY8" fmla="*/ 1026586 h 1166545"/>
              <a:gd name="connsiteX9" fmla="*/ 1026367 w 1744824"/>
              <a:gd name="connsiteY9" fmla="*/ 1119892 h 1166545"/>
              <a:gd name="connsiteX10" fmla="*/ 1362269 w 1744824"/>
              <a:gd name="connsiteY10" fmla="*/ 1147884 h 1166545"/>
              <a:gd name="connsiteX11" fmla="*/ 1744824 w 1744824"/>
              <a:gd name="connsiteY11" fmla="*/ 1166545 h 116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4824" h="1166545">
                <a:moveTo>
                  <a:pt x="0" y="1147884"/>
                </a:moveTo>
                <a:cubicBezTo>
                  <a:pt x="132183" y="1142441"/>
                  <a:pt x="264367" y="1136999"/>
                  <a:pt x="363894" y="1129223"/>
                </a:cubicBezTo>
                <a:cubicBezTo>
                  <a:pt x="463421" y="1121447"/>
                  <a:pt x="548951" y="1149439"/>
                  <a:pt x="597159" y="1101231"/>
                </a:cubicBezTo>
                <a:cubicBezTo>
                  <a:pt x="645367" y="1053023"/>
                  <a:pt x="632927" y="979933"/>
                  <a:pt x="653143" y="839974"/>
                </a:cubicBezTo>
                <a:cubicBezTo>
                  <a:pt x="673359" y="700015"/>
                  <a:pt x="693576" y="401435"/>
                  <a:pt x="718457" y="261476"/>
                </a:cubicBezTo>
                <a:cubicBezTo>
                  <a:pt x="743338" y="121517"/>
                  <a:pt x="783771" y="6439"/>
                  <a:pt x="802432" y="219"/>
                </a:cubicBezTo>
                <a:cubicBezTo>
                  <a:pt x="821093" y="-6001"/>
                  <a:pt x="824204" y="121516"/>
                  <a:pt x="830424" y="224153"/>
                </a:cubicBezTo>
                <a:cubicBezTo>
                  <a:pt x="836644" y="326790"/>
                  <a:pt x="833535" y="482300"/>
                  <a:pt x="839755" y="616039"/>
                </a:cubicBezTo>
                <a:cubicBezTo>
                  <a:pt x="845975" y="749778"/>
                  <a:pt x="836645" y="942610"/>
                  <a:pt x="867747" y="1026586"/>
                </a:cubicBezTo>
                <a:cubicBezTo>
                  <a:pt x="898849" y="1110561"/>
                  <a:pt x="943947" y="1099676"/>
                  <a:pt x="1026367" y="1119892"/>
                </a:cubicBezTo>
                <a:cubicBezTo>
                  <a:pt x="1108787" y="1140108"/>
                  <a:pt x="1242526" y="1140109"/>
                  <a:pt x="1362269" y="1147884"/>
                </a:cubicBezTo>
                <a:cubicBezTo>
                  <a:pt x="1482012" y="1155659"/>
                  <a:pt x="1613418" y="1161102"/>
                  <a:pt x="1744824" y="1166545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08F7391-F428-41FC-BE79-8D862AAD034F}"/>
              </a:ext>
            </a:extLst>
          </p:cNvPr>
          <p:cNvCxnSpPr>
            <a:cxnSpLocks/>
          </p:cNvCxnSpPr>
          <p:nvPr/>
        </p:nvCxnSpPr>
        <p:spPr>
          <a:xfrm>
            <a:off x="8903480" y="5320368"/>
            <a:ext cx="443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9C8835DF-FB1F-4272-AE3F-8C166A392C06}"/>
              </a:ext>
            </a:extLst>
          </p:cNvPr>
          <p:cNvSpPr/>
          <p:nvPr/>
        </p:nvSpPr>
        <p:spPr>
          <a:xfrm>
            <a:off x="10002416" y="4771048"/>
            <a:ext cx="933645" cy="6144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-100</a:t>
            </a:r>
            <a:endParaRPr lang="zh-CN" altLang="en-US" dirty="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E4D41334-386C-4ECA-9567-52E9B3D5DB85}"/>
              </a:ext>
            </a:extLst>
          </p:cNvPr>
          <p:cNvSpPr/>
          <p:nvPr/>
        </p:nvSpPr>
        <p:spPr>
          <a:xfrm>
            <a:off x="10553439" y="5405946"/>
            <a:ext cx="933645" cy="6144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-100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8CC4590-89A2-4DD4-9DC0-FA0EF4D80191}"/>
              </a:ext>
            </a:extLst>
          </p:cNvPr>
          <p:cNvSpPr/>
          <p:nvPr/>
        </p:nvSpPr>
        <p:spPr>
          <a:xfrm>
            <a:off x="10665636" y="5367153"/>
            <a:ext cx="81335" cy="8133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1A65B9-6DCB-4F73-8165-EC5E94B751A8}"/>
              </a:ext>
            </a:extLst>
          </p:cNvPr>
          <p:cNvSpPr txBox="1"/>
          <p:nvPr/>
        </p:nvSpPr>
        <p:spPr>
          <a:xfrm>
            <a:off x="11005506" y="495939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+1000</a:t>
            </a:r>
            <a:endParaRPr lang="zh-CN" altLang="en-US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2AB276C-025B-4A6E-81EF-42C9D36A0507}"/>
              </a:ext>
            </a:extLst>
          </p:cNvPr>
          <p:cNvSpPr/>
          <p:nvPr/>
        </p:nvSpPr>
        <p:spPr>
          <a:xfrm>
            <a:off x="10002416" y="5558770"/>
            <a:ext cx="81335" cy="8133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C771A6E-E0A9-4FBC-98A4-77BBA22C93F2}"/>
              </a:ext>
            </a:extLst>
          </p:cNvPr>
          <p:cNvCxnSpPr/>
          <p:nvPr/>
        </p:nvCxnSpPr>
        <p:spPr>
          <a:xfrm flipV="1">
            <a:off x="10131956" y="5556885"/>
            <a:ext cx="169556" cy="17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7939FF9-C704-467D-9296-6E756D4D45E0}"/>
              </a:ext>
            </a:extLst>
          </p:cNvPr>
          <p:cNvCxnSpPr>
            <a:cxnSpLocks/>
          </p:cNvCxnSpPr>
          <p:nvPr/>
        </p:nvCxnSpPr>
        <p:spPr>
          <a:xfrm flipV="1">
            <a:off x="10349717" y="5511165"/>
            <a:ext cx="179218" cy="45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7C2B0EB-323E-4B7A-979F-458922BAB468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10553439" y="5436577"/>
            <a:ext cx="124108" cy="74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0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/>
      <p:bldP spid="32" grpId="0"/>
      <p:bldP spid="35" grpId="0" animBg="1"/>
      <p:bldP spid="41" grpId="0"/>
      <p:bldP spid="23" grpId="0" animBg="1"/>
      <p:bldP spid="24" grpId="0" animBg="1"/>
      <p:bldP spid="27" grpId="0"/>
      <p:bldP spid="31" grpId="0"/>
      <p:bldP spid="10" grpId="0" animBg="1"/>
      <p:bldP spid="14" grpId="0" animBg="1"/>
      <p:bldP spid="40" grpId="0" animBg="1"/>
      <p:bldP spid="15" grpId="0" animBg="1"/>
      <p:bldP spid="1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5"/>
            <a:ext cx="10839450" cy="87921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Maximum Entropy Framework-Soft Actor Improvement</a:t>
            </a:r>
            <a:endParaRPr lang="zh-CN" altLang="en-US" sz="3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484185-7922-4AFE-B080-32D753F1500B}"/>
              </a:ext>
            </a:extLst>
          </p:cNvPr>
          <p:cNvSpPr txBox="1"/>
          <p:nvPr/>
        </p:nvSpPr>
        <p:spPr>
          <a:xfrm>
            <a:off x="593889" y="1210932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How to improve a stochastic policy: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4FA143-4266-4F2F-AD39-3F327C01FC1E}"/>
              </a:ext>
            </a:extLst>
          </p:cNvPr>
          <p:cNvSpPr txBox="1"/>
          <p:nvPr/>
        </p:nvSpPr>
        <p:spPr>
          <a:xfrm>
            <a:off x="593888" y="1813953"/>
            <a:ext cx="2168166" cy="4086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Policy gradient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474E7D-D67F-42C4-999A-B14A72F93D45}"/>
              </a:ext>
            </a:extLst>
          </p:cNvPr>
          <p:cNvSpPr txBox="1"/>
          <p:nvPr/>
        </p:nvSpPr>
        <p:spPr>
          <a:xfrm>
            <a:off x="593887" y="2916483"/>
            <a:ext cx="2168167" cy="4086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Policy update</a:t>
            </a:r>
            <a:endParaRPr lang="zh-CN" altLang="en-US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4E93BD1-4D62-4968-961D-E37B517662A2}"/>
              </a:ext>
            </a:extLst>
          </p:cNvPr>
          <p:cNvCxnSpPr>
            <a:cxnSpLocks/>
          </p:cNvCxnSpPr>
          <p:nvPr/>
        </p:nvCxnSpPr>
        <p:spPr>
          <a:xfrm>
            <a:off x="2912974" y="2018265"/>
            <a:ext cx="933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8CEC94F-2D32-4F1D-997C-A5985111C86C}"/>
              </a:ext>
            </a:extLst>
          </p:cNvPr>
          <p:cNvSpPr txBox="1"/>
          <p:nvPr/>
        </p:nvSpPr>
        <p:spPr>
          <a:xfrm>
            <a:off x="3893271" y="1813953"/>
            <a:ext cx="770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Update policy in the </a:t>
            </a:r>
            <a:r>
              <a:rPr lang="en-US" altLang="zh-CN" b="1" dirty="0"/>
              <a:t>direction of improving the performance evaluation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8DBF4B-DE6E-426F-9FD7-346ADCDB551B}"/>
              </a:ext>
            </a:extLst>
          </p:cNvPr>
          <p:cNvSpPr txBox="1"/>
          <p:nvPr/>
        </p:nvSpPr>
        <p:spPr>
          <a:xfrm>
            <a:off x="593887" y="240674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Alternative:</a:t>
            </a:r>
            <a:endParaRPr lang="zh-CN" altLang="en-US" b="1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D5E22B7-27C4-4D20-A826-E0DEBEF8EB54}"/>
              </a:ext>
            </a:extLst>
          </p:cNvPr>
          <p:cNvCxnSpPr>
            <a:cxnSpLocks/>
          </p:cNvCxnSpPr>
          <p:nvPr/>
        </p:nvCxnSpPr>
        <p:spPr>
          <a:xfrm>
            <a:off x="2912973" y="3129711"/>
            <a:ext cx="933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6090F78-EB28-4EA8-BB74-2AC686A5F75F}"/>
              </a:ext>
            </a:extLst>
          </p:cNvPr>
          <p:cNvSpPr txBox="1"/>
          <p:nvPr/>
        </p:nvSpPr>
        <p:spPr>
          <a:xfrm>
            <a:off x="3893271" y="2955774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Minimize KL divergence </a:t>
            </a:r>
            <a:r>
              <a:rPr lang="en-US" altLang="zh-CN" dirty="0"/>
              <a:t>between policy and </a:t>
            </a:r>
            <a:r>
              <a:rPr lang="en-US" altLang="zh-CN" b="1" dirty="0"/>
              <a:t>a good policy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09B39CE-A641-4D2F-BDB5-41BAF4EC179D}"/>
              </a:ext>
            </a:extLst>
          </p:cNvPr>
          <p:cNvSpPr txBox="1"/>
          <p:nvPr/>
        </p:nvSpPr>
        <p:spPr>
          <a:xfrm>
            <a:off x="369594" y="3614441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What is a good policy (action distribution)?</a:t>
            </a:r>
            <a:endParaRPr lang="zh-CN" altLang="en-US" dirty="0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B4EAC86-2732-416B-BC40-D034F842BCF7}"/>
              </a:ext>
            </a:extLst>
          </p:cNvPr>
          <p:cNvGrpSpPr/>
          <p:nvPr/>
        </p:nvGrpSpPr>
        <p:grpSpPr>
          <a:xfrm>
            <a:off x="3337770" y="4163470"/>
            <a:ext cx="2854066" cy="2252274"/>
            <a:chOff x="3382160" y="4163470"/>
            <a:chExt cx="2854066" cy="2252274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828CD4D1-976F-478F-A374-8CC92A3EE8CE}"/>
                </a:ext>
              </a:extLst>
            </p:cNvPr>
            <p:cNvCxnSpPr>
              <a:cxnSpLocks/>
            </p:cNvCxnSpPr>
            <p:nvPr/>
          </p:nvCxnSpPr>
          <p:spPr>
            <a:xfrm>
              <a:off x="4090026" y="5761282"/>
              <a:ext cx="19556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D88DD58B-A9DD-4D5E-8BB8-89C60BE7C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026" y="4421775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AFB475C6-3FE9-4EA4-8C3E-48D09A881AF3}"/>
                    </a:ext>
                  </a:extLst>
                </p:cNvPr>
                <p:cNvSpPr txBox="1"/>
                <p:nvPr/>
              </p:nvSpPr>
              <p:spPr>
                <a:xfrm>
                  <a:off x="3382160" y="4163470"/>
                  <a:ext cx="814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AFB475C6-3FE9-4EA4-8C3E-48D09A881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2160" y="4163470"/>
                  <a:ext cx="814454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1057AEEC-45AA-4330-9220-A79EE2C36CFB}"/>
                    </a:ext>
                  </a:extLst>
                </p:cNvPr>
                <p:cNvSpPr txBox="1"/>
                <p:nvPr/>
              </p:nvSpPr>
              <p:spPr>
                <a:xfrm>
                  <a:off x="5855160" y="5699138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1057AEEC-45AA-4330-9220-A79EE2C36C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160" y="5699138"/>
                  <a:ext cx="38106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023664D0-0FBF-4529-8E30-27B597383C12}"/>
                </a:ext>
              </a:extLst>
            </p:cNvPr>
            <p:cNvCxnSpPr/>
            <p:nvPr/>
          </p:nvCxnSpPr>
          <p:spPr>
            <a:xfrm flipV="1">
              <a:off x="4793942" y="4892632"/>
              <a:ext cx="0" cy="8686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2B99F0EC-86BA-4323-AE49-C86943D1C1E2}"/>
                    </a:ext>
                  </a:extLst>
                </p:cNvPr>
                <p:cNvSpPr txBox="1"/>
                <p:nvPr/>
              </p:nvSpPr>
              <p:spPr>
                <a:xfrm>
                  <a:off x="4603409" y="5729070"/>
                  <a:ext cx="472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2B99F0EC-86BA-4323-AE49-C86943D1C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3409" y="5729070"/>
                  <a:ext cx="47237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0B3561A7-F221-4668-BABE-28547314C148}"/>
                    </a:ext>
                  </a:extLst>
                </p:cNvPr>
                <p:cNvSpPr/>
                <p:nvPr/>
              </p:nvSpPr>
              <p:spPr>
                <a:xfrm>
                  <a:off x="3903834" y="6077190"/>
                  <a:ext cx="202735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 err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0B3561A7-F221-4668-BABE-28547314C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834" y="6077190"/>
                  <a:ext cx="2027350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18908FE7-66A5-47C2-9B2F-305ADAF0BB00}"/>
              </a:ext>
            </a:extLst>
          </p:cNvPr>
          <p:cNvGrpSpPr/>
          <p:nvPr/>
        </p:nvGrpSpPr>
        <p:grpSpPr>
          <a:xfrm>
            <a:off x="5937284" y="4173273"/>
            <a:ext cx="2843692" cy="2224714"/>
            <a:chOff x="6088205" y="4173273"/>
            <a:chExt cx="2843692" cy="2224714"/>
          </a:xfrm>
        </p:grpSpPr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538DC1F-14E3-4A5F-B152-6B3E817319B1}"/>
                </a:ext>
              </a:extLst>
            </p:cNvPr>
            <p:cNvCxnSpPr>
              <a:cxnSpLocks/>
            </p:cNvCxnSpPr>
            <p:nvPr/>
          </p:nvCxnSpPr>
          <p:spPr>
            <a:xfrm>
              <a:off x="6725314" y="5761125"/>
              <a:ext cx="19556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6755FBC-7FA7-4A0A-ACC2-6BC7B7BDA3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5314" y="4421618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67A417B7-67EB-406A-B351-3EBD86A7E12C}"/>
                    </a:ext>
                  </a:extLst>
                </p:cNvPr>
                <p:cNvSpPr txBox="1"/>
                <p:nvPr/>
              </p:nvSpPr>
              <p:spPr>
                <a:xfrm>
                  <a:off x="6088205" y="4173273"/>
                  <a:ext cx="8131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67A417B7-67EB-406A-B351-3EBD86A7E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205" y="4173273"/>
                  <a:ext cx="813108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D4E3DA97-7B8B-4835-8963-D866EFF7D25B}"/>
                    </a:ext>
                  </a:extLst>
                </p:cNvPr>
                <p:cNvSpPr txBox="1"/>
                <p:nvPr/>
              </p:nvSpPr>
              <p:spPr>
                <a:xfrm>
                  <a:off x="8490448" y="5690101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D4E3DA97-7B8B-4835-8963-D866EFF7D2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0448" y="5690101"/>
                  <a:ext cx="38106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17BA814-24EE-4AE7-81AF-F0FE3DBEF861}"/>
                </a:ext>
              </a:extLst>
            </p:cNvPr>
            <p:cNvSpPr/>
            <p:nvPr/>
          </p:nvSpPr>
          <p:spPr>
            <a:xfrm>
              <a:off x="6980814" y="4892474"/>
              <a:ext cx="700045" cy="868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0B1D07A-B8EA-4FEF-A26F-1444FA697CC4}"/>
                </a:ext>
              </a:extLst>
            </p:cNvPr>
            <p:cNvSpPr/>
            <p:nvPr/>
          </p:nvSpPr>
          <p:spPr>
            <a:xfrm>
              <a:off x="7987893" y="4892474"/>
              <a:ext cx="328482" cy="868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F55AF11F-FABA-428C-A4E4-B99FB00C9F33}"/>
                    </a:ext>
                  </a:extLst>
                </p:cNvPr>
                <p:cNvSpPr/>
                <p:nvPr/>
              </p:nvSpPr>
              <p:spPr>
                <a:xfrm>
                  <a:off x="6465453" y="6059433"/>
                  <a:ext cx="246644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 dirty="0" err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&gt;0)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F55AF11F-FABA-428C-A4E4-B99FB00C9F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53" y="6059433"/>
                  <a:ext cx="2466444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721A0D0-1CFD-41E0-AA35-761F4159207A}"/>
              </a:ext>
            </a:extLst>
          </p:cNvPr>
          <p:cNvGrpSpPr/>
          <p:nvPr/>
        </p:nvGrpSpPr>
        <p:grpSpPr>
          <a:xfrm>
            <a:off x="8530060" y="4145811"/>
            <a:ext cx="3334415" cy="2367207"/>
            <a:chOff x="8530060" y="4145811"/>
            <a:chExt cx="3334415" cy="2367207"/>
          </a:xfrm>
        </p:grpSpPr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588196E2-C910-4BF3-A720-69C4AECD80D1}"/>
                </a:ext>
              </a:extLst>
            </p:cNvPr>
            <p:cNvCxnSpPr>
              <a:cxnSpLocks/>
            </p:cNvCxnSpPr>
            <p:nvPr/>
          </p:nvCxnSpPr>
          <p:spPr>
            <a:xfrm>
              <a:off x="9346240" y="5761124"/>
              <a:ext cx="19556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9D9E43EA-21E5-461B-BA35-4D8C428EB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6240" y="4421617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21E0CF3F-2A41-4060-BAE3-29B4D74CA27E}"/>
                    </a:ext>
                  </a:extLst>
                </p:cNvPr>
                <p:cNvSpPr txBox="1"/>
                <p:nvPr/>
              </p:nvSpPr>
              <p:spPr>
                <a:xfrm>
                  <a:off x="8530060" y="4145811"/>
                  <a:ext cx="1303306" cy="325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21E0CF3F-2A41-4060-BAE3-29B4D74CA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060" y="4145811"/>
                  <a:ext cx="1303306" cy="325025"/>
                </a:xfrm>
                <a:prstGeom prst="rect">
                  <a:avLst/>
                </a:prstGeom>
                <a:blipFill>
                  <a:blip r:embed="rId9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474A600-AB2F-41A8-A142-938FC3391867}"/>
                    </a:ext>
                  </a:extLst>
                </p:cNvPr>
                <p:cNvSpPr txBox="1"/>
                <p:nvPr/>
              </p:nvSpPr>
              <p:spPr>
                <a:xfrm>
                  <a:off x="11111374" y="5672348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474A600-AB2F-41A8-A142-938FC3391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1374" y="5672348"/>
                  <a:ext cx="38106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2BB6B8F-13A7-48C6-95E7-9EDFA6B44A31}"/>
                </a:ext>
              </a:extLst>
            </p:cNvPr>
            <p:cNvSpPr/>
            <p:nvPr/>
          </p:nvSpPr>
          <p:spPr>
            <a:xfrm>
              <a:off x="9348186" y="4586294"/>
              <a:ext cx="1518082" cy="1175312"/>
            </a:xfrm>
            <a:custGeom>
              <a:avLst/>
              <a:gdLst>
                <a:gd name="connsiteX0" fmla="*/ 0 w 1518082"/>
                <a:gd name="connsiteY0" fmla="*/ 1166434 h 1175312"/>
                <a:gd name="connsiteX1" fmla="*/ 133165 w 1518082"/>
                <a:gd name="connsiteY1" fmla="*/ 678162 h 1175312"/>
                <a:gd name="connsiteX2" fmla="*/ 266331 w 1518082"/>
                <a:gd name="connsiteY2" fmla="*/ 216523 h 1175312"/>
                <a:gd name="connsiteX3" fmla="*/ 452762 w 1518082"/>
                <a:gd name="connsiteY3" fmla="*/ 21214 h 1175312"/>
                <a:gd name="connsiteX4" fmla="*/ 568171 w 1518082"/>
                <a:gd name="connsiteY4" fmla="*/ 21214 h 1175312"/>
                <a:gd name="connsiteX5" fmla="*/ 674703 w 1518082"/>
                <a:gd name="connsiteY5" fmla="*/ 163257 h 1175312"/>
                <a:gd name="connsiteX6" fmla="*/ 763480 w 1518082"/>
                <a:gd name="connsiteY6" fmla="*/ 411832 h 1175312"/>
                <a:gd name="connsiteX7" fmla="*/ 807868 w 1518082"/>
                <a:gd name="connsiteY7" fmla="*/ 642651 h 1175312"/>
                <a:gd name="connsiteX8" fmla="*/ 905523 w 1518082"/>
                <a:gd name="connsiteY8" fmla="*/ 864593 h 1175312"/>
                <a:gd name="connsiteX9" fmla="*/ 994299 w 1518082"/>
                <a:gd name="connsiteY9" fmla="*/ 980003 h 1175312"/>
                <a:gd name="connsiteX10" fmla="*/ 1065321 w 1518082"/>
                <a:gd name="connsiteY10" fmla="*/ 926737 h 1175312"/>
                <a:gd name="connsiteX11" fmla="*/ 1100831 w 1518082"/>
                <a:gd name="connsiteY11" fmla="*/ 749183 h 1175312"/>
                <a:gd name="connsiteX12" fmla="*/ 1145220 w 1518082"/>
                <a:gd name="connsiteY12" fmla="*/ 580508 h 1175312"/>
                <a:gd name="connsiteX13" fmla="*/ 1198486 w 1518082"/>
                <a:gd name="connsiteY13" fmla="*/ 482853 h 1175312"/>
                <a:gd name="connsiteX14" fmla="*/ 1287263 w 1518082"/>
                <a:gd name="connsiteY14" fmla="*/ 465098 h 1175312"/>
                <a:gd name="connsiteX15" fmla="*/ 1340529 w 1518082"/>
                <a:gd name="connsiteY15" fmla="*/ 607141 h 1175312"/>
                <a:gd name="connsiteX16" fmla="*/ 1393795 w 1518082"/>
                <a:gd name="connsiteY16" fmla="*/ 802449 h 1175312"/>
                <a:gd name="connsiteX17" fmla="*/ 1464816 w 1518082"/>
                <a:gd name="connsiteY17" fmla="*/ 1051024 h 1175312"/>
                <a:gd name="connsiteX18" fmla="*/ 1518082 w 1518082"/>
                <a:gd name="connsiteY18" fmla="*/ 1175312 h 11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8082" h="1175312">
                  <a:moveTo>
                    <a:pt x="0" y="1166434"/>
                  </a:moveTo>
                  <a:cubicBezTo>
                    <a:pt x="44388" y="1001457"/>
                    <a:pt x="88777" y="836480"/>
                    <a:pt x="133165" y="678162"/>
                  </a:cubicBezTo>
                  <a:cubicBezTo>
                    <a:pt x="177554" y="519843"/>
                    <a:pt x="213065" y="326014"/>
                    <a:pt x="266331" y="216523"/>
                  </a:cubicBezTo>
                  <a:cubicBezTo>
                    <a:pt x="319597" y="107032"/>
                    <a:pt x="402455" y="53765"/>
                    <a:pt x="452762" y="21214"/>
                  </a:cubicBezTo>
                  <a:cubicBezTo>
                    <a:pt x="503069" y="-11338"/>
                    <a:pt x="531181" y="-2460"/>
                    <a:pt x="568171" y="21214"/>
                  </a:cubicBezTo>
                  <a:cubicBezTo>
                    <a:pt x="605161" y="44888"/>
                    <a:pt x="642152" y="98154"/>
                    <a:pt x="674703" y="163257"/>
                  </a:cubicBezTo>
                  <a:cubicBezTo>
                    <a:pt x="707254" y="228360"/>
                    <a:pt x="741286" y="331933"/>
                    <a:pt x="763480" y="411832"/>
                  </a:cubicBezTo>
                  <a:cubicBezTo>
                    <a:pt x="785674" y="491731"/>
                    <a:pt x="784194" y="567191"/>
                    <a:pt x="807868" y="642651"/>
                  </a:cubicBezTo>
                  <a:cubicBezTo>
                    <a:pt x="831542" y="718111"/>
                    <a:pt x="874451" y="808368"/>
                    <a:pt x="905523" y="864593"/>
                  </a:cubicBezTo>
                  <a:cubicBezTo>
                    <a:pt x="936595" y="920818"/>
                    <a:pt x="967666" y="969646"/>
                    <a:pt x="994299" y="980003"/>
                  </a:cubicBezTo>
                  <a:cubicBezTo>
                    <a:pt x="1020932" y="990360"/>
                    <a:pt x="1047566" y="965207"/>
                    <a:pt x="1065321" y="926737"/>
                  </a:cubicBezTo>
                  <a:cubicBezTo>
                    <a:pt x="1083076" y="888267"/>
                    <a:pt x="1087515" y="806888"/>
                    <a:pt x="1100831" y="749183"/>
                  </a:cubicBezTo>
                  <a:cubicBezTo>
                    <a:pt x="1114147" y="691478"/>
                    <a:pt x="1128944" y="624896"/>
                    <a:pt x="1145220" y="580508"/>
                  </a:cubicBezTo>
                  <a:cubicBezTo>
                    <a:pt x="1161496" y="536120"/>
                    <a:pt x="1174812" y="502088"/>
                    <a:pt x="1198486" y="482853"/>
                  </a:cubicBezTo>
                  <a:cubicBezTo>
                    <a:pt x="1222160" y="463618"/>
                    <a:pt x="1263589" y="444383"/>
                    <a:pt x="1287263" y="465098"/>
                  </a:cubicBezTo>
                  <a:cubicBezTo>
                    <a:pt x="1310937" y="485813"/>
                    <a:pt x="1322774" y="550916"/>
                    <a:pt x="1340529" y="607141"/>
                  </a:cubicBezTo>
                  <a:cubicBezTo>
                    <a:pt x="1358284" y="663366"/>
                    <a:pt x="1373080" y="728468"/>
                    <a:pt x="1393795" y="802449"/>
                  </a:cubicBezTo>
                  <a:cubicBezTo>
                    <a:pt x="1414510" y="876430"/>
                    <a:pt x="1444101" y="988880"/>
                    <a:pt x="1464816" y="1051024"/>
                  </a:cubicBezTo>
                  <a:cubicBezTo>
                    <a:pt x="1485531" y="1113168"/>
                    <a:pt x="1501806" y="1144240"/>
                    <a:pt x="1518082" y="1175312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1578DDF4-456C-4C32-AD33-B3012AA12238}"/>
                    </a:ext>
                  </a:extLst>
                </p:cNvPr>
                <p:cNvSpPr/>
                <p:nvPr/>
              </p:nvSpPr>
              <p:spPr>
                <a:xfrm>
                  <a:off x="9058001" y="5944401"/>
                  <a:ext cx="2806474" cy="5686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𝑠𝑜𝑓𝑡𝑚𝑎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 dirty="0" err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1600" b="0" i="0" dirty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1578DDF4-456C-4C32-AD33-B3012AA12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001" y="5944401"/>
                  <a:ext cx="2806474" cy="56861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1AADE4B8-FF6A-4904-A0B2-8701DFA2E5B4}"/>
              </a:ext>
            </a:extLst>
          </p:cNvPr>
          <p:cNvGrpSpPr/>
          <p:nvPr/>
        </p:nvGrpSpPr>
        <p:grpSpPr>
          <a:xfrm>
            <a:off x="390617" y="4165145"/>
            <a:ext cx="3111287" cy="1941976"/>
            <a:chOff x="390617" y="4165145"/>
            <a:chExt cx="3111287" cy="1941976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DBFA769A-0A55-4CC7-9276-3A5C798F37C7}"/>
                </a:ext>
              </a:extLst>
            </p:cNvPr>
            <p:cNvCxnSpPr>
              <a:cxnSpLocks/>
            </p:cNvCxnSpPr>
            <p:nvPr/>
          </p:nvCxnSpPr>
          <p:spPr>
            <a:xfrm>
              <a:off x="1216240" y="5788083"/>
              <a:ext cx="20951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C31CA948-51F6-406F-A919-C900B44F77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240" y="4448576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498E589-FC07-4595-9D3F-A51AE9210002}"/>
                    </a:ext>
                  </a:extLst>
                </p:cNvPr>
                <p:cNvSpPr txBox="1"/>
                <p:nvPr/>
              </p:nvSpPr>
              <p:spPr>
                <a:xfrm>
                  <a:off x="3120838" y="5707858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498E589-FC07-4595-9D3F-A51AE9210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0838" y="5707858"/>
                  <a:ext cx="38106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58744FB-12F6-4B32-BD09-382FB4649ECD}"/>
                    </a:ext>
                  </a:extLst>
                </p:cNvPr>
                <p:cNvSpPr txBox="1"/>
                <p:nvPr/>
              </p:nvSpPr>
              <p:spPr>
                <a:xfrm>
                  <a:off x="390617" y="4165145"/>
                  <a:ext cx="93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58744FB-12F6-4B32-BD09-382FB4649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617" y="4165145"/>
                  <a:ext cx="934358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307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1E7EF7B-3361-44A9-B5FF-B5CF062F310C}"/>
                </a:ext>
              </a:extLst>
            </p:cNvPr>
            <p:cNvSpPr/>
            <p:nvPr/>
          </p:nvSpPr>
          <p:spPr>
            <a:xfrm>
              <a:off x="1216241" y="4883754"/>
              <a:ext cx="1819922" cy="904328"/>
            </a:xfrm>
            <a:custGeom>
              <a:avLst/>
              <a:gdLst>
                <a:gd name="connsiteX0" fmla="*/ 0 w 1819922"/>
                <a:gd name="connsiteY0" fmla="*/ 913363 h 913363"/>
                <a:gd name="connsiteX1" fmla="*/ 142042 w 1819922"/>
                <a:gd name="connsiteY1" fmla="*/ 433969 h 913363"/>
                <a:gd name="connsiteX2" fmla="*/ 319596 w 1819922"/>
                <a:gd name="connsiteY2" fmla="*/ 167639 h 913363"/>
                <a:gd name="connsiteX3" fmla="*/ 497149 w 1819922"/>
                <a:gd name="connsiteY3" fmla="*/ 16718 h 913363"/>
                <a:gd name="connsiteX4" fmla="*/ 674703 w 1819922"/>
                <a:gd name="connsiteY4" fmla="*/ 16718 h 913363"/>
                <a:gd name="connsiteX5" fmla="*/ 807868 w 1819922"/>
                <a:gd name="connsiteY5" fmla="*/ 132128 h 913363"/>
                <a:gd name="connsiteX6" fmla="*/ 914400 w 1819922"/>
                <a:gd name="connsiteY6" fmla="*/ 336314 h 913363"/>
                <a:gd name="connsiteX7" fmla="*/ 1020932 w 1819922"/>
                <a:gd name="connsiteY7" fmla="*/ 531623 h 913363"/>
                <a:gd name="connsiteX8" fmla="*/ 1074198 w 1819922"/>
                <a:gd name="connsiteY8" fmla="*/ 558256 h 913363"/>
                <a:gd name="connsiteX9" fmla="*/ 1207363 w 1819922"/>
                <a:gd name="connsiteY9" fmla="*/ 433969 h 913363"/>
                <a:gd name="connsiteX10" fmla="*/ 1367161 w 1819922"/>
                <a:gd name="connsiteY10" fmla="*/ 327437 h 913363"/>
                <a:gd name="connsiteX11" fmla="*/ 1526959 w 1819922"/>
                <a:gd name="connsiteY11" fmla="*/ 398458 h 913363"/>
                <a:gd name="connsiteX12" fmla="*/ 1624613 w 1819922"/>
                <a:gd name="connsiteY12" fmla="*/ 531623 h 913363"/>
                <a:gd name="connsiteX13" fmla="*/ 1748901 w 1819922"/>
                <a:gd name="connsiteY13" fmla="*/ 718054 h 913363"/>
                <a:gd name="connsiteX14" fmla="*/ 1793289 w 1819922"/>
                <a:gd name="connsiteY14" fmla="*/ 868975 h 913363"/>
                <a:gd name="connsiteX15" fmla="*/ 1819922 w 1819922"/>
                <a:gd name="connsiteY15" fmla="*/ 913363 h 9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9922" h="913363">
                  <a:moveTo>
                    <a:pt x="0" y="913363"/>
                  </a:moveTo>
                  <a:cubicBezTo>
                    <a:pt x="44388" y="735809"/>
                    <a:pt x="88776" y="558256"/>
                    <a:pt x="142042" y="433969"/>
                  </a:cubicBezTo>
                  <a:cubicBezTo>
                    <a:pt x="195308" y="309682"/>
                    <a:pt x="260412" y="237181"/>
                    <a:pt x="319596" y="167639"/>
                  </a:cubicBezTo>
                  <a:cubicBezTo>
                    <a:pt x="378780" y="98097"/>
                    <a:pt x="437965" y="41871"/>
                    <a:pt x="497149" y="16718"/>
                  </a:cubicBezTo>
                  <a:cubicBezTo>
                    <a:pt x="556333" y="-8435"/>
                    <a:pt x="622917" y="-2517"/>
                    <a:pt x="674703" y="16718"/>
                  </a:cubicBezTo>
                  <a:cubicBezTo>
                    <a:pt x="726489" y="35953"/>
                    <a:pt x="767919" y="78862"/>
                    <a:pt x="807868" y="132128"/>
                  </a:cubicBezTo>
                  <a:cubicBezTo>
                    <a:pt x="847818" y="185394"/>
                    <a:pt x="878889" y="269732"/>
                    <a:pt x="914400" y="336314"/>
                  </a:cubicBezTo>
                  <a:cubicBezTo>
                    <a:pt x="949911" y="402896"/>
                    <a:pt x="994299" y="494633"/>
                    <a:pt x="1020932" y="531623"/>
                  </a:cubicBezTo>
                  <a:cubicBezTo>
                    <a:pt x="1047565" y="568613"/>
                    <a:pt x="1043126" y="574532"/>
                    <a:pt x="1074198" y="558256"/>
                  </a:cubicBezTo>
                  <a:cubicBezTo>
                    <a:pt x="1105270" y="541980"/>
                    <a:pt x="1158536" y="472439"/>
                    <a:pt x="1207363" y="433969"/>
                  </a:cubicBezTo>
                  <a:cubicBezTo>
                    <a:pt x="1256190" y="395499"/>
                    <a:pt x="1313895" y="333355"/>
                    <a:pt x="1367161" y="327437"/>
                  </a:cubicBezTo>
                  <a:cubicBezTo>
                    <a:pt x="1420427" y="321519"/>
                    <a:pt x="1484050" y="364427"/>
                    <a:pt x="1526959" y="398458"/>
                  </a:cubicBezTo>
                  <a:cubicBezTo>
                    <a:pt x="1569868" y="432489"/>
                    <a:pt x="1587623" y="478357"/>
                    <a:pt x="1624613" y="531623"/>
                  </a:cubicBezTo>
                  <a:cubicBezTo>
                    <a:pt x="1661603" y="584889"/>
                    <a:pt x="1720788" y="661829"/>
                    <a:pt x="1748901" y="718054"/>
                  </a:cubicBezTo>
                  <a:cubicBezTo>
                    <a:pt x="1777014" y="774279"/>
                    <a:pt x="1781452" y="836423"/>
                    <a:pt x="1793289" y="868975"/>
                  </a:cubicBezTo>
                  <a:cubicBezTo>
                    <a:pt x="1805126" y="901526"/>
                    <a:pt x="1812524" y="907444"/>
                    <a:pt x="1819922" y="913363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326EFFBE-57A4-424A-AC15-139489FA8CCB}"/>
                </a:ext>
              </a:extLst>
            </p:cNvPr>
            <p:cNvCxnSpPr/>
            <p:nvPr/>
          </p:nvCxnSpPr>
          <p:spPr>
            <a:xfrm>
              <a:off x="1216240" y="5326600"/>
              <a:ext cx="2048163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91C02FE7-7A07-4A53-87D5-40CA139194A2}"/>
                    </a:ext>
                  </a:extLst>
                </p:cNvPr>
                <p:cNvSpPr txBox="1"/>
                <p:nvPr/>
              </p:nvSpPr>
              <p:spPr>
                <a:xfrm>
                  <a:off x="604948" y="5123122"/>
                  <a:ext cx="7032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91C02FE7-7A07-4A53-87D5-40CA13919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948" y="5123122"/>
                  <a:ext cx="703269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8CB3538-0878-40EC-86C8-5E8FD110D6EB}"/>
                </a:ext>
              </a:extLst>
            </p:cNvPr>
            <p:cNvCxnSpPr/>
            <p:nvPr/>
          </p:nvCxnSpPr>
          <p:spPr>
            <a:xfrm flipV="1">
              <a:off x="1812525" y="4892474"/>
              <a:ext cx="0" cy="8686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65429B6-7CAC-4CF2-9D08-8DE6EB539FCE}"/>
                    </a:ext>
                  </a:extLst>
                </p:cNvPr>
                <p:cNvSpPr txBox="1"/>
                <p:nvPr/>
              </p:nvSpPr>
              <p:spPr>
                <a:xfrm>
                  <a:off x="1587248" y="5737789"/>
                  <a:ext cx="472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65429B6-7CAC-4CF2-9D08-8DE6EB539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248" y="5737789"/>
                  <a:ext cx="472373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577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94" y="192167"/>
            <a:ext cx="10515600" cy="1053624"/>
          </a:xfrm>
        </p:spPr>
        <p:txBody>
          <a:bodyPr/>
          <a:lstStyle/>
          <a:p>
            <a:r>
              <a:rPr lang="en-US" altLang="zh-CN" dirty="0"/>
              <a:t>Recap: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off-policy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endParaRPr lang="zh-CN" altLang="en-US" dirty="0"/>
          </a:p>
        </p:txBody>
      </p:sp>
      <p:pic>
        <p:nvPicPr>
          <p:cNvPr id="3" name="Picture 4" descr="Image result for database icon">
            <a:extLst>
              <a:ext uri="{FF2B5EF4-FFF2-40B4-BE49-F238E27FC236}">
                <a16:creationId xmlns:a16="http://schemas.microsoft.com/office/drawing/2014/main" id="{6A44A0C8-989F-41A3-A342-104CD279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0379"/>
            <a:ext cx="1853882" cy="18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t, chat, chatbot, digital, robo, robot icon">
            <a:extLst>
              <a:ext uri="{FF2B5EF4-FFF2-40B4-BE49-F238E27FC236}">
                <a16:creationId xmlns:a16="http://schemas.microsoft.com/office/drawing/2014/main" id="{5A2A8360-3CCB-4438-94CA-AB3D06EE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74" y="3886200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workplace icon">
            <a:extLst>
              <a:ext uri="{FF2B5EF4-FFF2-40B4-BE49-F238E27FC236}">
                <a16:creationId xmlns:a16="http://schemas.microsoft.com/office/drawing/2014/main" id="{FF9E8E75-2E36-4C93-8C22-7B67E50F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40" y="4035583"/>
            <a:ext cx="1874203" cy="18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DA2693B-BECC-4482-AD34-BD673D265503}"/>
              </a:ext>
            </a:extLst>
          </p:cNvPr>
          <p:cNvSpPr txBox="1"/>
          <p:nvPr/>
        </p:nvSpPr>
        <p:spPr>
          <a:xfrm>
            <a:off x="4676390" y="598932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Agent</a:t>
            </a:r>
            <a:endParaRPr lang="zh-CN" altLang="en-US" b="1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20920A4-FDEA-4ED0-9BD0-C216BA07DF9F}"/>
              </a:ext>
            </a:extLst>
          </p:cNvPr>
          <p:cNvSpPr txBox="1"/>
          <p:nvPr/>
        </p:nvSpPr>
        <p:spPr>
          <a:xfrm>
            <a:off x="8162467" y="605063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environment</a:t>
            </a:r>
            <a:endParaRPr lang="zh-CN" altLang="en-US" b="1" dirty="0"/>
          </a:p>
        </p:txBody>
      </p:sp>
      <p:pic>
        <p:nvPicPr>
          <p:cNvPr id="1038" name="Picture 14" descr="Image result for interaction icon">
            <a:extLst>
              <a:ext uri="{FF2B5EF4-FFF2-40B4-BE49-F238E27FC236}">
                <a16:creationId xmlns:a16="http://schemas.microsoft.com/office/drawing/2014/main" id="{62B2B0D6-8DAB-4ECD-A329-70274E8AE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0"/>
          <a:stretch/>
        </p:blipFill>
        <p:spPr bwMode="auto">
          <a:xfrm rot="20536924">
            <a:off x="6118953" y="4478197"/>
            <a:ext cx="1216566" cy="11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CF249E8A-B971-4CA2-B02B-334700BEB055}"/>
              </a:ext>
            </a:extLst>
          </p:cNvPr>
          <p:cNvSpPr txBox="1"/>
          <p:nvPr/>
        </p:nvSpPr>
        <p:spPr>
          <a:xfrm>
            <a:off x="6193565" y="6035972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interaction</a:t>
            </a:r>
            <a:endParaRPr lang="zh-CN" altLang="en-US" b="1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26653DB-E1DA-4C78-A1C7-175FC7C8F124}"/>
              </a:ext>
            </a:extLst>
          </p:cNvPr>
          <p:cNvCxnSpPr>
            <a:cxnSpLocks/>
            <a:stCxn id="1030" idx="1"/>
          </p:cNvCxnSpPr>
          <p:nvPr/>
        </p:nvCxnSpPr>
        <p:spPr>
          <a:xfrm flipH="1" flipV="1">
            <a:off x="2814320" y="4061619"/>
            <a:ext cx="1165954" cy="8761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4097E4C9-E184-4742-B082-9038FC05D9C7}"/>
              </a:ext>
            </a:extLst>
          </p:cNvPr>
          <p:cNvSpPr/>
          <p:nvPr/>
        </p:nvSpPr>
        <p:spPr>
          <a:xfrm>
            <a:off x="660400" y="1385888"/>
            <a:ext cx="2245360" cy="250031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DC355E-2D84-454C-BB5A-3E7884DB187F}"/>
              </a:ext>
            </a:extLst>
          </p:cNvPr>
          <p:cNvSpPr txBox="1"/>
          <p:nvPr/>
        </p:nvSpPr>
        <p:spPr>
          <a:xfrm>
            <a:off x="2025912" y="461057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experiences</a:t>
            </a:r>
            <a:endParaRPr lang="zh-CN" altLang="en-US" b="1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868BA56-08CB-4FE5-8BE0-053378F6E22F}"/>
              </a:ext>
            </a:extLst>
          </p:cNvPr>
          <p:cNvSpPr txBox="1"/>
          <p:nvPr/>
        </p:nvSpPr>
        <p:spPr>
          <a:xfrm>
            <a:off x="1338674" y="387695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memory</a:t>
            </a:r>
            <a:endParaRPr lang="zh-CN" altLang="en-US" b="1" dirty="0"/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42400FE5-1514-4108-9867-799F7A0DC9ED}"/>
              </a:ext>
            </a:extLst>
          </p:cNvPr>
          <p:cNvCxnSpPr>
            <a:cxnSpLocks/>
          </p:cNvCxnSpPr>
          <p:nvPr/>
        </p:nvCxnSpPr>
        <p:spPr>
          <a:xfrm>
            <a:off x="3171331" y="3614262"/>
            <a:ext cx="1126349" cy="805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2C48BA90-024D-4917-B83A-2775A004641C}"/>
              </a:ext>
            </a:extLst>
          </p:cNvPr>
          <p:cNvSpPr txBox="1"/>
          <p:nvPr/>
        </p:nvSpPr>
        <p:spPr>
          <a:xfrm>
            <a:off x="3425331" y="325654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training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70E847E-4100-4955-B899-9C537649282C}"/>
              </a:ext>
            </a:extLst>
          </p:cNvPr>
          <p:cNvSpPr txBox="1"/>
          <p:nvPr/>
        </p:nvSpPr>
        <p:spPr>
          <a:xfrm>
            <a:off x="5602555" y="1704082"/>
            <a:ext cx="4182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Reuse previous data to train: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higher sample efficiency!</a:t>
            </a: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73316B2F-1E25-4987-BE15-5BF647A23B46}"/>
              </a:ext>
            </a:extLst>
          </p:cNvPr>
          <p:cNvCxnSpPr>
            <a:cxnSpLocks/>
          </p:cNvCxnSpPr>
          <p:nvPr/>
        </p:nvCxnSpPr>
        <p:spPr>
          <a:xfrm>
            <a:off x="3171331" y="1922621"/>
            <a:ext cx="202042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61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68" grpId="0"/>
      <p:bldP spid="70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5"/>
            <a:ext cx="10839450" cy="87921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Maximum Entropy Framework-Soft Policy Improvement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9B81934-CC0C-49F4-91FA-39D911E0AA50}"/>
                  </a:ext>
                </a:extLst>
              </p:cNvPr>
              <p:cNvSpPr/>
              <p:nvPr/>
            </p:nvSpPr>
            <p:spPr>
              <a:xfrm>
                <a:off x="736040" y="2968410"/>
                <a:ext cx="2672205" cy="56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i="1" dirty="0" err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9B81934-CC0C-49F4-91FA-39D911E0A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0" y="2968410"/>
                <a:ext cx="2672205" cy="5686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B05C21-1CFE-49DC-A62A-145891C79C54}"/>
                  </a:ext>
                </a:extLst>
              </p:cNvPr>
              <p:cNvSpPr txBox="1"/>
              <p:nvPr/>
            </p:nvSpPr>
            <p:spPr>
              <a:xfrm>
                <a:off x="731871" y="2186100"/>
                <a:ext cx="340727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Target distribution: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MEF</m:t>
                        </m:r>
                      </m:sup>
                    </m:sSup>
                  </m:oMath>
                </a14:m>
                <a:r>
                  <a:rPr lang="en-US" altLang="zh-CN" dirty="0"/>
                  <a:t>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B05C21-1CFE-49DC-A62A-145891C79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71" y="2186100"/>
                <a:ext cx="3407279" cy="374270"/>
              </a:xfrm>
              <a:prstGeom prst="rect">
                <a:avLst/>
              </a:prstGeom>
              <a:blipFill>
                <a:blip r:embed="rId3"/>
                <a:stretch>
                  <a:fillRect l="-1431" t="-8197" r="-1073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D86978-EC10-4C87-80E8-ABF7236D0F87}"/>
                  </a:ext>
                </a:extLst>
              </p:cNvPr>
              <p:cNvSpPr txBox="1"/>
              <p:nvPr/>
            </p:nvSpPr>
            <p:spPr>
              <a:xfrm>
                <a:off x="750533" y="3851721"/>
                <a:ext cx="4485138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(∙|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)||</m:t>
                      </m:r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D86978-EC10-4C87-80E8-ABF7236D0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33" y="3851721"/>
                <a:ext cx="4485138" cy="535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DAD89DF-0304-49EE-94DD-7B655BEBD201}"/>
              </a:ext>
            </a:extLst>
          </p:cNvPr>
          <p:cNvSpPr txBox="1"/>
          <p:nvPr/>
        </p:nvSpPr>
        <p:spPr>
          <a:xfrm>
            <a:off x="719691" y="4770576"/>
            <a:ext cx="451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Proved to converge to optimal for </a:t>
            </a:r>
            <a:r>
              <a:rPr lang="en-US" altLang="zh-CN" dirty="0">
                <a:solidFill>
                  <a:srgbClr val="FF0000"/>
                </a:solidFill>
              </a:rPr>
              <a:t>soft critic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02AB65C-3A38-41CA-B733-1AB27924B2A1}"/>
              </a:ext>
            </a:extLst>
          </p:cNvPr>
          <p:cNvGrpSpPr/>
          <p:nvPr/>
        </p:nvGrpSpPr>
        <p:grpSpPr>
          <a:xfrm>
            <a:off x="5905500" y="1518675"/>
            <a:ext cx="2683022" cy="1734043"/>
            <a:chOff x="390617" y="4165145"/>
            <a:chExt cx="3123883" cy="1875620"/>
          </a:xfrm>
        </p:grpSpPr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59DD439F-44E4-42B6-985C-386C70D6EB15}"/>
                </a:ext>
              </a:extLst>
            </p:cNvPr>
            <p:cNvCxnSpPr>
              <a:cxnSpLocks/>
            </p:cNvCxnSpPr>
            <p:nvPr/>
          </p:nvCxnSpPr>
          <p:spPr>
            <a:xfrm>
              <a:off x="1216240" y="5788083"/>
              <a:ext cx="20951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9DDBDA5F-9927-4D4D-9B41-8AE2A969B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240" y="4448576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4307685C-9F0A-4841-983F-5179BA8336CA}"/>
                    </a:ext>
                  </a:extLst>
                </p:cNvPr>
                <p:cNvSpPr txBox="1"/>
                <p:nvPr/>
              </p:nvSpPr>
              <p:spPr>
                <a:xfrm>
                  <a:off x="3120838" y="5707859"/>
                  <a:ext cx="393662" cy="332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4307685C-9F0A-4841-983F-5179BA833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0838" y="5707859"/>
                  <a:ext cx="393662" cy="3329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A2449977-AF88-4127-8EB3-560D63C279B3}"/>
                    </a:ext>
                  </a:extLst>
                </p:cNvPr>
                <p:cNvSpPr txBox="1"/>
                <p:nvPr/>
              </p:nvSpPr>
              <p:spPr>
                <a:xfrm>
                  <a:off x="390617" y="4165145"/>
                  <a:ext cx="892438" cy="332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A2449977-AF88-4127-8EB3-560D63C279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617" y="4165145"/>
                  <a:ext cx="892438" cy="332906"/>
                </a:xfrm>
                <a:prstGeom prst="rect">
                  <a:avLst/>
                </a:prstGeom>
                <a:blipFill>
                  <a:blip r:embed="rId6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FD8424F6-7CA5-491B-8510-A19F1043E4F4}"/>
                </a:ext>
              </a:extLst>
            </p:cNvPr>
            <p:cNvSpPr/>
            <p:nvPr/>
          </p:nvSpPr>
          <p:spPr>
            <a:xfrm>
              <a:off x="1216241" y="4883754"/>
              <a:ext cx="1819922" cy="904328"/>
            </a:xfrm>
            <a:custGeom>
              <a:avLst/>
              <a:gdLst>
                <a:gd name="connsiteX0" fmla="*/ 0 w 1819922"/>
                <a:gd name="connsiteY0" fmla="*/ 913363 h 913363"/>
                <a:gd name="connsiteX1" fmla="*/ 142042 w 1819922"/>
                <a:gd name="connsiteY1" fmla="*/ 433969 h 913363"/>
                <a:gd name="connsiteX2" fmla="*/ 319596 w 1819922"/>
                <a:gd name="connsiteY2" fmla="*/ 167639 h 913363"/>
                <a:gd name="connsiteX3" fmla="*/ 497149 w 1819922"/>
                <a:gd name="connsiteY3" fmla="*/ 16718 h 913363"/>
                <a:gd name="connsiteX4" fmla="*/ 674703 w 1819922"/>
                <a:gd name="connsiteY4" fmla="*/ 16718 h 913363"/>
                <a:gd name="connsiteX5" fmla="*/ 807868 w 1819922"/>
                <a:gd name="connsiteY5" fmla="*/ 132128 h 913363"/>
                <a:gd name="connsiteX6" fmla="*/ 914400 w 1819922"/>
                <a:gd name="connsiteY6" fmla="*/ 336314 h 913363"/>
                <a:gd name="connsiteX7" fmla="*/ 1020932 w 1819922"/>
                <a:gd name="connsiteY7" fmla="*/ 531623 h 913363"/>
                <a:gd name="connsiteX8" fmla="*/ 1074198 w 1819922"/>
                <a:gd name="connsiteY8" fmla="*/ 558256 h 913363"/>
                <a:gd name="connsiteX9" fmla="*/ 1207363 w 1819922"/>
                <a:gd name="connsiteY9" fmla="*/ 433969 h 913363"/>
                <a:gd name="connsiteX10" fmla="*/ 1367161 w 1819922"/>
                <a:gd name="connsiteY10" fmla="*/ 327437 h 913363"/>
                <a:gd name="connsiteX11" fmla="*/ 1526959 w 1819922"/>
                <a:gd name="connsiteY11" fmla="*/ 398458 h 913363"/>
                <a:gd name="connsiteX12" fmla="*/ 1624613 w 1819922"/>
                <a:gd name="connsiteY12" fmla="*/ 531623 h 913363"/>
                <a:gd name="connsiteX13" fmla="*/ 1748901 w 1819922"/>
                <a:gd name="connsiteY13" fmla="*/ 718054 h 913363"/>
                <a:gd name="connsiteX14" fmla="*/ 1793289 w 1819922"/>
                <a:gd name="connsiteY14" fmla="*/ 868975 h 913363"/>
                <a:gd name="connsiteX15" fmla="*/ 1819922 w 1819922"/>
                <a:gd name="connsiteY15" fmla="*/ 913363 h 9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9922" h="913363">
                  <a:moveTo>
                    <a:pt x="0" y="913363"/>
                  </a:moveTo>
                  <a:cubicBezTo>
                    <a:pt x="44388" y="735809"/>
                    <a:pt x="88776" y="558256"/>
                    <a:pt x="142042" y="433969"/>
                  </a:cubicBezTo>
                  <a:cubicBezTo>
                    <a:pt x="195308" y="309682"/>
                    <a:pt x="260412" y="237181"/>
                    <a:pt x="319596" y="167639"/>
                  </a:cubicBezTo>
                  <a:cubicBezTo>
                    <a:pt x="378780" y="98097"/>
                    <a:pt x="437965" y="41871"/>
                    <a:pt x="497149" y="16718"/>
                  </a:cubicBezTo>
                  <a:cubicBezTo>
                    <a:pt x="556333" y="-8435"/>
                    <a:pt x="622917" y="-2517"/>
                    <a:pt x="674703" y="16718"/>
                  </a:cubicBezTo>
                  <a:cubicBezTo>
                    <a:pt x="726489" y="35953"/>
                    <a:pt x="767919" y="78862"/>
                    <a:pt x="807868" y="132128"/>
                  </a:cubicBezTo>
                  <a:cubicBezTo>
                    <a:pt x="847818" y="185394"/>
                    <a:pt x="878889" y="269732"/>
                    <a:pt x="914400" y="336314"/>
                  </a:cubicBezTo>
                  <a:cubicBezTo>
                    <a:pt x="949911" y="402896"/>
                    <a:pt x="994299" y="494633"/>
                    <a:pt x="1020932" y="531623"/>
                  </a:cubicBezTo>
                  <a:cubicBezTo>
                    <a:pt x="1047565" y="568613"/>
                    <a:pt x="1043126" y="574532"/>
                    <a:pt x="1074198" y="558256"/>
                  </a:cubicBezTo>
                  <a:cubicBezTo>
                    <a:pt x="1105270" y="541980"/>
                    <a:pt x="1158536" y="472439"/>
                    <a:pt x="1207363" y="433969"/>
                  </a:cubicBezTo>
                  <a:cubicBezTo>
                    <a:pt x="1256190" y="395499"/>
                    <a:pt x="1313895" y="333355"/>
                    <a:pt x="1367161" y="327437"/>
                  </a:cubicBezTo>
                  <a:cubicBezTo>
                    <a:pt x="1420427" y="321519"/>
                    <a:pt x="1484050" y="364427"/>
                    <a:pt x="1526959" y="398458"/>
                  </a:cubicBezTo>
                  <a:cubicBezTo>
                    <a:pt x="1569868" y="432489"/>
                    <a:pt x="1587623" y="478357"/>
                    <a:pt x="1624613" y="531623"/>
                  </a:cubicBezTo>
                  <a:cubicBezTo>
                    <a:pt x="1661603" y="584889"/>
                    <a:pt x="1720788" y="661829"/>
                    <a:pt x="1748901" y="718054"/>
                  </a:cubicBezTo>
                  <a:cubicBezTo>
                    <a:pt x="1777014" y="774279"/>
                    <a:pt x="1781452" y="836423"/>
                    <a:pt x="1793289" y="868975"/>
                  </a:cubicBezTo>
                  <a:cubicBezTo>
                    <a:pt x="1805126" y="901526"/>
                    <a:pt x="1812524" y="907444"/>
                    <a:pt x="1819922" y="913363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70B7BF6-2A0E-4D18-A312-1784746C9560}"/>
              </a:ext>
            </a:extLst>
          </p:cNvPr>
          <p:cNvGrpSpPr/>
          <p:nvPr/>
        </p:nvGrpSpPr>
        <p:grpSpPr>
          <a:xfrm>
            <a:off x="8779055" y="1577245"/>
            <a:ext cx="2962380" cy="1895869"/>
            <a:chOff x="8530060" y="4145811"/>
            <a:chExt cx="2962380" cy="1895869"/>
          </a:xfrm>
        </p:grpSpPr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07E858A4-7E9F-4E2B-82A3-7C4A9BE13FCC}"/>
                </a:ext>
              </a:extLst>
            </p:cNvPr>
            <p:cNvCxnSpPr>
              <a:cxnSpLocks/>
            </p:cNvCxnSpPr>
            <p:nvPr/>
          </p:nvCxnSpPr>
          <p:spPr>
            <a:xfrm>
              <a:off x="9346240" y="5761124"/>
              <a:ext cx="19556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12B6B601-A24E-4C8F-BDC1-A29D7531E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6240" y="4421617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D1FC3A9E-853A-49CC-BCD5-33818F7C062B}"/>
                    </a:ext>
                  </a:extLst>
                </p:cNvPr>
                <p:cNvSpPr txBox="1"/>
                <p:nvPr/>
              </p:nvSpPr>
              <p:spPr>
                <a:xfrm>
                  <a:off x="8530060" y="4145811"/>
                  <a:ext cx="10081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D1FC3A9E-853A-49CC-BCD5-33818F7C0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060" y="4145811"/>
                  <a:ext cx="1008161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0191865C-CB8E-4E61-A85A-C17C97FF813F}"/>
                    </a:ext>
                  </a:extLst>
                </p:cNvPr>
                <p:cNvSpPr txBox="1"/>
                <p:nvPr/>
              </p:nvSpPr>
              <p:spPr>
                <a:xfrm>
                  <a:off x="11111374" y="5672348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474A600-AB2F-41A8-A142-938FC3391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1374" y="5672348"/>
                  <a:ext cx="38106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17EB3AE-641C-4693-9CC0-FC4EA7C3C107}"/>
                </a:ext>
              </a:extLst>
            </p:cNvPr>
            <p:cNvSpPr/>
            <p:nvPr/>
          </p:nvSpPr>
          <p:spPr>
            <a:xfrm>
              <a:off x="9348186" y="4520081"/>
              <a:ext cx="1518082" cy="1241525"/>
            </a:xfrm>
            <a:custGeom>
              <a:avLst/>
              <a:gdLst>
                <a:gd name="connsiteX0" fmla="*/ 0 w 1518082"/>
                <a:gd name="connsiteY0" fmla="*/ 1166434 h 1175312"/>
                <a:gd name="connsiteX1" fmla="*/ 133165 w 1518082"/>
                <a:gd name="connsiteY1" fmla="*/ 678162 h 1175312"/>
                <a:gd name="connsiteX2" fmla="*/ 266331 w 1518082"/>
                <a:gd name="connsiteY2" fmla="*/ 216523 h 1175312"/>
                <a:gd name="connsiteX3" fmla="*/ 452762 w 1518082"/>
                <a:gd name="connsiteY3" fmla="*/ 21214 h 1175312"/>
                <a:gd name="connsiteX4" fmla="*/ 568171 w 1518082"/>
                <a:gd name="connsiteY4" fmla="*/ 21214 h 1175312"/>
                <a:gd name="connsiteX5" fmla="*/ 674703 w 1518082"/>
                <a:gd name="connsiteY5" fmla="*/ 163257 h 1175312"/>
                <a:gd name="connsiteX6" fmla="*/ 763480 w 1518082"/>
                <a:gd name="connsiteY6" fmla="*/ 411832 h 1175312"/>
                <a:gd name="connsiteX7" fmla="*/ 807868 w 1518082"/>
                <a:gd name="connsiteY7" fmla="*/ 642651 h 1175312"/>
                <a:gd name="connsiteX8" fmla="*/ 905523 w 1518082"/>
                <a:gd name="connsiteY8" fmla="*/ 864593 h 1175312"/>
                <a:gd name="connsiteX9" fmla="*/ 994299 w 1518082"/>
                <a:gd name="connsiteY9" fmla="*/ 980003 h 1175312"/>
                <a:gd name="connsiteX10" fmla="*/ 1065321 w 1518082"/>
                <a:gd name="connsiteY10" fmla="*/ 926737 h 1175312"/>
                <a:gd name="connsiteX11" fmla="*/ 1100831 w 1518082"/>
                <a:gd name="connsiteY11" fmla="*/ 749183 h 1175312"/>
                <a:gd name="connsiteX12" fmla="*/ 1145220 w 1518082"/>
                <a:gd name="connsiteY12" fmla="*/ 580508 h 1175312"/>
                <a:gd name="connsiteX13" fmla="*/ 1198486 w 1518082"/>
                <a:gd name="connsiteY13" fmla="*/ 482853 h 1175312"/>
                <a:gd name="connsiteX14" fmla="*/ 1287263 w 1518082"/>
                <a:gd name="connsiteY14" fmla="*/ 465098 h 1175312"/>
                <a:gd name="connsiteX15" fmla="*/ 1340529 w 1518082"/>
                <a:gd name="connsiteY15" fmla="*/ 607141 h 1175312"/>
                <a:gd name="connsiteX16" fmla="*/ 1393795 w 1518082"/>
                <a:gd name="connsiteY16" fmla="*/ 802449 h 1175312"/>
                <a:gd name="connsiteX17" fmla="*/ 1464816 w 1518082"/>
                <a:gd name="connsiteY17" fmla="*/ 1051024 h 1175312"/>
                <a:gd name="connsiteX18" fmla="*/ 1518082 w 1518082"/>
                <a:gd name="connsiteY18" fmla="*/ 1175312 h 11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8082" h="1175312">
                  <a:moveTo>
                    <a:pt x="0" y="1166434"/>
                  </a:moveTo>
                  <a:cubicBezTo>
                    <a:pt x="44388" y="1001457"/>
                    <a:pt x="88777" y="836480"/>
                    <a:pt x="133165" y="678162"/>
                  </a:cubicBezTo>
                  <a:cubicBezTo>
                    <a:pt x="177554" y="519843"/>
                    <a:pt x="213065" y="326014"/>
                    <a:pt x="266331" y="216523"/>
                  </a:cubicBezTo>
                  <a:cubicBezTo>
                    <a:pt x="319597" y="107032"/>
                    <a:pt x="402455" y="53765"/>
                    <a:pt x="452762" y="21214"/>
                  </a:cubicBezTo>
                  <a:cubicBezTo>
                    <a:pt x="503069" y="-11338"/>
                    <a:pt x="531181" y="-2460"/>
                    <a:pt x="568171" y="21214"/>
                  </a:cubicBezTo>
                  <a:cubicBezTo>
                    <a:pt x="605161" y="44888"/>
                    <a:pt x="642152" y="98154"/>
                    <a:pt x="674703" y="163257"/>
                  </a:cubicBezTo>
                  <a:cubicBezTo>
                    <a:pt x="707254" y="228360"/>
                    <a:pt x="741286" y="331933"/>
                    <a:pt x="763480" y="411832"/>
                  </a:cubicBezTo>
                  <a:cubicBezTo>
                    <a:pt x="785674" y="491731"/>
                    <a:pt x="784194" y="567191"/>
                    <a:pt x="807868" y="642651"/>
                  </a:cubicBezTo>
                  <a:cubicBezTo>
                    <a:pt x="831542" y="718111"/>
                    <a:pt x="874451" y="808368"/>
                    <a:pt x="905523" y="864593"/>
                  </a:cubicBezTo>
                  <a:cubicBezTo>
                    <a:pt x="936595" y="920818"/>
                    <a:pt x="967666" y="969646"/>
                    <a:pt x="994299" y="980003"/>
                  </a:cubicBezTo>
                  <a:cubicBezTo>
                    <a:pt x="1020932" y="990360"/>
                    <a:pt x="1047566" y="965207"/>
                    <a:pt x="1065321" y="926737"/>
                  </a:cubicBezTo>
                  <a:cubicBezTo>
                    <a:pt x="1083076" y="888267"/>
                    <a:pt x="1087515" y="806888"/>
                    <a:pt x="1100831" y="749183"/>
                  </a:cubicBezTo>
                  <a:cubicBezTo>
                    <a:pt x="1114147" y="691478"/>
                    <a:pt x="1128944" y="624896"/>
                    <a:pt x="1145220" y="580508"/>
                  </a:cubicBezTo>
                  <a:cubicBezTo>
                    <a:pt x="1161496" y="536120"/>
                    <a:pt x="1174812" y="502088"/>
                    <a:pt x="1198486" y="482853"/>
                  </a:cubicBezTo>
                  <a:cubicBezTo>
                    <a:pt x="1222160" y="463618"/>
                    <a:pt x="1263589" y="444383"/>
                    <a:pt x="1287263" y="465098"/>
                  </a:cubicBezTo>
                  <a:cubicBezTo>
                    <a:pt x="1310937" y="485813"/>
                    <a:pt x="1322774" y="550916"/>
                    <a:pt x="1340529" y="607141"/>
                  </a:cubicBezTo>
                  <a:cubicBezTo>
                    <a:pt x="1358284" y="663366"/>
                    <a:pt x="1373080" y="728468"/>
                    <a:pt x="1393795" y="802449"/>
                  </a:cubicBezTo>
                  <a:cubicBezTo>
                    <a:pt x="1414510" y="876430"/>
                    <a:pt x="1444101" y="988880"/>
                    <a:pt x="1464816" y="1051024"/>
                  </a:cubicBezTo>
                  <a:cubicBezTo>
                    <a:pt x="1485531" y="1113168"/>
                    <a:pt x="1501806" y="1144240"/>
                    <a:pt x="1518082" y="1175312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8180D91-DEA9-48BB-9A88-488D2C781465}"/>
              </a:ext>
            </a:extLst>
          </p:cNvPr>
          <p:cNvCxnSpPr>
            <a:cxnSpLocks/>
          </p:cNvCxnSpPr>
          <p:nvPr/>
        </p:nvCxnSpPr>
        <p:spPr>
          <a:xfrm>
            <a:off x="8602136" y="2601074"/>
            <a:ext cx="458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522F070-6D64-44DD-9CA0-A8216FFBA0FF}"/>
              </a:ext>
            </a:extLst>
          </p:cNvPr>
          <p:cNvGrpSpPr/>
          <p:nvPr/>
        </p:nvGrpSpPr>
        <p:grpSpPr>
          <a:xfrm>
            <a:off x="6096000" y="4173649"/>
            <a:ext cx="2683022" cy="1734043"/>
            <a:chOff x="6244630" y="3169432"/>
            <a:chExt cx="2683022" cy="1734043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4E8FF65D-CD92-4E4A-A722-6B3A9DEA1E38}"/>
                </a:ext>
              </a:extLst>
            </p:cNvPr>
            <p:cNvGrpSpPr/>
            <p:nvPr/>
          </p:nvGrpSpPr>
          <p:grpSpPr>
            <a:xfrm>
              <a:off x="6244630" y="3169432"/>
              <a:ext cx="2683022" cy="1734043"/>
              <a:chOff x="390617" y="4165145"/>
              <a:chExt cx="3123883" cy="1875620"/>
            </a:xfrm>
          </p:grpSpPr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32E95E84-FB67-4ABE-A0E7-55E95A0EC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6240" y="5788083"/>
                <a:ext cx="209513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AFF7C04C-E9DE-4F79-9229-481F3E7AB4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6240" y="4448576"/>
                <a:ext cx="0" cy="133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34822128-A354-4BD9-B435-2B627DAA0BB3}"/>
                      </a:ext>
                    </a:extLst>
                  </p:cNvPr>
                  <p:cNvSpPr txBox="1"/>
                  <p:nvPr/>
                </p:nvSpPr>
                <p:spPr>
                  <a:xfrm>
                    <a:off x="3120838" y="5707859"/>
                    <a:ext cx="393662" cy="3329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34822128-A354-4BD9-B435-2B627DAA0B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0838" y="5707859"/>
                    <a:ext cx="393662" cy="33290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F2805ABD-78A7-458D-A540-63DCDF9982D9}"/>
                      </a:ext>
                    </a:extLst>
                  </p:cNvPr>
                  <p:cNvSpPr txBox="1"/>
                  <p:nvPr/>
                </p:nvSpPr>
                <p:spPr>
                  <a:xfrm>
                    <a:off x="390617" y="4165145"/>
                    <a:ext cx="973888" cy="3329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14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F2805ABD-78A7-458D-A540-63DCDF9982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0617" y="4165145"/>
                    <a:ext cx="973888" cy="33290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BB8D3F53-1222-4CFE-BEF5-08B747E5E374}"/>
                  </a:ext>
                </a:extLst>
              </p:cNvPr>
              <p:cNvCxnSpPr/>
              <p:nvPr/>
            </p:nvCxnSpPr>
            <p:spPr>
              <a:xfrm flipV="1">
                <a:off x="1812525" y="4892474"/>
                <a:ext cx="0" cy="86865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29AB5EE-4F6D-41F0-8955-B482E172F75D}"/>
                </a:ext>
              </a:extLst>
            </p:cNvPr>
            <p:cNvSpPr/>
            <p:nvPr/>
          </p:nvSpPr>
          <p:spPr>
            <a:xfrm>
              <a:off x="6956775" y="3392062"/>
              <a:ext cx="1483360" cy="1265342"/>
            </a:xfrm>
            <a:custGeom>
              <a:avLst/>
              <a:gdLst>
                <a:gd name="connsiteX0" fmla="*/ 0 w 1483360"/>
                <a:gd name="connsiteY0" fmla="*/ 1254953 h 1265342"/>
                <a:gd name="connsiteX1" fmla="*/ 264160 w 1483360"/>
                <a:gd name="connsiteY1" fmla="*/ 381193 h 1265342"/>
                <a:gd name="connsiteX2" fmla="*/ 497840 w 1483360"/>
                <a:gd name="connsiteY2" fmla="*/ 15433 h 1265342"/>
                <a:gd name="connsiteX3" fmla="*/ 675640 w 1483360"/>
                <a:gd name="connsiteY3" fmla="*/ 853633 h 1265342"/>
                <a:gd name="connsiteX4" fmla="*/ 873760 w 1483360"/>
                <a:gd name="connsiteY4" fmla="*/ 1112713 h 1265342"/>
                <a:gd name="connsiteX5" fmla="*/ 1137920 w 1483360"/>
                <a:gd name="connsiteY5" fmla="*/ 955233 h 1265342"/>
                <a:gd name="connsiteX6" fmla="*/ 1432560 w 1483360"/>
                <a:gd name="connsiteY6" fmla="*/ 1138113 h 1265342"/>
                <a:gd name="connsiteX7" fmla="*/ 1483360 w 1483360"/>
                <a:gd name="connsiteY7" fmla="*/ 1265113 h 126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60" h="1265342">
                  <a:moveTo>
                    <a:pt x="0" y="1254953"/>
                  </a:moveTo>
                  <a:cubicBezTo>
                    <a:pt x="90593" y="921366"/>
                    <a:pt x="181187" y="587780"/>
                    <a:pt x="264160" y="381193"/>
                  </a:cubicBezTo>
                  <a:cubicBezTo>
                    <a:pt x="347133" y="174606"/>
                    <a:pt x="429260" y="-63307"/>
                    <a:pt x="497840" y="15433"/>
                  </a:cubicBezTo>
                  <a:cubicBezTo>
                    <a:pt x="566420" y="94173"/>
                    <a:pt x="612987" y="670753"/>
                    <a:pt x="675640" y="853633"/>
                  </a:cubicBezTo>
                  <a:cubicBezTo>
                    <a:pt x="738293" y="1036513"/>
                    <a:pt x="796713" y="1095780"/>
                    <a:pt x="873760" y="1112713"/>
                  </a:cubicBezTo>
                  <a:cubicBezTo>
                    <a:pt x="950807" y="1129646"/>
                    <a:pt x="1044787" y="951000"/>
                    <a:pt x="1137920" y="955233"/>
                  </a:cubicBezTo>
                  <a:cubicBezTo>
                    <a:pt x="1231053" y="959466"/>
                    <a:pt x="1374987" y="1086466"/>
                    <a:pt x="1432560" y="1138113"/>
                  </a:cubicBezTo>
                  <a:cubicBezTo>
                    <a:pt x="1490133" y="1189760"/>
                    <a:pt x="1449493" y="1270193"/>
                    <a:pt x="1483360" y="1265113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20B3544-CA38-4F81-B325-023643E717C7}"/>
              </a:ext>
            </a:extLst>
          </p:cNvPr>
          <p:cNvGrpSpPr/>
          <p:nvPr/>
        </p:nvGrpSpPr>
        <p:grpSpPr>
          <a:xfrm>
            <a:off x="8992756" y="4189748"/>
            <a:ext cx="2728665" cy="1752456"/>
            <a:chOff x="337474" y="4145229"/>
            <a:chExt cx="3177026" cy="1895536"/>
          </a:xfrm>
        </p:grpSpPr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F5A5C433-794B-4A2E-BC9D-7F015537FD86}"/>
                </a:ext>
              </a:extLst>
            </p:cNvPr>
            <p:cNvCxnSpPr>
              <a:cxnSpLocks/>
            </p:cNvCxnSpPr>
            <p:nvPr/>
          </p:nvCxnSpPr>
          <p:spPr>
            <a:xfrm>
              <a:off x="1216240" y="5788083"/>
              <a:ext cx="20951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51F3094C-7024-424C-B588-650E67F9C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240" y="4448576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1A211104-B358-4F70-A390-5A2CC9C248C2}"/>
                    </a:ext>
                  </a:extLst>
                </p:cNvPr>
                <p:cNvSpPr txBox="1"/>
                <p:nvPr/>
              </p:nvSpPr>
              <p:spPr>
                <a:xfrm>
                  <a:off x="3120838" y="5707859"/>
                  <a:ext cx="393662" cy="332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1A211104-B358-4F70-A390-5A2CC9C24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0838" y="5707859"/>
                  <a:ext cx="393662" cy="3329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1AD5521-C6B7-4F3B-8CE6-835264B4B9B3}"/>
                    </a:ext>
                  </a:extLst>
                </p:cNvPr>
                <p:cNvSpPr txBox="1"/>
                <p:nvPr/>
              </p:nvSpPr>
              <p:spPr>
                <a:xfrm>
                  <a:off x="337474" y="4145229"/>
                  <a:ext cx="948281" cy="332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i="1" dirty="0" err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1AD5521-C6B7-4F3B-8CE6-835264B4B9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74" y="4145229"/>
                  <a:ext cx="948281" cy="332906"/>
                </a:xfrm>
                <a:prstGeom prst="rect">
                  <a:avLst/>
                </a:prstGeom>
                <a:blipFill>
                  <a:blip r:embed="rId14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5F1985C-C0CC-4E3C-9D38-60D5901CE1B6}"/>
                </a:ext>
              </a:extLst>
            </p:cNvPr>
            <p:cNvCxnSpPr/>
            <p:nvPr/>
          </p:nvCxnSpPr>
          <p:spPr>
            <a:xfrm flipV="1">
              <a:off x="1812525" y="4892474"/>
              <a:ext cx="0" cy="8686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F2F68FC0-979A-4A82-857A-3E5D3AC66A88}"/>
              </a:ext>
            </a:extLst>
          </p:cNvPr>
          <p:cNvSpPr/>
          <p:nvPr/>
        </p:nvSpPr>
        <p:spPr>
          <a:xfrm>
            <a:off x="9751150" y="4399889"/>
            <a:ext cx="1250302" cy="1316287"/>
          </a:xfrm>
          <a:custGeom>
            <a:avLst/>
            <a:gdLst>
              <a:gd name="connsiteX0" fmla="*/ 0 w 1250302"/>
              <a:gd name="connsiteY0" fmla="*/ 1297626 h 1316287"/>
              <a:gd name="connsiteX1" fmla="*/ 121298 w 1250302"/>
              <a:gd name="connsiteY1" fmla="*/ 663144 h 1316287"/>
              <a:gd name="connsiteX2" fmla="*/ 345232 w 1250302"/>
              <a:gd name="connsiteY2" fmla="*/ 671 h 1316287"/>
              <a:gd name="connsiteX3" fmla="*/ 550506 w 1250302"/>
              <a:gd name="connsiteY3" fmla="*/ 551177 h 1316287"/>
              <a:gd name="connsiteX4" fmla="*/ 671804 w 1250302"/>
              <a:gd name="connsiteY4" fmla="*/ 1166997 h 1316287"/>
              <a:gd name="connsiteX5" fmla="*/ 849085 w 1250302"/>
              <a:gd name="connsiteY5" fmla="*/ 1250973 h 1316287"/>
              <a:gd name="connsiteX6" fmla="*/ 951722 w 1250302"/>
              <a:gd name="connsiteY6" fmla="*/ 1045699 h 1316287"/>
              <a:gd name="connsiteX7" fmla="*/ 1138334 w 1250302"/>
              <a:gd name="connsiteY7" fmla="*/ 1064361 h 1316287"/>
              <a:gd name="connsiteX8" fmla="*/ 1250302 w 1250302"/>
              <a:gd name="connsiteY8" fmla="*/ 1316287 h 131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302" h="1316287">
                <a:moveTo>
                  <a:pt x="0" y="1297626"/>
                </a:moveTo>
                <a:cubicBezTo>
                  <a:pt x="31879" y="1088464"/>
                  <a:pt x="63759" y="879303"/>
                  <a:pt x="121298" y="663144"/>
                </a:cubicBezTo>
                <a:cubicBezTo>
                  <a:pt x="178837" y="446985"/>
                  <a:pt x="273697" y="19332"/>
                  <a:pt x="345232" y="671"/>
                </a:cubicBezTo>
                <a:cubicBezTo>
                  <a:pt x="416767" y="-17990"/>
                  <a:pt x="496077" y="356789"/>
                  <a:pt x="550506" y="551177"/>
                </a:cubicBezTo>
                <a:cubicBezTo>
                  <a:pt x="604935" y="745565"/>
                  <a:pt x="622041" y="1050364"/>
                  <a:pt x="671804" y="1166997"/>
                </a:cubicBezTo>
                <a:cubicBezTo>
                  <a:pt x="721567" y="1283630"/>
                  <a:pt x="802432" y="1271189"/>
                  <a:pt x="849085" y="1250973"/>
                </a:cubicBezTo>
                <a:cubicBezTo>
                  <a:pt x="895738" y="1230757"/>
                  <a:pt x="903514" y="1076801"/>
                  <a:pt x="951722" y="1045699"/>
                </a:cubicBezTo>
                <a:cubicBezTo>
                  <a:pt x="999930" y="1014597"/>
                  <a:pt x="1088571" y="1019263"/>
                  <a:pt x="1138334" y="1064361"/>
                </a:cubicBezTo>
                <a:cubicBezTo>
                  <a:pt x="1188097" y="1109459"/>
                  <a:pt x="1250302" y="1227646"/>
                  <a:pt x="1250302" y="1316287"/>
                </a:cubicBezTo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F34F3E72-0337-485D-8512-87046A2B4255}"/>
              </a:ext>
            </a:extLst>
          </p:cNvPr>
          <p:cNvCxnSpPr>
            <a:cxnSpLocks/>
          </p:cNvCxnSpPr>
          <p:nvPr/>
        </p:nvCxnSpPr>
        <p:spPr>
          <a:xfrm>
            <a:off x="8663618" y="5122765"/>
            <a:ext cx="458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E3F622C1-B5F1-4F6F-B208-D3654FF2067D}"/>
              </a:ext>
            </a:extLst>
          </p:cNvPr>
          <p:cNvSpPr txBox="1"/>
          <p:nvPr/>
        </p:nvSpPr>
        <p:spPr>
          <a:xfrm>
            <a:off x="8602136" y="3627747"/>
            <a:ext cx="492443" cy="30072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b="1" dirty="0"/>
              <a:t>…</a:t>
            </a:r>
            <a:endParaRPr lang="zh-CN" altLang="en-US" sz="2000" b="1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3FA9D93-BEFC-4594-85A7-D2198BD6EE48}"/>
              </a:ext>
            </a:extLst>
          </p:cNvPr>
          <p:cNvSpPr txBox="1"/>
          <p:nvPr/>
        </p:nvSpPr>
        <p:spPr>
          <a:xfrm>
            <a:off x="9701299" y="600463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Not deterministic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2EC538F-D466-4E9D-A476-683E47CFFDBF}"/>
              </a:ext>
            </a:extLst>
          </p:cNvPr>
          <p:cNvSpPr txBox="1"/>
          <p:nvPr/>
        </p:nvSpPr>
        <p:spPr>
          <a:xfrm>
            <a:off x="8939270" y="601221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Soft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550D4D-ABBC-4FB1-B2E3-2E322E1C7BFE}"/>
              </a:ext>
            </a:extLst>
          </p:cNvPr>
          <p:cNvSpPr txBox="1"/>
          <p:nvPr/>
        </p:nvSpPr>
        <p:spPr>
          <a:xfrm>
            <a:off x="695387" y="5536792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Off-policy: always update closer to target policy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64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" grpId="0"/>
      <p:bldP spid="6" grpId="0"/>
      <p:bldP spid="8" grpId="0"/>
      <p:bldP spid="56" grpId="0" animBg="1"/>
      <p:bldP spid="57" grpId="0"/>
      <p:bldP spid="58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23" y="163275"/>
            <a:ext cx="10515600" cy="937416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 Soft Actor-Critic (SAC)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/>
              <p:nvPr/>
            </p:nvSpPr>
            <p:spPr>
              <a:xfrm>
                <a:off x="1198485" y="1164147"/>
                <a:ext cx="3118994" cy="226485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Agent</a:t>
                </a:r>
              </a:p>
              <a:p>
                <a:pPr algn="ctr"/>
                <a:endParaRPr lang="en-US" altLang="zh-CN" sz="1000" dirty="0"/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Actor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Critic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Target critic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485" y="1164147"/>
                <a:ext cx="3118994" cy="2264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86F69AC-AA21-40C6-8E2D-D567FB937673}"/>
              </a:ext>
            </a:extLst>
          </p:cNvPr>
          <p:cNvSpPr/>
          <p:nvPr/>
        </p:nvSpPr>
        <p:spPr>
          <a:xfrm>
            <a:off x="6443659" y="1121204"/>
            <a:ext cx="3674447" cy="2477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sz="2400" b="1" dirty="0"/>
              <a:t>Interaction</a:t>
            </a:r>
          </a:p>
          <a:p>
            <a:pPr algn="ctr"/>
            <a:endParaRPr lang="en-US" altLang="zh-CN" dirty="0"/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/>
              <p:nvPr/>
            </p:nvSpPr>
            <p:spPr>
              <a:xfrm>
                <a:off x="3160450" y="3794382"/>
                <a:ext cx="4723167" cy="263023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Learning</a:t>
                </a:r>
              </a:p>
              <a:p>
                <a:pPr algn="ctr"/>
                <a:endParaRPr lang="en-US" altLang="zh-CN" sz="1050" b="1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Critic V: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func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  <m:e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sz="2400" dirty="0"/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dirty="0"/>
                  <a:t>Critic Q: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Actor:	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450" y="3794382"/>
                <a:ext cx="4723167" cy="2630235"/>
              </a:xfrm>
              <a:prstGeom prst="roundRect">
                <a:avLst/>
              </a:prstGeom>
              <a:blipFill>
                <a:blip r:embed="rId3"/>
                <a:stretch>
                  <a:fillRect b="-11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01B7BF3-E614-4548-8521-6EEC4DC8B192}"/>
              </a:ext>
            </a:extLst>
          </p:cNvPr>
          <p:cNvCxnSpPr>
            <a:cxnSpLocks/>
          </p:cNvCxnSpPr>
          <p:nvPr/>
        </p:nvCxnSpPr>
        <p:spPr>
          <a:xfrm>
            <a:off x="4317479" y="2360093"/>
            <a:ext cx="2126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264FA210-C185-461D-921F-B3516A8F03BC}"/>
              </a:ext>
            </a:extLst>
          </p:cNvPr>
          <p:cNvCxnSpPr>
            <a:cxnSpLocks/>
            <a:stCxn id="13" idx="2"/>
            <a:endCxn id="18" idx="3"/>
          </p:cNvCxnSpPr>
          <p:nvPr/>
        </p:nvCxnSpPr>
        <p:spPr>
          <a:xfrm rot="5400000">
            <a:off x="7206633" y="4008592"/>
            <a:ext cx="1777893" cy="42392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1DD17FC-5D8C-47A3-ADC7-4A37851A45AF}"/>
              </a:ext>
            </a:extLst>
          </p:cNvPr>
          <p:cNvSpPr txBox="1"/>
          <p:nvPr/>
        </p:nvSpPr>
        <p:spPr>
          <a:xfrm>
            <a:off x="8337196" y="4222282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Batch of Off-line data</a:t>
            </a:r>
            <a:endParaRPr lang="zh-CN" altLang="en-US" dirty="0"/>
          </a:p>
        </p:txBody>
      </p: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27A6A293-4DBC-4F1A-891B-53749561FA68}"/>
              </a:ext>
            </a:extLst>
          </p:cNvPr>
          <p:cNvCxnSpPr>
            <a:cxnSpLocks/>
            <a:stCxn id="18" idx="1"/>
            <a:endCxn id="16" idx="2"/>
          </p:cNvCxnSpPr>
          <p:nvPr/>
        </p:nvCxnSpPr>
        <p:spPr>
          <a:xfrm rot="10800000">
            <a:off x="2757982" y="3429000"/>
            <a:ext cx="402468" cy="16805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BA7D86A6-F2B3-4359-9BE1-7072273F16B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273089" y="3265888"/>
            <a:ext cx="1248945" cy="5284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45DEFF9F-F285-4FAF-959A-2A21AA544234}"/>
              </a:ext>
            </a:extLst>
          </p:cNvPr>
          <p:cNvSpPr txBox="1"/>
          <p:nvPr/>
        </p:nvSpPr>
        <p:spPr>
          <a:xfrm>
            <a:off x="4970566" y="289257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target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49BFBA-9BF0-4182-B303-393680AF1D58}"/>
              </a:ext>
            </a:extLst>
          </p:cNvPr>
          <p:cNvSpPr txBox="1"/>
          <p:nvPr/>
        </p:nvSpPr>
        <p:spPr>
          <a:xfrm>
            <a:off x="1763106" y="4032751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Update</a:t>
            </a:r>
          </a:p>
          <a:p>
            <a:r>
              <a:rPr lang="en-US" altLang="zh-CN" dirty="0"/>
              <a:t>networks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35C5A7-8751-47F4-A614-93E1281D2EE0}"/>
              </a:ext>
            </a:extLst>
          </p:cNvPr>
          <p:cNvSpPr/>
          <p:nvPr/>
        </p:nvSpPr>
        <p:spPr>
          <a:xfrm>
            <a:off x="7141996" y="2834458"/>
            <a:ext cx="2331087" cy="497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Replay Buffer</a:t>
            </a:r>
            <a:endParaRPr lang="zh-CN" altLang="en-US" dirty="0"/>
          </a:p>
        </p:txBody>
      </p: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78F46555-8BAC-475E-876F-0E3DC67D860E}"/>
              </a:ext>
            </a:extLst>
          </p:cNvPr>
          <p:cNvCxnSpPr>
            <a:cxnSpLocks/>
            <a:endCxn id="13" idx="0"/>
          </p:cNvCxnSpPr>
          <p:nvPr/>
        </p:nvCxnSpPr>
        <p:spPr>
          <a:xfrm rot="5400000">
            <a:off x="8152248" y="2679165"/>
            <a:ext cx="310586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D3D4141-B366-43AD-8DDF-D19087142B2A}"/>
              </a:ext>
            </a:extLst>
          </p:cNvPr>
          <p:cNvGrpSpPr/>
          <p:nvPr/>
        </p:nvGrpSpPr>
        <p:grpSpPr>
          <a:xfrm>
            <a:off x="6980821" y="2192906"/>
            <a:ext cx="2684406" cy="310457"/>
            <a:chOff x="5879587" y="3764035"/>
            <a:chExt cx="1890502" cy="220802"/>
          </a:xfrm>
        </p:grpSpPr>
        <p:sp>
          <p:nvSpPr>
            <p:cNvPr id="36" name="椭圆 20">
              <a:extLst>
                <a:ext uri="{FF2B5EF4-FFF2-40B4-BE49-F238E27FC236}">
                  <a16:creationId xmlns:a16="http://schemas.microsoft.com/office/drawing/2014/main" id="{4B8142F0-E574-4201-A1DE-122583BFE529}"/>
                </a:ext>
              </a:extLst>
            </p:cNvPr>
            <p:cNvSpPr/>
            <p:nvPr/>
          </p:nvSpPr>
          <p:spPr>
            <a:xfrm>
              <a:off x="5879587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21">
              <a:extLst>
                <a:ext uri="{FF2B5EF4-FFF2-40B4-BE49-F238E27FC236}">
                  <a16:creationId xmlns:a16="http://schemas.microsoft.com/office/drawing/2014/main" id="{8D57886E-23F1-4877-93EB-A4F3FF067AE3}"/>
                </a:ext>
              </a:extLst>
            </p:cNvPr>
            <p:cNvSpPr/>
            <p:nvPr/>
          </p:nvSpPr>
          <p:spPr>
            <a:xfrm>
              <a:off x="6342713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0EAE5A7-0159-4538-913D-AF18F46AE1E7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6087306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椭圆 23">
              <a:extLst>
                <a:ext uri="{FF2B5EF4-FFF2-40B4-BE49-F238E27FC236}">
                  <a16:creationId xmlns:a16="http://schemas.microsoft.com/office/drawing/2014/main" id="{4FAA2699-B392-47FC-B526-31EAD4C21F62}"/>
                </a:ext>
              </a:extLst>
            </p:cNvPr>
            <p:cNvSpPr/>
            <p:nvPr/>
          </p:nvSpPr>
          <p:spPr>
            <a:xfrm>
              <a:off x="6698406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24">
              <a:extLst>
                <a:ext uri="{FF2B5EF4-FFF2-40B4-BE49-F238E27FC236}">
                  <a16:creationId xmlns:a16="http://schemas.microsoft.com/office/drawing/2014/main" id="{72EE1F03-795B-4712-98EC-BEFF0BA26861}"/>
                </a:ext>
              </a:extLst>
            </p:cNvPr>
            <p:cNvSpPr/>
            <p:nvPr/>
          </p:nvSpPr>
          <p:spPr>
            <a:xfrm>
              <a:off x="7161532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BDC93965-20AB-42D2-860C-07397E5DD5AA}"/>
                </a:ext>
              </a:extLst>
            </p:cNvPr>
            <p:cNvCxnSpPr>
              <a:endCxn id="40" idx="2"/>
            </p:cNvCxnSpPr>
            <p:nvPr/>
          </p:nvCxnSpPr>
          <p:spPr>
            <a:xfrm>
              <a:off x="6906125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8DDB7D8F-35DF-4233-A3AD-7CD2F880F1F5}"/>
                </a:ext>
              </a:extLst>
            </p:cNvPr>
            <p:cNvCxnSpPr>
              <a:stCxn id="37" idx="6"/>
              <a:endCxn id="39" idx="2"/>
            </p:cNvCxnSpPr>
            <p:nvPr/>
          </p:nvCxnSpPr>
          <p:spPr>
            <a:xfrm>
              <a:off x="6468727" y="3867894"/>
              <a:ext cx="229679" cy="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CF76492-3E46-4057-9910-1487E9C53DC4}"/>
                </a:ext>
              </a:extLst>
            </p:cNvPr>
            <p:cNvCxnSpPr/>
            <p:nvPr/>
          </p:nvCxnSpPr>
          <p:spPr>
            <a:xfrm>
              <a:off x="7313932" y="3867895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矩形 28">
              <a:extLst>
                <a:ext uri="{FF2B5EF4-FFF2-40B4-BE49-F238E27FC236}">
                  <a16:creationId xmlns:a16="http://schemas.microsoft.com/office/drawing/2014/main" id="{2BAC17F3-4576-4849-A464-BA391FAE4856}"/>
                </a:ext>
              </a:extLst>
            </p:cNvPr>
            <p:cNvSpPr/>
            <p:nvPr/>
          </p:nvSpPr>
          <p:spPr>
            <a:xfrm>
              <a:off x="7569339" y="3786266"/>
              <a:ext cx="200750" cy="1985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/>
              <p:nvPr/>
            </p:nvSpPr>
            <p:spPr>
              <a:xfrm>
                <a:off x="7281361" y="1732964"/>
                <a:ext cx="16224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Policy: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61" y="1732964"/>
                <a:ext cx="1622495" cy="369332"/>
              </a:xfrm>
              <a:prstGeom prst="rect">
                <a:avLst/>
              </a:prstGeom>
              <a:blipFill>
                <a:blip r:embed="rId4"/>
                <a:stretch>
                  <a:fillRect l="-299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>
            <a:extLst>
              <a:ext uri="{FF2B5EF4-FFF2-40B4-BE49-F238E27FC236}">
                <a16:creationId xmlns:a16="http://schemas.microsoft.com/office/drawing/2014/main" id="{0BCF638F-0C18-44ED-883E-5C5CBE14267E}"/>
              </a:ext>
            </a:extLst>
          </p:cNvPr>
          <p:cNvSpPr txBox="1"/>
          <p:nvPr/>
        </p:nvSpPr>
        <p:spPr>
          <a:xfrm>
            <a:off x="4990652" y="194365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policy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82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/>
      <p:bldP spid="33" grpId="0"/>
      <p:bldP spid="34" grpId="0"/>
      <p:bldP spid="13" grpId="0" animBg="1"/>
      <p:bldP spid="4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23" y="163275"/>
            <a:ext cx="10515600" cy="937416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 Soft Actor-Critic (SAC)</a:t>
            </a:r>
            <a:endParaRPr lang="zh-CN" altLang="en-US" sz="32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5863C664-5B5A-4CA1-A8AB-C976BCD26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07"/>
          <a:stretch/>
        </p:blipFill>
        <p:spPr>
          <a:xfrm>
            <a:off x="647218" y="1429165"/>
            <a:ext cx="10114884" cy="27255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6B2BC94-9CA7-4BC3-9451-2230AE4593BE}"/>
              </a:ext>
            </a:extLst>
          </p:cNvPr>
          <p:cNvSpPr txBox="1"/>
          <p:nvPr/>
        </p:nvSpPr>
        <p:spPr>
          <a:xfrm>
            <a:off x="976545" y="4604987"/>
            <a:ext cx="3426780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/>
              <a:t>Higher performance </a:t>
            </a:r>
            <a:r>
              <a:rPr lang="en-US" altLang="zh-CN" dirty="0"/>
              <a:t>for unstable environment</a:t>
            </a:r>
            <a:endParaRPr lang="zh-CN" altLang="en-US" dirty="0"/>
          </a:p>
        </p:txBody>
      </p:sp>
      <p:pic>
        <p:nvPicPr>
          <p:cNvPr id="4" name="Humanoid">
            <a:hlinkClick r:id="" action="ppaction://media"/>
            <a:extLst>
              <a:ext uri="{FF2B5EF4-FFF2-40B4-BE49-F238E27FC236}">
                <a16:creationId xmlns:a16="http://schemas.microsoft.com/office/drawing/2014/main" id="{67FA3342-3880-4AD0-B311-594B314AA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816" y="4394295"/>
            <a:ext cx="1674180" cy="167418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93E4B898-D59C-4537-9DB7-D0AC174B89FF}"/>
              </a:ext>
            </a:extLst>
          </p:cNvPr>
          <p:cNvSpPr txBox="1"/>
          <p:nvPr/>
        </p:nvSpPr>
        <p:spPr>
          <a:xfrm>
            <a:off x="4662258" y="4604987"/>
            <a:ext cx="3292134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Low variance of performance </a:t>
            </a:r>
            <a:r>
              <a:rPr lang="en-US" altLang="zh-CN" dirty="0"/>
              <a:t>compared with others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F5C2AC8-77B6-4C11-A8D7-D774BA622136}"/>
              </a:ext>
            </a:extLst>
          </p:cNvPr>
          <p:cNvSpPr txBox="1"/>
          <p:nvPr/>
        </p:nvSpPr>
        <p:spPr>
          <a:xfrm>
            <a:off x="976545" y="5525075"/>
            <a:ext cx="6977847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Faster than previous algorithms </a:t>
            </a:r>
            <a:r>
              <a:rPr lang="en-US" altLang="zh-CN" dirty="0"/>
              <a:t>for stochastic policy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47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0" y="267471"/>
            <a:ext cx="10515600" cy="1135202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Conclusion: comparison between algorithms</a:t>
            </a:r>
            <a:endParaRPr lang="zh-CN" altLang="en-US" sz="4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DA5C03-8BA1-495A-9B68-67C609F4F668}"/>
              </a:ext>
            </a:extLst>
          </p:cNvPr>
          <p:cNvSpPr txBox="1"/>
          <p:nvPr/>
        </p:nvSpPr>
        <p:spPr>
          <a:xfrm>
            <a:off x="1012054" y="5797118"/>
            <a:ext cx="750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Other algorithms: Soft Q-Learning, Distributional RL, ACKTR, ACER, HER …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E5E721-981E-406D-AB80-18F4EA3E9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35"/>
          <a:stretch/>
        </p:blipFill>
        <p:spPr>
          <a:xfrm>
            <a:off x="571870" y="1673958"/>
            <a:ext cx="10723793" cy="18417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98380E-91E5-4A8E-B8B6-A0EC38DAD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66"/>
          <a:stretch/>
        </p:blipFill>
        <p:spPr>
          <a:xfrm>
            <a:off x="571869" y="3515695"/>
            <a:ext cx="10723793" cy="18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B52FAE-5F79-411D-B2CD-B97199E0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Conclusion: some methods that can be combined</a:t>
            </a:r>
            <a:endParaRPr lang="zh-CN" altLang="en-US" sz="3600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207A3EB0-0710-4AF2-B362-918FE337B3F0}"/>
              </a:ext>
            </a:extLst>
          </p:cNvPr>
          <p:cNvSpPr/>
          <p:nvPr/>
        </p:nvSpPr>
        <p:spPr>
          <a:xfrm>
            <a:off x="689622" y="1692935"/>
            <a:ext cx="3088483" cy="40818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b="1" dirty="0"/>
              <a:t>Efficiency</a:t>
            </a:r>
            <a:endParaRPr lang="zh-CN" altLang="en-US" b="1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5B71CD2-189F-447A-AA2B-459BB9E03060}"/>
              </a:ext>
            </a:extLst>
          </p:cNvPr>
          <p:cNvSpPr/>
          <p:nvPr/>
        </p:nvSpPr>
        <p:spPr>
          <a:xfrm>
            <a:off x="4301657" y="1692935"/>
            <a:ext cx="3088483" cy="40818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b="1" dirty="0"/>
              <a:t>Stabilize training</a:t>
            </a:r>
            <a:endParaRPr lang="zh-CN" altLang="en-US" b="1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F34D072-3DC5-4B5B-96EC-70BBF06E4123}"/>
              </a:ext>
            </a:extLst>
          </p:cNvPr>
          <p:cNvSpPr/>
          <p:nvPr/>
        </p:nvSpPr>
        <p:spPr>
          <a:xfrm>
            <a:off x="7866561" y="1692935"/>
            <a:ext cx="3088483" cy="40818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b="1" dirty="0"/>
              <a:t>Performance</a:t>
            </a:r>
            <a:endParaRPr lang="zh-CN" altLang="en-US" b="1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4569897-9BF4-4D25-9B6C-AD334FFA5B35}"/>
              </a:ext>
            </a:extLst>
          </p:cNvPr>
          <p:cNvSpPr/>
          <p:nvPr/>
        </p:nvSpPr>
        <p:spPr>
          <a:xfrm>
            <a:off x="887586" y="2218479"/>
            <a:ext cx="2672527" cy="33088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altLang="zh-CN" dirty="0"/>
              <a:t>Replay buffer</a:t>
            </a:r>
          </a:p>
          <a:p>
            <a:pPr algn="ctr">
              <a:lnSpc>
                <a:spcPct val="200000"/>
              </a:lnSpc>
            </a:pPr>
            <a:r>
              <a:rPr lang="en-US" altLang="zh-CN" dirty="0"/>
              <a:t>Max Entropy RL</a:t>
            </a:r>
          </a:p>
          <a:p>
            <a:pPr algn="ctr">
              <a:lnSpc>
                <a:spcPct val="200000"/>
              </a:lnSpc>
            </a:pPr>
            <a:r>
              <a:rPr lang="en-US" altLang="zh-CN" dirty="0"/>
              <a:t>(Off-line)</a:t>
            </a: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Parallel (Multi-agent)</a:t>
            </a:r>
          </a:p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B1518DD-9C93-4485-8F59-F68E13376F5E}"/>
              </a:ext>
            </a:extLst>
          </p:cNvPr>
          <p:cNvSpPr/>
          <p:nvPr/>
        </p:nvSpPr>
        <p:spPr>
          <a:xfrm>
            <a:off x="4490193" y="2218479"/>
            <a:ext cx="2672527" cy="33088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tx1"/>
                </a:solidFill>
              </a:rPr>
              <a:t>Max Entropy RL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tx1"/>
                </a:solidFill>
              </a:rPr>
              <a:t>Delayed update</a:t>
            </a:r>
          </a:p>
          <a:p>
            <a:pPr algn="ctr">
              <a:spcBef>
                <a:spcPts val="600"/>
              </a:spcBef>
            </a:pPr>
            <a:r>
              <a:rPr lang="en-US" altLang="zh-CN" dirty="0"/>
              <a:t>Value-Critic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Advantage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Trust Region Surrogate opt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Parallel (Multi-agent)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Target network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65F6D90-E038-43A5-B7F5-29A078BAD7EA}"/>
              </a:ext>
            </a:extLst>
          </p:cNvPr>
          <p:cNvSpPr/>
          <p:nvPr/>
        </p:nvSpPr>
        <p:spPr>
          <a:xfrm>
            <a:off x="8064526" y="2218479"/>
            <a:ext cx="2672527" cy="33088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altLang="zh-CN" dirty="0"/>
              <a:t>Max Entropy RL</a:t>
            </a: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Clipped double Q</a:t>
            </a:r>
            <a:endParaRPr lang="zh-CN" altLang="en-US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Advantage</a:t>
            </a: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Distributional RL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BA60EA-0A49-4995-96AE-2C41C4BD73C6}"/>
              </a:ext>
            </a:extLst>
          </p:cNvPr>
          <p:cNvSpPr txBox="1"/>
          <p:nvPr/>
        </p:nvSpPr>
        <p:spPr>
          <a:xfrm>
            <a:off x="5523466" y="605283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“Asynchronous Twin Delayed SAC”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223864-7516-406A-97BA-D42FFE26CF4C}"/>
              </a:ext>
            </a:extLst>
          </p:cNvPr>
          <p:cNvSpPr txBox="1"/>
          <p:nvPr/>
        </p:nvSpPr>
        <p:spPr>
          <a:xfrm>
            <a:off x="1263231" y="6052831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Combine everything together like: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8F02CC-6A74-428F-AD90-54E4E48750C3}"/>
              </a:ext>
            </a:extLst>
          </p:cNvPr>
          <p:cNvSpPr/>
          <p:nvPr/>
        </p:nvSpPr>
        <p:spPr>
          <a:xfrm>
            <a:off x="1084082" y="4411744"/>
            <a:ext cx="2309567" cy="4242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010B8C-62A4-4588-B858-974E09A30EEF}"/>
              </a:ext>
            </a:extLst>
          </p:cNvPr>
          <p:cNvSpPr/>
          <p:nvPr/>
        </p:nvSpPr>
        <p:spPr>
          <a:xfrm>
            <a:off x="4691114" y="3159512"/>
            <a:ext cx="2309567" cy="4242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36C93DC-D9EA-464A-A076-287982370244}"/>
              </a:ext>
            </a:extLst>
          </p:cNvPr>
          <p:cNvSpPr/>
          <p:nvPr/>
        </p:nvSpPr>
        <p:spPr>
          <a:xfrm>
            <a:off x="4691114" y="2819026"/>
            <a:ext cx="2309567" cy="4242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E22AB0-13F7-4AE2-8FBB-600652A06D28}"/>
              </a:ext>
            </a:extLst>
          </p:cNvPr>
          <p:cNvSpPr/>
          <p:nvPr/>
        </p:nvSpPr>
        <p:spPr>
          <a:xfrm>
            <a:off x="8256018" y="3521734"/>
            <a:ext cx="2309567" cy="4242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392A14A-2538-4BC1-95EE-B10A8688B129}"/>
              </a:ext>
            </a:extLst>
          </p:cNvPr>
          <p:cNvSpPr/>
          <p:nvPr/>
        </p:nvSpPr>
        <p:spPr>
          <a:xfrm>
            <a:off x="8246005" y="2947408"/>
            <a:ext cx="2309567" cy="4242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5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0" y="276349"/>
            <a:ext cx="10515600" cy="1135202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Can our algorithms solve real control tasks? --Still have problems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284863-5045-4800-9E57-632FEB0D9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70" y="1590991"/>
            <a:ext cx="3510618" cy="260565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37507D2-E020-4F91-A626-D572BCA62446}"/>
              </a:ext>
            </a:extLst>
          </p:cNvPr>
          <p:cNvSpPr/>
          <p:nvPr/>
        </p:nvSpPr>
        <p:spPr>
          <a:xfrm>
            <a:off x="6579982" y="6212319"/>
            <a:ext cx="533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5"/>
              </a:rPr>
              <a:t>https://www.alexirpan.com/2018/02/14/rl-hard.html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AF7D29E-4EAA-45D0-8924-FA9076CCC3BE}"/>
              </a:ext>
            </a:extLst>
          </p:cNvPr>
          <p:cNvSpPr txBox="1"/>
          <p:nvPr/>
        </p:nvSpPr>
        <p:spPr>
          <a:xfrm>
            <a:off x="4984447" y="1761413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Very sample inefficient:</a:t>
            </a:r>
            <a:endParaRPr lang="zh-CN" altLang="en-US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893971-0D21-44DA-A02B-41A14CBB177F}"/>
              </a:ext>
            </a:extLst>
          </p:cNvPr>
          <p:cNvSpPr txBox="1"/>
          <p:nvPr/>
        </p:nvSpPr>
        <p:spPr>
          <a:xfrm>
            <a:off x="4981008" y="2976414"/>
            <a:ext cx="4729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Easily beaten by model-based method:</a:t>
            </a:r>
            <a:endParaRPr lang="zh-CN" altLang="en-US" sz="2000" b="1" dirty="0"/>
          </a:p>
        </p:txBody>
      </p:sp>
      <p:pic>
        <p:nvPicPr>
          <p:cNvPr id="4" name="y2mate.com - Model-Predictive control of a humanoid_uRVAX_sFT24_360p">
            <a:hlinkClick r:id="" action="ppaction://media"/>
            <a:extLst>
              <a:ext uri="{FF2B5EF4-FFF2-40B4-BE49-F238E27FC236}">
                <a16:creationId xmlns:a16="http://schemas.microsoft.com/office/drawing/2014/main" id="{8A273546-BAEC-4A17-9F25-D69954202B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577" end="748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370" y="4444935"/>
            <a:ext cx="2049289" cy="20492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08F6BCD-C057-438E-A4F6-154B80D39F48}"/>
              </a:ext>
            </a:extLst>
          </p:cNvPr>
          <p:cNvSpPr txBox="1"/>
          <p:nvPr/>
        </p:nvSpPr>
        <p:spPr>
          <a:xfrm>
            <a:off x="4981401" y="4077968"/>
            <a:ext cx="58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Overfit to local optima and specific environment</a:t>
            </a:r>
            <a:endParaRPr lang="zh-CN" altLang="en-US" sz="20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D4AEC88-05A9-4354-9EC8-E2026F286482}"/>
              </a:ext>
            </a:extLst>
          </p:cNvPr>
          <p:cNvSpPr txBox="1"/>
          <p:nvPr/>
        </p:nvSpPr>
        <p:spPr>
          <a:xfrm>
            <a:off x="4981008" y="5107812"/>
            <a:ext cx="221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Result is unstable</a:t>
            </a:r>
            <a:endParaRPr lang="zh-CN" altLang="en-US" sz="20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7147E6-CFD7-4AEC-83E2-CA1CE0404F13}"/>
              </a:ext>
            </a:extLst>
          </p:cNvPr>
          <p:cNvSpPr txBox="1"/>
          <p:nvPr/>
        </p:nvSpPr>
        <p:spPr>
          <a:xfrm>
            <a:off x="714171" y="119849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First seminar: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EE9DBF9-BC0B-4EC4-8B3E-1DA4FDC56E31}"/>
              </a:ext>
            </a:extLst>
          </p:cNvPr>
          <p:cNvSpPr txBox="1"/>
          <p:nvPr/>
        </p:nvSpPr>
        <p:spPr>
          <a:xfrm>
            <a:off x="2865659" y="526700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MPC in 2012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3136DB7-7259-4965-9068-A8982D2F5EB7}"/>
                  </a:ext>
                </a:extLst>
              </p:cNvPr>
              <p:cNvSpPr txBox="1"/>
              <p:nvPr/>
            </p:nvSpPr>
            <p:spPr>
              <a:xfrm>
                <a:off x="5206482" y="2276669"/>
                <a:ext cx="2627514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Mujoco: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steps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3136DB7-7259-4965-9068-A8982D2F5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482" y="2276669"/>
                <a:ext cx="2627514" cy="372410"/>
              </a:xfrm>
              <a:prstGeom prst="rect">
                <a:avLst/>
              </a:prstGeom>
              <a:blipFill>
                <a:blip r:embed="rId7"/>
                <a:stretch>
                  <a:fillRect l="-1856" t="-6452" r="-1160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B2F62CBC-A736-4744-A5E4-6DCA3845C07B}"/>
              </a:ext>
            </a:extLst>
          </p:cNvPr>
          <p:cNvSpPr txBox="1"/>
          <p:nvPr/>
        </p:nvSpPr>
        <p:spPr>
          <a:xfrm>
            <a:off x="5180582" y="3415962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MPC quite good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B2F7BAD-7BB2-48EE-9ED8-CB3422915E24}"/>
              </a:ext>
            </a:extLst>
          </p:cNvPr>
          <p:cNvSpPr txBox="1"/>
          <p:nvPr/>
        </p:nvSpPr>
        <p:spPr>
          <a:xfrm>
            <a:off x="5180582" y="4486738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Sim to real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82F500A-8473-49BE-86B5-C51B20B2A7A4}"/>
              </a:ext>
            </a:extLst>
          </p:cNvPr>
          <p:cNvSpPr txBox="1"/>
          <p:nvPr/>
        </p:nvSpPr>
        <p:spPr>
          <a:xfrm>
            <a:off x="5207544" y="550011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Always possible to fail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41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/>
      <p:bldP spid="8" grpId="0"/>
      <p:bldP spid="15" grpId="0"/>
      <p:bldP spid="16" grpId="0"/>
      <p:bldP spid="12" grpId="0"/>
      <p:bldP spid="14" grpId="0"/>
      <p:bldP spid="17" grpId="0"/>
      <p:bldP spid="21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92" y="240880"/>
            <a:ext cx="10515600" cy="955292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To solve these problems, here are good directions to combine:</a:t>
            </a:r>
            <a:endParaRPr lang="zh-CN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7507D2-E020-4F91-A626-D572BCA62446}"/>
              </a:ext>
            </a:extLst>
          </p:cNvPr>
          <p:cNvSpPr/>
          <p:nvPr/>
        </p:nvSpPr>
        <p:spPr>
          <a:xfrm>
            <a:off x="6284513" y="6319836"/>
            <a:ext cx="533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2"/>
              </a:rPr>
              <a:t>https://www.alexirpan.com/2018/02/14/rl-hard.html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084894-546A-4CE3-BD48-ABED975753A8}"/>
              </a:ext>
            </a:extLst>
          </p:cNvPr>
          <p:cNvSpPr txBox="1"/>
          <p:nvPr/>
        </p:nvSpPr>
        <p:spPr>
          <a:xfrm>
            <a:off x="905522" y="2346285"/>
            <a:ext cx="4226243" cy="44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Model based RL: sample efficiency</a:t>
            </a:r>
            <a:endParaRPr lang="zh-CN" altLang="en-US" sz="20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E9D5ABA-3636-4A4E-8AAA-3EBC70965A03}"/>
              </a:ext>
            </a:extLst>
          </p:cNvPr>
          <p:cNvSpPr txBox="1"/>
          <p:nvPr/>
        </p:nvSpPr>
        <p:spPr>
          <a:xfrm>
            <a:off x="4314743" y="1411551"/>
            <a:ext cx="5843266" cy="4426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Inverse RL &amp; imitation learning: learn the reward</a:t>
            </a:r>
            <a:endParaRPr lang="zh-CN" altLang="en-US" sz="20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AB79200-B447-4380-8FF3-C5C85B782F9B}"/>
              </a:ext>
            </a:extLst>
          </p:cNvPr>
          <p:cNvSpPr txBox="1"/>
          <p:nvPr/>
        </p:nvSpPr>
        <p:spPr>
          <a:xfrm>
            <a:off x="6410749" y="2769635"/>
            <a:ext cx="5360763" cy="44267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Add learning signals: sparse reward problem</a:t>
            </a:r>
            <a:endParaRPr lang="zh-CN" altLang="en-US" sz="2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0AF89C-C655-4E17-ACAA-BF610EE21ABE}"/>
              </a:ext>
            </a:extLst>
          </p:cNvPr>
          <p:cNvSpPr txBox="1"/>
          <p:nvPr/>
        </p:nvSpPr>
        <p:spPr>
          <a:xfrm>
            <a:off x="456461" y="3976886"/>
            <a:ext cx="9929321" cy="4426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Start with good prior (transfer learning, multi-tasks, continual learning): learn faster</a:t>
            </a:r>
            <a:endParaRPr lang="zh-CN" altLang="en-US" sz="20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297A895-7DEA-4374-B514-C477C0D84EF5}"/>
              </a:ext>
            </a:extLst>
          </p:cNvPr>
          <p:cNvSpPr txBox="1"/>
          <p:nvPr/>
        </p:nvSpPr>
        <p:spPr>
          <a:xfrm>
            <a:off x="6096000" y="5112585"/>
            <a:ext cx="4919937" cy="442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Environments with variations: not overfit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2892AA9-DB9D-4EE6-9C8D-7E1E1BC0F41E}"/>
              </a:ext>
            </a:extLst>
          </p:cNvPr>
          <p:cNvSpPr txBox="1"/>
          <p:nvPr/>
        </p:nvSpPr>
        <p:spPr>
          <a:xfrm>
            <a:off x="2155093" y="5316896"/>
            <a:ext cx="1671377" cy="4426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/>
              <a:t>……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319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12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5" y="13540"/>
            <a:ext cx="10515600" cy="1135202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Reference:</a:t>
            </a:r>
            <a:endParaRPr lang="zh-CN" altLang="en-US" sz="32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7507D2-E020-4F91-A626-D572BCA62446}"/>
              </a:ext>
            </a:extLst>
          </p:cNvPr>
          <p:cNvSpPr/>
          <p:nvPr/>
        </p:nvSpPr>
        <p:spPr>
          <a:xfrm>
            <a:off x="549675" y="6229038"/>
            <a:ext cx="533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2"/>
              </a:rPr>
              <a:t>https://www.alexirpan.com/2018/02/14/rl-hard.html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424800-38A2-432D-AA30-4065433A28E7}"/>
              </a:ext>
            </a:extLst>
          </p:cNvPr>
          <p:cNvSpPr/>
          <p:nvPr/>
        </p:nvSpPr>
        <p:spPr>
          <a:xfrm>
            <a:off x="571869" y="1682122"/>
            <a:ext cx="10960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Lillicrap, T. P., Hunt, J. J., Pritzel, A., Heess, N., Erez, T., Tassa, Y., Silver, D., and Wierstra, D. Continuous control with deep reinforcement learning. arXiv preprint arXiv:1509.02971, 2015.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74B5A02-4271-4EF7-ABBF-A3CA10FE2AB5}"/>
              </a:ext>
            </a:extLst>
          </p:cNvPr>
          <p:cNvSpPr/>
          <p:nvPr/>
        </p:nvSpPr>
        <p:spPr>
          <a:xfrm>
            <a:off x="571869" y="2362459"/>
            <a:ext cx="10738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Fujimoto, S., van Hoof, H., and Meger, D. Addressing function approximation error in actor-critic methods. arXiv preprint arXiv:1802.09477, 2018.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62B0DA-3B4F-4176-8AF4-BB500E4651D6}"/>
              </a:ext>
            </a:extLst>
          </p:cNvPr>
          <p:cNvSpPr/>
          <p:nvPr/>
        </p:nvSpPr>
        <p:spPr>
          <a:xfrm>
            <a:off x="549676" y="3042796"/>
            <a:ext cx="10858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22222"/>
                </a:solidFill>
                <a:latin typeface="+mn-ea"/>
              </a:rPr>
              <a:t>Haarnoja</a:t>
            </a:r>
            <a:r>
              <a:rPr lang="en-US" altLang="zh-CN" sz="1600" dirty="0">
                <a:solidFill>
                  <a:srgbClr val="222222"/>
                </a:solidFill>
                <a:latin typeface="+mn-ea"/>
              </a:rPr>
              <a:t> T, Zhou A, </a:t>
            </a:r>
            <a:r>
              <a:rPr lang="en-US" altLang="zh-CN" sz="1600" dirty="0" err="1">
                <a:solidFill>
                  <a:srgbClr val="222222"/>
                </a:solidFill>
                <a:latin typeface="+mn-ea"/>
              </a:rPr>
              <a:t>Abbeel</a:t>
            </a:r>
            <a:r>
              <a:rPr lang="en-US" altLang="zh-CN" sz="1600" dirty="0">
                <a:solidFill>
                  <a:srgbClr val="222222"/>
                </a:solidFill>
                <a:latin typeface="+mn-ea"/>
              </a:rPr>
              <a:t> P, Levine S. Soft actor-critic: Off-policy maximum entropy deep reinforcement learning with a stochastic actor. </a:t>
            </a:r>
            <a:r>
              <a:rPr lang="en-US" altLang="zh-CN" sz="1600" dirty="0" err="1">
                <a:solidFill>
                  <a:srgbClr val="222222"/>
                </a:solidFill>
                <a:latin typeface="+mn-ea"/>
              </a:rPr>
              <a:t>arXiv</a:t>
            </a:r>
            <a:r>
              <a:rPr lang="en-US" altLang="zh-CN" sz="1600" dirty="0">
                <a:solidFill>
                  <a:srgbClr val="222222"/>
                </a:solidFill>
                <a:latin typeface="+mn-ea"/>
              </a:rPr>
              <a:t> preprint arXiv:1801.01290, 2018.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DA3E89-AEEF-4CF7-A31F-474E3A1D270D}"/>
              </a:ext>
            </a:extLst>
          </p:cNvPr>
          <p:cNvSpPr/>
          <p:nvPr/>
        </p:nvSpPr>
        <p:spPr>
          <a:xfrm>
            <a:off x="571869" y="1001785"/>
            <a:ext cx="1051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Silver, D., Lever, G., Heess, N., Degris, T., Wierstra, D., and Riedmiller, M. Deterministic policy gradient algorithms. InInternationalConferenceonMachineLearning (ICML), 2014.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2F5796-A0DD-4034-A8F8-F3AD1ACDD67D}"/>
              </a:ext>
            </a:extLst>
          </p:cNvPr>
          <p:cNvSpPr/>
          <p:nvPr/>
        </p:nvSpPr>
        <p:spPr>
          <a:xfrm>
            <a:off x="571868" y="3723133"/>
            <a:ext cx="1053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</a:rPr>
              <a:t>Henderson P, Islam R, Bachman P, </a:t>
            </a:r>
            <a:r>
              <a:rPr lang="en-US" altLang="zh-CN" sz="1600" dirty="0" err="1">
                <a:solidFill>
                  <a:srgbClr val="222222"/>
                </a:solidFill>
              </a:rPr>
              <a:t>Pineau</a:t>
            </a:r>
            <a:r>
              <a:rPr lang="en-US" altLang="zh-CN" sz="1600" dirty="0">
                <a:solidFill>
                  <a:srgbClr val="222222"/>
                </a:solidFill>
              </a:rPr>
              <a:t> J, </a:t>
            </a:r>
            <a:r>
              <a:rPr lang="en-US" altLang="zh-CN" sz="1600" dirty="0" err="1">
                <a:solidFill>
                  <a:srgbClr val="222222"/>
                </a:solidFill>
              </a:rPr>
              <a:t>Precup</a:t>
            </a:r>
            <a:r>
              <a:rPr lang="en-US" altLang="zh-CN" sz="1600" dirty="0">
                <a:solidFill>
                  <a:srgbClr val="222222"/>
                </a:solidFill>
              </a:rPr>
              <a:t> D, </a:t>
            </a:r>
            <a:r>
              <a:rPr lang="en-US" altLang="zh-CN" sz="1600" dirty="0" err="1">
                <a:solidFill>
                  <a:srgbClr val="222222"/>
                </a:solidFill>
              </a:rPr>
              <a:t>Meger</a:t>
            </a:r>
            <a:r>
              <a:rPr lang="en-US" altLang="zh-CN" sz="1600" dirty="0">
                <a:solidFill>
                  <a:srgbClr val="222222"/>
                </a:solidFill>
              </a:rPr>
              <a:t> D. Deep reinforcement learning that matters. </a:t>
            </a:r>
            <a:r>
              <a:rPr lang="en-US" altLang="zh-CN" sz="1600" dirty="0" err="1">
                <a:solidFill>
                  <a:srgbClr val="222222"/>
                </a:solidFill>
              </a:rPr>
              <a:t>InThirty</a:t>
            </a:r>
            <a:r>
              <a:rPr lang="en-US" altLang="zh-CN" sz="1600" dirty="0">
                <a:solidFill>
                  <a:srgbClr val="222222"/>
                </a:solidFill>
              </a:rPr>
              <a:t>-Second AAAI Conference on Artificial Intelligence, 2018.</a:t>
            </a:r>
            <a:endParaRPr lang="zh-CN" altLang="en-US" sz="16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B1302C-7499-44AF-BA53-DFAA73CECB14}"/>
              </a:ext>
            </a:extLst>
          </p:cNvPr>
          <p:cNvSpPr/>
          <p:nvPr/>
        </p:nvSpPr>
        <p:spPr>
          <a:xfrm>
            <a:off x="549675" y="4403470"/>
            <a:ext cx="10738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</a:rPr>
              <a:t>Tessler C, </a:t>
            </a:r>
            <a:r>
              <a:rPr lang="en-US" altLang="zh-CN" sz="1600" dirty="0" err="1">
                <a:solidFill>
                  <a:srgbClr val="222222"/>
                </a:solidFill>
              </a:rPr>
              <a:t>Tennenholtz</a:t>
            </a:r>
            <a:r>
              <a:rPr lang="en-US" altLang="zh-CN" sz="1600" dirty="0">
                <a:solidFill>
                  <a:srgbClr val="222222"/>
                </a:solidFill>
              </a:rPr>
              <a:t> G, </a:t>
            </a:r>
            <a:r>
              <a:rPr lang="en-US" altLang="zh-CN" sz="1600" dirty="0" err="1">
                <a:solidFill>
                  <a:srgbClr val="222222"/>
                </a:solidFill>
              </a:rPr>
              <a:t>Mannor</a:t>
            </a:r>
            <a:r>
              <a:rPr lang="en-US" altLang="zh-CN" sz="1600" dirty="0">
                <a:solidFill>
                  <a:srgbClr val="222222"/>
                </a:solidFill>
              </a:rPr>
              <a:t> S. Distributional policy optimization: An alternative approach for continuous control. </a:t>
            </a:r>
            <a:r>
              <a:rPr lang="en-US" altLang="zh-CN" sz="1600" dirty="0" err="1">
                <a:solidFill>
                  <a:srgbClr val="222222"/>
                </a:solidFill>
              </a:rPr>
              <a:t>InAdvances</a:t>
            </a:r>
            <a:r>
              <a:rPr lang="en-US" altLang="zh-CN" sz="1600" dirty="0">
                <a:solidFill>
                  <a:srgbClr val="222222"/>
                </a:solidFill>
              </a:rPr>
              <a:t> in Neural Information Processing Systems, 2019 (pp. 1350-1360).</a:t>
            </a:r>
            <a:endParaRPr lang="zh-CN" altLang="en-US" sz="1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F9F2D86-A778-4BE6-99FE-61B255BDB8E1}"/>
              </a:ext>
            </a:extLst>
          </p:cNvPr>
          <p:cNvSpPr/>
          <p:nvPr/>
        </p:nvSpPr>
        <p:spPr>
          <a:xfrm>
            <a:off x="571868" y="5764144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3"/>
              </a:rPr>
              <a:t>https://spinningup.openai.com/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DD9133E-6A8C-425D-AC8A-6F2EB66AF02F}"/>
              </a:ext>
            </a:extLst>
          </p:cNvPr>
          <p:cNvSpPr/>
          <p:nvPr/>
        </p:nvSpPr>
        <p:spPr>
          <a:xfrm>
            <a:off x="571867" y="5083807"/>
            <a:ext cx="10537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Degris, T., White, M., and Sutton, R. S. (2012b). Linear off-policy actor-critic. In 29th International Conference on Machine Learning. </a:t>
            </a:r>
          </a:p>
        </p:txBody>
      </p:sp>
    </p:spTree>
    <p:extLst>
      <p:ext uri="{BB962C8B-B14F-4D97-AF65-F5344CB8AC3E}">
        <p14:creationId xmlns:p14="http://schemas.microsoft.com/office/powerpoint/2010/main" val="3304615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04954-E093-41CA-ABD7-4D442CF4F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/>
              <a:t>Thanks for</a:t>
            </a:r>
            <a:r>
              <a:rPr lang="zh-CN" altLang="en-US" b="1" dirty="0"/>
              <a:t> </a:t>
            </a:r>
            <a:r>
              <a:rPr lang="en-US" altLang="zh-CN" b="1" dirty="0"/>
              <a:t>listening!</a:t>
            </a:r>
            <a:endParaRPr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02FCF10-062E-4CE6-8CBA-0A34CAD6A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0462"/>
            <a:ext cx="9144000" cy="1227338"/>
          </a:xfrm>
        </p:spPr>
        <p:txBody>
          <a:bodyPr/>
          <a:lstStyle/>
          <a:p>
            <a:r>
              <a:rPr lang="en-US" altLang="zh-CN" dirty="0"/>
              <a:t>Q &amp; 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027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E1FB8-C3EB-482A-B9EE-C9115263051B}"/>
              </a:ext>
            </a:extLst>
          </p:cNvPr>
          <p:cNvSpPr txBox="1"/>
          <p:nvPr/>
        </p:nvSpPr>
        <p:spPr>
          <a:xfrm>
            <a:off x="802640" y="1323776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Deterministic Policy Gradient: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FB0593-63B5-45EA-A2F8-740264F0C91A}"/>
                  </a:ext>
                </a:extLst>
              </p:cNvPr>
              <p:cNvSpPr txBox="1"/>
              <p:nvPr/>
            </p:nvSpPr>
            <p:spPr>
              <a:xfrm>
                <a:off x="999241" y="2215299"/>
                <a:ext cx="2507994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FB0593-63B5-45EA-A2F8-740264F0C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41" y="2215299"/>
                <a:ext cx="2507994" cy="658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1820E10-FAF2-489A-9E38-401705297E8C}"/>
                  </a:ext>
                </a:extLst>
              </p:cNvPr>
              <p:cNvSpPr txBox="1"/>
              <p:nvPr/>
            </p:nvSpPr>
            <p:spPr>
              <a:xfrm>
                <a:off x="4763828" y="2215299"/>
                <a:ext cx="512614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nary>
                        <m:naryPr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1820E10-FAF2-489A-9E38-401705297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828" y="2215299"/>
                <a:ext cx="5126147" cy="6587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F5DE7E8-5BBF-4341-986B-A7A38BA08579}"/>
              </a:ext>
            </a:extLst>
          </p:cNvPr>
          <p:cNvCxnSpPr>
            <a:cxnSpLocks/>
          </p:cNvCxnSpPr>
          <p:nvPr/>
        </p:nvCxnSpPr>
        <p:spPr>
          <a:xfrm>
            <a:off x="2762054" y="2799761"/>
            <a:ext cx="0" cy="48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32C248-21F7-4507-8B27-A60AFA2AD822}"/>
                  </a:ext>
                </a:extLst>
              </p:cNvPr>
              <p:cNvSpPr txBox="1"/>
              <p:nvPr/>
            </p:nvSpPr>
            <p:spPr>
              <a:xfrm>
                <a:off x="1415539" y="3229032"/>
                <a:ext cx="3348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Expected Return: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32C248-21F7-4507-8B27-A60AFA2AD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39" y="3229032"/>
                <a:ext cx="3348289" cy="369332"/>
              </a:xfrm>
              <a:prstGeom prst="rect">
                <a:avLst/>
              </a:prstGeom>
              <a:blipFill>
                <a:blip r:embed="rId4"/>
                <a:stretch>
                  <a:fillRect l="-1457" t="-121667" b="-18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3DFA40D8-3A08-4CA6-8832-4CF1FDD04058}"/>
              </a:ext>
            </a:extLst>
          </p:cNvPr>
          <p:cNvCxnSpPr>
            <a:cxnSpLocks/>
          </p:cNvCxnSpPr>
          <p:nvPr/>
        </p:nvCxnSpPr>
        <p:spPr>
          <a:xfrm>
            <a:off x="6666323" y="2748306"/>
            <a:ext cx="0" cy="456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3AB6E81-40B1-4DCC-87EC-28E5DFE2254A}"/>
              </a:ext>
            </a:extLst>
          </p:cNvPr>
          <p:cNvSpPr txBox="1"/>
          <p:nvPr/>
        </p:nvSpPr>
        <p:spPr>
          <a:xfrm>
            <a:off x="5366940" y="3217856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Initial state, not influenced by policy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A5C95B3-3F56-4D68-A4D0-2BBDAB3EFE50}"/>
                  </a:ext>
                </a:extLst>
              </p:cNvPr>
              <p:cNvSpPr/>
              <p:nvPr/>
            </p:nvSpPr>
            <p:spPr>
              <a:xfrm>
                <a:off x="802640" y="4050351"/>
                <a:ext cx="7730001" cy="426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zh-CN" alt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ds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A5C95B3-3F56-4D68-A4D0-2BBDAB3EF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" y="4050351"/>
                <a:ext cx="7730001" cy="426655"/>
              </a:xfrm>
              <a:prstGeom prst="rect">
                <a:avLst/>
              </a:prstGeom>
              <a:blipFill>
                <a:blip r:embed="rId5"/>
                <a:stretch>
                  <a:fillRect t="-124286" b="-18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D0456164-48DB-49FA-B440-43F6D5D1FC05}"/>
                  </a:ext>
                </a:extLst>
              </p:cNvPr>
              <p:cNvSpPr/>
              <p:nvPr/>
            </p:nvSpPr>
            <p:spPr>
              <a:xfrm>
                <a:off x="1095806" y="4735496"/>
                <a:ext cx="2870081" cy="398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D0456164-48DB-49FA-B440-43F6D5D1F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06" y="4735496"/>
                <a:ext cx="2870081" cy="398314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1A841A6-6C11-47FC-9778-16A6E337F8F7}"/>
              </a:ext>
            </a:extLst>
          </p:cNvPr>
          <p:cNvCxnSpPr>
            <a:cxnSpLocks/>
          </p:cNvCxnSpPr>
          <p:nvPr/>
        </p:nvCxnSpPr>
        <p:spPr>
          <a:xfrm flipH="1">
            <a:off x="3427556" y="4524172"/>
            <a:ext cx="838946" cy="295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7CEB56E5-BFBB-49E7-BB10-3EDD51A3D2DD}"/>
              </a:ext>
            </a:extLst>
          </p:cNvPr>
          <p:cNvCxnSpPr>
            <a:cxnSpLocks/>
          </p:cNvCxnSpPr>
          <p:nvPr/>
        </p:nvCxnSpPr>
        <p:spPr>
          <a:xfrm flipH="1">
            <a:off x="6268952" y="4430881"/>
            <a:ext cx="122704" cy="407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FFE2A67-02C2-400C-911C-4163A2124D93}"/>
              </a:ext>
            </a:extLst>
          </p:cNvPr>
          <p:cNvCxnSpPr>
            <a:cxnSpLocks/>
          </p:cNvCxnSpPr>
          <p:nvPr/>
        </p:nvCxnSpPr>
        <p:spPr>
          <a:xfrm>
            <a:off x="7720553" y="4468681"/>
            <a:ext cx="1055802" cy="26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C0B4065A-DA8B-4FD7-9ED6-4E4A5F57BC6B}"/>
              </a:ext>
            </a:extLst>
          </p:cNvPr>
          <p:cNvCxnSpPr>
            <a:cxnSpLocks/>
          </p:cNvCxnSpPr>
          <p:nvPr/>
        </p:nvCxnSpPr>
        <p:spPr>
          <a:xfrm flipH="1">
            <a:off x="3139128" y="5251953"/>
            <a:ext cx="1885363" cy="580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35C39E2-24BD-45E1-A321-C778A7BDE252}"/>
              </a:ext>
            </a:extLst>
          </p:cNvPr>
          <p:cNvCxnSpPr>
            <a:cxnSpLocks/>
          </p:cNvCxnSpPr>
          <p:nvPr/>
        </p:nvCxnSpPr>
        <p:spPr>
          <a:xfrm>
            <a:off x="2573519" y="5299812"/>
            <a:ext cx="0" cy="532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DABEBA9-D35A-4819-B525-D79EFA6162B3}"/>
                  </a:ext>
                </a:extLst>
              </p:cNvPr>
              <p:cNvSpPr/>
              <p:nvPr/>
            </p:nvSpPr>
            <p:spPr>
              <a:xfrm>
                <a:off x="1171025" y="5642227"/>
                <a:ext cx="6245556" cy="658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zh-CN" alt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ds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DABEBA9-D35A-4819-B525-D79EFA616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025" y="5642227"/>
                <a:ext cx="6245556" cy="6587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B605A7F-D22F-4814-9B80-089E91A956B7}"/>
                  </a:ext>
                </a:extLst>
              </p:cNvPr>
              <p:cNvSpPr/>
              <p:nvPr/>
            </p:nvSpPr>
            <p:spPr>
              <a:xfrm>
                <a:off x="3427556" y="4671357"/>
                <a:ext cx="8194040" cy="658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zh-CN" alt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nary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ds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B605A7F-D22F-4814-9B80-089E91A95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556" y="4671357"/>
                <a:ext cx="8194040" cy="6587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98650DAF-3529-4320-AADD-258A70738654}"/>
              </a:ext>
            </a:extLst>
          </p:cNvPr>
          <p:cNvSpPr txBox="1"/>
          <p:nvPr/>
        </p:nvSpPr>
        <p:spPr>
          <a:xfrm>
            <a:off x="802640" y="180464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Policy evaluation: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E64810A-B880-49BF-88B6-7F693ACAC11E}"/>
              </a:ext>
            </a:extLst>
          </p:cNvPr>
          <p:cNvSpPr txBox="1"/>
          <p:nvPr/>
        </p:nvSpPr>
        <p:spPr>
          <a:xfrm>
            <a:off x="4774458" y="1789314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Take gradient: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EF91D1-6C9F-4998-B719-63182EB74138}"/>
              </a:ext>
            </a:extLst>
          </p:cNvPr>
          <p:cNvSpPr/>
          <p:nvPr/>
        </p:nvSpPr>
        <p:spPr>
          <a:xfrm>
            <a:off x="1975104" y="4050351"/>
            <a:ext cx="1673352" cy="42665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D04FB93-A797-4D2E-83F3-99D0EF042294}"/>
              </a:ext>
            </a:extLst>
          </p:cNvPr>
          <p:cNvSpPr/>
          <p:nvPr/>
        </p:nvSpPr>
        <p:spPr>
          <a:xfrm>
            <a:off x="1611606" y="5748160"/>
            <a:ext cx="2482319" cy="42665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5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  <p:bldP spid="48" grpId="0"/>
      <p:bldP spid="7" grpId="0"/>
      <p:bldP spid="14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Off-policy algorithm we already know: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242996-95C8-4158-85FF-1AD13ED0B4C2}"/>
              </a:ext>
            </a:extLst>
          </p:cNvPr>
          <p:cNvSpPr txBox="1"/>
          <p:nvPr/>
        </p:nvSpPr>
        <p:spPr>
          <a:xfrm>
            <a:off x="955040" y="1733471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DQN:</a:t>
            </a:r>
            <a:endParaRPr lang="zh-CN" altLang="en-US" sz="28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B6FDFB-6272-426D-91B9-D2C32DD2A3C8}"/>
              </a:ext>
            </a:extLst>
          </p:cNvPr>
          <p:cNvSpPr txBox="1"/>
          <p:nvPr/>
        </p:nvSpPr>
        <p:spPr>
          <a:xfrm>
            <a:off x="838200" y="3107174"/>
            <a:ext cx="194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Inputs:   State</a:t>
            </a:r>
            <a:endParaRPr lang="zh-CN" altLang="en-US" sz="2000" b="1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382A793-58B4-4DD9-AC7A-888C4454227A}"/>
              </a:ext>
            </a:extLst>
          </p:cNvPr>
          <p:cNvSpPr/>
          <p:nvPr/>
        </p:nvSpPr>
        <p:spPr>
          <a:xfrm>
            <a:off x="3586480" y="2438400"/>
            <a:ext cx="375920" cy="1706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80E1F25-4E26-435B-9430-D1C88F33D1BC}"/>
              </a:ext>
            </a:extLst>
          </p:cNvPr>
          <p:cNvSpPr/>
          <p:nvPr/>
        </p:nvSpPr>
        <p:spPr>
          <a:xfrm>
            <a:off x="4358640" y="2438400"/>
            <a:ext cx="375920" cy="1706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4957ABC2-36A4-435A-BB48-56FF51B2AFD7}"/>
              </a:ext>
            </a:extLst>
          </p:cNvPr>
          <p:cNvSpPr/>
          <p:nvPr/>
        </p:nvSpPr>
        <p:spPr>
          <a:xfrm>
            <a:off x="5130800" y="2438400"/>
            <a:ext cx="375920" cy="1706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B3FFE2D-A996-452C-B384-D188DB38223D}"/>
              </a:ext>
            </a:extLst>
          </p:cNvPr>
          <p:cNvCxnSpPr/>
          <p:nvPr/>
        </p:nvCxnSpPr>
        <p:spPr>
          <a:xfrm>
            <a:off x="2753360" y="3291840"/>
            <a:ext cx="61976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47028AF-E0E5-4C45-AFBF-09E18FD70869}"/>
              </a:ext>
            </a:extLst>
          </p:cNvPr>
          <p:cNvCxnSpPr>
            <a:cxnSpLocks/>
          </p:cNvCxnSpPr>
          <p:nvPr/>
        </p:nvCxnSpPr>
        <p:spPr>
          <a:xfrm flipV="1">
            <a:off x="5796280" y="2528054"/>
            <a:ext cx="777240" cy="5453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CDCB097-DF16-479C-B668-EB68D4460B74}"/>
              </a:ext>
            </a:extLst>
          </p:cNvPr>
          <p:cNvCxnSpPr>
            <a:cxnSpLocks/>
          </p:cNvCxnSpPr>
          <p:nvPr/>
        </p:nvCxnSpPr>
        <p:spPr>
          <a:xfrm>
            <a:off x="5849620" y="3291840"/>
            <a:ext cx="7239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24DECF9F-24E6-416D-AE01-1E340AF9006B}"/>
              </a:ext>
            </a:extLst>
          </p:cNvPr>
          <p:cNvCxnSpPr>
            <a:cxnSpLocks/>
          </p:cNvCxnSpPr>
          <p:nvPr/>
        </p:nvCxnSpPr>
        <p:spPr>
          <a:xfrm>
            <a:off x="5849620" y="3556000"/>
            <a:ext cx="723900" cy="457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649B59B-3301-4C90-A7C6-ED19746B2173}"/>
                  </a:ext>
                </a:extLst>
              </p:cNvPr>
              <p:cNvSpPr txBox="1"/>
              <p:nvPr/>
            </p:nvSpPr>
            <p:spPr>
              <a:xfrm>
                <a:off x="6916420" y="2339162"/>
                <a:ext cx="1030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649B59B-3301-4C90-A7C6-ED19746B2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420" y="2339162"/>
                <a:ext cx="1030731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BBAC508-3D27-47F5-944B-44B020720755}"/>
                  </a:ext>
                </a:extLst>
              </p:cNvPr>
              <p:cNvSpPr txBox="1"/>
              <p:nvPr/>
            </p:nvSpPr>
            <p:spPr>
              <a:xfrm>
                <a:off x="6918960" y="3041134"/>
                <a:ext cx="1036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BBAC508-3D27-47F5-944B-44B020720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0" y="3041134"/>
                <a:ext cx="1036053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0E49D16-32D6-4F31-899E-DC0DB5BDA688}"/>
                  </a:ext>
                </a:extLst>
              </p:cNvPr>
              <p:cNvSpPr txBox="1"/>
              <p:nvPr/>
            </p:nvSpPr>
            <p:spPr>
              <a:xfrm>
                <a:off x="6916420" y="3828534"/>
                <a:ext cx="1036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0E49D16-32D6-4F31-899E-DC0DB5BDA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420" y="3828534"/>
                <a:ext cx="1036053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6A6DE30C-10E1-4FB2-B742-D07272613BE7}"/>
              </a:ext>
            </a:extLst>
          </p:cNvPr>
          <p:cNvSpPr txBox="1"/>
          <p:nvPr/>
        </p:nvSpPr>
        <p:spPr>
          <a:xfrm>
            <a:off x="8412480" y="3073400"/>
            <a:ext cx="331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Outputs:   </a:t>
            </a:r>
          </a:p>
          <a:p>
            <a:r>
              <a:rPr lang="en-US" altLang="zh-CN" sz="2000" b="1" dirty="0"/>
              <a:t>Q-values for </a:t>
            </a:r>
            <a:r>
              <a:rPr lang="en-US" altLang="zh-CN" sz="2000" b="1" dirty="0">
                <a:solidFill>
                  <a:srgbClr val="FF0000"/>
                </a:solidFill>
              </a:rPr>
              <a:t>each action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F226051-EADE-45BB-A9E1-60B2A13B0826}"/>
              </a:ext>
            </a:extLst>
          </p:cNvPr>
          <p:cNvSpPr txBox="1"/>
          <p:nvPr/>
        </p:nvSpPr>
        <p:spPr>
          <a:xfrm>
            <a:off x="3962400" y="4297104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hidden layers</a:t>
            </a:r>
            <a:endParaRPr lang="zh-CN" altLang="en-US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A78A11D-BA58-4F68-88D9-B8BF39054821}"/>
              </a:ext>
            </a:extLst>
          </p:cNvPr>
          <p:cNvSpPr txBox="1"/>
          <p:nvPr/>
        </p:nvSpPr>
        <p:spPr>
          <a:xfrm>
            <a:off x="3063240" y="5801355"/>
            <a:ext cx="524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Continuous</a:t>
            </a:r>
            <a:r>
              <a:rPr lang="en-US" altLang="zh-CN" b="1" dirty="0"/>
              <a:t> action space </a:t>
            </a:r>
            <a:r>
              <a:rPr lang="en-US" altLang="zh-CN" b="1" dirty="0">
                <a:sym typeface="Wingdings" panose="05000000000000000000" pitchFamily="2" charset="2"/>
              </a:rPr>
              <a:t>    </a:t>
            </a:r>
            <a:r>
              <a:rPr lang="en-US" altLang="zh-CN" b="1" dirty="0"/>
              <a:t> Infinite outputs    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A1E7B15-B4C0-4AAB-B760-4ED1231141A8}"/>
                  </a:ext>
                </a:extLst>
              </p:cNvPr>
              <p:cNvSpPr txBox="1"/>
              <p:nvPr/>
            </p:nvSpPr>
            <p:spPr>
              <a:xfrm>
                <a:off x="6918960" y="4331454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A1E7B15-B4C0-4AAB-B760-4ED123114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0" y="4331454"/>
                <a:ext cx="42030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B0AB60D-40DD-41E2-9DB7-C9CCD9FDF08A}"/>
              </a:ext>
            </a:extLst>
          </p:cNvPr>
          <p:cNvCxnSpPr>
            <a:cxnSpLocks/>
          </p:cNvCxnSpPr>
          <p:nvPr/>
        </p:nvCxnSpPr>
        <p:spPr>
          <a:xfrm flipV="1">
            <a:off x="6776720" y="4866640"/>
            <a:ext cx="264160" cy="8589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239AF713-732D-4ED9-8AA6-955EAAC1C376}"/>
              </a:ext>
            </a:extLst>
          </p:cNvPr>
          <p:cNvSpPr/>
          <p:nvPr/>
        </p:nvSpPr>
        <p:spPr>
          <a:xfrm>
            <a:off x="6154407" y="1978721"/>
            <a:ext cx="2133587" cy="2760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2B0C132-954E-4F72-BE49-EE4E9F6E8DE0}"/>
                  </a:ext>
                </a:extLst>
              </p:cNvPr>
              <p:cNvSpPr txBox="1"/>
              <p:nvPr/>
            </p:nvSpPr>
            <p:spPr>
              <a:xfrm>
                <a:off x="9218499" y="5356224"/>
                <a:ext cx="1737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</m:e>
                          <m:lim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lim>
                        </m:limLow>
                      </m:fName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′(</m:t>
                        </m:r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b="1" dirty="0"/>
                  <a:t>?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2B0C132-954E-4F72-BE49-EE4E9F6E8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499" y="5356224"/>
                <a:ext cx="1737142" cy="369332"/>
              </a:xfrm>
              <a:prstGeom prst="rect">
                <a:avLst/>
              </a:prstGeom>
              <a:blipFill>
                <a:blip r:embed="rId1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  <p:bldP spid="31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E1FB8-C3EB-482A-B9EE-C9115263051B}"/>
              </a:ext>
            </a:extLst>
          </p:cNvPr>
          <p:cNvSpPr txBox="1"/>
          <p:nvPr/>
        </p:nvSpPr>
        <p:spPr>
          <a:xfrm>
            <a:off x="802640" y="146708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Value gradient: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65ADF63-3644-4A8E-BDB1-F3F352DE5DE4}"/>
                  </a:ext>
                </a:extLst>
              </p:cNvPr>
              <p:cNvSpPr/>
              <p:nvPr/>
            </p:nvSpPr>
            <p:spPr>
              <a:xfrm>
                <a:off x="802640" y="1972548"/>
                <a:ext cx="7356949" cy="658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65ADF63-3644-4A8E-BDB1-F3F352DE5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" y="1972548"/>
                <a:ext cx="7356949" cy="658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3ABBFB5-6C91-4896-A192-B20423AAD2A1}"/>
                  </a:ext>
                </a:extLst>
              </p:cNvPr>
              <p:cNvSpPr txBox="1"/>
              <p:nvPr/>
            </p:nvSpPr>
            <p:spPr>
              <a:xfrm>
                <a:off x="8644380" y="2102776"/>
                <a:ext cx="2978892" cy="398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Repeat to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xpend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3ABBFB5-6C91-4896-A192-B20423AAD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380" y="2102776"/>
                <a:ext cx="2978892" cy="398314"/>
              </a:xfrm>
              <a:prstGeom prst="rect">
                <a:avLst/>
              </a:prstGeom>
              <a:blipFill>
                <a:blip r:embed="rId3"/>
                <a:stretch>
                  <a:fillRect l="-1636" t="-7692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3F18A3-B8C0-437F-A60B-D9AC56AEB730}"/>
                  </a:ext>
                </a:extLst>
              </p:cNvPr>
              <p:cNvSpPr/>
              <p:nvPr/>
            </p:nvSpPr>
            <p:spPr>
              <a:xfrm>
                <a:off x="1917161" y="2724114"/>
                <a:ext cx="6083268" cy="847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a:rPr lang="en-US" altLang="zh-CN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ds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3F18A3-B8C0-437F-A60B-D9AC56AEB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1" y="2724114"/>
                <a:ext cx="6083268" cy="8478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6482234-5161-490B-8545-558AEAC30B95}"/>
                  </a:ext>
                </a:extLst>
              </p:cNvPr>
              <p:cNvSpPr/>
              <p:nvPr/>
            </p:nvSpPr>
            <p:spPr>
              <a:xfrm>
                <a:off x="889640" y="4066346"/>
                <a:ext cx="7390998" cy="658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ds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subHide m:val="on"/>
                          <m:supHide m:val="on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CN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ds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6482234-5161-490B-8545-558AEAC30B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40" y="4066346"/>
                <a:ext cx="7390998" cy="6587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095519FB-EDCF-4489-B99A-3A70C33B35CD}"/>
                  </a:ext>
                </a:extLst>
              </p:cNvPr>
              <p:cNvSpPr/>
              <p:nvPr/>
            </p:nvSpPr>
            <p:spPr>
              <a:xfrm>
                <a:off x="3488232" y="5070063"/>
                <a:ext cx="29411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i="1" dirty="0"/>
                  <a:t>Substitute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095519FB-EDCF-4489-B99A-3A70C33B3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32" y="5070063"/>
                <a:ext cx="2941126" cy="369332"/>
              </a:xfrm>
              <a:prstGeom prst="rect">
                <a:avLst/>
              </a:prstGeom>
              <a:blipFill>
                <a:blip r:embed="rId6"/>
                <a:stretch>
                  <a:fillRect l="-1656" t="-121667" b="-18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CFA6135-DA2B-4F8E-8415-9CF1C11F0E4E}"/>
              </a:ext>
            </a:extLst>
          </p:cNvPr>
          <p:cNvCxnSpPr>
            <a:cxnSpLocks/>
          </p:cNvCxnSpPr>
          <p:nvPr/>
        </p:nvCxnSpPr>
        <p:spPr>
          <a:xfrm>
            <a:off x="4780962" y="4595959"/>
            <a:ext cx="0" cy="456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CD9AB3-9A57-4F95-AB5B-E9118573E0F9}"/>
                  </a:ext>
                </a:extLst>
              </p:cNvPr>
              <p:cNvSpPr/>
              <p:nvPr/>
            </p:nvSpPr>
            <p:spPr>
              <a:xfrm>
                <a:off x="1917161" y="5713966"/>
                <a:ext cx="4993226" cy="4352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e>
                    </m:d>
                    <m:r>
                      <a:rPr lang="en-US" altLang="zh-CN" sz="2000" b="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</m:sup>
                        </m:sSup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zh-CN" alt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𝛉</m:t>
                        </m:r>
                      </m:sub>
                    </m:sSub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𝛍</m:t>
                        </m:r>
                      </m:e>
                      <m:sub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</m:d>
                    <m:r>
                      <a:rPr lang="en-US" altLang="zh-CN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𝐚</m:t>
                        </m:r>
                      </m:sub>
                    </m:sSub>
                    <m:r>
                      <a:rPr lang="en-US" altLang="zh-CN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𝐐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𝐚</m:t>
                        </m:r>
                      </m:e>
                    </m:d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𝐚</m:t>
                        </m:r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altLang="zh-CN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𝛉</m:t>
                            </m:r>
                          </m:sub>
                        </m:sSub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  <m:r>
                          <a:rPr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]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CD9AB3-9A57-4F95-AB5B-E9118573E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1" y="5713966"/>
                <a:ext cx="4993226" cy="435247"/>
              </a:xfrm>
              <a:prstGeom prst="rect">
                <a:avLst/>
              </a:prstGeom>
              <a:blipFill>
                <a:blip r:embed="rId12"/>
                <a:stretch>
                  <a:fillRect t="-4054" b="-1486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2B4393F-6F66-4DC8-84F3-561DE69829CD}"/>
                  </a:ext>
                </a:extLst>
              </p:cNvPr>
              <p:cNvSpPr/>
              <p:nvPr/>
            </p:nvSpPr>
            <p:spPr>
              <a:xfrm>
                <a:off x="7174580" y="5713966"/>
                <a:ext cx="3028778" cy="435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1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b="0" i="1"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1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</m:sup>
                        </m:sSup>
                      </m:sub>
                    </m:sSub>
                    <m:r>
                      <a:rPr lang="en-US" altLang="zh-CN" sz="2000" b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2000" dirty="0"/>
                  <a:t>]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2B4393F-6F66-4DC8-84F3-561DE6982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580" y="5713966"/>
                <a:ext cx="3028778" cy="435247"/>
              </a:xfrm>
              <a:prstGeom prst="rect">
                <a:avLst/>
              </a:prstGeom>
              <a:blipFill>
                <a:blip r:embed="rId8"/>
                <a:stretch>
                  <a:fillRect t="-5556" r="-1006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D47F776A-4894-4B51-8FBD-F5054845504E}"/>
              </a:ext>
            </a:extLst>
          </p:cNvPr>
          <p:cNvSpPr txBox="1"/>
          <p:nvPr/>
        </p:nvSpPr>
        <p:spPr>
          <a:xfrm>
            <a:off x="1916149" y="6233540"/>
            <a:ext cx="512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Update policy in the direction to improve Q-value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3CA05F-894E-484C-B6AE-610D822209C3}"/>
              </a:ext>
            </a:extLst>
          </p:cNvPr>
          <p:cNvSpPr txBox="1"/>
          <p:nvPr/>
        </p:nvSpPr>
        <p:spPr>
          <a:xfrm>
            <a:off x="875016" y="3654595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So the policy gradient is: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333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  <p:bldP spid="22" grpId="0"/>
      <p:bldP spid="7" grpId="0" animBg="1"/>
      <p:bldP spid="8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CD9AB3-9A57-4F95-AB5B-E9118573E0F9}"/>
              </a:ext>
            </a:extLst>
          </p:cNvPr>
          <p:cNvSpPr/>
          <p:nvPr/>
        </p:nvSpPr>
        <p:spPr>
          <a:xfrm>
            <a:off x="726440" y="1445297"/>
            <a:ext cx="428354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Cambria Math" panose="02040503050406030204" pitchFamily="18" charset="0"/>
              </a:rPr>
              <a:t>Off-policy performance evaluation: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/>
              <p:nvPr/>
            </p:nvSpPr>
            <p:spPr>
              <a:xfrm>
                <a:off x="6096000" y="4316968"/>
                <a:ext cx="6016186" cy="4669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000" i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p>
                          </m:sSup>
                        </m:sub>
                      </m:sSub>
                      <m:r>
                        <a:rPr lang="en-US" altLang="zh-CN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16968"/>
                <a:ext cx="6016186" cy="4669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D5B3436-D70A-45E0-82DF-8B265D385CC8}"/>
                  </a:ext>
                </a:extLst>
              </p:cNvPr>
              <p:cNvSpPr/>
              <p:nvPr/>
            </p:nvSpPr>
            <p:spPr>
              <a:xfrm>
                <a:off x="563509" y="2192108"/>
                <a:ext cx="3175228" cy="721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D5B3436-D70A-45E0-82DF-8B265D385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09" y="2192108"/>
                <a:ext cx="3175228" cy="7217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BF39896-BC15-4124-960C-AFB7CF453444}"/>
              </a:ext>
            </a:extLst>
          </p:cNvPr>
          <p:cNvCxnSpPr/>
          <p:nvPr/>
        </p:nvCxnSpPr>
        <p:spPr>
          <a:xfrm flipH="1">
            <a:off x="4441813" y="2552976"/>
            <a:ext cx="1747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02F349F-A30D-40F6-A1ED-7FFC6F2D0D82}"/>
                  </a:ext>
                </a:extLst>
              </p:cNvPr>
              <p:cNvSpPr/>
              <p:nvPr/>
            </p:nvSpPr>
            <p:spPr>
              <a:xfrm>
                <a:off x="6723802" y="2140943"/>
                <a:ext cx="2767745" cy="721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0" smtClean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02F349F-A30D-40F6-A1ED-7FFC6F2D0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802" y="2140943"/>
                <a:ext cx="2767745" cy="7217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48A0283D-CD2F-43E4-B1A8-F52B7953CD0B}"/>
              </a:ext>
            </a:extLst>
          </p:cNvPr>
          <p:cNvSpPr txBox="1"/>
          <p:nvPr/>
        </p:nvSpPr>
        <p:spPr>
          <a:xfrm>
            <a:off x="4338689" y="2183644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Modified evaluation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DAA666-F4B4-470B-A76E-4077215F1136}"/>
              </a:ext>
            </a:extLst>
          </p:cNvPr>
          <p:cNvSpPr txBox="1"/>
          <p:nvPr/>
        </p:nvSpPr>
        <p:spPr>
          <a:xfrm>
            <a:off x="7690382" y="1583391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On-policy evaluation:</a:t>
            </a:r>
            <a:endParaRPr lang="zh-CN" altLang="en-US" b="1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538CE250-5246-4953-93BE-FF1C3B029B32}"/>
              </a:ext>
            </a:extLst>
          </p:cNvPr>
          <p:cNvCxnSpPr>
            <a:cxnSpLocks/>
          </p:cNvCxnSpPr>
          <p:nvPr/>
        </p:nvCxnSpPr>
        <p:spPr>
          <a:xfrm>
            <a:off x="8958805" y="2945327"/>
            <a:ext cx="0" cy="1262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8EB9CF5-3204-4227-A9CF-F28DA959275A}"/>
                  </a:ext>
                </a:extLst>
              </p:cNvPr>
              <p:cNvSpPr/>
              <p:nvPr/>
            </p:nvSpPr>
            <p:spPr>
              <a:xfrm>
                <a:off x="65717" y="4269911"/>
                <a:ext cx="6016186" cy="4669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p>
                        </m:sub>
                      </m:sSub>
                      <m:r>
                        <a:rPr lang="en-US" altLang="zh-CN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8EB9CF5-3204-4227-A9CF-F28DA9592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7" y="4269911"/>
                <a:ext cx="6016186" cy="466987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E780443-595E-4EB5-B49A-0922CE8FD78F}"/>
              </a:ext>
            </a:extLst>
          </p:cNvPr>
          <p:cNvCxnSpPr>
            <a:cxnSpLocks/>
          </p:cNvCxnSpPr>
          <p:nvPr/>
        </p:nvCxnSpPr>
        <p:spPr>
          <a:xfrm>
            <a:off x="2381351" y="3515557"/>
            <a:ext cx="0" cy="614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113B91C-C831-45CD-AE69-46DB8EF94F27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3073810" y="4736898"/>
            <a:ext cx="1329514" cy="500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0131AFF-C103-495F-A9A4-A83BCACC1DFB}"/>
              </a:ext>
            </a:extLst>
          </p:cNvPr>
          <p:cNvCxnSpPr>
            <a:cxnSpLocks/>
          </p:cNvCxnSpPr>
          <p:nvPr/>
        </p:nvCxnSpPr>
        <p:spPr>
          <a:xfrm flipH="1">
            <a:off x="6383045" y="4783955"/>
            <a:ext cx="2575760" cy="501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DE7D1F6-C579-4867-BBC8-218D439C962E}"/>
              </a:ext>
            </a:extLst>
          </p:cNvPr>
          <p:cNvSpPr txBox="1"/>
          <p:nvPr/>
        </p:nvSpPr>
        <p:spPr>
          <a:xfrm>
            <a:off x="2224058" y="5326628"/>
            <a:ext cx="828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Same form for different behavior policies, avoid importance sampling</a:t>
            </a:r>
            <a:endParaRPr lang="zh-CN" altLang="en-US" sz="20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C1EB27-D7AA-4E70-8976-EF9D3CA5439D}"/>
              </a:ext>
            </a:extLst>
          </p:cNvPr>
          <p:cNvSpPr txBox="1"/>
          <p:nvPr/>
        </p:nvSpPr>
        <p:spPr>
          <a:xfrm>
            <a:off x="3260029" y="5966894"/>
            <a:ext cx="565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Off-Policy!  </a:t>
            </a:r>
            <a:r>
              <a:rPr lang="en-US" altLang="zh-CN" sz="2400" b="1" dirty="0">
                <a:sym typeface="Wingdings" panose="05000000000000000000" pitchFamily="2" charset="2"/>
              </a:rPr>
              <a:t>  Can use replay buffer</a:t>
            </a:r>
            <a:endParaRPr lang="zh-CN" altLang="en-US" sz="2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ADA4C4-44B1-4C0C-B781-3E7EF9ADF6FE}"/>
              </a:ext>
            </a:extLst>
          </p:cNvPr>
          <p:cNvSpPr txBox="1"/>
          <p:nvPr/>
        </p:nvSpPr>
        <p:spPr>
          <a:xfrm>
            <a:off x="9104093" y="3303330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Policy gradient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DD316C1-6A57-4A4C-A53C-55372A440F01}"/>
                  </a:ext>
                </a:extLst>
              </p:cNvPr>
              <p:cNvSpPr txBox="1"/>
              <p:nvPr/>
            </p:nvSpPr>
            <p:spPr>
              <a:xfrm>
                <a:off x="2526639" y="3485157"/>
                <a:ext cx="3106941" cy="671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Approximate Policy gradient, </a:t>
                </a:r>
              </a:p>
              <a:p>
                <a:r>
                  <a:rPr lang="en-US" altLang="zh-CN" dirty="0"/>
                  <a:t>justified to improve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DD316C1-6A57-4A4C-A53C-55372A440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39" y="3485157"/>
                <a:ext cx="3106941" cy="671018"/>
              </a:xfrm>
              <a:prstGeom prst="rect">
                <a:avLst/>
              </a:prstGeom>
              <a:blipFill>
                <a:blip r:embed="rId7"/>
                <a:stretch>
                  <a:fillRect l="-1569" t="-5455" r="-784" b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FBDE6344-A619-4063-8C61-1FC6215086DE}"/>
              </a:ext>
            </a:extLst>
          </p:cNvPr>
          <p:cNvSpPr txBox="1"/>
          <p:nvPr/>
        </p:nvSpPr>
        <p:spPr>
          <a:xfrm>
            <a:off x="339350" y="1874254"/>
            <a:ext cx="152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Behavior policy</a:t>
            </a:r>
            <a:endParaRPr lang="zh-CN" altLang="en-US" sz="16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6A61395-D1DD-421B-BF86-D10DE31DA7D7}"/>
              </a:ext>
            </a:extLst>
          </p:cNvPr>
          <p:cNvCxnSpPr/>
          <p:nvPr/>
        </p:nvCxnSpPr>
        <p:spPr>
          <a:xfrm>
            <a:off x="896644" y="2223591"/>
            <a:ext cx="0" cy="278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BAA279C-1FAF-4F37-A481-0BE0130AB379}"/>
                  </a:ext>
                </a:extLst>
              </p:cNvPr>
              <p:cNvSpPr/>
              <p:nvPr/>
            </p:nvSpPr>
            <p:spPr>
              <a:xfrm>
                <a:off x="9295770" y="2138546"/>
                <a:ext cx="2679067" cy="721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BAA279C-1FAF-4F37-A481-0BE0130AB3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770" y="2138546"/>
                <a:ext cx="2679067" cy="7217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C99829F-7A5B-4AEE-AF8F-B35E5CA6509B}"/>
                  </a:ext>
                </a:extLst>
              </p:cNvPr>
              <p:cNvSpPr/>
              <p:nvPr/>
            </p:nvSpPr>
            <p:spPr>
              <a:xfrm>
                <a:off x="1159214" y="2830344"/>
                <a:ext cx="3521101" cy="721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ds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C99829F-7A5B-4AEE-AF8F-B35E5CA6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214" y="2830344"/>
                <a:ext cx="3521101" cy="7217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7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2" grpId="0"/>
      <p:bldP spid="13" grpId="0"/>
      <p:bldP spid="15" grpId="0"/>
      <p:bldP spid="28" grpId="0"/>
      <p:bldP spid="35" grpId="0"/>
      <p:bldP spid="6" grpId="0"/>
      <p:bldP spid="14" grpId="0"/>
      <p:bldP spid="23" grpId="0"/>
      <p:bldP spid="3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0" y="276349"/>
            <a:ext cx="10515600" cy="1135202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Conclusion: some methods that can be combined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028E00-1782-48A6-BD33-5A11870E853B}"/>
              </a:ext>
            </a:extLst>
          </p:cNvPr>
          <p:cNvSpPr txBox="1"/>
          <p:nvPr/>
        </p:nvSpPr>
        <p:spPr>
          <a:xfrm>
            <a:off x="8909944" y="2263200"/>
            <a:ext cx="155252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dirty="0"/>
              <a:t>efficiency</a:t>
            </a:r>
            <a:endParaRPr lang="zh-CN" altLang="en-US" sz="2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D3A6D2-FB9A-41E4-A766-D42FD5BF4933}"/>
              </a:ext>
            </a:extLst>
          </p:cNvPr>
          <p:cNvSpPr txBox="1"/>
          <p:nvPr/>
        </p:nvSpPr>
        <p:spPr>
          <a:xfrm>
            <a:off x="8909944" y="3324990"/>
            <a:ext cx="2010158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dirty="0"/>
              <a:t>performance</a:t>
            </a:r>
            <a:endParaRPr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40D9B7-E294-4C81-8F44-60D3BD73F10F}"/>
              </a:ext>
            </a:extLst>
          </p:cNvPr>
          <p:cNvSpPr txBox="1"/>
          <p:nvPr/>
        </p:nvSpPr>
        <p:spPr>
          <a:xfrm>
            <a:off x="8909944" y="4422439"/>
            <a:ext cx="1332345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dirty="0"/>
              <a:t>stability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8E8EA7-DF4B-419E-A237-3A2327AFB9A2}"/>
              </a:ext>
            </a:extLst>
          </p:cNvPr>
          <p:cNvSpPr txBox="1"/>
          <p:nvPr/>
        </p:nvSpPr>
        <p:spPr>
          <a:xfrm>
            <a:off x="4726581" y="1920949"/>
            <a:ext cx="2813287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Estimation bias &amp; variance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35388C-6E02-439B-B8C3-FC800B362FBB}"/>
              </a:ext>
            </a:extLst>
          </p:cNvPr>
          <p:cNvSpPr txBox="1"/>
          <p:nvPr/>
        </p:nvSpPr>
        <p:spPr>
          <a:xfrm>
            <a:off x="4862536" y="2756097"/>
            <a:ext cx="2358487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Low sample efficiency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8BFD8B-D1A2-4295-99A0-3B8598F16FAA}"/>
              </a:ext>
            </a:extLst>
          </p:cNvPr>
          <p:cNvSpPr txBox="1"/>
          <p:nvPr/>
        </p:nvSpPr>
        <p:spPr>
          <a:xfrm>
            <a:off x="4846202" y="3591245"/>
            <a:ext cx="2559181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Value &amp; policy interplay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11282FD-5D04-453A-8808-7E028BD67E01}"/>
              </a:ext>
            </a:extLst>
          </p:cNvPr>
          <p:cNvSpPr txBox="1"/>
          <p:nvPr/>
        </p:nvSpPr>
        <p:spPr>
          <a:xfrm>
            <a:off x="4846202" y="4426393"/>
            <a:ext cx="2784154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Exploration &amp; exploitation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0018D96-312A-4987-BA7C-AC161389E1FA}"/>
              </a:ext>
            </a:extLst>
          </p:cNvPr>
          <p:cNvSpPr txBox="1"/>
          <p:nvPr/>
        </p:nvSpPr>
        <p:spPr>
          <a:xfrm>
            <a:off x="4936987" y="5261541"/>
            <a:ext cx="2392476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local &amp; global optimal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1495EF-07B5-4C8E-BDB6-62BD82F1F0C9}"/>
              </a:ext>
            </a:extLst>
          </p:cNvPr>
          <p:cNvSpPr txBox="1"/>
          <p:nvPr/>
        </p:nvSpPr>
        <p:spPr>
          <a:xfrm>
            <a:off x="705448" y="2415148"/>
            <a:ext cx="2290509" cy="40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Deterministic policy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DCC90E-7064-4F7D-9B4A-754A8DFADFD6}"/>
              </a:ext>
            </a:extLst>
          </p:cNvPr>
          <p:cNvSpPr txBox="1"/>
          <p:nvPr/>
        </p:nvSpPr>
        <p:spPr>
          <a:xfrm>
            <a:off x="1024945" y="3149932"/>
            <a:ext cx="2101145" cy="40862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Clipped double-Q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DA90F9-2DF0-4EB7-AC54-55CF1C02ACE2}"/>
              </a:ext>
            </a:extLst>
          </p:cNvPr>
          <p:cNvSpPr txBox="1"/>
          <p:nvPr/>
        </p:nvSpPr>
        <p:spPr>
          <a:xfrm>
            <a:off x="705448" y="3884716"/>
            <a:ext cx="2552707" cy="40862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Delayed policy update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E69ADB3-A409-4998-BCC7-56EF3E14BC67}"/>
              </a:ext>
            </a:extLst>
          </p:cNvPr>
          <p:cNvSpPr txBox="1"/>
          <p:nvPr/>
        </p:nvSpPr>
        <p:spPr>
          <a:xfrm>
            <a:off x="572278" y="4619500"/>
            <a:ext cx="3337683" cy="40862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Maximize Entropy Framework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2D8A79-2C38-4948-9B6F-B3B4A9545409}"/>
              </a:ext>
            </a:extLst>
          </p:cNvPr>
          <p:cNvSpPr txBox="1"/>
          <p:nvPr/>
        </p:nvSpPr>
        <p:spPr>
          <a:xfrm>
            <a:off x="705448" y="5354284"/>
            <a:ext cx="3175833" cy="40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Optimize in distribution space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C8EE8B1-588A-4D53-896D-6E3A21357198}"/>
              </a:ext>
            </a:extLst>
          </p:cNvPr>
          <p:cNvSpPr txBox="1"/>
          <p:nvPr/>
        </p:nvSpPr>
        <p:spPr>
          <a:xfrm>
            <a:off x="8909944" y="1247095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evaluation</a:t>
            </a:r>
            <a:endParaRPr lang="zh-CN" altLang="en-US" sz="20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323754-B0E0-450C-BDCE-F302DA7BD7C5}"/>
              </a:ext>
            </a:extLst>
          </p:cNvPr>
          <p:cNvSpPr txBox="1"/>
          <p:nvPr/>
        </p:nvSpPr>
        <p:spPr>
          <a:xfrm>
            <a:off x="5438077" y="1216398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problems</a:t>
            </a:r>
            <a:endParaRPr lang="zh-CN" altLang="en-US" sz="20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79F803-F7C8-47C6-B83A-ED96FB12F931}"/>
              </a:ext>
            </a:extLst>
          </p:cNvPr>
          <p:cNvSpPr txBox="1"/>
          <p:nvPr/>
        </p:nvSpPr>
        <p:spPr>
          <a:xfrm>
            <a:off x="844031" y="117300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methods</a:t>
            </a:r>
            <a:endParaRPr lang="zh-CN" altLang="en-US" sz="2000" b="1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56276B8-53D7-4062-8B70-0AF95797B3A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2995957" y="2619460"/>
            <a:ext cx="1866579" cy="340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969F4FF-D405-410A-AA6E-7D908B7BBF18}"/>
              </a:ext>
            </a:extLst>
          </p:cNvPr>
          <p:cNvCxnSpPr>
            <a:cxnSpLocks/>
            <a:stCxn id="85" idx="3"/>
            <a:endCxn id="8" idx="1"/>
          </p:cNvCxnSpPr>
          <p:nvPr/>
        </p:nvCxnSpPr>
        <p:spPr>
          <a:xfrm flipV="1">
            <a:off x="3125438" y="2125261"/>
            <a:ext cx="1601143" cy="122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EEEBC6B1-ECC1-424B-BA95-20004AEA20F2}"/>
              </a:ext>
            </a:extLst>
          </p:cNvPr>
          <p:cNvCxnSpPr>
            <a:cxnSpLocks/>
            <a:stCxn id="15" idx="3"/>
            <a:endCxn id="10" idx="1"/>
          </p:cNvCxnSpPr>
          <p:nvPr/>
        </p:nvCxnSpPr>
        <p:spPr>
          <a:xfrm flipV="1">
            <a:off x="3258155" y="3795557"/>
            <a:ext cx="1588047" cy="293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A533C924-EEE2-41A5-8E3F-8A1D879588FF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3909961" y="4630705"/>
            <a:ext cx="936241" cy="193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DC111B6-5696-4053-AF8A-409D50F6B5B8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3909961" y="2960409"/>
            <a:ext cx="952575" cy="186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426B995-C934-44A1-8035-09DC681CD815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3881281" y="5465853"/>
            <a:ext cx="1055706" cy="9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5272A55A-99B9-4E2C-AA61-05D6073EFA7E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7539868" y="2125261"/>
            <a:ext cx="1370076" cy="1455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87E395EC-9F9D-4363-91AF-5D196B254E36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7539868" y="2125261"/>
            <a:ext cx="1370076" cy="2552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D00E41E-5E2B-4D6E-8033-CBFC16D1A292}"/>
              </a:ext>
            </a:extLst>
          </p:cNvPr>
          <p:cNvCxnSpPr>
            <a:cxnSpLocks/>
            <a:stCxn id="9" idx="3"/>
            <a:endCxn id="3" idx="1"/>
          </p:cNvCxnSpPr>
          <p:nvPr/>
        </p:nvCxnSpPr>
        <p:spPr>
          <a:xfrm flipV="1">
            <a:off x="7221023" y="2518589"/>
            <a:ext cx="1688921" cy="44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68EEC012-7790-4422-944C-32963D2FD9BC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7405383" y="3795557"/>
            <a:ext cx="1504561" cy="882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92FF99D-3A1D-4E45-B252-37C0C8195D4E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7630356" y="3580379"/>
            <a:ext cx="1279588" cy="10503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595F2DE7-3F0C-499C-B31F-E5C872154422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 flipV="1">
            <a:off x="7329463" y="3580379"/>
            <a:ext cx="1580481" cy="18854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F35D5723-2F8B-42BD-81D0-B83BE31C6B40}"/>
              </a:ext>
            </a:extLst>
          </p:cNvPr>
          <p:cNvSpPr txBox="1"/>
          <p:nvPr/>
        </p:nvSpPr>
        <p:spPr>
          <a:xfrm>
            <a:off x="651169" y="1680364"/>
            <a:ext cx="2800339" cy="40862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Asynchronous multi agent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671DDC2-CE8A-4854-8D5E-1A529F9CF042}"/>
              </a:ext>
            </a:extLst>
          </p:cNvPr>
          <p:cNvCxnSpPr>
            <a:cxnSpLocks/>
            <a:stCxn id="59" idx="3"/>
            <a:endCxn id="9" idx="1"/>
          </p:cNvCxnSpPr>
          <p:nvPr/>
        </p:nvCxnSpPr>
        <p:spPr>
          <a:xfrm>
            <a:off x="3451508" y="1884676"/>
            <a:ext cx="1411028" cy="1075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FCC291CD-F211-486D-9468-530CC243E4FD}"/>
              </a:ext>
            </a:extLst>
          </p:cNvPr>
          <p:cNvSpPr txBox="1"/>
          <p:nvPr/>
        </p:nvSpPr>
        <p:spPr>
          <a:xfrm>
            <a:off x="900903" y="6089070"/>
            <a:ext cx="1408843" cy="40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Trust region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F85C707-A3C2-4898-AE23-65E6B15E82FB}"/>
              </a:ext>
            </a:extLst>
          </p:cNvPr>
          <p:cNvSpPr txBox="1"/>
          <p:nvPr/>
        </p:nvSpPr>
        <p:spPr>
          <a:xfrm>
            <a:off x="5002442" y="6096687"/>
            <a:ext cx="2258139" cy="4086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Performance corrupt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39612B3D-07A9-493B-A3CC-7C93337255DA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2309746" y="6293382"/>
            <a:ext cx="2692696" cy="7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577F5543-08EA-4009-B693-0C395B970590}"/>
              </a:ext>
            </a:extLst>
          </p:cNvPr>
          <p:cNvCxnSpPr>
            <a:cxnSpLocks/>
            <a:stCxn id="64" idx="3"/>
            <a:endCxn id="7" idx="1"/>
          </p:cNvCxnSpPr>
          <p:nvPr/>
        </p:nvCxnSpPr>
        <p:spPr>
          <a:xfrm flipV="1">
            <a:off x="7260581" y="4677828"/>
            <a:ext cx="1649363" cy="1623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4B553859-9FEE-45E8-A3E5-7D1827AE633E}"/>
              </a:ext>
            </a:extLst>
          </p:cNvPr>
          <p:cNvCxnSpPr>
            <a:cxnSpLocks/>
            <a:stCxn id="16" idx="3"/>
            <a:endCxn id="64" idx="1"/>
          </p:cNvCxnSpPr>
          <p:nvPr/>
        </p:nvCxnSpPr>
        <p:spPr>
          <a:xfrm>
            <a:off x="3909961" y="4823812"/>
            <a:ext cx="1092481" cy="147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8C4AE6D5-EF4B-4085-BFEB-2E6A6FDD60DE}"/>
              </a:ext>
            </a:extLst>
          </p:cNvPr>
          <p:cNvSpPr txBox="1"/>
          <p:nvPr/>
        </p:nvSpPr>
        <p:spPr>
          <a:xfrm>
            <a:off x="8157663" y="6163199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“Asynchronous Twin Delayed SAC”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E3AF1DA-CABF-44CF-9A50-C76EFE690EF9}"/>
              </a:ext>
            </a:extLst>
          </p:cNvPr>
          <p:cNvSpPr txBox="1"/>
          <p:nvPr/>
        </p:nvSpPr>
        <p:spPr>
          <a:xfrm>
            <a:off x="8356489" y="5592472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Combine everything together: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F175CEE0-7893-4E9D-8B9E-DC23BF784B3B}"/>
              </a:ext>
            </a:extLst>
          </p:cNvPr>
          <p:cNvSpPr txBox="1"/>
          <p:nvPr/>
        </p:nvSpPr>
        <p:spPr>
          <a:xfrm>
            <a:off x="1024293" y="3149932"/>
            <a:ext cx="2101145" cy="4086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Clipped double-Q</a:t>
            </a:r>
            <a:endParaRPr lang="zh-CN" altLang="en-US" b="1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88248CA-5C63-4F9A-8838-8557B8999127}"/>
              </a:ext>
            </a:extLst>
          </p:cNvPr>
          <p:cNvSpPr txBox="1"/>
          <p:nvPr/>
        </p:nvSpPr>
        <p:spPr>
          <a:xfrm>
            <a:off x="705448" y="3884716"/>
            <a:ext cx="2552707" cy="4086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Delayed policy update</a:t>
            </a:r>
            <a:endParaRPr lang="zh-CN" altLang="en-US" b="1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9DA0ED8-96C0-4D23-B16A-BF6640AF55E0}"/>
              </a:ext>
            </a:extLst>
          </p:cNvPr>
          <p:cNvSpPr txBox="1"/>
          <p:nvPr/>
        </p:nvSpPr>
        <p:spPr>
          <a:xfrm>
            <a:off x="572278" y="4619500"/>
            <a:ext cx="3337683" cy="4086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Maximize Entropy Framework</a:t>
            </a:r>
            <a:endParaRPr lang="zh-CN" altLang="en-US" b="1" dirty="0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7990551E-5DE9-4A04-9A02-3B7A42B258C5}"/>
              </a:ext>
            </a:extLst>
          </p:cNvPr>
          <p:cNvSpPr txBox="1"/>
          <p:nvPr/>
        </p:nvSpPr>
        <p:spPr>
          <a:xfrm>
            <a:off x="651169" y="1680364"/>
            <a:ext cx="2800339" cy="4086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Asynchronous multi agent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9BADC04E-4F43-4756-972D-EEC8AB4A2633}"/>
              </a:ext>
            </a:extLst>
          </p:cNvPr>
          <p:cNvCxnSpPr>
            <a:cxnSpLocks/>
            <a:stCxn id="85" idx="3"/>
            <a:endCxn id="64" idx="1"/>
          </p:cNvCxnSpPr>
          <p:nvPr/>
        </p:nvCxnSpPr>
        <p:spPr>
          <a:xfrm>
            <a:off x="3125438" y="3354244"/>
            <a:ext cx="1877004" cy="2946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4" grpId="0"/>
      <p:bldP spid="85" grpId="0" animBg="1"/>
      <p:bldP spid="86" grpId="0" animBg="1"/>
      <p:bldP spid="87" grpId="0" animBg="1"/>
      <p:bldP spid="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E1FB8-C3EB-482A-B9EE-C9115263051B}"/>
              </a:ext>
            </a:extLst>
          </p:cNvPr>
          <p:cNvSpPr txBox="1"/>
          <p:nvPr/>
        </p:nvSpPr>
        <p:spPr>
          <a:xfrm>
            <a:off x="802640" y="1467088"/>
            <a:ext cx="7266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Another Way to write Performance Objective (for stochastic policy):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31BD2D0-E3BC-4BA9-B539-D20F3BBD0E5B}"/>
                  </a:ext>
                </a:extLst>
              </p:cNvPr>
              <p:cNvSpPr txBox="1"/>
              <p:nvPr/>
            </p:nvSpPr>
            <p:spPr>
              <a:xfrm>
                <a:off x="640981" y="2198173"/>
                <a:ext cx="10145919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zh-CN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𝑑𝑎𝑑𝑠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31BD2D0-E3BC-4BA9-B539-D20F3BBD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81" y="2198173"/>
                <a:ext cx="10145919" cy="7817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51C3DAC-1553-4C3C-97D4-F2D40FFBB2C5}"/>
              </a:ext>
            </a:extLst>
          </p:cNvPr>
          <p:cNvCxnSpPr>
            <a:cxnSpLocks/>
          </p:cNvCxnSpPr>
          <p:nvPr/>
        </p:nvCxnSpPr>
        <p:spPr>
          <a:xfrm>
            <a:off x="1861794" y="2891314"/>
            <a:ext cx="0" cy="709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F2FA3AA-A4BF-47E3-9483-8841B57244E7}"/>
                  </a:ext>
                </a:extLst>
              </p:cNvPr>
              <p:cNvSpPr txBox="1"/>
              <p:nvPr/>
            </p:nvSpPr>
            <p:spPr>
              <a:xfrm>
                <a:off x="1332115" y="3618466"/>
                <a:ext cx="1348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dirty="0"/>
                  <a:t>trajectory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F2FA3AA-A4BF-47E3-9483-8841B5724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15" y="3618466"/>
                <a:ext cx="1348446" cy="369332"/>
              </a:xfrm>
              <a:prstGeom prst="rect">
                <a:avLst/>
              </a:prstGeom>
              <a:blipFill>
                <a:blip r:embed="rId3"/>
                <a:stretch>
                  <a:fillRect t="-10000" r="-407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2BDA329-F32A-4A7B-99F2-9E7EC1FA30A8}"/>
              </a:ext>
            </a:extLst>
          </p:cNvPr>
          <p:cNvCxnSpPr>
            <a:cxnSpLocks/>
          </p:cNvCxnSpPr>
          <p:nvPr/>
        </p:nvCxnSpPr>
        <p:spPr>
          <a:xfrm>
            <a:off x="4661136" y="2901359"/>
            <a:ext cx="0" cy="6997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B24BAE4-ACC7-4BB1-B758-4AD7EB689399}"/>
                  </a:ext>
                </a:extLst>
              </p:cNvPr>
              <p:cNvSpPr/>
              <p:nvPr/>
            </p:nvSpPr>
            <p:spPr>
              <a:xfrm>
                <a:off x="3743193" y="3645198"/>
                <a:ext cx="2666692" cy="394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Can be reduced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sub>
                    </m:sSub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B24BAE4-ACC7-4BB1-B758-4AD7EB689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193" y="3645198"/>
                <a:ext cx="2666692" cy="394532"/>
              </a:xfrm>
              <a:prstGeom prst="rect">
                <a:avLst/>
              </a:prstGeom>
              <a:blipFill>
                <a:blip r:embed="rId4"/>
                <a:stretch>
                  <a:fillRect l="-1831" t="-7692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C2D371B-BEEB-4C68-ADF0-FE1F6399E5C0}"/>
                  </a:ext>
                </a:extLst>
              </p:cNvPr>
              <p:cNvSpPr/>
              <p:nvPr/>
            </p:nvSpPr>
            <p:spPr>
              <a:xfrm>
                <a:off x="755505" y="4700134"/>
                <a:ext cx="9906622" cy="87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zh-CN" alt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C2D371B-BEEB-4C68-ADF0-FE1F6399E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05" y="4700134"/>
                <a:ext cx="9906622" cy="8740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0E70DD1-A19B-4B2C-8853-5DB75731C1D0}"/>
              </a:ext>
            </a:extLst>
          </p:cNvPr>
          <p:cNvCxnSpPr>
            <a:cxnSpLocks/>
          </p:cNvCxnSpPr>
          <p:nvPr/>
        </p:nvCxnSpPr>
        <p:spPr>
          <a:xfrm>
            <a:off x="6972275" y="3069987"/>
            <a:ext cx="0" cy="575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845DB428-69AC-45B0-8D7D-6971A0651E3B}"/>
              </a:ext>
            </a:extLst>
          </p:cNvPr>
          <p:cNvSpPr/>
          <p:nvPr/>
        </p:nvSpPr>
        <p:spPr>
          <a:xfrm>
            <a:off x="6557195" y="3657798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Put sum inside again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E3C4966-1BF2-42AB-9CBA-540127DCC142}"/>
                  </a:ext>
                </a:extLst>
              </p:cNvPr>
              <p:cNvSpPr/>
              <p:nvPr/>
            </p:nvSpPr>
            <p:spPr>
              <a:xfrm>
                <a:off x="2202309" y="5978283"/>
                <a:ext cx="1765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Move 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forward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E3C4966-1BF2-42AB-9CBA-540127DCC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309" y="5978283"/>
                <a:ext cx="1765035" cy="369332"/>
              </a:xfrm>
              <a:prstGeom prst="rect">
                <a:avLst/>
              </a:prstGeom>
              <a:blipFill>
                <a:blip r:embed="rId6"/>
                <a:stretch>
                  <a:fillRect l="-2759" t="-10000" r="-2759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C766530-61A5-4606-85CF-1D07F1F336B5}"/>
              </a:ext>
            </a:extLst>
          </p:cNvPr>
          <p:cNvCxnSpPr>
            <a:cxnSpLocks/>
          </p:cNvCxnSpPr>
          <p:nvPr/>
        </p:nvCxnSpPr>
        <p:spPr>
          <a:xfrm>
            <a:off x="2950005" y="5399894"/>
            <a:ext cx="0" cy="578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420C7DD-049C-4B59-93B8-04176F60A623}"/>
              </a:ext>
            </a:extLst>
          </p:cNvPr>
          <p:cNvCxnSpPr>
            <a:cxnSpLocks/>
          </p:cNvCxnSpPr>
          <p:nvPr/>
        </p:nvCxnSpPr>
        <p:spPr>
          <a:xfrm>
            <a:off x="6048865" y="5370496"/>
            <a:ext cx="0" cy="578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4674F1-D876-4148-9311-BD13C5F39E7A}"/>
                  </a:ext>
                </a:extLst>
              </p:cNvPr>
              <p:cNvSpPr/>
              <p:nvPr/>
            </p:nvSpPr>
            <p:spPr>
              <a:xfrm>
                <a:off x="5113916" y="5989535"/>
                <a:ext cx="2886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Substitute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4674F1-D876-4148-9311-BD13C5F39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916" y="5989535"/>
                <a:ext cx="2886559" cy="369332"/>
              </a:xfrm>
              <a:prstGeom prst="rect">
                <a:avLst/>
              </a:prstGeom>
              <a:blipFill>
                <a:blip r:embed="rId7"/>
                <a:stretch>
                  <a:fillRect l="-1903" t="-121667" b="-18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97D37290-F145-4A3B-A021-908496DDCABF}"/>
              </a:ext>
            </a:extLst>
          </p:cNvPr>
          <p:cNvSpPr txBox="1"/>
          <p:nvPr/>
        </p:nvSpPr>
        <p:spPr>
          <a:xfrm>
            <a:off x="8419405" y="5989049"/>
            <a:ext cx="372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discounted state distribution</a:t>
            </a:r>
            <a:endParaRPr lang="zh-CN" altLang="en-US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C8CC942-6192-473F-8356-9427862E5D0A}"/>
              </a:ext>
            </a:extLst>
          </p:cNvPr>
          <p:cNvCxnSpPr>
            <a:cxnSpLocks/>
            <a:stCxn id="22" idx="3"/>
            <a:endCxn id="14" idx="1"/>
          </p:cNvCxnSpPr>
          <p:nvPr/>
        </p:nvCxnSpPr>
        <p:spPr>
          <a:xfrm flipV="1">
            <a:off x="8000475" y="6173715"/>
            <a:ext cx="418930" cy="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17E9028-950D-4E7C-BFB6-1D778167068D}"/>
              </a:ext>
            </a:extLst>
          </p:cNvPr>
          <p:cNvCxnSpPr>
            <a:cxnSpLocks/>
          </p:cNvCxnSpPr>
          <p:nvPr/>
        </p:nvCxnSpPr>
        <p:spPr>
          <a:xfrm flipV="1">
            <a:off x="6048865" y="2930350"/>
            <a:ext cx="427349" cy="727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90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E1FB8-C3EB-482A-B9EE-C9115263051B}"/>
              </a:ext>
            </a:extLst>
          </p:cNvPr>
          <p:cNvSpPr txBox="1"/>
          <p:nvPr/>
        </p:nvSpPr>
        <p:spPr>
          <a:xfrm>
            <a:off x="802640" y="1467088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Compare between deterministic and stochastic policy gradient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31BD2D0-E3BC-4BA9-B539-D20F3BBD0E5B}"/>
                  </a:ext>
                </a:extLst>
              </p:cNvPr>
              <p:cNvSpPr txBox="1"/>
              <p:nvPr/>
            </p:nvSpPr>
            <p:spPr>
              <a:xfrm>
                <a:off x="3900265" y="2177104"/>
                <a:ext cx="6242927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zh-CN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𝑑𝑎𝑑𝑠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31BD2D0-E3BC-4BA9-B539-D20F3BBD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265" y="2177104"/>
                <a:ext cx="6242927" cy="7265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97D37290-F145-4A3B-A021-908496DDCABF}"/>
              </a:ext>
            </a:extLst>
          </p:cNvPr>
          <p:cNvSpPr txBox="1"/>
          <p:nvPr/>
        </p:nvSpPr>
        <p:spPr>
          <a:xfrm>
            <a:off x="8419405" y="5989049"/>
            <a:ext cx="372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discounted state distribution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0CBD7D-2753-4525-8BDD-8DA7A3AD1501}"/>
              </a:ext>
            </a:extLst>
          </p:cNvPr>
          <p:cNvSpPr/>
          <p:nvPr/>
        </p:nvSpPr>
        <p:spPr>
          <a:xfrm>
            <a:off x="1171764" y="228280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Stochastic policy: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D112D5-826A-46FA-9D4C-C9CC5BCA174B}"/>
              </a:ext>
            </a:extLst>
          </p:cNvPr>
          <p:cNvSpPr/>
          <p:nvPr/>
        </p:nvSpPr>
        <p:spPr>
          <a:xfrm>
            <a:off x="1171764" y="3954351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Deterministic policy: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658A8C4-2877-47D4-9048-73A0B49DA0AD}"/>
                  </a:ext>
                </a:extLst>
              </p:cNvPr>
              <p:cNvSpPr txBox="1"/>
              <p:nvPr/>
            </p:nvSpPr>
            <p:spPr>
              <a:xfrm>
                <a:off x="3985106" y="3775744"/>
                <a:ext cx="5438604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zh-CN" altLang="en-US" b="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zh-CN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d>
                            <m:d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658A8C4-2877-47D4-9048-73A0B49D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106" y="3775744"/>
                <a:ext cx="5438604" cy="726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160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CD9AB3-9A57-4F95-AB5B-E9118573E0F9}"/>
                  </a:ext>
                </a:extLst>
              </p:cNvPr>
              <p:cNvSpPr/>
              <p:nvPr/>
            </p:nvSpPr>
            <p:spPr>
              <a:xfrm>
                <a:off x="726440" y="1445297"/>
                <a:ext cx="7808676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ea typeface="Cambria Math" panose="02040503050406030204" pitchFamily="18" charset="0"/>
                  </a:rPr>
                  <a:t>Different representation of Deterministic Policy Gradient: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</m:e>
                      <m:sub>
                        <m:r>
                          <a:rPr lang="zh-CN" alt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CD9AB3-9A57-4F95-AB5B-E9118573E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" y="1445297"/>
                <a:ext cx="7808676" cy="400110"/>
              </a:xfrm>
              <a:prstGeom prst="rect">
                <a:avLst/>
              </a:prstGeom>
              <a:blipFill>
                <a:blip r:embed="rId2"/>
                <a:stretch>
                  <a:fillRect l="-781"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2558601F-F1BF-4A04-96E7-D603ECFB9444}"/>
                  </a:ext>
                </a:extLst>
              </p:cNvPr>
              <p:cNvSpPr/>
              <p:nvPr/>
            </p:nvSpPr>
            <p:spPr>
              <a:xfrm>
                <a:off x="4292690" y="2336949"/>
                <a:ext cx="2284837" cy="79851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2558601F-F1BF-4A04-96E7-D603ECFB9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90" y="2336949"/>
                <a:ext cx="2284837" cy="79851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E45EA6DE-FBD9-4A11-B16B-0CF536C8D872}"/>
                  </a:ext>
                </a:extLst>
              </p:cNvPr>
              <p:cNvSpPr/>
              <p:nvPr/>
            </p:nvSpPr>
            <p:spPr>
              <a:xfrm>
                <a:off x="632233" y="3865133"/>
                <a:ext cx="5188930" cy="79851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′)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E45EA6DE-FBD9-4A11-B16B-0CF536C8D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33" y="3865133"/>
                <a:ext cx="5188930" cy="79851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/>
              <p:nvPr/>
            </p:nvSpPr>
            <p:spPr>
              <a:xfrm>
                <a:off x="6689396" y="3992508"/>
                <a:ext cx="4264550" cy="516667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396" y="3992508"/>
                <a:ext cx="4264550" cy="516667"/>
              </a:xfrm>
              <a:prstGeom prst="roundRect">
                <a:avLst/>
              </a:prstGeom>
              <a:blipFill>
                <a:blip r:embed="rId5"/>
                <a:stretch>
                  <a:fillRect r="-128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A60F1940-020A-444D-8967-4265B792771B}"/>
              </a:ext>
            </a:extLst>
          </p:cNvPr>
          <p:cNvSpPr txBox="1"/>
          <p:nvPr/>
        </p:nvSpPr>
        <p:spPr>
          <a:xfrm rot="2571726">
            <a:off x="6634522" y="320029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=</a:t>
            </a:r>
            <a:endParaRPr lang="zh-CN" altLang="en-US" sz="2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C1D29C-DE60-4E90-8705-547E97088446}"/>
              </a:ext>
            </a:extLst>
          </p:cNvPr>
          <p:cNvSpPr txBox="1"/>
          <p:nvPr/>
        </p:nvSpPr>
        <p:spPr>
          <a:xfrm>
            <a:off x="5884243" y="39393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=</a:t>
            </a:r>
            <a:endParaRPr lang="zh-CN" altLang="en-US" sz="28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E166EC-8F9F-4E39-AC30-7B52D129D5AE}"/>
              </a:ext>
            </a:extLst>
          </p:cNvPr>
          <p:cNvSpPr txBox="1"/>
          <p:nvPr/>
        </p:nvSpPr>
        <p:spPr>
          <a:xfrm rot="18773924">
            <a:off x="3745146" y="309265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=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0DEF3A6-40D4-46D5-8EAB-6FC68A415FDD}"/>
                  </a:ext>
                </a:extLst>
              </p:cNvPr>
              <p:cNvSpPr/>
              <p:nvPr/>
            </p:nvSpPr>
            <p:spPr>
              <a:xfrm>
                <a:off x="632233" y="5097735"/>
                <a:ext cx="58808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Discounted state distribution:</a:t>
                </a:r>
                <a:r>
                  <a:rPr lang="zh-CN" altLang="en-US" dirty="0"/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0DEF3A6-40D4-46D5-8EAB-6FC68A415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33" y="5097735"/>
                <a:ext cx="5880873" cy="369332"/>
              </a:xfrm>
              <a:prstGeom prst="rect">
                <a:avLst/>
              </a:prstGeom>
              <a:blipFill>
                <a:blip r:embed="rId6"/>
                <a:stretch>
                  <a:fillRect l="-934" t="-119672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3AADFCE8-A022-44F6-A77C-FF8BCE7BD125}"/>
              </a:ext>
            </a:extLst>
          </p:cNvPr>
          <p:cNvCxnSpPr/>
          <p:nvPr/>
        </p:nvCxnSpPr>
        <p:spPr>
          <a:xfrm>
            <a:off x="1342663" y="4459495"/>
            <a:ext cx="0" cy="638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C0D0902-F9F8-46E2-9118-37B9AD716A21}"/>
              </a:ext>
            </a:extLst>
          </p:cNvPr>
          <p:cNvCxnSpPr/>
          <p:nvPr/>
        </p:nvCxnSpPr>
        <p:spPr>
          <a:xfrm>
            <a:off x="7050911" y="4344529"/>
            <a:ext cx="0" cy="638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772F0D5-E4F3-4211-8604-5918EF224486}"/>
                  </a:ext>
                </a:extLst>
              </p:cNvPr>
              <p:cNvSpPr/>
              <p:nvPr/>
            </p:nvSpPr>
            <p:spPr>
              <a:xfrm>
                <a:off x="6426793" y="5097735"/>
                <a:ext cx="58808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trajectory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zh-CN" dirty="0"/>
                  <a:t> 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772F0D5-E4F3-4211-8604-5918EF224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793" y="5097735"/>
                <a:ext cx="5880873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851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5"/>
            <a:ext cx="10839450" cy="87921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Maximum Entropy Framework-Soft Policy Improvement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9B81934-CC0C-49F4-91FA-39D911E0AA50}"/>
                  </a:ext>
                </a:extLst>
              </p:cNvPr>
              <p:cNvSpPr/>
              <p:nvPr/>
            </p:nvSpPr>
            <p:spPr>
              <a:xfrm>
                <a:off x="686357" y="1823806"/>
                <a:ext cx="2672205" cy="56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i="1" dirty="0" err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9B81934-CC0C-49F4-91FA-39D911E0A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57" y="1823806"/>
                <a:ext cx="2672205" cy="5686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B05C21-1CFE-49DC-A62A-145891C79C54}"/>
                  </a:ext>
                </a:extLst>
              </p:cNvPr>
              <p:cNvSpPr txBox="1"/>
              <p:nvPr/>
            </p:nvSpPr>
            <p:spPr>
              <a:xfrm>
                <a:off x="686357" y="1349406"/>
                <a:ext cx="340727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Target distribution: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MEF</m:t>
                        </m:r>
                      </m:sup>
                    </m:sSup>
                  </m:oMath>
                </a14:m>
                <a:r>
                  <a:rPr lang="en-US" altLang="zh-CN" dirty="0"/>
                  <a:t>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B05C21-1CFE-49DC-A62A-145891C79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57" y="1349406"/>
                <a:ext cx="3407279" cy="374270"/>
              </a:xfrm>
              <a:prstGeom prst="rect">
                <a:avLst/>
              </a:prstGeom>
              <a:blipFill>
                <a:blip r:embed="rId3"/>
                <a:stretch>
                  <a:fillRect l="-1610" t="-6452" r="-894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D86978-EC10-4C87-80E8-ABF7236D0F87}"/>
                  </a:ext>
                </a:extLst>
              </p:cNvPr>
              <p:cNvSpPr txBox="1"/>
              <p:nvPr/>
            </p:nvSpPr>
            <p:spPr>
              <a:xfrm>
                <a:off x="3782408" y="1819035"/>
                <a:ext cx="4485138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(∙|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)||</m:t>
                      </m:r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D86978-EC10-4C87-80E8-ABF7236D0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408" y="1819035"/>
                <a:ext cx="4485138" cy="535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DAD89DF-0304-49EE-94DD-7B655BEBD201}"/>
              </a:ext>
            </a:extLst>
          </p:cNvPr>
          <p:cNvSpPr txBox="1"/>
          <p:nvPr/>
        </p:nvSpPr>
        <p:spPr>
          <a:xfrm>
            <a:off x="8593419" y="192344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Proved to converge to optimal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803F79E-2515-4DB7-A128-1625380997D1}"/>
              </a:ext>
            </a:extLst>
          </p:cNvPr>
          <p:cNvSpPr txBox="1"/>
          <p:nvPr/>
        </p:nvSpPr>
        <p:spPr>
          <a:xfrm>
            <a:off x="686356" y="2626186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Lost function: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9D2F9EA-D95E-4B2E-A1B4-436458A78D13}"/>
                  </a:ext>
                </a:extLst>
              </p:cNvPr>
              <p:cNvSpPr txBox="1"/>
              <p:nvPr/>
            </p:nvSpPr>
            <p:spPr>
              <a:xfrm>
                <a:off x="790022" y="3085876"/>
                <a:ext cx="4216411" cy="503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(∙|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)||</m:t>
                    </m:r>
                    <m:f>
                      <m:f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]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9D2F9EA-D95E-4B2E-A1B4-436458A78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22" y="3085876"/>
                <a:ext cx="4216411" cy="503471"/>
              </a:xfrm>
              <a:prstGeom prst="rect">
                <a:avLst/>
              </a:prstGeom>
              <a:blipFill>
                <a:blip r:embed="rId5"/>
                <a:stretch>
                  <a:fillRect l="-289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06B0A8F-FA33-4697-B8D2-1FBE1B1D6DDA}"/>
                  </a:ext>
                </a:extLst>
              </p:cNvPr>
              <p:cNvSpPr txBox="1"/>
              <p:nvPr/>
            </p:nvSpPr>
            <p:spPr>
              <a:xfrm>
                <a:off x="4810332" y="3180658"/>
                <a:ext cx="3783087" cy="394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))]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06B0A8F-FA33-4697-B8D2-1FBE1B1D6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32" y="3180658"/>
                <a:ext cx="3783087" cy="394019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640D424F-0E04-4879-AA1F-DB4282A6011D}"/>
              </a:ext>
            </a:extLst>
          </p:cNvPr>
          <p:cNvSpPr/>
          <p:nvPr/>
        </p:nvSpPr>
        <p:spPr>
          <a:xfrm>
            <a:off x="686356" y="3960893"/>
            <a:ext cx="228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Reparametrize trick: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2149708-1489-4228-B810-52A04151F4D7}"/>
                  </a:ext>
                </a:extLst>
              </p:cNvPr>
              <p:cNvSpPr/>
              <p:nvPr/>
            </p:nvSpPr>
            <p:spPr>
              <a:xfrm>
                <a:off x="686356" y="4678894"/>
                <a:ext cx="5617435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))]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2149708-1489-4228-B810-52A04151F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56" y="4678894"/>
                <a:ext cx="5617435" cy="394019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5E645A8-F6FD-47DC-B5D7-AEDE9898EAB6}"/>
                  </a:ext>
                </a:extLst>
              </p:cNvPr>
              <p:cNvSpPr/>
              <p:nvPr/>
            </p:nvSpPr>
            <p:spPr>
              <a:xfrm>
                <a:off x="3173831" y="3988869"/>
                <a:ext cx="14135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5E645A8-F6FD-47DC-B5D7-AEDE9898E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831" y="3988869"/>
                <a:ext cx="1413527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3CB626C9-67DB-4D16-8EF9-C882275830A9}"/>
              </a:ext>
            </a:extLst>
          </p:cNvPr>
          <p:cNvSpPr txBox="1"/>
          <p:nvPr/>
        </p:nvSpPr>
        <p:spPr>
          <a:xfrm>
            <a:off x="686356" y="539671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Then can take gradient</a:t>
            </a:r>
            <a:r>
              <a:rPr lang="zh-CN" altLang="en-US" b="1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78CA1742-4873-4C39-AAF9-A4058F1DC38C}"/>
                  </a:ext>
                </a:extLst>
              </p:cNvPr>
              <p:cNvSpPr/>
              <p:nvPr/>
            </p:nvSpPr>
            <p:spPr>
              <a:xfrm>
                <a:off x="686356" y="5913482"/>
                <a:ext cx="7581178" cy="408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78CA1742-4873-4C39-AAF9-A4058F1DC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56" y="5913482"/>
                <a:ext cx="7581178" cy="408317"/>
              </a:xfrm>
              <a:prstGeom prst="rect">
                <a:avLst/>
              </a:prstGeom>
              <a:blipFill>
                <a:blip r:embed="rId9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10ADC5B4-4255-4956-990C-D69B7187D522}"/>
                  </a:ext>
                </a:extLst>
              </p:cNvPr>
              <p:cNvSpPr/>
              <p:nvPr/>
            </p:nvSpPr>
            <p:spPr>
              <a:xfrm>
                <a:off x="5272067" y="4003557"/>
                <a:ext cx="5075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/>
                  <a:t> a know distribution like a spherical Gaussian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10ADC5B4-4255-4956-990C-D69B7187D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067" y="4003557"/>
                <a:ext cx="5075620" cy="369332"/>
              </a:xfrm>
              <a:prstGeom prst="rect">
                <a:avLst/>
              </a:prstGeom>
              <a:blipFill>
                <a:blip r:embed="rId10"/>
                <a:stretch>
                  <a:fillRect t="-10000" r="-24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7722F9D5-6817-4733-BE7F-727E084F86A1}"/>
              </a:ext>
            </a:extLst>
          </p:cNvPr>
          <p:cNvSpPr txBox="1"/>
          <p:nvPr/>
        </p:nvSpPr>
        <p:spPr>
          <a:xfrm>
            <a:off x="6645708" y="4636186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Just like DDPG, it </a:t>
            </a:r>
            <a:r>
              <a:rPr lang="en-US" altLang="zh-CN" b="1" dirty="0"/>
              <a:t>is off-policy</a:t>
            </a:r>
            <a:endParaRPr lang="zh-CN" altLang="en-US" b="1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EC9C5005-105E-43E6-89B0-A4195F63E9A1}"/>
              </a:ext>
            </a:extLst>
          </p:cNvPr>
          <p:cNvCxnSpPr>
            <a:cxnSpLocks/>
            <a:stCxn id="25" idx="1"/>
            <a:endCxn id="19" idx="3"/>
          </p:cNvCxnSpPr>
          <p:nvPr/>
        </p:nvCxnSpPr>
        <p:spPr>
          <a:xfrm flipH="1">
            <a:off x="6303791" y="4820852"/>
            <a:ext cx="341917" cy="55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C1FF46A1-C562-4A60-ACAC-DB192702D2D4}"/>
              </a:ext>
            </a:extLst>
          </p:cNvPr>
          <p:cNvCxnSpPr>
            <a:cxnSpLocks/>
          </p:cNvCxnSpPr>
          <p:nvPr/>
        </p:nvCxnSpPr>
        <p:spPr>
          <a:xfrm flipH="1">
            <a:off x="6490133" y="4983305"/>
            <a:ext cx="311149" cy="795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3B4FF9A6-6EC6-4C8C-AEC3-616528B031CC}"/>
                  </a:ext>
                </a:extLst>
              </p:cNvPr>
              <p:cNvSpPr txBox="1"/>
              <p:nvPr/>
            </p:nvSpPr>
            <p:spPr>
              <a:xfrm>
                <a:off x="7250155" y="5242828"/>
                <a:ext cx="47852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)))]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3B4FF9A6-6EC6-4C8C-AEC3-616528B03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155" y="5242828"/>
                <a:ext cx="4785284" cy="338554"/>
              </a:xfrm>
              <a:prstGeom prst="rect">
                <a:avLst/>
              </a:prstGeom>
              <a:blipFill>
                <a:blip r:embed="rId1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147A3762-A349-4D9A-801E-4292FF51780A}"/>
              </a:ext>
            </a:extLst>
          </p:cNvPr>
          <p:cNvCxnSpPr>
            <a:cxnSpLocks/>
          </p:cNvCxnSpPr>
          <p:nvPr/>
        </p:nvCxnSpPr>
        <p:spPr>
          <a:xfrm flipH="1" flipV="1">
            <a:off x="9780440" y="4904405"/>
            <a:ext cx="387616" cy="331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91139F1-3767-4ADD-A2CB-84A2D3D0707F}"/>
                  </a:ext>
                </a:extLst>
              </p:cNvPr>
              <p:cNvSpPr txBox="1"/>
              <p:nvPr/>
            </p:nvSpPr>
            <p:spPr>
              <a:xfrm>
                <a:off x="8593419" y="5920630"/>
                <a:ext cx="2185342" cy="394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91139F1-3767-4ADD-A2CB-84A2D3D07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419" y="5920630"/>
                <a:ext cx="2185342" cy="394019"/>
              </a:xfrm>
              <a:prstGeom prst="rect">
                <a:avLst/>
              </a:prstGeom>
              <a:blipFill>
                <a:blip r:embed="rId12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76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" grpId="0"/>
      <p:bldP spid="6" grpId="0"/>
      <p:bldP spid="8" grpId="0"/>
      <p:bldP spid="49" grpId="0"/>
      <p:bldP spid="12" grpId="0"/>
      <p:bldP spid="67" grpId="0"/>
      <p:bldP spid="16" grpId="0"/>
      <p:bldP spid="19" grpId="0"/>
      <p:bldP spid="20" grpId="0"/>
      <p:bldP spid="23" grpId="0"/>
      <p:bldP spid="68" grpId="0"/>
      <p:bldP spid="24" grpId="0"/>
      <p:bldP spid="25" grpId="0"/>
      <p:bldP spid="71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Off-policy DRL algorithms for continuous action space</a:t>
            </a:r>
            <a:endParaRPr lang="zh-CN" altLang="en-US" sz="32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742FF59-054F-4AD2-9F13-F5EFBAA3E504}"/>
              </a:ext>
            </a:extLst>
          </p:cNvPr>
          <p:cNvSpPr txBox="1"/>
          <p:nvPr/>
        </p:nvSpPr>
        <p:spPr>
          <a:xfrm>
            <a:off x="1493520" y="1593739"/>
            <a:ext cx="2599323" cy="6491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DDPG</a:t>
            </a:r>
            <a:endParaRPr lang="zh-CN" altLang="en-US" sz="2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BAE2C1A-1BFF-4B25-A772-4ED6C53E69AD}"/>
              </a:ext>
            </a:extLst>
          </p:cNvPr>
          <p:cNvSpPr txBox="1"/>
          <p:nvPr/>
        </p:nvSpPr>
        <p:spPr>
          <a:xfrm>
            <a:off x="6096000" y="1662944"/>
            <a:ext cx="3655964" cy="510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Deterministic Policy</a:t>
            </a:r>
            <a:endParaRPr lang="zh-CN" altLang="en-US" sz="2400" b="1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30C269E-9646-4F54-8EB9-952E41C1AD71}"/>
              </a:ext>
            </a:extLst>
          </p:cNvPr>
          <p:cNvCxnSpPr>
            <a:stCxn id="19" idx="6"/>
            <a:endCxn id="20" idx="1"/>
          </p:cNvCxnSpPr>
          <p:nvPr/>
        </p:nvCxnSpPr>
        <p:spPr>
          <a:xfrm>
            <a:off x="4092843" y="1918333"/>
            <a:ext cx="20031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76C6A2C8-892A-49FF-96E3-146A028A4CCE}"/>
              </a:ext>
            </a:extLst>
          </p:cNvPr>
          <p:cNvSpPr txBox="1"/>
          <p:nvPr/>
        </p:nvSpPr>
        <p:spPr>
          <a:xfrm>
            <a:off x="1493520" y="3172139"/>
            <a:ext cx="2599323" cy="6491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TD3</a:t>
            </a:r>
            <a:endParaRPr lang="zh-CN" altLang="en-US" sz="24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4CBD450-DA8D-4FED-ADC2-3C8A62EA7555}"/>
              </a:ext>
            </a:extLst>
          </p:cNvPr>
          <p:cNvSpPr txBox="1"/>
          <p:nvPr/>
        </p:nvSpPr>
        <p:spPr>
          <a:xfrm>
            <a:off x="1493519" y="4750539"/>
            <a:ext cx="2599323" cy="6491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SAC</a:t>
            </a:r>
            <a:endParaRPr lang="zh-CN" altLang="en-US" sz="2400" b="1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F33121B-B76B-46C1-90A4-1A73094DED94}"/>
              </a:ext>
            </a:extLst>
          </p:cNvPr>
          <p:cNvCxnSpPr>
            <a:cxnSpLocks/>
            <a:stCxn id="19" idx="4"/>
            <a:endCxn id="26" idx="0"/>
          </p:cNvCxnSpPr>
          <p:nvPr/>
        </p:nvCxnSpPr>
        <p:spPr>
          <a:xfrm>
            <a:off x="2793182" y="2242927"/>
            <a:ext cx="0" cy="92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E329BE1-70E3-4DA8-9111-2F5F59C95082}"/>
              </a:ext>
            </a:extLst>
          </p:cNvPr>
          <p:cNvCxnSpPr>
            <a:cxnSpLocks/>
            <a:stCxn id="26" idx="4"/>
            <a:endCxn id="28" idx="0"/>
          </p:cNvCxnSpPr>
          <p:nvPr/>
        </p:nvCxnSpPr>
        <p:spPr>
          <a:xfrm flipH="1">
            <a:off x="2793181" y="3821327"/>
            <a:ext cx="1" cy="92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6FB38C2E-7BA7-4F83-85D5-AF0959E36CCF}"/>
              </a:ext>
            </a:extLst>
          </p:cNvPr>
          <p:cNvSpPr txBox="1"/>
          <p:nvPr/>
        </p:nvSpPr>
        <p:spPr>
          <a:xfrm>
            <a:off x="6096000" y="3241344"/>
            <a:ext cx="3992880" cy="510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Improvements for DDPG</a:t>
            </a:r>
            <a:endParaRPr lang="zh-CN" altLang="en-US" sz="2400" b="1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EB53409-C674-4BB6-8D0B-22A3D1E739D2}"/>
              </a:ext>
            </a:extLst>
          </p:cNvPr>
          <p:cNvCxnSpPr>
            <a:cxnSpLocks/>
            <a:stCxn id="26" idx="6"/>
            <a:endCxn id="33" idx="1"/>
          </p:cNvCxnSpPr>
          <p:nvPr/>
        </p:nvCxnSpPr>
        <p:spPr>
          <a:xfrm>
            <a:off x="4092843" y="3496733"/>
            <a:ext cx="20031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56FC3A2-BBDB-47F4-B1AF-8619141D68AE}"/>
              </a:ext>
            </a:extLst>
          </p:cNvPr>
          <p:cNvCxnSpPr>
            <a:cxnSpLocks/>
            <a:stCxn id="28" idx="6"/>
            <a:endCxn id="44" idx="1"/>
          </p:cNvCxnSpPr>
          <p:nvPr/>
        </p:nvCxnSpPr>
        <p:spPr>
          <a:xfrm>
            <a:off x="4092842" y="5075133"/>
            <a:ext cx="1698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37188CE-3B3A-44E1-BE1D-85844CC1F3BE}"/>
              </a:ext>
            </a:extLst>
          </p:cNvPr>
          <p:cNvSpPr txBox="1"/>
          <p:nvPr/>
        </p:nvSpPr>
        <p:spPr>
          <a:xfrm>
            <a:off x="5791199" y="4615432"/>
            <a:ext cx="4602481" cy="91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Stochastic Policy</a:t>
            </a:r>
          </a:p>
          <a:p>
            <a:pPr algn="ctr"/>
            <a:r>
              <a:rPr lang="en-US" altLang="zh-CN" sz="2400" b="1" dirty="0"/>
              <a:t>Maximum Entropy Framework</a:t>
            </a:r>
            <a:endParaRPr lang="zh-CN" altLang="en-US" sz="24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D3D4D3E-1900-4E7E-AFF6-E1AC23A8CAB1}"/>
              </a:ext>
            </a:extLst>
          </p:cNvPr>
          <p:cNvSpPr txBox="1"/>
          <p:nvPr/>
        </p:nvSpPr>
        <p:spPr>
          <a:xfrm>
            <a:off x="2607071" y="58436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…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2332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3FAE930-0FEB-4804-A922-37D9E31D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Deep Deterministic Policy Gradient (DDPG): Intuition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A25995E6-FB8E-4E51-83D9-7F6A3071CD2F}"/>
                  </a:ext>
                </a:extLst>
              </p:cNvPr>
              <p:cNvSpPr/>
              <p:nvPr/>
            </p:nvSpPr>
            <p:spPr>
              <a:xfrm>
                <a:off x="1391919" y="3091923"/>
                <a:ext cx="2692385" cy="117051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/>
                  <a:t>Stochastic Policy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A25995E6-FB8E-4E51-83D9-7F6A3071C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919" y="3091923"/>
                <a:ext cx="2692385" cy="117051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69A9E4A-3E37-4989-93DA-72467B4EE44F}"/>
                  </a:ext>
                </a:extLst>
              </p:cNvPr>
              <p:cNvSpPr txBox="1"/>
              <p:nvPr/>
            </p:nvSpPr>
            <p:spPr>
              <a:xfrm>
                <a:off x="1225693" y="5181602"/>
                <a:ext cx="31021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state space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dirty="0"/>
                  <a:t> action space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69A9E4A-3E37-4989-93DA-72467B4E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93" y="5181602"/>
                <a:ext cx="3102131" cy="400110"/>
              </a:xfrm>
              <a:prstGeom prst="rect">
                <a:avLst/>
              </a:prstGeom>
              <a:blipFill>
                <a:blip r:embed="rId6"/>
                <a:stretch>
                  <a:fillRect l="-1965" t="-7576" r="-1375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156879C-4817-4FE1-89F7-6C2C4A686485}"/>
              </a:ext>
            </a:extLst>
          </p:cNvPr>
          <p:cNvCxnSpPr>
            <a:cxnSpLocks/>
          </p:cNvCxnSpPr>
          <p:nvPr/>
        </p:nvCxnSpPr>
        <p:spPr>
          <a:xfrm flipV="1">
            <a:off x="2697093" y="4145282"/>
            <a:ext cx="0" cy="965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4788FAF-4698-4CA9-9295-00069A973AAB}"/>
              </a:ext>
            </a:extLst>
          </p:cNvPr>
          <p:cNvCxnSpPr>
            <a:cxnSpLocks/>
          </p:cNvCxnSpPr>
          <p:nvPr/>
        </p:nvCxnSpPr>
        <p:spPr>
          <a:xfrm>
            <a:off x="4848544" y="5422296"/>
            <a:ext cx="2494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CD28684-1AEA-4169-84BD-56DA823B368F}"/>
              </a:ext>
            </a:extLst>
          </p:cNvPr>
          <p:cNvSpPr txBox="1"/>
          <p:nvPr/>
        </p:nvSpPr>
        <p:spPr>
          <a:xfrm>
            <a:off x="4897841" y="4933406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require less samples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76DA7FC-AF29-4D47-8532-32B6A7AC187E}"/>
              </a:ext>
            </a:extLst>
          </p:cNvPr>
          <p:cNvSpPr txBox="1"/>
          <p:nvPr/>
        </p:nvSpPr>
        <p:spPr>
          <a:xfrm>
            <a:off x="8017036" y="5222241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state space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DC8C49E5-B18B-46CD-9F94-50086A19CAA7}"/>
                  </a:ext>
                </a:extLst>
              </p:cNvPr>
              <p:cNvSpPr/>
              <p:nvPr/>
            </p:nvSpPr>
            <p:spPr>
              <a:xfrm>
                <a:off x="7074248" y="3091923"/>
                <a:ext cx="3212019" cy="115347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/>
                  <a:t>Deterministic Policy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DC8C49E5-B18B-46CD-9F94-50086A19C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248" y="3091923"/>
                <a:ext cx="3212019" cy="11534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AD3BEA3-A1E6-4DE3-A8AA-A175F2801400}"/>
              </a:ext>
            </a:extLst>
          </p:cNvPr>
          <p:cNvCxnSpPr>
            <a:cxnSpLocks/>
          </p:cNvCxnSpPr>
          <p:nvPr/>
        </p:nvCxnSpPr>
        <p:spPr>
          <a:xfrm flipV="1">
            <a:off x="8680258" y="4145281"/>
            <a:ext cx="0" cy="1107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665A63B-54B7-4179-8553-32747DB930F4}"/>
              </a:ext>
            </a:extLst>
          </p:cNvPr>
          <p:cNvSpPr txBox="1"/>
          <p:nvPr/>
        </p:nvSpPr>
        <p:spPr>
          <a:xfrm>
            <a:off x="4309535" y="1620466"/>
            <a:ext cx="2745977" cy="5626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/>
              <a:t>Policy Gradient</a:t>
            </a:r>
            <a:endParaRPr lang="zh-CN" altLang="en-US" sz="2000" b="1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4AAB3C14-D779-4607-A78A-5F31AF73A535}"/>
              </a:ext>
            </a:extLst>
          </p:cNvPr>
          <p:cNvCxnSpPr>
            <a:cxnSpLocks/>
            <a:stCxn id="27" idx="3"/>
            <a:endCxn id="32" idx="3"/>
          </p:cNvCxnSpPr>
          <p:nvPr/>
        </p:nvCxnSpPr>
        <p:spPr>
          <a:xfrm flipH="1">
            <a:off x="3657600" y="2100701"/>
            <a:ext cx="1054074" cy="209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CCB0FBC2-5239-4AC2-9781-D18B327B529F}"/>
              </a:ext>
            </a:extLst>
          </p:cNvPr>
          <p:cNvSpPr txBox="1"/>
          <p:nvPr/>
        </p:nvSpPr>
        <p:spPr>
          <a:xfrm>
            <a:off x="2482278" y="212510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On-Policy</a:t>
            </a:r>
            <a:endParaRPr lang="zh-CN" altLang="en-US" dirty="0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10C3415-7ED8-413A-8D85-AB4744BC5E39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738112" y="2494433"/>
            <a:ext cx="110782" cy="5974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84375F87-D634-4745-98B8-A78622F90389}"/>
              </a:ext>
            </a:extLst>
          </p:cNvPr>
          <p:cNvCxnSpPr>
            <a:cxnSpLocks/>
            <a:stCxn id="27" idx="5"/>
            <a:endCxn id="41" idx="1"/>
          </p:cNvCxnSpPr>
          <p:nvPr/>
        </p:nvCxnSpPr>
        <p:spPr>
          <a:xfrm>
            <a:off x="6653373" y="2100701"/>
            <a:ext cx="1152745" cy="156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49AB0A07-2B9A-440A-A168-4168BEA0F67A}"/>
              </a:ext>
            </a:extLst>
          </p:cNvPr>
          <p:cNvSpPr txBox="1"/>
          <p:nvPr/>
        </p:nvSpPr>
        <p:spPr>
          <a:xfrm>
            <a:off x="7806118" y="207234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Off-Policy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017421D-A450-498E-8C53-88279EFFB64B}"/>
              </a:ext>
            </a:extLst>
          </p:cNvPr>
          <p:cNvCxnSpPr>
            <a:cxnSpLocks/>
            <a:stCxn id="41" idx="2"/>
            <a:endCxn id="22" idx="0"/>
          </p:cNvCxnSpPr>
          <p:nvPr/>
        </p:nvCxnSpPr>
        <p:spPr>
          <a:xfrm>
            <a:off x="8397787" y="2441672"/>
            <a:ext cx="282471" cy="650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1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  <p:bldP spid="27" grpId="0" animBg="1"/>
      <p:bldP spid="32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Deterministic Policy Gradient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E1FB8-C3EB-482A-B9EE-C9115263051B}"/>
              </a:ext>
            </a:extLst>
          </p:cNvPr>
          <p:cNvSpPr txBox="1"/>
          <p:nvPr/>
        </p:nvSpPr>
        <p:spPr>
          <a:xfrm>
            <a:off x="802640" y="1323776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Deterministic Policy Gradient: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FB0593-63B5-45EA-A2F8-740264F0C91A}"/>
                  </a:ext>
                </a:extLst>
              </p:cNvPr>
              <p:cNvSpPr txBox="1"/>
              <p:nvPr/>
            </p:nvSpPr>
            <p:spPr>
              <a:xfrm>
                <a:off x="959127" y="2071125"/>
                <a:ext cx="4443781" cy="418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FB0593-63B5-45EA-A2F8-740264F0C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27" y="2071125"/>
                <a:ext cx="4443781" cy="418063"/>
              </a:xfrm>
              <a:prstGeom prst="rect">
                <a:avLst/>
              </a:prstGeom>
              <a:blipFill>
                <a:blip r:embed="rId2"/>
                <a:stretch>
                  <a:fillRect l="-274" t="-2941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83B6C3A-05EF-40C9-B31F-630FC4A24C56}"/>
                  </a:ext>
                </a:extLst>
              </p:cNvPr>
              <p:cNvSpPr txBox="1"/>
              <p:nvPr/>
            </p:nvSpPr>
            <p:spPr>
              <a:xfrm>
                <a:off x="938213" y="3536151"/>
                <a:ext cx="3471207" cy="418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83B6C3A-05EF-40C9-B31F-630FC4A24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3" y="3536151"/>
                <a:ext cx="3471207" cy="418063"/>
              </a:xfrm>
              <a:prstGeom prst="rect">
                <a:avLst/>
              </a:prstGeom>
              <a:blipFill>
                <a:blip r:embed="rId3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92021F7-A87A-4F1D-B464-AE978B07D7DB}"/>
                  </a:ext>
                </a:extLst>
              </p:cNvPr>
              <p:cNvSpPr/>
              <p:nvPr/>
            </p:nvSpPr>
            <p:spPr>
              <a:xfrm>
                <a:off x="1782270" y="4295478"/>
                <a:ext cx="3713517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i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zh-CN" altLang="en-US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𝛉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𝛉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</m:t>
                            </m:r>
                          </m:e>
                        </m:d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𝐐</m:t>
                        </m:r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</m:t>
                            </m:r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  <m:r>
                              <a:rPr lang="en-US" altLang="zh-CN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𝛍</m:t>
                                </m:r>
                              </m:e>
                              <m:sub>
                                <m:r>
                                  <a:rPr lang="en-US" altLang="zh-CN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𝐬</m:t>
                                </m:r>
                              </m:e>
                            </m:d>
                          </m:sub>
                        </m:sSub>
                        <m:r>
                          <a:rPr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92021F7-A87A-4F1D-B464-AE978B07D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70" y="4295478"/>
                <a:ext cx="3713517" cy="413959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467A3B6-2521-4604-B99A-526C24AAA479}"/>
                  </a:ext>
                </a:extLst>
              </p:cNvPr>
              <p:cNvSpPr/>
              <p:nvPr/>
            </p:nvSpPr>
            <p:spPr>
              <a:xfrm>
                <a:off x="1341626" y="5100199"/>
                <a:ext cx="2400657" cy="763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16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467A3B6-2521-4604-B99A-526C24AAA4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26" y="5100199"/>
                <a:ext cx="2400657" cy="763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92610D3-9B54-443E-B256-D552A2247128}"/>
              </a:ext>
            </a:extLst>
          </p:cNvPr>
          <p:cNvCxnSpPr>
            <a:cxnSpLocks/>
          </p:cNvCxnSpPr>
          <p:nvPr/>
        </p:nvCxnSpPr>
        <p:spPr>
          <a:xfrm flipV="1">
            <a:off x="2377967" y="4781350"/>
            <a:ext cx="0" cy="26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809F512-9CA6-423E-9DF7-1060F465A0E7}"/>
              </a:ext>
            </a:extLst>
          </p:cNvPr>
          <p:cNvSpPr txBox="1"/>
          <p:nvPr/>
        </p:nvSpPr>
        <p:spPr>
          <a:xfrm>
            <a:off x="938213" y="2666813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P: </a:t>
            </a:r>
            <a:r>
              <a:rPr lang="en-US" altLang="zh-CN" dirty="0" err="1"/>
              <a:t>dist</a:t>
            </a:r>
            <a:r>
              <a:rPr lang="en-US" altLang="zh-CN" dirty="0"/>
              <a:t> of initial state</a:t>
            </a:r>
            <a:endParaRPr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690F209-5461-40C9-AB0D-D9812F9F3C77}"/>
              </a:ext>
            </a:extLst>
          </p:cNvPr>
          <p:cNvGrpSpPr/>
          <p:nvPr/>
        </p:nvGrpSpPr>
        <p:grpSpPr>
          <a:xfrm>
            <a:off x="6480843" y="2452339"/>
            <a:ext cx="4546813" cy="3760851"/>
            <a:chOff x="694246" y="4255393"/>
            <a:chExt cx="2807658" cy="1883783"/>
          </a:xfrm>
        </p:grpSpPr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5D954E54-9D12-40DE-BB0B-EC02E1C1A809}"/>
                </a:ext>
              </a:extLst>
            </p:cNvPr>
            <p:cNvCxnSpPr>
              <a:cxnSpLocks/>
            </p:cNvCxnSpPr>
            <p:nvPr/>
          </p:nvCxnSpPr>
          <p:spPr>
            <a:xfrm>
              <a:off x="1216240" y="5788083"/>
              <a:ext cx="20951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1839ACF7-E444-4C71-9774-352B82062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240" y="4448576"/>
              <a:ext cx="0" cy="1339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52CAC4D-B570-4693-91ED-B94A0643557D}"/>
                    </a:ext>
                  </a:extLst>
                </p:cNvPr>
                <p:cNvSpPr txBox="1"/>
                <p:nvPr/>
              </p:nvSpPr>
              <p:spPr>
                <a:xfrm>
                  <a:off x="3120838" y="5756701"/>
                  <a:ext cx="3810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52CAC4D-B570-4693-91ED-B94A06435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0838" y="5756701"/>
                  <a:ext cx="38106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4264A3CA-1CB1-47AF-A1D3-B35F2D729FA3}"/>
                    </a:ext>
                  </a:extLst>
                </p:cNvPr>
                <p:cNvSpPr txBox="1"/>
                <p:nvPr/>
              </p:nvSpPr>
              <p:spPr>
                <a:xfrm>
                  <a:off x="694246" y="4255393"/>
                  <a:ext cx="93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4264A3CA-1CB1-47AF-A1D3-B35F2D729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246" y="4255393"/>
                  <a:ext cx="93435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80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6CD61BC-2B31-4A20-BD4B-426206F0A371}"/>
                </a:ext>
              </a:extLst>
            </p:cNvPr>
            <p:cNvSpPr/>
            <p:nvPr/>
          </p:nvSpPr>
          <p:spPr>
            <a:xfrm>
              <a:off x="1216241" y="4883754"/>
              <a:ext cx="1949858" cy="904328"/>
            </a:xfrm>
            <a:custGeom>
              <a:avLst/>
              <a:gdLst>
                <a:gd name="connsiteX0" fmla="*/ 0 w 1819922"/>
                <a:gd name="connsiteY0" fmla="*/ 913363 h 913363"/>
                <a:gd name="connsiteX1" fmla="*/ 142042 w 1819922"/>
                <a:gd name="connsiteY1" fmla="*/ 433969 h 913363"/>
                <a:gd name="connsiteX2" fmla="*/ 319596 w 1819922"/>
                <a:gd name="connsiteY2" fmla="*/ 167639 h 913363"/>
                <a:gd name="connsiteX3" fmla="*/ 497149 w 1819922"/>
                <a:gd name="connsiteY3" fmla="*/ 16718 h 913363"/>
                <a:gd name="connsiteX4" fmla="*/ 674703 w 1819922"/>
                <a:gd name="connsiteY4" fmla="*/ 16718 h 913363"/>
                <a:gd name="connsiteX5" fmla="*/ 807868 w 1819922"/>
                <a:gd name="connsiteY5" fmla="*/ 132128 h 913363"/>
                <a:gd name="connsiteX6" fmla="*/ 914400 w 1819922"/>
                <a:gd name="connsiteY6" fmla="*/ 336314 h 913363"/>
                <a:gd name="connsiteX7" fmla="*/ 1020932 w 1819922"/>
                <a:gd name="connsiteY7" fmla="*/ 531623 h 913363"/>
                <a:gd name="connsiteX8" fmla="*/ 1074198 w 1819922"/>
                <a:gd name="connsiteY8" fmla="*/ 558256 h 913363"/>
                <a:gd name="connsiteX9" fmla="*/ 1207363 w 1819922"/>
                <a:gd name="connsiteY9" fmla="*/ 433969 h 913363"/>
                <a:gd name="connsiteX10" fmla="*/ 1367161 w 1819922"/>
                <a:gd name="connsiteY10" fmla="*/ 327437 h 913363"/>
                <a:gd name="connsiteX11" fmla="*/ 1526959 w 1819922"/>
                <a:gd name="connsiteY11" fmla="*/ 398458 h 913363"/>
                <a:gd name="connsiteX12" fmla="*/ 1624613 w 1819922"/>
                <a:gd name="connsiteY12" fmla="*/ 531623 h 913363"/>
                <a:gd name="connsiteX13" fmla="*/ 1748901 w 1819922"/>
                <a:gd name="connsiteY13" fmla="*/ 718054 h 913363"/>
                <a:gd name="connsiteX14" fmla="*/ 1793289 w 1819922"/>
                <a:gd name="connsiteY14" fmla="*/ 868975 h 913363"/>
                <a:gd name="connsiteX15" fmla="*/ 1819922 w 1819922"/>
                <a:gd name="connsiteY15" fmla="*/ 913363 h 9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9922" h="913363">
                  <a:moveTo>
                    <a:pt x="0" y="913363"/>
                  </a:moveTo>
                  <a:cubicBezTo>
                    <a:pt x="44388" y="735809"/>
                    <a:pt x="88776" y="558256"/>
                    <a:pt x="142042" y="433969"/>
                  </a:cubicBezTo>
                  <a:cubicBezTo>
                    <a:pt x="195308" y="309682"/>
                    <a:pt x="260412" y="237181"/>
                    <a:pt x="319596" y="167639"/>
                  </a:cubicBezTo>
                  <a:cubicBezTo>
                    <a:pt x="378780" y="98097"/>
                    <a:pt x="437965" y="41871"/>
                    <a:pt x="497149" y="16718"/>
                  </a:cubicBezTo>
                  <a:cubicBezTo>
                    <a:pt x="556333" y="-8435"/>
                    <a:pt x="622917" y="-2517"/>
                    <a:pt x="674703" y="16718"/>
                  </a:cubicBezTo>
                  <a:cubicBezTo>
                    <a:pt x="726489" y="35953"/>
                    <a:pt x="767919" y="78862"/>
                    <a:pt x="807868" y="132128"/>
                  </a:cubicBezTo>
                  <a:cubicBezTo>
                    <a:pt x="847818" y="185394"/>
                    <a:pt x="878889" y="269732"/>
                    <a:pt x="914400" y="336314"/>
                  </a:cubicBezTo>
                  <a:cubicBezTo>
                    <a:pt x="949911" y="402896"/>
                    <a:pt x="994299" y="494633"/>
                    <a:pt x="1020932" y="531623"/>
                  </a:cubicBezTo>
                  <a:cubicBezTo>
                    <a:pt x="1047565" y="568613"/>
                    <a:pt x="1043126" y="574532"/>
                    <a:pt x="1074198" y="558256"/>
                  </a:cubicBezTo>
                  <a:cubicBezTo>
                    <a:pt x="1105270" y="541980"/>
                    <a:pt x="1158536" y="472439"/>
                    <a:pt x="1207363" y="433969"/>
                  </a:cubicBezTo>
                  <a:cubicBezTo>
                    <a:pt x="1256190" y="395499"/>
                    <a:pt x="1313895" y="333355"/>
                    <a:pt x="1367161" y="327437"/>
                  </a:cubicBezTo>
                  <a:cubicBezTo>
                    <a:pt x="1420427" y="321519"/>
                    <a:pt x="1484050" y="364427"/>
                    <a:pt x="1526959" y="398458"/>
                  </a:cubicBezTo>
                  <a:cubicBezTo>
                    <a:pt x="1569868" y="432489"/>
                    <a:pt x="1587623" y="478357"/>
                    <a:pt x="1624613" y="531623"/>
                  </a:cubicBezTo>
                  <a:cubicBezTo>
                    <a:pt x="1661603" y="584889"/>
                    <a:pt x="1720788" y="661829"/>
                    <a:pt x="1748901" y="718054"/>
                  </a:cubicBezTo>
                  <a:cubicBezTo>
                    <a:pt x="1777014" y="774279"/>
                    <a:pt x="1781452" y="836423"/>
                    <a:pt x="1793289" y="868975"/>
                  </a:cubicBezTo>
                  <a:cubicBezTo>
                    <a:pt x="1805126" y="901526"/>
                    <a:pt x="1812524" y="907444"/>
                    <a:pt x="1819922" y="913363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5E6A093-4AE6-4F50-8304-D1044C537E8E}"/>
                </a:ext>
              </a:extLst>
            </p:cNvPr>
            <p:cNvCxnSpPr/>
            <p:nvPr/>
          </p:nvCxnSpPr>
          <p:spPr>
            <a:xfrm flipV="1">
              <a:off x="1864383" y="4892474"/>
              <a:ext cx="0" cy="8686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223314A5-2FCF-46EA-9857-63F1EA6A2785}"/>
                    </a:ext>
                  </a:extLst>
                </p:cNvPr>
                <p:cNvSpPr txBox="1"/>
                <p:nvPr/>
              </p:nvSpPr>
              <p:spPr>
                <a:xfrm>
                  <a:off x="1657414" y="5769844"/>
                  <a:ext cx="472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223314A5-2FCF-46EA-9857-63F1EA6A27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7414" y="5769844"/>
                  <a:ext cx="472373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0A6A2A9-92C7-4D3A-9F0E-91821867B447}"/>
                  </a:ext>
                </a:extLst>
              </p:cNvPr>
              <p:cNvSpPr txBox="1"/>
              <p:nvPr/>
            </p:nvSpPr>
            <p:spPr>
              <a:xfrm>
                <a:off x="7458830" y="5514344"/>
                <a:ext cx="691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</m:e>
                        <m:sub>
                          <m:r>
                            <a:rPr lang="en-US" altLang="zh-CN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d>
                        <m:dPr>
                          <m:ctrlPr>
                            <a:rPr lang="en-US" altLang="zh-CN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0A6A2A9-92C7-4D3A-9F0E-91821867B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830" y="5514344"/>
                <a:ext cx="691095" cy="307777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F213FF1-47BE-4F39-B5A3-4309FB99C1DB}"/>
              </a:ext>
            </a:extLst>
          </p:cNvPr>
          <p:cNvCxnSpPr>
            <a:cxnSpLocks/>
          </p:cNvCxnSpPr>
          <p:nvPr/>
        </p:nvCxnSpPr>
        <p:spPr>
          <a:xfrm flipV="1">
            <a:off x="7804377" y="4140334"/>
            <a:ext cx="0" cy="134840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22B9F309-D7CC-4B86-8CE3-F7B4B18F8632}"/>
              </a:ext>
            </a:extLst>
          </p:cNvPr>
          <p:cNvCxnSpPr>
            <a:cxnSpLocks/>
          </p:cNvCxnSpPr>
          <p:nvPr/>
        </p:nvCxnSpPr>
        <p:spPr>
          <a:xfrm flipV="1">
            <a:off x="2138541" y="2464225"/>
            <a:ext cx="0" cy="26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CF296FB-D89E-4140-8301-13BB9F15098F}"/>
              </a:ext>
            </a:extLst>
          </p:cNvPr>
          <p:cNvCxnSpPr>
            <a:cxnSpLocks/>
          </p:cNvCxnSpPr>
          <p:nvPr/>
        </p:nvCxnSpPr>
        <p:spPr>
          <a:xfrm flipV="1">
            <a:off x="7799820" y="3545962"/>
            <a:ext cx="350105" cy="594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5F84656-8BFB-41AD-9C63-92A62F1A539F}"/>
              </a:ext>
            </a:extLst>
          </p:cNvPr>
          <p:cNvCxnSpPr>
            <a:cxnSpLocks/>
          </p:cNvCxnSpPr>
          <p:nvPr/>
        </p:nvCxnSpPr>
        <p:spPr>
          <a:xfrm>
            <a:off x="7808935" y="5307613"/>
            <a:ext cx="330615" cy="6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481709BB-22BE-498A-84CD-1D863AAC8246}"/>
              </a:ext>
            </a:extLst>
          </p:cNvPr>
          <p:cNvSpPr txBox="1"/>
          <p:nvPr/>
        </p:nvSpPr>
        <p:spPr>
          <a:xfrm>
            <a:off x="7326177" y="1904869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Q-function for a fixed state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8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4" grpId="0"/>
      <p:bldP spid="35" grpId="0"/>
      <p:bldP spid="9" grpId="0"/>
      <p:bldP spid="44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95" y="429441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Why Deterministic Policy Gradient is off-Policy?</a:t>
            </a:r>
            <a:endParaRPr lang="zh-CN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CD9AB3-9A57-4F95-AB5B-E9118573E0F9}"/>
              </a:ext>
            </a:extLst>
          </p:cNvPr>
          <p:cNvSpPr/>
          <p:nvPr/>
        </p:nvSpPr>
        <p:spPr>
          <a:xfrm>
            <a:off x="431503" y="3548138"/>
            <a:ext cx="2023311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Cambria Math" panose="02040503050406030204" pitchFamily="18" charset="0"/>
              </a:rPr>
              <a:t>Off-policy DPG: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/>
              <p:nvPr/>
            </p:nvSpPr>
            <p:spPr>
              <a:xfrm>
                <a:off x="176420" y="2283030"/>
                <a:ext cx="6016186" cy="4669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000" i="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′~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sup>
                          </m:sSup>
                        </m:sub>
                      </m:sSub>
                      <m:r>
                        <a:rPr lang="en-US" altLang="zh-CN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BC1574-6638-4922-B453-84F7A7F3D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20" y="2283030"/>
                <a:ext cx="6016186" cy="4669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CEDAA666-F4B4-470B-A76E-4077215F1136}"/>
              </a:ext>
            </a:extLst>
          </p:cNvPr>
          <p:cNvSpPr txBox="1"/>
          <p:nvPr/>
        </p:nvSpPr>
        <p:spPr>
          <a:xfrm>
            <a:off x="458755" y="1828901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On-policy DPG:</a:t>
            </a:r>
            <a:endParaRPr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8EB9CF5-3204-4227-A9CF-F28DA959275A}"/>
                  </a:ext>
                </a:extLst>
              </p:cNvPr>
              <p:cNvSpPr/>
              <p:nvPr/>
            </p:nvSpPr>
            <p:spPr>
              <a:xfrm>
                <a:off x="149168" y="4042202"/>
                <a:ext cx="6016186" cy="4669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′~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p>
                        </m:sub>
                      </m:sSub>
                      <m:r>
                        <a:rPr lang="en-US" altLang="zh-CN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2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8EB9CF5-3204-4227-A9CF-F28DA9592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8" y="4042202"/>
                <a:ext cx="6016186" cy="466987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1DE7D1F6-C579-4867-BBC8-218D439C962E}"/>
              </a:ext>
            </a:extLst>
          </p:cNvPr>
          <p:cNvSpPr txBox="1"/>
          <p:nvPr/>
        </p:nvSpPr>
        <p:spPr>
          <a:xfrm>
            <a:off x="431503" y="4872968"/>
            <a:ext cx="448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Different behavior policy: Same form</a:t>
            </a:r>
            <a:endParaRPr lang="zh-CN" altLang="en-US" sz="20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C1EB27-D7AA-4E70-8976-EF9D3CA5439D}"/>
              </a:ext>
            </a:extLst>
          </p:cNvPr>
          <p:cNvSpPr txBox="1"/>
          <p:nvPr/>
        </p:nvSpPr>
        <p:spPr>
          <a:xfrm>
            <a:off x="3066989" y="5966894"/>
            <a:ext cx="565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Off-Policy!  </a:t>
            </a:r>
            <a:r>
              <a:rPr lang="en-US" altLang="zh-CN" sz="2400" b="1" dirty="0">
                <a:sym typeface="Wingdings" panose="05000000000000000000" pitchFamily="2" charset="2"/>
              </a:rPr>
              <a:t>  Can use replay buffer</a:t>
            </a:r>
            <a:endParaRPr lang="zh-CN" altLang="en-US" sz="2400" b="1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A6C913-EF67-4D9E-97AF-AD4DACF2FFD5}"/>
              </a:ext>
            </a:extLst>
          </p:cNvPr>
          <p:cNvGrpSpPr/>
          <p:nvPr/>
        </p:nvGrpSpPr>
        <p:grpSpPr>
          <a:xfrm>
            <a:off x="6632566" y="2159827"/>
            <a:ext cx="2283116" cy="1795227"/>
            <a:chOff x="6480843" y="1765512"/>
            <a:chExt cx="4612814" cy="3829395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0B6BED1-EC8C-4B2F-9C3E-0BAC90301D7E}"/>
                </a:ext>
              </a:extLst>
            </p:cNvPr>
            <p:cNvGrpSpPr/>
            <p:nvPr/>
          </p:nvGrpSpPr>
          <p:grpSpPr>
            <a:xfrm>
              <a:off x="6480843" y="1765512"/>
              <a:ext cx="4612814" cy="3829395"/>
              <a:chOff x="694246" y="4162337"/>
              <a:chExt cx="2848414" cy="1918115"/>
            </a:xfrm>
          </p:grpSpPr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99F95EE7-F553-4F3E-9C0B-40A144B89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6240" y="5788083"/>
                <a:ext cx="209513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B4E8F342-E5F9-46AB-B826-BF279A9660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6240" y="4448576"/>
                <a:ext cx="0" cy="133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F2A84D1E-1438-413E-9467-620F89DF2945}"/>
                      </a:ext>
                    </a:extLst>
                  </p:cNvPr>
                  <p:cNvSpPr txBox="1"/>
                  <p:nvPr/>
                </p:nvSpPr>
                <p:spPr>
                  <a:xfrm>
                    <a:off x="3120839" y="5756701"/>
                    <a:ext cx="421821" cy="3069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F2A84D1E-1438-413E-9467-620F89DF29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0839" y="5756701"/>
                    <a:ext cx="421821" cy="30695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141ACD3E-964F-4C33-B29D-077D16FD6E5C}"/>
                      </a:ext>
                    </a:extLst>
                  </p:cNvPr>
                  <p:cNvSpPr txBox="1"/>
                  <p:nvPr/>
                </p:nvSpPr>
                <p:spPr>
                  <a:xfrm>
                    <a:off x="694246" y="4162337"/>
                    <a:ext cx="1044352" cy="3069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14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141ACD3E-964F-4C33-B29D-077D16FD6E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246" y="4162337"/>
                    <a:ext cx="1044352" cy="3069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2128" r="-1460" b="-2978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AF4FFDF3-09B5-4A2D-A5EB-5B70EC9921F8}"/>
                  </a:ext>
                </a:extLst>
              </p:cNvPr>
              <p:cNvSpPr/>
              <p:nvPr/>
            </p:nvSpPr>
            <p:spPr>
              <a:xfrm>
                <a:off x="1216241" y="4883754"/>
                <a:ext cx="1949858" cy="904328"/>
              </a:xfrm>
              <a:custGeom>
                <a:avLst/>
                <a:gdLst>
                  <a:gd name="connsiteX0" fmla="*/ 0 w 1819922"/>
                  <a:gd name="connsiteY0" fmla="*/ 913363 h 913363"/>
                  <a:gd name="connsiteX1" fmla="*/ 142042 w 1819922"/>
                  <a:gd name="connsiteY1" fmla="*/ 433969 h 913363"/>
                  <a:gd name="connsiteX2" fmla="*/ 319596 w 1819922"/>
                  <a:gd name="connsiteY2" fmla="*/ 167639 h 913363"/>
                  <a:gd name="connsiteX3" fmla="*/ 497149 w 1819922"/>
                  <a:gd name="connsiteY3" fmla="*/ 16718 h 913363"/>
                  <a:gd name="connsiteX4" fmla="*/ 674703 w 1819922"/>
                  <a:gd name="connsiteY4" fmla="*/ 16718 h 913363"/>
                  <a:gd name="connsiteX5" fmla="*/ 807868 w 1819922"/>
                  <a:gd name="connsiteY5" fmla="*/ 132128 h 913363"/>
                  <a:gd name="connsiteX6" fmla="*/ 914400 w 1819922"/>
                  <a:gd name="connsiteY6" fmla="*/ 336314 h 913363"/>
                  <a:gd name="connsiteX7" fmla="*/ 1020932 w 1819922"/>
                  <a:gd name="connsiteY7" fmla="*/ 531623 h 913363"/>
                  <a:gd name="connsiteX8" fmla="*/ 1074198 w 1819922"/>
                  <a:gd name="connsiteY8" fmla="*/ 558256 h 913363"/>
                  <a:gd name="connsiteX9" fmla="*/ 1207363 w 1819922"/>
                  <a:gd name="connsiteY9" fmla="*/ 433969 h 913363"/>
                  <a:gd name="connsiteX10" fmla="*/ 1367161 w 1819922"/>
                  <a:gd name="connsiteY10" fmla="*/ 327437 h 913363"/>
                  <a:gd name="connsiteX11" fmla="*/ 1526959 w 1819922"/>
                  <a:gd name="connsiteY11" fmla="*/ 398458 h 913363"/>
                  <a:gd name="connsiteX12" fmla="*/ 1624613 w 1819922"/>
                  <a:gd name="connsiteY12" fmla="*/ 531623 h 913363"/>
                  <a:gd name="connsiteX13" fmla="*/ 1748901 w 1819922"/>
                  <a:gd name="connsiteY13" fmla="*/ 718054 h 913363"/>
                  <a:gd name="connsiteX14" fmla="*/ 1793289 w 1819922"/>
                  <a:gd name="connsiteY14" fmla="*/ 868975 h 913363"/>
                  <a:gd name="connsiteX15" fmla="*/ 1819922 w 1819922"/>
                  <a:gd name="connsiteY15" fmla="*/ 913363 h 9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9922" h="913363">
                    <a:moveTo>
                      <a:pt x="0" y="913363"/>
                    </a:moveTo>
                    <a:cubicBezTo>
                      <a:pt x="44388" y="735809"/>
                      <a:pt x="88776" y="558256"/>
                      <a:pt x="142042" y="433969"/>
                    </a:cubicBezTo>
                    <a:cubicBezTo>
                      <a:pt x="195308" y="309682"/>
                      <a:pt x="260412" y="237181"/>
                      <a:pt x="319596" y="167639"/>
                    </a:cubicBezTo>
                    <a:cubicBezTo>
                      <a:pt x="378780" y="98097"/>
                      <a:pt x="437965" y="41871"/>
                      <a:pt x="497149" y="16718"/>
                    </a:cubicBezTo>
                    <a:cubicBezTo>
                      <a:pt x="556333" y="-8435"/>
                      <a:pt x="622917" y="-2517"/>
                      <a:pt x="674703" y="16718"/>
                    </a:cubicBezTo>
                    <a:cubicBezTo>
                      <a:pt x="726489" y="35953"/>
                      <a:pt x="767919" y="78862"/>
                      <a:pt x="807868" y="132128"/>
                    </a:cubicBezTo>
                    <a:cubicBezTo>
                      <a:pt x="847818" y="185394"/>
                      <a:pt x="878889" y="269732"/>
                      <a:pt x="914400" y="336314"/>
                    </a:cubicBezTo>
                    <a:cubicBezTo>
                      <a:pt x="949911" y="402896"/>
                      <a:pt x="994299" y="494633"/>
                      <a:pt x="1020932" y="531623"/>
                    </a:cubicBezTo>
                    <a:cubicBezTo>
                      <a:pt x="1047565" y="568613"/>
                      <a:pt x="1043126" y="574532"/>
                      <a:pt x="1074198" y="558256"/>
                    </a:cubicBezTo>
                    <a:cubicBezTo>
                      <a:pt x="1105270" y="541980"/>
                      <a:pt x="1158536" y="472439"/>
                      <a:pt x="1207363" y="433969"/>
                    </a:cubicBezTo>
                    <a:cubicBezTo>
                      <a:pt x="1256190" y="395499"/>
                      <a:pt x="1313895" y="333355"/>
                      <a:pt x="1367161" y="327437"/>
                    </a:cubicBezTo>
                    <a:cubicBezTo>
                      <a:pt x="1420427" y="321519"/>
                      <a:pt x="1484050" y="364427"/>
                      <a:pt x="1526959" y="398458"/>
                    </a:cubicBezTo>
                    <a:cubicBezTo>
                      <a:pt x="1569868" y="432489"/>
                      <a:pt x="1587623" y="478357"/>
                      <a:pt x="1624613" y="531623"/>
                    </a:cubicBezTo>
                    <a:cubicBezTo>
                      <a:pt x="1661603" y="584889"/>
                      <a:pt x="1720788" y="661829"/>
                      <a:pt x="1748901" y="718054"/>
                    </a:cubicBezTo>
                    <a:cubicBezTo>
                      <a:pt x="1777014" y="774279"/>
                      <a:pt x="1781452" y="836423"/>
                      <a:pt x="1793289" y="868975"/>
                    </a:cubicBezTo>
                    <a:cubicBezTo>
                      <a:pt x="1805126" y="901526"/>
                      <a:pt x="1812524" y="907444"/>
                      <a:pt x="1819922" y="913363"/>
                    </a:cubicBez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C5404E37-19C8-4F44-BE97-1D86EF3E805B}"/>
                  </a:ext>
                </a:extLst>
              </p:cNvPr>
              <p:cNvCxnSpPr/>
              <p:nvPr/>
            </p:nvCxnSpPr>
            <p:spPr>
              <a:xfrm flipV="1">
                <a:off x="1864383" y="4892474"/>
                <a:ext cx="0" cy="86865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6CEFBB53-CB96-4DFC-8618-6ECE10E7148A}"/>
                      </a:ext>
                    </a:extLst>
                  </p:cNvPr>
                  <p:cNvSpPr txBox="1"/>
                  <p:nvPr/>
                </p:nvSpPr>
                <p:spPr>
                  <a:xfrm>
                    <a:off x="1754114" y="5751607"/>
                    <a:ext cx="514455" cy="3288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6CEFBB53-CB96-4DFC-8618-6ECE10E714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4114" y="5751607"/>
                    <a:ext cx="514455" cy="32884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A0965D30-AC80-4C70-9B6F-23D7E910BACF}"/>
                    </a:ext>
                  </a:extLst>
                </p:cNvPr>
                <p:cNvSpPr txBox="1"/>
                <p:nvPr/>
              </p:nvSpPr>
              <p:spPr>
                <a:xfrm>
                  <a:off x="7175914" y="4971246"/>
                  <a:ext cx="691095" cy="558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altLang="zh-CN" sz="1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𝛉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𝐬</m:t>
                                </m:r>
                              </m:e>
                              <m:sub>
                                <m:r>
                                  <a:rPr lang="en-US" altLang="zh-CN" sz="11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sz="11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A0965D30-AC80-4C70-9B6F-23D7E910B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5914" y="4971246"/>
                  <a:ext cx="691095" cy="558040"/>
                </a:xfrm>
                <a:prstGeom prst="rect">
                  <a:avLst/>
                </a:prstGeom>
                <a:blipFill>
                  <a:blip r:embed="rId8"/>
                  <a:stretch>
                    <a:fillRect r="-403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D309423E-59BD-40DA-BB10-8646F27A1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4377" y="3639281"/>
              <a:ext cx="0" cy="13484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383A5A1E-F07A-4B04-BC22-E14422B1E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820" y="3044909"/>
              <a:ext cx="350105" cy="5943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45EE8CCB-7703-4180-8F1B-2370EB8D6697}"/>
                </a:ext>
              </a:extLst>
            </p:cNvPr>
            <p:cNvCxnSpPr>
              <a:cxnSpLocks/>
            </p:cNvCxnSpPr>
            <p:nvPr/>
          </p:nvCxnSpPr>
          <p:spPr>
            <a:xfrm>
              <a:off x="7808935" y="4654855"/>
              <a:ext cx="330615" cy="6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928C9C53-D739-43E2-9E4A-B1E84CEAF64B}"/>
              </a:ext>
            </a:extLst>
          </p:cNvPr>
          <p:cNvGrpSpPr/>
          <p:nvPr/>
        </p:nvGrpSpPr>
        <p:grpSpPr>
          <a:xfrm>
            <a:off x="9064049" y="2218064"/>
            <a:ext cx="2283116" cy="1753374"/>
            <a:chOff x="6480843" y="1821241"/>
            <a:chExt cx="4612814" cy="3740119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5726E666-B5EB-4385-863A-917FA0EBCC3F}"/>
                </a:ext>
              </a:extLst>
            </p:cNvPr>
            <p:cNvGrpSpPr/>
            <p:nvPr/>
          </p:nvGrpSpPr>
          <p:grpSpPr>
            <a:xfrm>
              <a:off x="6480843" y="1821241"/>
              <a:ext cx="4612814" cy="3740119"/>
              <a:chOff x="694246" y="4190253"/>
              <a:chExt cx="2848414" cy="1873398"/>
            </a:xfrm>
          </p:grpSpPr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631077AD-7CAC-41C8-AC72-05AE268F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6240" y="5788083"/>
                <a:ext cx="209513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>
                <a:extLst>
                  <a:ext uri="{FF2B5EF4-FFF2-40B4-BE49-F238E27FC236}">
                    <a16:creationId xmlns:a16="http://schemas.microsoft.com/office/drawing/2014/main" id="{953FE7DF-88A1-4066-B294-AB8C34A34B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6240" y="4448576"/>
                <a:ext cx="0" cy="133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F937177E-7080-47AB-AEB3-03DD550A5932}"/>
                      </a:ext>
                    </a:extLst>
                  </p:cNvPr>
                  <p:cNvSpPr txBox="1"/>
                  <p:nvPr/>
                </p:nvSpPr>
                <p:spPr>
                  <a:xfrm>
                    <a:off x="3120839" y="5756701"/>
                    <a:ext cx="421821" cy="3069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F937177E-7080-47AB-AEB3-03DD550A59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0839" y="5756701"/>
                    <a:ext cx="421821" cy="30695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06932C06-F0A5-4BF0-8E68-2264EA203205}"/>
                      </a:ext>
                    </a:extLst>
                  </p:cNvPr>
                  <p:cNvSpPr txBox="1"/>
                  <p:nvPr/>
                </p:nvSpPr>
                <p:spPr>
                  <a:xfrm>
                    <a:off x="694246" y="4190253"/>
                    <a:ext cx="1049550" cy="3069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14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06932C06-F0A5-4BF0-8E68-2264EA2032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246" y="4190253"/>
                    <a:ext cx="1049550" cy="30695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489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AD980E32-F457-420B-8809-C86D028023FF}"/>
                  </a:ext>
                </a:extLst>
              </p:cNvPr>
              <p:cNvSpPr/>
              <p:nvPr/>
            </p:nvSpPr>
            <p:spPr>
              <a:xfrm flipH="1">
                <a:off x="1209833" y="5044199"/>
                <a:ext cx="1527398" cy="743363"/>
              </a:xfrm>
              <a:custGeom>
                <a:avLst/>
                <a:gdLst>
                  <a:gd name="connsiteX0" fmla="*/ 0 w 1819922"/>
                  <a:gd name="connsiteY0" fmla="*/ 913363 h 913363"/>
                  <a:gd name="connsiteX1" fmla="*/ 142042 w 1819922"/>
                  <a:gd name="connsiteY1" fmla="*/ 433969 h 913363"/>
                  <a:gd name="connsiteX2" fmla="*/ 319596 w 1819922"/>
                  <a:gd name="connsiteY2" fmla="*/ 167639 h 913363"/>
                  <a:gd name="connsiteX3" fmla="*/ 497149 w 1819922"/>
                  <a:gd name="connsiteY3" fmla="*/ 16718 h 913363"/>
                  <a:gd name="connsiteX4" fmla="*/ 674703 w 1819922"/>
                  <a:gd name="connsiteY4" fmla="*/ 16718 h 913363"/>
                  <a:gd name="connsiteX5" fmla="*/ 807868 w 1819922"/>
                  <a:gd name="connsiteY5" fmla="*/ 132128 h 913363"/>
                  <a:gd name="connsiteX6" fmla="*/ 914400 w 1819922"/>
                  <a:gd name="connsiteY6" fmla="*/ 336314 h 913363"/>
                  <a:gd name="connsiteX7" fmla="*/ 1020932 w 1819922"/>
                  <a:gd name="connsiteY7" fmla="*/ 531623 h 913363"/>
                  <a:gd name="connsiteX8" fmla="*/ 1074198 w 1819922"/>
                  <a:gd name="connsiteY8" fmla="*/ 558256 h 913363"/>
                  <a:gd name="connsiteX9" fmla="*/ 1207363 w 1819922"/>
                  <a:gd name="connsiteY9" fmla="*/ 433969 h 913363"/>
                  <a:gd name="connsiteX10" fmla="*/ 1367161 w 1819922"/>
                  <a:gd name="connsiteY10" fmla="*/ 327437 h 913363"/>
                  <a:gd name="connsiteX11" fmla="*/ 1526959 w 1819922"/>
                  <a:gd name="connsiteY11" fmla="*/ 398458 h 913363"/>
                  <a:gd name="connsiteX12" fmla="*/ 1624613 w 1819922"/>
                  <a:gd name="connsiteY12" fmla="*/ 531623 h 913363"/>
                  <a:gd name="connsiteX13" fmla="*/ 1748901 w 1819922"/>
                  <a:gd name="connsiteY13" fmla="*/ 718054 h 913363"/>
                  <a:gd name="connsiteX14" fmla="*/ 1793289 w 1819922"/>
                  <a:gd name="connsiteY14" fmla="*/ 868975 h 913363"/>
                  <a:gd name="connsiteX15" fmla="*/ 1819922 w 1819922"/>
                  <a:gd name="connsiteY15" fmla="*/ 913363 h 9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9922" h="913363">
                    <a:moveTo>
                      <a:pt x="0" y="913363"/>
                    </a:moveTo>
                    <a:cubicBezTo>
                      <a:pt x="44388" y="735809"/>
                      <a:pt x="88776" y="558256"/>
                      <a:pt x="142042" y="433969"/>
                    </a:cubicBezTo>
                    <a:cubicBezTo>
                      <a:pt x="195308" y="309682"/>
                      <a:pt x="260412" y="237181"/>
                      <a:pt x="319596" y="167639"/>
                    </a:cubicBezTo>
                    <a:cubicBezTo>
                      <a:pt x="378780" y="98097"/>
                      <a:pt x="437965" y="41871"/>
                      <a:pt x="497149" y="16718"/>
                    </a:cubicBezTo>
                    <a:cubicBezTo>
                      <a:pt x="556333" y="-8435"/>
                      <a:pt x="622917" y="-2517"/>
                      <a:pt x="674703" y="16718"/>
                    </a:cubicBezTo>
                    <a:cubicBezTo>
                      <a:pt x="726489" y="35953"/>
                      <a:pt x="767919" y="78862"/>
                      <a:pt x="807868" y="132128"/>
                    </a:cubicBezTo>
                    <a:cubicBezTo>
                      <a:pt x="847818" y="185394"/>
                      <a:pt x="878889" y="269732"/>
                      <a:pt x="914400" y="336314"/>
                    </a:cubicBezTo>
                    <a:cubicBezTo>
                      <a:pt x="949911" y="402896"/>
                      <a:pt x="994299" y="494633"/>
                      <a:pt x="1020932" y="531623"/>
                    </a:cubicBezTo>
                    <a:cubicBezTo>
                      <a:pt x="1047565" y="568613"/>
                      <a:pt x="1043126" y="574532"/>
                      <a:pt x="1074198" y="558256"/>
                    </a:cubicBezTo>
                    <a:cubicBezTo>
                      <a:pt x="1105270" y="541980"/>
                      <a:pt x="1158536" y="472439"/>
                      <a:pt x="1207363" y="433969"/>
                    </a:cubicBezTo>
                    <a:cubicBezTo>
                      <a:pt x="1256190" y="395499"/>
                      <a:pt x="1313895" y="333355"/>
                      <a:pt x="1367161" y="327437"/>
                    </a:cubicBezTo>
                    <a:cubicBezTo>
                      <a:pt x="1420427" y="321519"/>
                      <a:pt x="1484050" y="364427"/>
                      <a:pt x="1526959" y="398458"/>
                    </a:cubicBezTo>
                    <a:cubicBezTo>
                      <a:pt x="1569868" y="432489"/>
                      <a:pt x="1587623" y="478357"/>
                      <a:pt x="1624613" y="531623"/>
                    </a:cubicBezTo>
                    <a:cubicBezTo>
                      <a:pt x="1661603" y="584889"/>
                      <a:pt x="1720788" y="661829"/>
                      <a:pt x="1748901" y="718054"/>
                    </a:cubicBezTo>
                    <a:cubicBezTo>
                      <a:pt x="1777014" y="774279"/>
                      <a:pt x="1781452" y="836423"/>
                      <a:pt x="1793289" y="868975"/>
                    </a:cubicBezTo>
                    <a:cubicBezTo>
                      <a:pt x="1805126" y="901526"/>
                      <a:pt x="1812524" y="907444"/>
                      <a:pt x="1819922" y="913363"/>
                    </a:cubicBez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7D6385BA-B58D-4143-9D84-28E870B07E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2893" y="5047725"/>
                <a:ext cx="0" cy="74279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89457CFC-6A61-407A-AC7E-BE3C0EA90863}"/>
                      </a:ext>
                    </a:extLst>
                  </p:cNvPr>
                  <p:cNvSpPr txBox="1"/>
                  <p:nvPr/>
                </p:nvSpPr>
                <p:spPr>
                  <a:xfrm>
                    <a:off x="2045351" y="5721631"/>
                    <a:ext cx="519655" cy="3288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89457CFC-6A61-407A-AC7E-BE3C0EA908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5351" y="5721631"/>
                    <a:ext cx="519655" cy="3288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74CAF956-6084-4BE1-BD7A-2A3C8DC2B5DA}"/>
                    </a:ext>
                  </a:extLst>
                </p:cNvPr>
                <p:cNvSpPr txBox="1"/>
                <p:nvPr/>
              </p:nvSpPr>
              <p:spPr>
                <a:xfrm>
                  <a:off x="7779431" y="4953060"/>
                  <a:ext cx="691095" cy="558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altLang="zh-CN" sz="1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𝛉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𝐬</m:t>
                                </m:r>
                              </m:e>
                              <m:sub>
                                <m:r>
                                  <a:rPr lang="en-US" altLang="zh-CN" sz="11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sz="1100" dirty="0"/>
                </a:p>
              </p:txBody>
            </p:sp>
          </mc:Choice>
          <mc:Fallback xmlns="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74CAF956-6084-4BE1-BD7A-2A3C8DC2B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9431" y="4953060"/>
                  <a:ext cx="691095" cy="558040"/>
                </a:xfrm>
                <a:prstGeom prst="rect">
                  <a:avLst/>
                </a:prstGeom>
                <a:blipFill>
                  <a:blip r:embed="rId12"/>
                  <a:stretch>
                    <a:fillRect r="-42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EE165EF-8378-4505-B48E-F9C8A1CA7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4641" y="4055803"/>
              <a:ext cx="0" cy="95436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5FCD4787-CA35-49DD-B9FB-D52FF177A2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4641" y="3449684"/>
              <a:ext cx="217125" cy="6384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C88514FA-669B-48B1-91D0-33A89A4A9959}"/>
                </a:ext>
              </a:extLst>
            </p:cNvPr>
            <p:cNvCxnSpPr>
              <a:cxnSpLocks/>
            </p:cNvCxnSpPr>
            <p:nvPr/>
          </p:nvCxnSpPr>
          <p:spPr>
            <a:xfrm>
              <a:off x="8540128" y="4690772"/>
              <a:ext cx="330615" cy="68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DD49D3B-67B0-45A6-B80E-D9D8A5B0C493}"/>
              </a:ext>
            </a:extLst>
          </p:cNvPr>
          <p:cNvSpPr txBox="1"/>
          <p:nvPr/>
        </p:nvSpPr>
        <p:spPr>
          <a:xfrm>
            <a:off x="6608976" y="1669596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Intuition: for fixed Q-function:</a:t>
            </a:r>
            <a:endParaRPr lang="zh-CN" altLang="en-US" dirty="0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0799436-16E8-432B-929F-4852F6CC6F63}"/>
              </a:ext>
            </a:extLst>
          </p:cNvPr>
          <p:cNvSpPr txBox="1"/>
          <p:nvPr/>
        </p:nvSpPr>
        <p:spPr>
          <a:xfrm>
            <a:off x="6439526" y="4134922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each state / each set of states:</a:t>
            </a:r>
          </a:p>
          <a:p>
            <a:r>
              <a:rPr lang="en-US" altLang="zh-CN" dirty="0"/>
              <a:t>Always update </a:t>
            </a:r>
            <a:r>
              <a:rPr lang="en-US" altLang="zh-CN" dirty="0">
                <a:solidFill>
                  <a:srgbClr val="FF0000"/>
                </a:solidFill>
              </a:rPr>
              <a:t>closer to optimal action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326DD6D4-28D6-48F1-8055-9F546DFEA11A}"/>
              </a:ext>
            </a:extLst>
          </p:cNvPr>
          <p:cNvSpPr txBox="1"/>
          <p:nvPr/>
        </p:nvSpPr>
        <p:spPr>
          <a:xfrm>
            <a:off x="6439526" y="4834428"/>
            <a:ext cx="515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 need to always choose </a:t>
            </a:r>
            <a:r>
              <a:rPr lang="en-US" altLang="zh-CN" dirty="0">
                <a:solidFill>
                  <a:srgbClr val="FF0000"/>
                </a:solidFill>
              </a:rPr>
              <a:t>sets of states </a:t>
            </a:r>
            <a:r>
              <a:rPr lang="en-US" altLang="zh-CN" dirty="0"/>
              <a:t>for policy update </a:t>
            </a:r>
            <a:r>
              <a:rPr lang="en-US" altLang="zh-CN" dirty="0">
                <a:solidFill>
                  <a:srgbClr val="FF0000"/>
                </a:solidFill>
              </a:rPr>
              <a:t>with current policy</a:t>
            </a:r>
            <a:r>
              <a:rPr lang="en-US" altLang="zh-CN" dirty="0"/>
              <a:t>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32542CA1-CFF6-45CC-AD14-C04B1F0BD7CF}"/>
              </a:ext>
            </a:extLst>
          </p:cNvPr>
          <p:cNvSpPr/>
          <p:nvPr/>
        </p:nvSpPr>
        <p:spPr>
          <a:xfrm>
            <a:off x="6165354" y="1559397"/>
            <a:ext cx="5654406" cy="417576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28" grpId="0"/>
      <p:bldP spid="35" grpId="0"/>
      <p:bldP spid="6" grpId="0"/>
      <p:bldP spid="21" grpId="0"/>
      <p:bldP spid="76" grpId="0"/>
      <p:bldP spid="80" grpId="0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24485"/>
            <a:ext cx="10515600" cy="10064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DDPG: Actor-Critic Networks</a:t>
            </a:r>
            <a:endParaRPr lang="zh-CN" altLang="en-US" sz="3600" dirty="0"/>
          </a:p>
        </p:txBody>
      </p:sp>
      <p:pic>
        <p:nvPicPr>
          <p:cNvPr id="19" name="Picture 2" descr="Image result for neural network">
            <a:extLst>
              <a:ext uri="{FF2B5EF4-FFF2-40B4-BE49-F238E27FC236}">
                <a16:creationId xmlns:a16="http://schemas.microsoft.com/office/drawing/2014/main" id="{BD73D4E2-5892-4EBD-A7C6-07526658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72" y="3009207"/>
            <a:ext cx="1913176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76">
                <a:extLst>
                  <a:ext uri="{FF2B5EF4-FFF2-40B4-BE49-F238E27FC236}">
                    <a16:creationId xmlns:a16="http://schemas.microsoft.com/office/drawing/2014/main" id="{756202FA-EE6F-4A14-856C-43567606C3CF}"/>
                  </a:ext>
                </a:extLst>
              </p:cNvPr>
              <p:cNvSpPr txBox="1"/>
              <p:nvPr/>
            </p:nvSpPr>
            <p:spPr>
              <a:xfrm>
                <a:off x="695328" y="3741325"/>
                <a:ext cx="696024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+mn-ea"/>
                  </a:rPr>
                  <a:t>input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20" name="TextBox 76">
                <a:extLst>
                  <a:ext uri="{FF2B5EF4-FFF2-40B4-BE49-F238E27FC236}">
                    <a16:creationId xmlns:a16="http://schemas.microsoft.com/office/drawing/2014/main" id="{756202FA-EE6F-4A14-856C-43567606C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8" y="3741325"/>
                <a:ext cx="696024" cy="646331"/>
              </a:xfrm>
              <a:prstGeom prst="rect">
                <a:avLst/>
              </a:prstGeom>
              <a:blipFill>
                <a:blip r:embed="rId16"/>
                <a:stretch>
                  <a:fillRect l="-5983" t="-4587" r="-683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77">
                <a:extLst>
                  <a:ext uri="{FF2B5EF4-FFF2-40B4-BE49-F238E27FC236}">
                    <a16:creationId xmlns:a16="http://schemas.microsoft.com/office/drawing/2014/main" id="{5021A4CF-4ECE-4496-9966-F53F643140C9}"/>
                  </a:ext>
                </a:extLst>
              </p:cNvPr>
              <p:cNvSpPr txBox="1"/>
              <p:nvPr/>
            </p:nvSpPr>
            <p:spPr>
              <a:xfrm>
                <a:off x="4768649" y="3561665"/>
                <a:ext cx="1139479" cy="5847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600" b="0" dirty="0">
                    <a:latin typeface="+mn-ea"/>
                  </a:rPr>
                  <a:t>Output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600" b="0" i="0" smtClean="0">
                              <a:latin typeface="Cambria Math"/>
                            </a:rPr>
                            <m:t>ω</m:t>
                          </m:r>
                        </m:sub>
                      </m:sSub>
                      <m:r>
                        <a:rPr lang="en-US" altLang="zh-CN" sz="1600" b="0" i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/>
                            </a:rPr>
                            <m:t>t</m:t>
                          </m:r>
                        </m:sub>
                      </m:sSub>
                      <m:r>
                        <a:rPr lang="en-US" altLang="zh-CN" sz="1600" b="0" i="0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/>
                            </a:rPr>
                            <m:t>t</m:t>
                          </m:r>
                        </m:sub>
                      </m:sSub>
                      <m:r>
                        <a:rPr lang="en-US" altLang="zh-CN" sz="1600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en-US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21" name="TextBox 77">
                <a:extLst>
                  <a:ext uri="{FF2B5EF4-FFF2-40B4-BE49-F238E27FC236}">
                    <a16:creationId xmlns:a16="http://schemas.microsoft.com/office/drawing/2014/main" id="{5021A4CF-4ECE-4496-9966-F53F64314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649" y="3561665"/>
                <a:ext cx="1139479" cy="584775"/>
              </a:xfrm>
              <a:prstGeom prst="rect">
                <a:avLst/>
              </a:prstGeom>
              <a:blipFill>
                <a:blip r:embed="rId17"/>
                <a:stretch>
                  <a:fillRect t="-2020" b="-303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Image result for neural network">
            <a:extLst>
              <a:ext uri="{FF2B5EF4-FFF2-40B4-BE49-F238E27FC236}">
                <a16:creationId xmlns:a16="http://schemas.microsoft.com/office/drawing/2014/main" id="{920D94B9-AEFA-4EF9-8443-144C716B6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47" y="3062256"/>
            <a:ext cx="1893940" cy="22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79">
                <a:extLst>
                  <a:ext uri="{FF2B5EF4-FFF2-40B4-BE49-F238E27FC236}">
                    <a16:creationId xmlns:a16="http://schemas.microsoft.com/office/drawing/2014/main" id="{BEA77EEC-2578-4567-AFEE-CFDD64F7A2DA}"/>
                  </a:ext>
                </a:extLst>
              </p:cNvPr>
              <p:cNvSpPr txBox="1"/>
              <p:nvPr/>
            </p:nvSpPr>
            <p:spPr>
              <a:xfrm>
                <a:off x="6493258" y="3520371"/>
                <a:ext cx="702436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+mn-ea"/>
                  </a:rPr>
                  <a:t>Input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+mn-ea"/>
                </a:endParaRPr>
              </a:p>
            </p:txBody>
          </p:sp>
        </mc:Choice>
        <mc:Fallback xmlns="">
          <p:sp>
            <p:nvSpPr>
              <p:cNvPr id="23" name="TextBox 79">
                <a:extLst>
                  <a:ext uri="{FF2B5EF4-FFF2-40B4-BE49-F238E27FC236}">
                    <a16:creationId xmlns:a16="http://schemas.microsoft.com/office/drawing/2014/main" id="{BEA77EEC-2578-4567-AFEE-CFDD64F7A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258" y="3520371"/>
                <a:ext cx="702436" cy="646331"/>
              </a:xfrm>
              <a:prstGeom prst="rect">
                <a:avLst/>
              </a:prstGeom>
              <a:blipFill>
                <a:blip r:embed="rId18"/>
                <a:stretch>
                  <a:fillRect l="-5932" t="-3636" r="-593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80">
                <a:extLst>
                  <a:ext uri="{FF2B5EF4-FFF2-40B4-BE49-F238E27FC236}">
                    <a16:creationId xmlns:a16="http://schemas.microsoft.com/office/drawing/2014/main" id="{84627E51-3415-4F20-BF85-B8466E6552A0}"/>
                  </a:ext>
                </a:extLst>
              </p:cNvPr>
              <p:cNvSpPr txBox="1"/>
              <p:nvPr/>
            </p:nvSpPr>
            <p:spPr>
              <a:xfrm>
                <a:off x="10280530" y="3558850"/>
                <a:ext cx="816249" cy="5847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+mn-ea"/>
                  </a:rPr>
                  <a:t>Output</a:t>
                </a:r>
                <a:endParaRPr lang="en-US" altLang="zh-CN" sz="1600" b="0" dirty="0">
                  <a:latin typeface="+mn-ea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 sz="1600" b="0" i="0" smtClean="0"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z="1600" b="0" i="0" smtClean="0">
                            <a:latin typeface="Cambria Math"/>
                          </a:rPr>
                          <m:t>θ</m:t>
                        </m:r>
                      </m:sub>
                    </m:sSub>
                    <m:r>
                      <a:rPr lang="en-US" altLang="zh-CN" sz="1600" b="0" i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+mn-ea"/>
                  </a:rPr>
                  <a:t>)</a:t>
                </a:r>
                <a:endParaRPr lang="zh-CN" altLang="en-US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24" name="TextBox 80">
                <a:extLst>
                  <a:ext uri="{FF2B5EF4-FFF2-40B4-BE49-F238E27FC236}">
                    <a16:creationId xmlns:a16="http://schemas.microsoft.com/office/drawing/2014/main" id="{84627E51-3415-4F20-BF85-B8466E655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530" y="3558850"/>
                <a:ext cx="816249" cy="584775"/>
              </a:xfrm>
              <a:prstGeom prst="rect">
                <a:avLst/>
              </a:prstGeom>
              <a:blipFill>
                <a:blip r:embed="rId19"/>
                <a:stretch>
                  <a:fillRect l="-2920" t="-2020" b="-1010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81">
            <a:extLst>
              <a:ext uri="{FF2B5EF4-FFF2-40B4-BE49-F238E27FC236}">
                <a16:creationId xmlns:a16="http://schemas.microsoft.com/office/drawing/2014/main" id="{C2101A0E-6ACA-4A2A-A03C-1463A7D5BA22}"/>
              </a:ext>
            </a:extLst>
          </p:cNvPr>
          <p:cNvSpPr txBox="1"/>
          <p:nvPr/>
        </p:nvSpPr>
        <p:spPr>
          <a:xfrm>
            <a:off x="2076491" y="2454313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Critic network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6" name="TextBox 82">
            <a:extLst>
              <a:ext uri="{FF2B5EF4-FFF2-40B4-BE49-F238E27FC236}">
                <a16:creationId xmlns:a16="http://schemas.microsoft.com/office/drawing/2014/main" id="{6F1857D0-0817-4F66-9C98-45121AED037C}"/>
              </a:ext>
            </a:extLst>
          </p:cNvPr>
          <p:cNvSpPr txBox="1"/>
          <p:nvPr/>
        </p:nvSpPr>
        <p:spPr>
          <a:xfrm>
            <a:off x="7652454" y="2541178"/>
            <a:ext cx="2274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Actor network</a:t>
            </a:r>
            <a:endParaRPr lang="zh-CN" altLang="en-US" sz="24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83">
                <a:extLst>
                  <a:ext uri="{FF2B5EF4-FFF2-40B4-BE49-F238E27FC236}">
                    <a16:creationId xmlns:a16="http://schemas.microsoft.com/office/drawing/2014/main" id="{70147523-D44E-43DC-9439-65BEA76E1D3D}"/>
                  </a:ext>
                </a:extLst>
              </p:cNvPr>
              <p:cNvSpPr txBox="1"/>
              <p:nvPr/>
            </p:nvSpPr>
            <p:spPr>
              <a:xfrm>
                <a:off x="1604165" y="5339052"/>
                <a:ext cx="3460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n-ea"/>
                  </a:rPr>
                  <a:t>Y-input: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/>
                          </a:rPr>
                          <m:t>t</m:t>
                        </m:r>
                      </m:sub>
                    </m:sSub>
                    <m:r>
                      <a:rPr lang="en-US" altLang="zh-CN" sz="1600" b="0" i="0" dirty="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zh-CN" altLang="en-US" sz="1600" b="0" i="0" dirty="0" smtClean="0">
                        <a:latin typeface="Cambria Math"/>
                      </a:rPr>
                      <m:t>γ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z="1600" b="0" i="0" smtClean="0">
                            <a:latin typeface="Cambria Math"/>
                          </a:rPr>
                          <m:t>ω</m:t>
                        </m:r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</a:rPr>
                              <m:t>t</m:t>
                            </m:r>
                            <m:r>
                              <a:rPr lang="en-US" altLang="zh-CN" sz="1600" b="0" i="0" smtClean="0">
                                <a:latin typeface="Cambria Math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600" b="0" i="0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 sz="1600" i="0">
                                <a:latin typeface="Cambria Math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sz="1600" i="0">
                                <a:latin typeface="Cambria Math"/>
                              </a:rPr>
                              <m:t>θ</m:t>
                            </m:r>
                            <m: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en-US" altLang="zh-CN" sz="1600" i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i="0">
                                <a:latin typeface="Cambria Math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 i="0">
                                <a:latin typeface="Cambria Math"/>
                              </a:rPr>
                              <m:t>t</m:t>
                            </m:r>
                            <m: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1600" dirty="0">
                            <a:latin typeface="+mn-ea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zh-CN" altLang="en-US" sz="1600" dirty="0">
                            <a:latin typeface="+mn-ea"/>
                          </a:rPr>
                          <m:t> </m:t>
                        </m:r>
                      </m:e>
                    </m:d>
                  </m:oMath>
                </a14:m>
                <a:endParaRPr lang="en-US" altLang="zh-CN" sz="1600" b="0" dirty="0">
                  <a:latin typeface="+mn-ea"/>
                </a:endParaRPr>
              </a:p>
              <a:p>
                <a:pPr algn="ctr"/>
                <a:r>
                  <a:rPr lang="en-US" altLang="zh-CN" dirty="0">
                    <a:latin typeface="+mn-ea"/>
                  </a:rPr>
                  <a:t>Training: MSE</a:t>
                </a:r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27" name="TextBox 83">
                <a:extLst>
                  <a:ext uri="{FF2B5EF4-FFF2-40B4-BE49-F238E27FC236}">
                    <a16:creationId xmlns:a16="http://schemas.microsoft.com/office/drawing/2014/main" id="{70147523-D44E-43DC-9439-65BEA76E1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165" y="5339052"/>
                <a:ext cx="3460538" cy="646331"/>
              </a:xfrm>
              <a:prstGeom prst="rect">
                <a:avLst/>
              </a:prstGeom>
              <a:blipFill>
                <a:blip r:embed="rId20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84">
                <a:extLst>
                  <a:ext uri="{FF2B5EF4-FFF2-40B4-BE49-F238E27FC236}">
                    <a16:creationId xmlns:a16="http://schemas.microsoft.com/office/drawing/2014/main" id="{2B532AF7-BCDD-426A-AA29-F58EFF05FA4E}"/>
                  </a:ext>
                </a:extLst>
              </p:cNvPr>
              <p:cNvSpPr txBox="1"/>
              <p:nvPr/>
            </p:nvSpPr>
            <p:spPr>
              <a:xfrm>
                <a:off x="6885352" y="5417867"/>
                <a:ext cx="3983445" cy="64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n-ea"/>
                  </a:rPr>
                  <a:t>Apply gradient: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16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30" name="TextBox 84">
                <a:extLst>
                  <a:ext uri="{FF2B5EF4-FFF2-40B4-BE49-F238E27FC236}">
                    <a16:creationId xmlns:a16="http://schemas.microsoft.com/office/drawing/2014/main" id="{2B532AF7-BCDD-426A-AA29-F58EFF05F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52" y="5417867"/>
                <a:ext cx="3983445" cy="641266"/>
              </a:xfrm>
              <a:prstGeom prst="rect">
                <a:avLst/>
              </a:prstGeom>
              <a:blipFill>
                <a:blip r:embed="rId21"/>
                <a:stretch>
                  <a:fillRect t="-5714" b="-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1">
            <a:extLst>
              <a:ext uri="{FF2B5EF4-FFF2-40B4-BE49-F238E27FC236}">
                <a16:creationId xmlns:a16="http://schemas.microsoft.com/office/drawing/2014/main" id="{B7A648DA-92B1-4125-A750-BDBFD47E1D7C}"/>
              </a:ext>
            </a:extLst>
          </p:cNvPr>
          <p:cNvSpPr txBox="1"/>
          <p:nvPr/>
        </p:nvSpPr>
        <p:spPr>
          <a:xfrm>
            <a:off x="1604165" y="1913359"/>
            <a:ext cx="350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</a:rPr>
              <a:t>Value estimation: Q-learning</a:t>
            </a:r>
            <a:endParaRPr lang="zh-CN" altLang="en-US" b="1" dirty="0">
              <a:latin typeface="+mn-ea"/>
            </a:endParaRPr>
          </a:p>
        </p:txBody>
      </p:sp>
      <p:sp>
        <p:nvSpPr>
          <p:cNvPr id="32" name="TextBox 86">
            <a:extLst>
              <a:ext uri="{FF2B5EF4-FFF2-40B4-BE49-F238E27FC236}">
                <a16:creationId xmlns:a16="http://schemas.microsoft.com/office/drawing/2014/main" id="{10ED8DAA-B2BF-41F0-BCCD-6D751672A0E3}"/>
              </a:ext>
            </a:extLst>
          </p:cNvPr>
          <p:cNvSpPr txBox="1"/>
          <p:nvPr/>
        </p:nvSpPr>
        <p:spPr>
          <a:xfrm>
            <a:off x="6975592" y="1916648"/>
            <a:ext cx="380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</a:rPr>
              <a:t>Policy upgrade: policy gradient</a:t>
            </a:r>
            <a:endParaRPr lang="zh-CN" altLang="en-US" b="1" dirty="0">
              <a:latin typeface="+mn-ea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8D6B61-79AD-4706-8D88-3E4D489647D1}"/>
              </a:ext>
            </a:extLst>
          </p:cNvPr>
          <p:cNvSpPr/>
          <p:nvPr/>
        </p:nvSpPr>
        <p:spPr>
          <a:xfrm>
            <a:off x="2036431" y="2454313"/>
            <a:ext cx="2421136" cy="28178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1F78AA8-B892-46A1-880B-8B6A9A11C520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391352" y="4064490"/>
            <a:ext cx="606849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E0879FB2-F307-465D-97C2-275674A8098A}"/>
              </a:ext>
            </a:extLst>
          </p:cNvPr>
          <p:cNvCxnSpPr>
            <a:stCxn id="36" idx="3"/>
            <a:endCxn id="21" idx="1"/>
          </p:cNvCxnSpPr>
          <p:nvPr/>
        </p:nvCxnSpPr>
        <p:spPr>
          <a:xfrm flipV="1">
            <a:off x="4457567" y="3854053"/>
            <a:ext cx="311082" cy="91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9583FFD4-3C4C-46B9-BB3D-C9769A1CB41E}"/>
              </a:ext>
            </a:extLst>
          </p:cNvPr>
          <p:cNvSpPr/>
          <p:nvPr/>
        </p:nvSpPr>
        <p:spPr>
          <a:xfrm>
            <a:off x="7579248" y="2518395"/>
            <a:ext cx="2421136" cy="28178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CFF2199-66B4-4E9F-9545-3504CF680281}"/>
              </a:ext>
            </a:extLst>
          </p:cNvPr>
          <p:cNvCxnSpPr/>
          <p:nvPr/>
        </p:nvCxnSpPr>
        <p:spPr>
          <a:xfrm>
            <a:off x="7277447" y="3843536"/>
            <a:ext cx="296572" cy="9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AF364311-C9B6-4161-8E64-AC36A88D054B}"/>
              </a:ext>
            </a:extLst>
          </p:cNvPr>
          <p:cNvCxnSpPr/>
          <p:nvPr/>
        </p:nvCxnSpPr>
        <p:spPr>
          <a:xfrm>
            <a:off x="9983958" y="3842584"/>
            <a:ext cx="296572" cy="9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76">
                <a:extLst>
                  <a:ext uri="{FF2B5EF4-FFF2-40B4-BE49-F238E27FC236}">
                    <a16:creationId xmlns:a16="http://schemas.microsoft.com/office/drawing/2014/main" id="{9CB22D07-D31A-40F8-8506-575C786EDF23}"/>
                  </a:ext>
                </a:extLst>
              </p:cNvPr>
              <p:cNvSpPr txBox="1"/>
              <p:nvPr/>
            </p:nvSpPr>
            <p:spPr>
              <a:xfrm>
                <a:off x="695328" y="2798732"/>
                <a:ext cx="696024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+mn-ea"/>
                  </a:rPr>
                  <a:t>input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42" name="TextBox 76">
                <a:extLst>
                  <a:ext uri="{FF2B5EF4-FFF2-40B4-BE49-F238E27FC236}">
                    <a16:creationId xmlns:a16="http://schemas.microsoft.com/office/drawing/2014/main" id="{9CB22D07-D31A-40F8-8506-575C786ED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8" y="2798732"/>
                <a:ext cx="696024" cy="646331"/>
              </a:xfrm>
              <a:prstGeom prst="rect">
                <a:avLst/>
              </a:prstGeom>
              <a:blipFill>
                <a:blip r:embed="rId22"/>
                <a:stretch>
                  <a:fillRect l="-5983" t="-3670" r="-683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2353B201-B47C-44BD-86A2-BAD671BA91F6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1391352" y="3112458"/>
            <a:ext cx="1573790" cy="944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A987CFE3-E49E-430E-9AD3-B59CE32EAA67}"/>
                  </a:ext>
                </a:extLst>
              </p:cNvPr>
              <p:cNvSpPr txBox="1"/>
              <p:nvPr/>
            </p:nvSpPr>
            <p:spPr>
              <a:xfrm>
                <a:off x="726440" y="1347547"/>
                <a:ext cx="5070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For each data in the batch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𝑡</m:t>
                        </m:r>
                        <m:r>
                          <a:rPr lang="en-US" altLang="zh-CN" i="1">
                            <a:latin typeface="Cambria Math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, done):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A987CFE3-E49E-430E-9AD3-B59CE32EA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" y="1347547"/>
                <a:ext cx="5070491" cy="369332"/>
              </a:xfrm>
              <a:prstGeom prst="rect">
                <a:avLst/>
              </a:prstGeom>
              <a:blipFill>
                <a:blip r:embed="rId15"/>
                <a:stretch>
                  <a:fillRect l="-962" t="-8197" r="-24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43237ED6-7B26-4611-B145-0B8384224C88}"/>
              </a:ext>
            </a:extLst>
          </p:cNvPr>
          <p:cNvSpPr txBox="1"/>
          <p:nvPr/>
        </p:nvSpPr>
        <p:spPr>
          <a:xfrm>
            <a:off x="5174266" y="532578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Target network</a:t>
            </a:r>
            <a:endParaRPr lang="zh-CN" altLang="en-US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35FA4D82-5320-42B7-B0B1-E8A35DECF4F1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4924617" y="5510453"/>
            <a:ext cx="2496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/>
      <p:bldP spid="26" grpId="0"/>
      <p:bldP spid="27" grpId="0"/>
      <p:bldP spid="30" grpId="0"/>
      <p:bldP spid="31" grpId="0"/>
      <p:bldP spid="32" grpId="0"/>
      <p:bldP spid="36" grpId="0" animBg="1"/>
      <p:bldP spid="39" grpId="0" animBg="1"/>
      <p:bldP spid="42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85DE9-BAE6-4227-8DE4-E56BAD92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7416"/>
          </a:xfrm>
        </p:spPr>
        <p:txBody>
          <a:bodyPr/>
          <a:lstStyle/>
          <a:p>
            <a:r>
              <a:rPr lang="en-US" altLang="zh-CN" dirty="0"/>
              <a:t>DDPG: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/>
              <p:nvPr/>
            </p:nvSpPr>
            <p:spPr>
              <a:xfrm>
                <a:off x="949911" y="1447061"/>
                <a:ext cx="3367568" cy="237286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Agent</a:t>
                </a:r>
              </a:p>
              <a:p>
                <a:pPr algn="ctr"/>
                <a:endParaRPr lang="en-US" altLang="zh-CN" sz="1000" dirty="0"/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Actor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algn="ctr"/>
                <a:r>
                  <a:rPr lang="en-US" altLang="zh-CN" dirty="0"/>
                  <a:t>Critic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latin typeface="Cambria Math"/>
                          </a:rPr>
                          <m:t>ω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Target Action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θ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Target Q value 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mtClean="0">
                            <a:latin typeface="Cambria Math"/>
                          </a:rPr>
                          <m:t>ω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2A4A30C-DD08-4751-8A14-1EF12CF90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11" y="1447061"/>
                <a:ext cx="3367568" cy="237286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86F69AC-AA21-40C6-8E2D-D567FB937673}"/>
              </a:ext>
            </a:extLst>
          </p:cNvPr>
          <p:cNvSpPr/>
          <p:nvPr/>
        </p:nvSpPr>
        <p:spPr>
          <a:xfrm>
            <a:off x="6443659" y="1447061"/>
            <a:ext cx="3674447" cy="2477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sz="2400" b="1" dirty="0"/>
              <a:t>Interaction</a:t>
            </a:r>
          </a:p>
          <a:p>
            <a:pPr algn="ctr"/>
            <a:endParaRPr lang="en-US" altLang="zh-CN" dirty="0"/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/>
              <p:nvPr/>
            </p:nvSpPr>
            <p:spPr>
              <a:xfrm>
                <a:off x="3542190" y="4161479"/>
                <a:ext cx="4096667" cy="237286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400" b="1" dirty="0"/>
                  <a:t>Learning</a:t>
                </a:r>
              </a:p>
              <a:p>
                <a:pPr algn="ctr"/>
                <a:endParaRPr lang="en-US" altLang="zh-CN" sz="1050" b="1" dirty="0"/>
              </a:p>
              <a:p>
                <a:pPr algn="ctr"/>
                <a:r>
                  <a:rPr lang="en-US" altLang="zh-CN" sz="2000" dirty="0"/>
                  <a:t>Critic: Q-learning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 dirty="0">
                                          <a:latin typeface="Cambria Math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 dirty="0">
                                          <a:latin typeface="Cambria Math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altLang="zh-CN" sz="1400" dirty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zh-CN" altLang="en-US" sz="1400" dirty="0">
                                      <a:latin typeface="Cambria Math"/>
                                    </a:rPr>
                                    <m:t>γ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/>
                                        </a:rPr>
                                        <m:t>Q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sz="1400">
                                              <a:latin typeface="Cambria Math"/>
                                            </a:rPr>
                                            <m:t>ω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S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t</m:t>
                                          </m:r>
                                          <m:r>
                                            <a:rPr lang="en-US" altLang="zh-CN" sz="1400">
                                              <a:latin typeface="Cambria Math"/>
                                            </a:rPr>
                                            <m:t>+1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1400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sz="1400">
                                              <a:latin typeface="Cambria Math"/>
                                            </a:rPr>
                                            <m:t>μ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altLang="zh-CN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zh-CN" altLang="en-US" sz="1400">
                                                  <a:latin typeface="Cambria Math"/>
                                                </a:rPr>
                                                <m:t>θ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14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sz="1400">
                                          <a:latin typeface="Cambria Math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S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t</m:t>
                                          </m:r>
                                          <m:r>
                                            <a:rPr lang="en-US" altLang="zh-CN" sz="1400">
                                              <a:latin typeface="Cambria Math"/>
                                            </a:rPr>
                                            <m:t>+1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m:rPr>
                                          <m:nor/>
                                        </m:rPr>
                                        <a:rPr lang="en-US" altLang="zh-CN" sz="1400" dirty="0">
                                          <a:latin typeface="+mn-ea"/>
                                        </a:rPr>
                                        <m:t>)</m:t>
                                      </m:r>
                                    </m:e>
                                  </m:d>
                                  <m:r>
                                    <a:rPr lang="en-US" altLang="zh-CN" sz="14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400">
                                          <a:latin typeface="Cambria Math"/>
                                        </a:rPr>
                                        <m:t>ω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S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t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1400">
                                          <a:latin typeface="Cambria Math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A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400">
                                              <a:latin typeface="Cambria Math"/>
                                            </a:rPr>
                                            <m:t>t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</a:rPr>
                  <a:t>Actor: DPG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zh-CN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55EF658A-CACE-43C3-87D7-6855301A7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190" y="4161479"/>
                <a:ext cx="4096667" cy="2372866"/>
              </a:xfrm>
              <a:prstGeom prst="roundRect">
                <a:avLst/>
              </a:prstGeom>
              <a:blipFill>
                <a:blip r:embed="rId6"/>
                <a:stretch>
                  <a:fillRect l="-7567" b="-4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01B7BF3-E614-4548-8521-6EEC4DC8B192}"/>
              </a:ext>
            </a:extLst>
          </p:cNvPr>
          <p:cNvCxnSpPr>
            <a:cxnSpLocks/>
          </p:cNvCxnSpPr>
          <p:nvPr/>
        </p:nvCxnSpPr>
        <p:spPr>
          <a:xfrm>
            <a:off x="4317479" y="2469821"/>
            <a:ext cx="2126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264FA210-C185-461D-921F-B3516A8F03BC}"/>
              </a:ext>
            </a:extLst>
          </p:cNvPr>
          <p:cNvCxnSpPr>
            <a:cxnSpLocks/>
            <a:stCxn id="13" idx="2"/>
            <a:endCxn id="18" idx="3"/>
          </p:cNvCxnSpPr>
          <p:nvPr/>
        </p:nvCxnSpPr>
        <p:spPr>
          <a:xfrm rot="5400000">
            <a:off x="7090933" y="4131304"/>
            <a:ext cx="1764533" cy="6686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1DD17FC-5D8C-47A3-ADC7-4A37851A45AF}"/>
              </a:ext>
            </a:extLst>
          </p:cNvPr>
          <p:cNvSpPr txBox="1"/>
          <p:nvPr/>
        </p:nvSpPr>
        <p:spPr>
          <a:xfrm>
            <a:off x="8337196" y="4461286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Batch of Off-line</a:t>
            </a:r>
            <a:r>
              <a:rPr lang="en-US" altLang="zh-CN" dirty="0"/>
              <a:t> data</a:t>
            </a:r>
            <a:endParaRPr lang="zh-CN" altLang="en-US" dirty="0"/>
          </a:p>
        </p:txBody>
      </p: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27A6A293-4DBC-4F1A-891B-53749561FA68}"/>
              </a:ext>
            </a:extLst>
          </p:cNvPr>
          <p:cNvCxnSpPr>
            <a:cxnSpLocks/>
            <a:stCxn id="18" idx="1"/>
            <a:endCxn id="16" idx="2"/>
          </p:cNvCxnSpPr>
          <p:nvPr/>
        </p:nvCxnSpPr>
        <p:spPr>
          <a:xfrm rot="10800000">
            <a:off x="2633696" y="3819928"/>
            <a:ext cx="908495" cy="15279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BA7D86A6-F2B3-4359-9BE1-7072273F16B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317479" y="3375616"/>
            <a:ext cx="1273045" cy="7858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45DEFF9F-F285-4FAF-959A-2A21AA544234}"/>
              </a:ext>
            </a:extLst>
          </p:cNvPr>
          <p:cNvSpPr txBox="1"/>
          <p:nvPr/>
        </p:nvSpPr>
        <p:spPr>
          <a:xfrm>
            <a:off x="4970566" y="300230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target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49BFBA-9BF0-4182-B303-393680AF1D58}"/>
              </a:ext>
            </a:extLst>
          </p:cNvPr>
          <p:cNvSpPr txBox="1"/>
          <p:nvPr/>
        </p:nvSpPr>
        <p:spPr>
          <a:xfrm>
            <a:off x="1495723" y="4184287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Update</a:t>
            </a:r>
          </a:p>
          <a:p>
            <a:r>
              <a:rPr lang="en-US" altLang="zh-CN" dirty="0"/>
              <a:t>networks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35C5A7-8751-47F4-A614-93E1281D2EE0}"/>
              </a:ext>
            </a:extLst>
          </p:cNvPr>
          <p:cNvSpPr/>
          <p:nvPr/>
        </p:nvSpPr>
        <p:spPr>
          <a:xfrm>
            <a:off x="7141996" y="3086230"/>
            <a:ext cx="2331087" cy="497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Replay Buffer</a:t>
            </a:r>
            <a:endParaRPr lang="zh-CN" altLang="en-US" dirty="0"/>
          </a:p>
        </p:txBody>
      </p: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78F46555-8BAC-475E-876F-0E3DC67D860E}"/>
              </a:ext>
            </a:extLst>
          </p:cNvPr>
          <p:cNvCxnSpPr>
            <a:cxnSpLocks/>
            <a:endCxn id="13" idx="0"/>
          </p:cNvCxnSpPr>
          <p:nvPr/>
        </p:nvCxnSpPr>
        <p:spPr>
          <a:xfrm rot="5400000">
            <a:off x="8152248" y="2930937"/>
            <a:ext cx="310586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D3D4141-B366-43AD-8DDF-D19087142B2A}"/>
              </a:ext>
            </a:extLst>
          </p:cNvPr>
          <p:cNvGrpSpPr/>
          <p:nvPr/>
        </p:nvGrpSpPr>
        <p:grpSpPr>
          <a:xfrm>
            <a:off x="6980821" y="2444678"/>
            <a:ext cx="2684406" cy="310457"/>
            <a:chOff x="5879587" y="3764035"/>
            <a:chExt cx="1890502" cy="220802"/>
          </a:xfrm>
        </p:grpSpPr>
        <p:sp>
          <p:nvSpPr>
            <p:cNvPr id="36" name="椭圆 20">
              <a:extLst>
                <a:ext uri="{FF2B5EF4-FFF2-40B4-BE49-F238E27FC236}">
                  <a16:creationId xmlns:a16="http://schemas.microsoft.com/office/drawing/2014/main" id="{4B8142F0-E574-4201-A1DE-122583BFE529}"/>
                </a:ext>
              </a:extLst>
            </p:cNvPr>
            <p:cNvSpPr/>
            <p:nvPr/>
          </p:nvSpPr>
          <p:spPr>
            <a:xfrm>
              <a:off x="5879587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21">
              <a:extLst>
                <a:ext uri="{FF2B5EF4-FFF2-40B4-BE49-F238E27FC236}">
                  <a16:creationId xmlns:a16="http://schemas.microsoft.com/office/drawing/2014/main" id="{8D57886E-23F1-4877-93EB-A4F3FF067AE3}"/>
                </a:ext>
              </a:extLst>
            </p:cNvPr>
            <p:cNvSpPr/>
            <p:nvPr/>
          </p:nvSpPr>
          <p:spPr>
            <a:xfrm>
              <a:off x="6342713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0EAE5A7-0159-4538-913D-AF18F46AE1E7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6087306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椭圆 23">
              <a:extLst>
                <a:ext uri="{FF2B5EF4-FFF2-40B4-BE49-F238E27FC236}">
                  <a16:creationId xmlns:a16="http://schemas.microsoft.com/office/drawing/2014/main" id="{4FAA2699-B392-47FC-B526-31EAD4C21F62}"/>
                </a:ext>
              </a:extLst>
            </p:cNvPr>
            <p:cNvSpPr/>
            <p:nvPr/>
          </p:nvSpPr>
          <p:spPr>
            <a:xfrm>
              <a:off x="6698406" y="3764035"/>
              <a:ext cx="207719" cy="2077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24">
              <a:extLst>
                <a:ext uri="{FF2B5EF4-FFF2-40B4-BE49-F238E27FC236}">
                  <a16:creationId xmlns:a16="http://schemas.microsoft.com/office/drawing/2014/main" id="{72EE1F03-795B-4712-98EC-BEFF0BA26861}"/>
                </a:ext>
              </a:extLst>
            </p:cNvPr>
            <p:cNvSpPr/>
            <p:nvPr/>
          </p:nvSpPr>
          <p:spPr>
            <a:xfrm>
              <a:off x="7161532" y="3804887"/>
              <a:ext cx="126014" cy="12601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BDC93965-20AB-42D2-860C-07397E5DD5AA}"/>
                </a:ext>
              </a:extLst>
            </p:cNvPr>
            <p:cNvCxnSpPr>
              <a:endCxn id="40" idx="2"/>
            </p:cNvCxnSpPr>
            <p:nvPr/>
          </p:nvCxnSpPr>
          <p:spPr>
            <a:xfrm>
              <a:off x="6906125" y="3867894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8DDB7D8F-35DF-4233-A3AD-7CD2F880F1F5}"/>
                </a:ext>
              </a:extLst>
            </p:cNvPr>
            <p:cNvCxnSpPr>
              <a:stCxn id="37" idx="6"/>
              <a:endCxn id="39" idx="2"/>
            </p:cNvCxnSpPr>
            <p:nvPr/>
          </p:nvCxnSpPr>
          <p:spPr>
            <a:xfrm>
              <a:off x="6468727" y="3867894"/>
              <a:ext cx="229679" cy="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CF76492-3E46-4057-9910-1487E9C53DC4}"/>
                </a:ext>
              </a:extLst>
            </p:cNvPr>
            <p:cNvCxnSpPr/>
            <p:nvPr/>
          </p:nvCxnSpPr>
          <p:spPr>
            <a:xfrm>
              <a:off x="7313932" y="3867895"/>
              <a:ext cx="25540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矩形 28">
              <a:extLst>
                <a:ext uri="{FF2B5EF4-FFF2-40B4-BE49-F238E27FC236}">
                  <a16:creationId xmlns:a16="http://schemas.microsoft.com/office/drawing/2014/main" id="{2BAC17F3-4576-4849-A464-BA391FAE4856}"/>
                </a:ext>
              </a:extLst>
            </p:cNvPr>
            <p:cNvSpPr/>
            <p:nvPr/>
          </p:nvSpPr>
          <p:spPr>
            <a:xfrm>
              <a:off x="7569339" y="3786266"/>
              <a:ext cx="200750" cy="1985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/>
              <p:nvPr/>
            </p:nvSpPr>
            <p:spPr>
              <a:xfrm>
                <a:off x="7281361" y="1984736"/>
                <a:ext cx="20833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Policy: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+noise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0012C64-1FC9-44F6-8120-03E1CF1D4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61" y="1984736"/>
                <a:ext cx="2083327" cy="369332"/>
              </a:xfrm>
              <a:prstGeom prst="rect">
                <a:avLst/>
              </a:prstGeom>
              <a:blipFill>
                <a:blip r:embed="rId7"/>
                <a:stretch>
                  <a:fillRect l="-2339" t="-10000" r="-263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>
            <a:extLst>
              <a:ext uri="{FF2B5EF4-FFF2-40B4-BE49-F238E27FC236}">
                <a16:creationId xmlns:a16="http://schemas.microsoft.com/office/drawing/2014/main" id="{0BCF638F-0C18-44ED-883E-5C5CBE14267E}"/>
              </a:ext>
            </a:extLst>
          </p:cNvPr>
          <p:cNvSpPr txBox="1"/>
          <p:nvPr/>
        </p:nvSpPr>
        <p:spPr>
          <a:xfrm>
            <a:off x="4990652" y="205337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policy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7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/>
      <p:bldP spid="33" grpId="0"/>
      <p:bldP spid="34" grpId="0"/>
      <p:bldP spid="13" grpId="0" animBg="1"/>
      <p:bldP spid="45" grpId="0"/>
      <p:bldP spid="5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7126</TotalTime>
  <Words>2364</Words>
  <Application>Microsoft Office PowerPoint</Application>
  <PresentationFormat>宽屏</PresentationFormat>
  <Paragraphs>463</Paragraphs>
  <Slides>36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1" baseType="lpstr">
      <vt:lpstr>等线</vt:lpstr>
      <vt:lpstr>等线 Light</vt:lpstr>
      <vt:lpstr>Arial</vt:lpstr>
      <vt:lpstr>Cambria Math</vt:lpstr>
      <vt:lpstr>Office 主题​​</vt:lpstr>
      <vt:lpstr>Off-Policy Deep RL for Continuous Action Space</vt:lpstr>
      <vt:lpstr>Recap: Benefits of off-policy algorithms</vt:lpstr>
      <vt:lpstr>The Off-policy algorithm we already know:</vt:lpstr>
      <vt:lpstr>Off-policy DRL algorithms for continuous action space</vt:lpstr>
      <vt:lpstr>Deep Deterministic Policy Gradient (DDPG): Intuition</vt:lpstr>
      <vt:lpstr>DDPG: Deterministic Policy Gradient</vt:lpstr>
      <vt:lpstr>DDPG: Why Deterministic Policy Gradient is off-Policy?</vt:lpstr>
      <vt:lpstr>DDPG: Actor-Critic Networks</vt:lpstr>
      <vt:lpstr>DDPG: algorithm</vt:lpstr>
      <vt:lpstr>DDPG: Performance Comparation</vt:lpstr>
      <vt:lpstr>Why does DDPG fail in harder environments?</vt:lpstr>
      <vt:lpstr>Overestimation of Q-learning</vt:lpstr>
      <vt:lpstr>How to reduce overestimation?</vt:lpstr>
      <vt:lpstr>Interplay between policy and value update</vt:lpstr>
      <vt:lpstr> Twin Delayed Deep Deterministic policy gradient (TD3)</vt:lpstr>
      <vt:lpstr>TD3: Performance</vt:lpstr>
      <vt:lpstr>Intuition of Soft Actor-Critic (SAC):</vt:lpstr>
      <vt:lpstr>Maximum Entropy Framework-Soft Critic Update</vt:lpstr>
      <vt:lpstr>Maximum Entropy Framework-Soft Actor Improvement</vt:lpstr>
      <vt:lpstr>Maximum Entropy Framework-Soft Policy Improvement</vt:lpstr>
      <vt:lpstr> Soft Actor-Critic (SAC)</vt:lpstr>
      <vt:lpstr> Soft Actor-Critic (SAC)</vt:lpstr>
      <vt:lpstr>Conclusion: comparison between algorithms</vt:lpstr>
      <vt:lpstr>Conclusion: some methods that can be combined</vt:lpstr>
      <vt:lpstr>Can our algorithms solve real control tasks? --Still have problems</vt:lpstr>
      <vt:lpstr>To solve these problems, here are good directions to combine:</vt:lpstr>
      <vt:lpstr>Reference:</vt:lpstr>
      <vt:lpstr>Thanks for listening!</vt:lpstr>
      <vt:lpstr>DDPG: Why Deterministic Policy Gradient is off-Policy?</vt:lpstr>
      <vt:lpstr>DDPG: Why Deterministic Policy Gradient is off-Policy?</vt:lpstr>
      <vt:lpstr>DDPG: Why Deterministic Policy Gradient is off-Policy?</vt:lpstr>
      <vt:lpstr>Conclusion: some methods that can be combined</vt:lpstr>
      <vt:lpstr>DDPG: Why Deterministic Policy Gradient is off-Policy?</vt:lpstr>
      <vt:lpstr>DDPG: Why Deterministic Policy Gradient is off-Policy?</vt:lpstr>
      <vt:lpstr>DDPG: Why Deterministic Policy Gradient is off-Policy?</vt:lpstr>
      <vt:lpstr>Maximum Entropy Framework-Soft Policy Improvement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Off-Policy Deep RL for Continuous Action Space</dc:title>
  <dc:creator>敖 云轲</dc:creator>
  <cp:lastModifiedBy>敖 云轲</cp:lastModifiedBy>
  <cp:revision>206</cp:revision>
  <dcterms:created xsi:type="dcterms:W3CDTF">2020-02-20T18:31:52Z</dcterms:created>
  <dcterms:modified xsi:type="dcterms:W3CDTF">2020-03-10T08:49:19Z</dcterms:modified>
</cp:coreProperties>
</file>