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tags/tag2.xml" ContentType="application/vnd.openxmlformats-officedocument.presentationml.tags+xml"/>
  <Override PartName="/ppt/notesSlides/notesSlide28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29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30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31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32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33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34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35.xml" ContentType="application/vnd.openxmlformats-officedocument.presentationml.notesSlid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notesSlides/notesSlide36.xml" ContentType="application/vnd.openxmlformats-officedocument.presentationml.notesSlide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9" r:id="rId1"/>
    <p:sldMasterId id="2147483650" r:id="rId2"/>
  </p:sldMasterIdLst>
  <p:notesMasterIdLst>
    <p:notesMasterId r:id="rId65"/>
  </p:notesMasterIdLst>
  <p:handoutMasterIdLst>
    <p:handoutMasterId r:id="rId66"/>
  </p:handoutMasterIdLst>
  <p:sldIdLst>
    <p:sldId id="418" r:id="rId3"/>
    <p:sldId id="872" r:id="rId4"/>
    <p:sldId id="757" r:id="rId5"/>
    <p:sldId id="938" r:id="rId6"/>
    <p:sldId id="856" r:id="rId7"/>
    <p:sldId id="877" r:id="rId8"/>
    <p:sldId id="876" r:id="rId9"/>
    <p:sldId id="878" r:id="rId10"/>
    <p:sldId id="875" r:id="rId11"/>
    <p:sldId id="812" r:id="rId12"/>
    <p:sldId id="879" r:id="rId13"/>
    <p:sldId id="880" r:id="rId14"/>
    <p:sldId id="881" r:id="rId15"/>
    <p:sldId id="816" r:id="rId16"/>
    <p:sldId id="882" r:id="rId17"/>
    <p:sldId id="818" r:id="rId18"/>
    <p:sldId id="883" r:id="rId19"/>
    <p:sldId id="884" r:id="rId20"/>
    <p:sldId id="824" r:id="rId21"/>
    <p:sldId id="825" r:id="rId22"/>
    <p:sldId id="918" r:id="rId23"/>
    <p:sldId id="919" r:id="rId24"/>
    <p:sldId id="920" r:id="rId25"/>
    <p:sldId id="921" r:id="rId26"/>
    <p:sldId id="922" r:id="rId27"/>
    <p:sldId id="923" r:id="rId28"/>
    <p:sldId id="924" r:id="rId29"/>
    <p:sldId id="925" r:id="rId30"/>
    <p:sldId id="926" r:id="rId31"/>
    <p:sldId id="827" r:id="rId32"/>
    <p:sldId id="828" r:id="rId33"/>
    <p:sldId id="854" r:id="rId34"/>
    <p:sldId id="830" r:id="rId35"/>
    <p:sldId id="888" r:id="rId36"/>
    <p:sldId id="842" r:id="rId37"/>
    <p:sldId id="891" r:id="rId38"/>
    <p:sldId id="892" r:id="rId39"/>
    <p:sldId id="893" r:id="rId40"/>
    <p:sldId id="843" r:id="rId41"/>
    <p:sldId id="844" r:id="rId42"/>
    <p:sldId id="845" r:id="rId43"/>
    <p:sldId id="846" r:id="rId44"/>
    <p:sldId id="847" r:id="rId45"/>
    <p:sldId id="848" r:id="rId46"/>
    <p:sldId id="849" r:id="rId47"/>
    <p:sldId id="850" r:id="rId48"/>
    <p:sldId id="851" r:id="rId49"/>
    <p:sldId id="852" r:id="rId50"/>
    <p:sldId id="853" r:id="rId51"/>
    <p:sldId id="896" r:id="rId52"/>
    <p:sldId id="927" r:id="rId53"/>
    <p:sldId id="928" r:id="rId54"/>
    <p:sldId id="929" r:id="rId55"/>
    <p:sldId id="930" r:id="rId56"/>
    <p:sldId id="931" r:id="rId57"/>
    <p:sldId id="932" r:id="rId58"/>
    <p:sldId id="933" r:id="rId59"/>
    <p:sldId id="934" r:id="rId60"/>
    <p:sldId id="935" r:id="rId61"/>
    <p:sldId id="936" r:id="rId62"/>
    <p:sldId id="937" r:id="rId63"/>
    <p:sldId id="915" r:id="rId64"/>
  </p:sldIdLst>
  <p:sldSz cx="9144000" cy="6858000" type="screen4x3"/>
  <p:notesSz cx="6743700" cy="9855200"/>
  <p:embeddedFontLst>
    <p:embeddedFont>
      <p:font typeface="CMMI10" pitchFamily="34" charset="0"/>
      <p:regular r:id="rId67"/>
    </p:embeddedFont>
    <p:embeddedFont>
      <p:font typeface="CMR10" pitchFamily="34" charset="0"/>
      <p:regular r:id="rId68"/>
    </p:embeddedFont>
  </p:embeddedFontLst>
  <p:custDataLst>
    <p:tags r:id="rId69"/>
  </p:custData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6A80F0"/>
    <a:srgbClr val="FD9B93"/>
    <a:srgbClr val="66FF99"/>
    <a:srgbClr val="FECBA0"/>
    <a:srgbClr val="FD9D93"/>
    <a:srgbClr val="33CC33"/>
    <a:srgbClr val="0E3A8A"/>
    <a:srgbClr val="0C469C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44" autoAdjust="0"/>
    <p:restoredTop sz="92400" autoAdjust="0"/>
  </p:normalViewPr>
  <p:slideViewPr>
    <p:cSldViewPr snapToObjects="1">
      <p:cViewPr>
        <p:scale>
          <a:sx n="75" d="100"/>
          <a:sy n="75" d="100"/>
        </p:scale>
        <p:origin x="-1548" y="-306"/>
      </p:cViewPr>
      <p:guideLst>
        <p:guide orient="horz" pos="3422"/>
        <p:guide orient="horz" pos="2299"/>
        <p:guide pos="5445"/>
        <p:guide pos="5759"/>
        <p:guide pos="2878"/>
        <p:guide pos="322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91" d="100"/>
          <a:sy n="91" d="100"/>
        </p:scale>
        <p:origin x="-3750" y="-108"/>
      </p:cViewPr>
      <p:guideLst>
        <p:guide orient="horz" pos="3104"/>
        <p:guide pos="21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font" Target="fonts/font2.fntdata"/><Relationship Id="rId7" Type="http://schemas.openxmlformats.org/officeDocument/2006/relationships/slide" Target="slides/slide5.xml"/><Relationship Id="rId71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notesMaster" Target="notesMasters/notesMaster1.xml"/><Relationship Id="rId73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tags" Target="tags/tag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font" Target="fonts/font1.fntdata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22471" cy="493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619" tIns="43809" rIns="87619" bIns="43809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9722" y="1"/>
            <a:ext cx="2922471" cy="493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619" tIns="43809" rIns="87619" bIns="43809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300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359918"/>
            <a:ext cx="2922471" cy="493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619" tIns="43809" rIns="87619" bIns="43809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300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9722" y="9359918"/>
            <a:ext cx="2922471" cy="493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619" tIns="43809" rIns="87619" bIns="43809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80DA2F1B-31D6-478C-9326-E121770B26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9445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22471" cy="493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619" tIns="43809" rIns="87619" bIns="43809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9722" y="1"/>
            <a:ext cx="2922471" cy="493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619" tIns="43809" rIns="87619" bIns="43809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8050" y="738188"/>
            <a:ext cx="4927600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4069" y="4682253"/>
            <a:ext cx="5395563" cy="4434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619" tIns="43809" rIns="87619" bIns="438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359918"/>
            <a:ext cx="2922471" cy="493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619" tIns="43809" rIns="87619" bIns="43809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9722" y="9359918"/>
            <a:ext cx="2922471" cy="493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619" tIns="43809" rIns="87619" bIns="43809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0778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4AC371-341D-47DC-B0AB-7C4BD5C70A36}" type="slidenum">
              <a:rPr lang="en-US"/>
              <a:pPr/>
              <a:t>1</a:t>
            </a:fld>
            <a:endParaRPr lang="en-US"/>
          </a:p>
        </p:txBody>
      </p:sp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2013" y="701675"/>
            <a:ext cx="4992687" cy="3746500"/>
          </a:xfrm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2726" y="4682253"/>
            <a:ext cx="4926581" cy="4448368"/>
          </a:xfrm>
        </p:spPr>
        <p:txBody>
          <a:bodyPr/>
          <a:lstStyle/>
          <a:p>
            <a:endParaRPr lang="de-CH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144A32-1A00-44B1-AF00-69836332A3D0}" type="slidenum">
              <a:rPr lang="en-US"/>
              <a:pPr/>
              <a:t>11</a:t>
            </a:fld>
            <a:endParaRPr lang="en-US"/>
          </a:p>
        </p:txBody>
      </p:sp>
      <p:sp>
        <p:nvSpPr>
          <p:cNvPr id="960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0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144A32-1A00-44B1-AF00-69836332A3D0}" type="slidenum">
              <a:rPr lang="en-US"/>
              <a:pPr/>
              <a:t>12</a:t>
            </a:fld>
            <a:endParaRPr lang="en-US"/>
          </a:p>
        </p:txBody>
      </p:sp>
      <p:sp>
        <p:nvSpPr>
          <p:cNvPr id="960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0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144A32-1A00-44B1-AF00-69836332A3D0}" type="slidenum">
              <a:rPr lang="en-US"/>
              <a:pPr/>
              <a:t>13</a:t>
            </a:fld>
            <a:endParaRPr lang="en-US"/>
          </a:p>
        </p:txBody>
      </p:sp>
      <p:sp>
        <p:nvSpPr>
          <p:cNvPr id="960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0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845C2A-B336-4FA3-BDBA-1BE933DAEB6C}" type="slidenum">
              <a:rPr lang="en-US"/>
              <a:pPr/>
              <a:t>14</a:t>
            </a:fld>
            <a:endParaRPr lang="en-US"/>
          </a:p>
        </p:txBody>
      </p:sp>
      <p:sp>
        <p:nvSpPr>
          <p:cNvPr id="961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1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144A32-1A00-44B1-AF00-69836332A3D0}" type="slidenum">
              <a:rPr lang="en-US"/>
              <a:pPr/>
              <a:t>15</a:t>
            </a:fld>
            <a:endParaRPr lang="en-US"/>
          </a:p>
        </p:txBody>
      </p:sp>
      <p:sp>
        <p:nvSpPr>
          <p:cNvPr id="960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0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038047-91A3-4328-9BD5-30E25678BC2C}" type="slidenum">
              <a:rPr lang="en-US"/>
              <a:pPr/>
              <a:t>16</a:t>
            </a:fld>
            <a:endParaRPr lang="en-US"/>
          </a:p>
        </p:txBody>
      </p:sp>
      <p:sp>
        <p:nvSpPr>
          <p:cNvPr id="963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3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144A32-1A00-44B1-AF00-69836332A3D0}" type="slidenum">
              <a:rPr lang="en-US"/>
              <a:pPr/>
              <a:t>17</a:t>
            </a:fld>
            <a:endParaRPr lang="en-US"/>
          </a:p>
        </p:txBody>
      </p:sp>
      <p:sp>
        <p:nvSpPr>
          <p:cNvPr id="960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0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144A32-1A00-44B1-AF00-69836332A3D0}" type="slidenum">
              <a:rPr lang="en-US"/>
              <a:pPr/>
              <a:t>18</a:t>
            </a:fld>
            <a:endParaRPr lang="en-US"/>
          </a:p>
        </p:txBody>
      </p:sp>
      <p:sp>
        <p:nvSpPr>
          <p:cNvPr id="960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0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565A24-C3B4-471D-AA92-4C932402876F}" type="slidenum">
              <a:rPr lang="en-US"/>
              <a:pPr/>
              <a:t>19</a:t>
            </a:fld>
            <a:endParaRPr lang="en-US"/>
          </a:p>
        </p:txBody>
      </p:sp>
      <p:sp>
        <p:nvSpPr>
          <p:cNvPr id="97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0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8DFD89-4B43-4F6E-B71A-EA92C79EB0DF}" type="slidenum">
              <a:rPr lang="en-US"/>
              <a:pPr/>
              <a:t>20</a:t>
            </a:fld>
            <a:endParaRPr lang="en-US"/>
          </a:p>
        </p:txBody>
      </p:sp>
      <p:sp>
        <p:nvSpPr>
          <p:cNvPr id="967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7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837E22-A21F-4D98-A2FC-67F1A2EC9550}" type="slidenum">
              <a:rPr lang="en-US"/>
              <a:pPr/>
              <a:t>2</a:t>
            </a:fld>
            <a:endParaRPr lang="en-US"/>
          </a:p>
        </p:txBody>
      </p:sp>
      <p:sp>
        <p:nvSpPr>
          <p:cNvPr id="251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C9FDF5-9383-4954-9792-BABF6EB9C974}" type="slidenum">
              <a:rPr lang="en-US"/>
              <a:pPr/>
              <a:t>30</a:t>
            </a:fld>
            <a:endParaRPr lang="en-US"/>
          </a:p>
        </p:txBody>
      </p:sp>
      <p:sp>
        <p:nvSpPr>
          <p:cNvPr id="1005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5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B567FF-8EA4-4703-B945-01DDCEE907D6}" type="slidenum">
              <a:rPr lang="en-US"/>
              <a:pPr/>
              <a:t>31</a:t>
            </a:fld>
            <a:endParaRPr lang="en-US"/>
          </a:p>
        </p:txBody>
      </p:sp>
      <p:sp>
        <p:nvSpPr>
          <p:cNvPr id="1006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6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0EA98-5831-4853-B862-C702E6EB345C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E05B8E-776F-4ADD-B0D9-4DAEFF578CD5}" type="slidenum">
              <a:rPr lang="en-US"/>
              <a:pPr/>
              <a:t>33</a:t>
            </a:fld>
            <a:endParaRPr lang="en-US"/>
          </a:p>
        </p:txBody>
      </p:sp>
      <p:sp>
        <p:nvSpPr>
          <p:cNvPr id="989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9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3CECD1-7453-4969-9834-874CB67ED4E1}" type="slidenum">
              <a:rPr lang="en-US"/>
              <a:pPr/>
              <a:t>34</a:t>
            </a:fld>
            <a:endParaRPr lang="en-US"/>
          </a:p>
        </p:txBody>
      </p:sp>
      <p:sp>
        <p:nvSpPr>
          <p:cNvPr id="1007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7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30631E-4BFD-4D23-B74C-16E60043715B}" type="slidenum">
              <a:rPr lang="en-US"/>
              <a:pPr/>
              <a:t>35</a:t>
            </a:fld>
            <a:endParaRPr lang="en-US"/>
          </a:p>
        </p:txBody>
      </p:sp>
      <p:sp>
        <p:nvSpPr>
          <p:cNvPr id="1014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4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30631E-4BFD-4D23-B74C-16E60043715B}" type="slidenum">
              <a:rPr lang="en-US"/>
              <a:pPr/>
              <a:t>36</a:t>
            </a:fld>
            <a:endParaRPr lang="en-US"/>
          </a:p>
        </p:txBody>
      </p:sp>
      <p:sp>
        <p:nvSpPr>
          <p:cNvPr id="1014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4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30631E-4BFD-4D23-B74C-16E60043715B}" type="slidenum">
              <a:rPr lang="en-US"/>
              <a:pPr/>
              <a:t>37</a:t>
            </a:fld>
            <a:endParaRPr lang="en-US"/>
          </a:p>
        </p:txBody>
      </p:sp>
      <p:sp>
        <p:nvSpPr>
          <p:cNvPr id="1014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4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30631E-4BFD-4D23-B74C-16E60043715B}" type="slidenum">
              <a:rPr lang="en-US"/>
              <a:pPr/>
              <a:t>38</a:t>
            </a:fld>
            <a:endParaRPr lang="en-US"/>
          </a:p>
        </p:txBody>
      </p:sp>
      <p:sp>
        <p:nvSpPr>
          <p:cNvPr id="1014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4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4C2BE7-4B5D-4AA0-ADA1-08C62988603D}" type="slidenum">
              <a:rPr lang="en-US"/>
              <a:pPr/>
              <a:t>39</a:t>
            </a:fld>
            <a:endParaRPr lang="en-US"/>
          </a:p>
        </p:txBody>
      </p:sp>
      <p:sp>
        <p:nvSpPr>
          <p:cNvPr id="1002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2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0EA98-5831-4853-B862-C702E6EB345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2C7DBF-8840-4974-B84A-893BE4CB789A}" type="slidenum">
              <a:rPr lang="en-US"/>
              <a:pPr/>
              <a:t>40</a:t>
            </a:fld>
            <a:endParaRPr lang="en-US"/>
          </a:p>
        </p:txBody>
      </p:sp>
      <p:sp>
        <p:nvSpPr>
          <p:cNvPr id="1015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5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32DBA0-BC13-4B6E-B13C-F331E745F2C1}" type="slidenum">
              <a:rPr lang="en-US"/>
              <a:pPr/>
              <a:t>41</a:t>
            </a:fld>
            <a:endParaRPr lang="en-US"/>
          </a:p>
        </p:txBody>
      </p:sp>
      <p:sp>
        <p:nvSpPr>
          <p:cNvPr id="1016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6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559" indent="-228559"/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1D76A0-2CBA-4856-850E-EFC8ED2A7C27}" type="slidenum">
              <a:rPr lang="en-US"/>
              <a:pPr/>
              <a:t>42</a:t>
            </a:fld>
            <a:endParaRPr lang="en-US"/>
          </a:p>
        </p:txBody>
      </p:sp>
      <p:sp>
        <p:nvSpPr>
          <p:cNvPr id="1017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7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559" indent="-228559">
              <a:buFontTx/>
              <a:buAutoNum type="alphaLcParenR"/>
            </a:pPr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7350C2-09DF-4965-8D10-61809BE24D0F}" type="slidenum">
              <a:rPr lang="en-US"/>
              <a:pPr/>
              <a:t>43</a:t>
            </a:fld>
            <a:endParaRPr lang="en-US"/>
          </a:p>
        </p:txBody>
      </p:sp>
      <p:sp>
        <p:nvSpPr>
          <p:cNvPr id="1018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8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917380-5733-4227-9F2F-7FF8C0F99C98}" type="slidenum">
              <a:rPr lang="en-US"/>
              <a:pPr/>
              <a:t>44</a:t>
            </a:fld>
            <a:endParaRPr lang="en-US"/>
          </a:p>
        </p:txBody>
      </p:sp>
      <p:sp>
        <p:nvSpPr>
          <p:cNvPr id="1019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9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EE4A52-449B-47CB-9CD5-5670A342E048}" type="slidenum">
              <a:rPr lang="en-US"/>
              <a:pPr/>
              <a:t>45</a:t>
            </a:fld>
            <a:endParaRPr lang="en-US"/>
          </a:p>
        </p:txBody>
      </p:sp>
      <p:sp>
        <p:nvSpPr>
          <p:cNvPr id="1020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0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9ADB37-4B13-43F2-A153-E8169941AB76}" type="slidenum">
              <a:rPr lang="en-US"/>
              <a:pPr/>
              <a:t>46</a:t>
            </a:fld>
            <a:endParaRPr lang="en-US"/>
          </a:p>
        </p:txBody>
      </p:sp>
      <p:sp>
        <p:nvSpPr>
          <p:cNvPr id="1021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1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37983F-FCF4-4C92-ACF0-8C23CF829276}" type="slidenum">
              <a:rPr lang="en-US"/>
              <a:pPr/>
              <a:t>47</a:t>
            </a:fld>
            <a:endParaRPr lang="en-US"/>
          </a:p>
        </p:txBody>
      </p:sp>
      <p:sp>
        <p:nvSpPr>
          <p:cNvPr id="1022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2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A6A1AD-40BE-47D6-866C-10FBFCB69E2D}" type="slidenum">
              <a:rPr lang="en-US"/>
              <a:pPr/>
              <a:t>48</a:t>
            </a:fld>
            <a:endParaRPr lang="en-US"/>
          </a:p>
        </p:txBody>
      </p:sp>
      <p:sp>
        <p:nvSpPr>
          <p:cNvPr id="1024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B3B686-1254-4CBB-9983-0B3CCC65031E}" type="slidenum">
              <a:rPr lang="en-US"/>
              <a:pPr/>
              <a:t>49</a:t>
            </a:fld>
            <a:endParaRPr lang="en-US"/>
          </a:p>
        </p:txBody>
      </p:sp>
      <p:sp>
        <p:nvSpPr>
          <p:cNvPr id="1025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5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05D77A-BD6F-4AEE-9BA3-DB77FCC94D97}" type="slidenum">
              <a:rPr lang="en-US"/>
              <a:pPr/>
              <a:t>5</a:t>
            </a:fld>
            <a:endParaRPr lang="en-US"/>
          </a:p>
        </p:txBody>
      </p:sp>
      <p:sp>
        <p:nvSpPr>
          <p:cNvPr id="959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9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de-CH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B3B686-1254-4CBB-9983-0B3CCC65031E}" type="slidenum">
              <a:rPr lang="en-US"/>
              <a:pPr/>
              <a:t>50</a:t>
            </a:fld>
            <a:endParaRPr lang="en-US"/>
          </a:p>
        </p:txBody>
      </p:sp>
      <p:sp>
        <p:nvSpPr>
          <p:cNvPr id="1025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5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0EA98-5831-4853-B862-C702E6EB345C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CDDF8F-C21B-4CD8-B4A5-43B0C758FC25}" type="slidenum">
              <a:rPr lang="en-US"/>
              <a:pPr/>
              <a:t>53</a:t>
            </a:fld>
            <a:endParaRPr lang="en-US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39531E-8CFC-418E-8B3D-429127232AAB}" type="slidenum">
              <a:rPr lang="en-US"/>
              <a:pPr/>
              <a:t>54</a:t>
            </a:fld>
            <a:endParaRPr lang="en-US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49CCE4-1899-40BC-96F9-9722DD5B6EE7}" type="slidenum">
              <a:rPr lang="en-US"/>
              <a:pPr/>
              <a:t>55</a:t>
            </a:fld>
            <a:endParaRPr lang="en-US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0EA98-5831-4853-B862-C702E6EB345C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0EA98-5831-4853-B862-C702E6EB345C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0EA98-5831-4853-B862-C702E6EB345C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0EA98-5831-4853-B862-C702E6EB345C}" type="slidenum">
              <a:rPr lang="en-US" smtClean="0"/>
              <a:pPr/>
              <a:t>62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05D77A-BD6F-4AEE-9BA3-DB77FCC94D97}" type="slidenum">
              <a:rPr lang="en-US"/>
              <a:pPr/>
              <a:t>6</a:t>
            </a:fld>
            <a:endParaRPr lang="en-US"/>
          </a:p>
        </p:txBody>
      </p:sp>
      <p:sp>
        <p:nvSpPr>
          <p:cNvPr id="959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9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de-CH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05D77A-BD6F-4AEE-9BA3-DB77FCC94D97}" type="slidenum">
              <a:rPr lang="en-US"/>
              <a:pPr/>
              <a:t>7</a:t>
            </a:fld>
            <a:endParaRPr lang="en-US"/>
          </a:p>
        </p:txBody>
      </p:sp>
      <p:sp>
        <p:nvSpPr>
          <p:cNvPr id="959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9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de-CH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05D77A-BD6F-4AEE-9BA3-DB77FCC94D97}" type="slidenum">
              <a:rPr lang="en-US"/>
              <a:pPr/>
              <a:t>8</a:t>
            </a:fld>
            <a:endParaRPr lang="en-US"/>
          </a:p>
        </p:txBody>
      </p:sp>
      <p:sp>
        <p:nvSpPr>
          <p:cNvPr id="959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9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de-CH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05D77A-BD6F-4AEE-9BA3-DB77FCC94D97}" type="slidenum">
              <a:rPr lang="en-US"/>
              <a:pPr/>
              <a:t>9</a:t>
            </a:fld>
            <a:endParaRPr lang="en-US"/>
          </a:p>
        </p:txBody>
      </p:sp>
      <p:sp>
        <p:nvSpPr>
          <p:cNvPr id="959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9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de-CH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F1AD8A-3F48-42C5-B865-99FFAE8FFD2D}" type="slidenum">
              <a:rPr lang="en-US"/>
              <a:pPr/>
              <a:t>10</a:t>
            </a:fld>
            <a:endParaRPr lang="en-US"/>
          </a:p>
        </p:txBody>
      </p:sp>
      <p:sp>
        <p:nvSpPr>
          <p:cNvPr id="276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8050" y="739775"/>
            <a:ext cx="4927600" cy="3695700"/>
          </a:xfrm>
          <a:ln/>
        </p:spPr>
      </p:sp>
      <p:sp>
        <p:nvSpPr>
          <p:cNvPr id="276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8525" y="4681538"/>
            <a:ext cx="4946650" cy="4433887"/>
          </a:xfrm>
        </p:spPr>
        <p:txBody>
          <a:bodyPr/>
          <a:lstStyle/>
          <a:p>
            <a:pPr marL="228559" indent="-228559"/>
            <a:endParaRPr lang="de-CH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Footer Placeholder 3"/>
          <p:cNvSpPr txBox="1">
            <a:spLocks/>
          </p:cNvSpPr>
          <p:nvPr userDrawn="1"/>
        </p:nvSpPr>
        <p:spPr bwMode="auto">
          <a:xfrm>
            <a:off x="4627659" y="6528021"/>
            <a:ext cx="4110823" cy="329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Ad Hoc and Sensor Networks   –   Roger Wattenhofer   – </a:t>
            </a:r>
          </a:p>
        </p:txBody>
      </p:sp>
      <p:sp>
        <p:nvSpPr>
          <p:cNvPr id="7" name="Slide Number Placeholder 4"/>
          <p:cNvSpPr txBox="1">
            <a:spLocks/>
          </p:cNvSpPr>
          <p:nvPr userDrawn="1"/>
        </p:nvSpPr>
        <p:spPr>
          <a:xfrm>
            <a:off x="8484006" y="6528022"/>
            <a:ext cx="659994" cy="32202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13"/>
            <a:ext cx="8229600" cy="4905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68313" y="836613"/>
            <a:ext cx="8207375" cy="533717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13"/>
            <a:ext cx="8229600" cy="4905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68313" y="836613"/>
            <a:ext cx="4027487" cy="5337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36613"/>
            <a:ext cx="4027488" cy="5337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01613"/>
            <a:ext cx="8229600" cy="4905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8313" y="836613"/>
            <a:ext cx="4027487" cy="2568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836613"/>
            <a:ext cx="4027488" cy="2568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313" y="3557588"/>
            <a:ext cx="4027487" cy="2568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557588"/>
            <a:ext cx="4027488" cy="2568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1187450" y="6381750"/>
            <a:ext cx="6337300" cy="3397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Stefan Schmid, ETH Zurich @ WPDRTS 2006</a:t>
            </a:r>
            <a:endParaRPr lang="de-CH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7596188" y="6381750"/>
            <a:ext cx="1008062" cy="2873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EFF68A7-24C8-468A-A9DB-C2F03FFF0C35}" type="slidenum">
              <a:rPr lang="de-CH"/>
              <a:pPr/>
              <a:t>‹#›</a:t>
            </a:fld>
            <a:endParaRPr lang="de-CH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836613"/>
            <a:ext cx="4027487" cy="5337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36613"/>
            <a:ext cx="4027488" cy="5337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3"/>
          <p:cNvSpPr txBox="1">
            <a:spLocks/>
          </p:cNvSpPr>
          <p:nvPr userDrawn="1"/>
        </p:nvSpPr>
        <p:spPr bwMode="auto">
          <a:xfrm>
            <a:off x="4627659" y="6528021"/>
            <a:ext cx="4110823" cy="329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Ad Hoc and Sensor Networks   –   Roger Wattenhofer   – </a:t>
            </a:r>
          </a:p>
        </p:txBody>
      </p:sp>
      <p:sp>
        <p:nvSpPr>
          <p:cNvPr id="7" name="Slide Number Placeholder 4"/>
          <p:cNvSpPr txBox="1">
            <a:spLocks/>
          </p:cNvSpPr>
          <p:nvPr userDrawn="1"/>
        </p:nvSpPr>
        <p:spPr>
          <a:xfrm>
            <a:off x="8484006" y="6528022"/>
            <a:ext cx="659994" cy="32202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1613"/>
            <a:ext cx="2057400" cy="59721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1613"/>
            <a:ext cx="6019800" cy="59721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13"/>
            <a:ext cx="8229600" cy="4905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68313" y="836613"/>
            <a:ext cx="4027487" cy="5289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836613"/>
            <a:ext cx="4027488" cy="528955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187450" y="6381750"/>
            <a:ext cx="6337300" cy="3397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Ad Hoc and Sensor Networks, Roger Wattenhofer</a:t>
            </a:r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596188" y="6381750"/>
            <a:ext cx="1008062" cy="2873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CH"/>
              <a:t>1/</a:t>
            </a:r>
            <a:fld id="{7934756D-6A01-4B79-AB55-3BAC85556CAA}" type="slidenum">
              <a:rPr lang="de-CH"/>
              <a:pPr/>
              <a:t>‹#›</a:t>
            </a:fld>
            <a:endParaRPr lang="de-CH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13"/>
            <a:ext cx="8229600" cy="4905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68313" y="836613"/>
            <a:ext cx="8207375" cy="528955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187450" y="6381750"/>
            <a:ext cx="6337300" cy="3397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Ad Hoc and Sensor Networks, Roger Wattenhofer</a:t>
            </a:r>
            <a:endParaRPr lang="de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596188" y="6381750"/>
            <a:ext cx="1008062" cy="2873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CH"/>
              <a:t>1/</a:t>
            </a:r>
            <a:fld id="{F5FEAABD-B09D-4427-94A9-B71A0D0BCD9A}" type="slidenum">
              <a:rPr lang="de-CH"/>
              <a:pPr/>
              <a:t>‹#›</a:t>
            </a:fld>
            <a:endParaRPr lang="de-C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836613"/>
            <a:ext cx="4027487" cy="5337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36613"/>
            <a:ext cx="4027488" cy="5337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11" name="Picture 15" descr="border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416675" y="3455988"/>
            <a:ext cx="2727325" cy="3071812"/>
          </a:xfrm>
          <a:prstGeom prst="rect">
            <a:avLst/>
          </a:prstGeom>
          <a:noFill/>
        </p:spPr>
      </p:pic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1613"/>
            <a:ext cx="822960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CH" smtClean="0"/>
              <a:t>Click to edit Master title style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836613"/>
            <a:ext cx="8207375" cy="533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dirty="0" err="1" smtClean="0"/>
              <a:t>Click</a:t>
            </a:r>
            <a:r>
              <a:rPr lang="de-CH" dirty="0" smtClean="0"/>
              <a:t> to </a:t>
            </a:r>
            <a:r>
              <a:rPr lang="de-CH" dirty="0" err="1" smtClean="0"/>
              <a:t>edit</a:t>
            </a:r>
            <a:r>
              <a:rPr lang="de-CH" dirty="0" smtClean="0"/>
              <a:t> Master text </a:t>
            </a:r>
            <a:r>
              <a:rPr lang="de-CH" dirty="0" err="1" smtClean="0"/>
              <a:t>styles</a:t>
            </a:r>
            <a:endParaRPr lang="de-CH" dirty="0" smtClean="0"/>
          </a:p>
          <a:p>
            <a:pPr lvl="1"/>
            <a:r>
              <a:rPr lang="de-CH" dirty="0" smtClean="0"/>
              <a:t>Second </a:t>
            </a:r>
            <a:r>
              <a:rPr lang="de-CH" dirty="0" err="1" smtClean="0"/>
              <a:t>level</a:t>
            </a:r>
            <a:endParaRPr lang="de-CH" dirty="0" smtClean="0"/>
          </a:p>
          <a:p>
            <a:pPr lvl="2"/>
            <a:r>
              <a:rPr lang="de-CH" dirty="0" err="1" smtClean="0"/>
              <a:t>Third</a:t>
            </a:r>
            <a:r>
              <a:rPr lang="de-CH" dirty="0" smtClean="0"/>
              <a:t> </a:t>
            </a:r>
            <a:r>
              <a:rPr lang="de-CH" dirty="0" err="1" smtClean="0"/>
              <a:t>level</a:t>
            </a:r>
            <a:endParaRPr lang="de-CH" dirty="0" smtClean="0"/>
          </a:p>
          <a:p>
            <a:pPr lvl="3"/>
            <a:r>
              <a:rPr lang="de-CH" dirty="0" err="1" smtClean="0"/>
              <a:t>Fourth</a:t>
            </a:r>
            <a:r>
              <a:rPr lang="de-CH" dirty="0" smtClean="0"/>
              <a:t> </a:t>
            </a:r>
            <a:r>
              <a:rPr lang="de-CH" dirty="0" err="1" smtClean="0"/>
              <a:t>level</a:t>
            </a:r>
            <a:endParaRPr lang="de-CH" dirty="0" smtClean="0"/>
          </a:p>
          <a:p>
            <a:pPr lvl="4"/>
            <a:r>
              <a:rPr lang="de-CH" dirty="0" err="1" smtClean="0"/>
              <a:t>Fifth</a:t>
            </a:r>
            <a:r>
              <a:rPr lang="de-CH" dirty="0" smtClean="0"/>
              <a:t> </a:t>
            </a:r>
            <a:r>
              <a:rPr lang="de-CH" dirty="0" err="1" smtClean="0"/>
              <a:t>level</a:t>
            </a:r>
            <a:endParaRPr lang="de-CH" dirty="0" smtClean="0"/>
          </a:p>
        </p:txBody>
      </p:sp>
      <p:pic>
        <p:nvPicPr>
          <p:cNvPr id="29710" name="Picture 14" descr="Untitled-2"/>
          <p:cNvPicPr>
            <a:picLocks noChangeAspect="1" noChangeArrowheads="1"/>
          </p:cNvPicPr>
          <p:nvPr/>
        </p:nvPicPr>
        <p:blipFill>
          <a:blip r:embed="rId16"/>
          <a:srcRect t="32707" b="32707"/>
          <a:stretch>
            <a:fillRect/>
          </a:stretch>
        </p:blipFill>
        <p:spPr bwMode="auto">
          <a:xfrm>
            <a:off x="461963" y="730250"/>
            <a:ext cx="8229600" cy="6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3"/>
          <p:cNvSpPr txBox="1">
            <a:spLocks/>
          </p:cNvSpPr>
          <p:nvPr/>
        </p:nvSpPr>
        <p:spPr bwMode="auto">
          <a:xfrm>
            <a:off x="4627659" y="6528021"/>
            <a:ext cx="4110823" cy="329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Ad Hoc and Sensor Networks   –   Roger Wattenhofer   – </a:t>
            </a:r>
          </a:p>
        </p:txBody>
      </p:sp>
      <p:sp>
        <p:nvSpPr>
          <p:cNvPr id="9" name="Slide Number Placeholder 4"/>
          <p:cNvSpPr txBox="1">
            <a:spLocks/>
          </p:cNvSpPr>
          <p:nvPr/>
        </p:nvSpPr>
        <p:spPr>
          <a:xfrm>
            <a:off x="8484006" y="6528022"/>
            <a:ext cx="659994" cy="32202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13/</a:t>
            </a:r>
            <a:fld id="{1CE11399-4A38-4A64-913A-03F37ECE49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73" r:id="rId11"/>
    <p:sldLayoutId id="2147483674" r:id="rId12"/>
    <p:sldLayoutId id="2147483682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16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1613"/>
            <a:ext cx="822960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CH" smtClean="0"/>
              <a:t>Click to edit Master title style</a:t>
            </a:r>
          </a:p>
        </p:txBody>
      </p:sp>
      <p:sp>
        <p:nvSpPr>
          <p:cNvPr id="38707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836613"/>
            <a:ext cx="8207375" cy="533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</a:p>
        </p:txBody>
      </p:sp>
      <p:pic>
        <p:nvPicPr>
          <p:cNvPr id="387079" name="Picture 7" descr="Untitled-2"/>
          <p:cNvPicPr>
            <a:picLocks noChangeAspect="1" noChangeArrowheads="1"/>
          </p:cNvPicPr>
          <p:nvPr/>
        </p:nvPicPr>
        <p:blipFill>
          <a:blip r:embed="rId15"/>
          <a:srcRect t="32707" b="32707"/>
          <a:stretch>
            <a:fillRect/>
          </a:stretch>
        </p:blipFill>
        <p:spPr bwMode="auto">
          <a:xfrm>
            <a:off x="461963" y="730250"/>
            <a:ext cx="8229600" cy="6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7" r:id="rId12"/>
    <p:sldLayoutId id="2147483678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16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7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15.jpe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15.jpe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15.jpe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15.jpe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15.jpe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png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hyperlink" Target="http://en.wikipedia.org/wiki/Image:GSMLogo.svg" TargetMode="Externa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2.gif"/><Relationship Id="rId5" Type="http://schemas.openxmlformats.org/officeDocument/2006/relationships/image" Target="../media/image21.gif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3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32.wmf"/><Relationship Id="rId4" Type="http://schemas.openxmlformats.org/officeDocument/2006/relationships/oleObject" Target="../embeddings/oleObject2.bin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2.xml"/><Relationship Id="rId4" Type="http://schemas.openxmlformats.org/officeDocument/2006/relationships/image" Target="../media/image34.e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slideLayout" Target="../slideLayouts/slideLayout15.xml"/><Relationship Id="rId18" Type="http://schemas.openxmlformats.org/officeDocument/2006/relationships/image" Target="../media/image40.emf"/><Relationship Id="rId26" Type="http://schemas.openxmlformats.org/officeDocument/2006/relationships/image" Target="../media/image43.emf"/><Relationship Id="rId3" Type="http://schemas.openxmlformats.org/officeDocument/2006/relationships/tags" Target="../tags/tag4.xml"/><Relationship Id="rId21" Type="http://schemas.openxmlformats.org/officeDocument/2006/relationships/oleObject" Target="../embeddings/oleObject5.bin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image" Target="../media/image39.emf"/><Relationship Id="rId25" Type="http://schemas.openxmlformats.org/officeDocument/2006/relationships/image" Target="../media/image42.emf"/><Relationship Id="rId2" Type="http://schemas.openxmlformats.org/officeDocument/2006/relationships/tags" Target="../tags/tag3.xml"/><Relationship Id="rId16" Type="http://schemas.openxmlformats.org/officeDocument/2006/relationships/image" Target="../media/image38.emf"/><Relationship Id="rId20" Type="http://schemas.openxmlformats.org/officeDocument/2006/relationships/image" Target="../media/image35.wmf"/><Relationship Id="rId1" Type="http://schemas.openxmlformats.org/officeDocument/2006/relationships/vmlDrawing" Target="../drawings/vmlDrawing3.v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24" Type="http://schemas.openxmlformats.org/officeDocument/2006/relationships/image" Target="../media/image41.emf"/><Relationship Id="rId5" Type="http://schemas.openxmlformats.org/officeDocument/2006/relationships/tags" Target="../tags/tag6.xml"/><Relationship Id="rId15" Type="http://schemas.openxmlformats.org/officeDocument/2006/relationships/image" Target="../media/image37.emf"/><Relationship Id="rId23" Type="http://schemas.openxmlformats.org/officeDocument/2006/relationships/image" Target="../media/image34.emf"/><Relationship Id="rId28" Type="http://schemas.openxmlformats.org/officeDocument/2006/relationships/image" Target="../media/image45.emf"/><Relationship Id="rId10" Type="http://schemas.openxmlformats.org/officeDocument/2006/relationships/tags" Target="../tags/tag11.xml"/><Relationship Id="rId19" Type="http://schemas.openxmlformats.org/officeDocument/2006/relationships/oleObject" Target="../embeddings/oleObject4.bin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notesSlide" Target="../notesSlides/notesSlide29.xml"/><Relationship Id="rId22" Type="http://schemas.openxmlformats.org/officeDocument/2006/relationships/image" Target="../media/image36.wmf"/><Relationship Id="rId27" Type="http://schemas.openxmlformats.org/officeDocument/2006/relationships/image" Target="../media/image4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emf"/><Relationship Id="rId3" Type="http://schemas.openxmlformats.org/officeDocument/2006/relationships/tags" Target="../tags/tag16.xml"/><Relationship Id="rId7" Type="http://schemas.openxmlformats.org/officeDocument/2006/relationships/image" Target="../media/image46.emf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notesSlide" Target="../notesSlides/notesSlide30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49.emf"/><Relationship Id="rId4" Type="http://schemas.openxmlformats.org/officeDocument/2006/relationships/tags" Target="../tags/tag17.xml"/><Relationship Id="rId9" Type="http://schemas.openxmlformats.org/officeDocument/2006/relationships/image" Target="../media/image48.e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emf"/><Relationship Id="rId3" Type="http://schemas.openxmlformats.org/officeDocument/2006/relationships/tags" Target="../tags/tag20.xml"/><Relationship Id="rId7" Type="http://schemas.openxmlformats.org/officeDocument/2006/relationships/image" Target="../media/image51.emf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50.emf"/><Relationship Id="rId5" Type="http://schemas.openxmlformats.org/officeDocument/2006/relationships/notesSlide" Target="../notesSlides/notesSlide31.xml"/><Relationship Id="rId4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emf"/><Relationship Id="rId3" Type="http://schemas.openxmlformats.org/officeDocument/2006/relationships/tags" Target="../tags/tag23.xml"/><Relationship Id="rId7" Type="http://schemas.openxmlformats.org/officeDocument/2006/relationships/image" Target="../media/image54.emf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53.emf"/><Relationship Id="rId5" Type="http://schemas.openxmlformats.org/officeDocument/2006/relationships/notesSlide" Target="../notesSlides/notesSlide32.xml"/><Relationship Id="rId4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tags" Target="../tags/tag31.xml"/><Relationship Id="rId13" Type="http://schemas.openxmlformats.org/officeDocument/2006/relationships/notesSlide" Target="../notesSlides/notesSlide33.xml"/><Relationship Id="rId18" Type="http://schemas.openxmlformats.org/officeDocument/2006/relationships/image" Target="../media/image60.emf"/><Relationship Id="rId3" Type="http://schemas.openxmlformats.org/officeDocument/2006/relationships/tags" Target="../tags/tag26.xml"/><Relationship Id="rId21" Type="http://schemas.openxmlformats.org/officeDocument/2006/relationships/image" Target="../media/image63.emf"/><Relationship Id="rId7" Type="http://schemas.openxmlformats.org/officeDocument/2006/relationships/tags" Target="../tags/tag30.xml"/><Relationship Id="rId12" Type="http://schemas.openxmlformats.org/officeDocument/2006/relationships/slideLayout" Target="../slideLayouts/slideLayout15.xml"/><Relationship Id="rId17" Type="http://schemas.openxmlformats.org/officeDocument/2006/relationships/image" Target="../media/image59.emf"/><Relationship Id="rId2" Type="http://schemas.openxmlformats.org/officeDocument/2006/relationships/tags" Target="../tags/tag25.xml"/><Relationship Id="rId16" Type="http://schemas.openxmlformats.org/officeDocument/2006/relationships/image" Target="../media/image58.emf"/><Relationship Id="rId20" Type="http://schemas.openxmlformats.org/officeDocument/2006/relationships/image" Target="../media/image62.emf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11" Type="http://schemas.openxmlformats.org/officeDocument/2006/relationships/tags" Target="../tags/tag34.xml"/><Relationship Id="rId24" Type="http://schemas.openxmlformats.org/officeDocument/2006/relationships/image" Target="../media/image66.emf"/><Relationship Id="rId5" Type="http://schemas.openxmlformats.org/officeDocument/2006/relationships/tags" Target="../tags/tag28.xml"/><Relationship Id="rId15" Type="http://schemas.openxmlformats.org/officeDocument/2006/relationships/image" Target="../media/image57.emf"/><Relationship Id="rId23" Type="http://schemas.openxmlformats.org/officeDocument/2006/relationships/image" Target="../media/image65.emf"/><Relationship Id="rId10" Type="http://schemas.openxmlformats.org/officeDocument/2006/relationships/tags" Target="../tags/tag33.xml"/><Relationship Id="rId19" Type="http://schemas.openxmlformats.org/officeDocument/2006/relationships/image" Target="../media/image61.emf"/><Relationship Id="rId4" Type="http://schemas.openxmlformats.org/officeDocument/2006/relationships/tags" Target="../tags/tag27.xml"/><Relationship Id="rId9" Type="http://schemas.openxmlformats.org/officeDocument/2006/relationships/tags" Target="../tags/tag32.xml"/><Relationship Id="rId14" Type="http://schemas.openxmlformats.org/officeDocument/2006/relationships/image" Target="../media/image56.emf"/><Relationship Id="rId22" Type="http://schemas.openxmlformats.org/officeDocument/2006/relationships/image" Target="../media/image64.em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tags" Target="../tags/tag42.xml"/><Relationship Id="rId13" Type="http://schemas.openxmlformats.org/officeDocument/2006/relationships/image" Target="../media/image69.emf"/><Relationship Id="rId18" Type="http://schemas.openxmlformats.org/officeDocument/2006/relationships/image" Target="../media/image74.emf"/><Relationship Id="rId3" Type="http://schemas.openxmlformats.org/officeDocument/2006/relationships/tags" Target="../tags/tag37.xml"/><Relationship Id="rId7" Type="http://schemas.openxmlformats.org/officeDocument/2006/relationships/tags" Target="../tags/tag41.xml"/><Relationship Id="rId12" Type="http://schemas.openxmlformats.org/officeDocument/2006/relationships/image" Target="../media/image68.emf"/><Relationship Id="rId17" Type="http://schemas.openxmlformats.org/officeDocument/2006/relationships/image" Target="../media/image73.emf"/><Relationship Id="rId2" Type="http://schemas.openxmlformats.org/officeDocument/2006/relationships/tags" Target="../tags/tag36.xml"/><Relationship Id="rId16" Type="http://schemas.openxmlformats.org/officeDocument/2006/relationships/image" Target="../media/image72.emf"/><Relationship Id="rId1" Type="http://schemas.openxmlformats.org/officeDocument/2006/relationships/tags" Target="../tags/tag35.xml"/><Relationship Id="rId6" Type="http://schemas.openxmlformats.org/officeDocument/2006/relationships/tags" Target="../tags/tag40.xml"/><Relationship Id="rId11" Type="http://schemas.openxmlformats.org/officeDocument/2006/relationships/image" Target="../media/image67.emf"/><Relationship Id="rId5" Type="http://schemas.openxmlformats.org/officeDocument/2006/relationships/tags" Target="../tags/tag39.xml"/><Relationship Id="rId15" Type="http://schemas.openxmlformats.org/officeDocument/2006/relationships/image" Target="../media/image71.emf"/><Relationship Id="rId10" Type="http://schemas.openxmlformats.org/officeDocument/2006/relationships/notesSlide" Target="../notesSlides/notesSlide34.xml"/><Relationship Id="rId4" Type="http://schemas.openxmlformats.org/officeDocument/2006/relationships/tags" Target="../tags/tag38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70.emf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emf"/><Relationship Id="rId3" Type="http://schemas.openxmlformats.org/officeDocument/2006/relationships/tags" Target="../tags/tag45.xml"/><Relationship Id="rId7" Type="http://schemas.openxmlformats.org/officeDocument/2006/relationships/notesSlide" Target="../notesSlides/notesSlide35.xml"/><Relationship Id="rId12" Type="http://schemas.openxmlformats.org/officeDocument/2006/relationships/image" Target="../media/image79.emf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78.emf"/><Relationship Id="rId5" Type="http://schemas.openxmlformats.org/officeDocument/2006/relationships/tags" Target="../tags/tag47.xml"/><Relationship Id="rId10" Type="http://schemas.openxmlformats.org/officeDocument/2006/relationships/image" Target="../media/image77.emf"/><Relationship Id="rId4" Type="http://schemas.openxmlformats.org/officeDocument/2006/relationships/tags" Target="../tags/tag46.xml"/><Relationship Id="rId9" Type="http://schemas.openxmlformats.org/officeDocument/2006/relationships/image" Target="../media/image76.emf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tags" Target="../tags/tag55.xml"/><Relationship Id="rId13" Type="http://schemas.openxmlformats.org/officeDocument/2006/relationships/notesSlide" Target="../notesSlides/notesSlide36.xml"/><Relationship Id="rId18" Type="http://schemas.openxmlformats.org/officeDocument/2006/relationships/image" Target="../media/image84.emf"/><Relationship Id="rId3" Type="http://schemas.openxmlformats.org/officeDocument/2006/relationships/tags" Target="../tags/tag50.xml"/><Relationship Id="rId21" Type="http://schemas.openxmlformats.org/officeDocument/2006/relationships/image" Target="../media/image87.emf"/><Relationship Id="rId7" Type="http://schemas.openxmlformats.org/officeDocument/2006/relationships/tags" Target="../tags/tag54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83.emf"/><Relationship Id="rId2" Type="http://schemas.openxmlformats.org/officeDocument/2006/relationships/tags" Target="../tags/tag49.xml"/><Relationship Id="rId16" Type="http://schemas.openxmlformats.org/officeDocument/2006/relationships/image" Target="../media/image82.emf"/><Relationship Id="rId20" Type="http://schemas.openxmlformats.org/officeDocument/2006/relationships/image" Target="../media/image86.emf"/><Relationship Id="rId1" Type="http://schemas.openxmlformats.org/officeDocument/2006/relationships/tags" Target="../tags/tag48.xml"/><Relationship Id="rId6" Type="http://schemas.openxmlformats.org/officeDocument/2006/relationships/tags" Target="../tags/tag53.xml"/><Relationship Id="rId11" Type="http://schemas.openxmlformats.org/officeDocument/2006/relationships/tags" Target="../tags/tag58.xml"/><Relationship Id="rId24" Type="http://schemas.openxmlformats.org/officeDocument/2006/relationships/image" Target="../media/image90.emf"/><Relationship Id="rId5" Type="http://schemas.openxmlformats.org/officeDocument/2006/relationships/tags" Target="../tags/tag52.xml"/><Relationship Id="rId15" Type="http://schemas.openxmlformats.org/officeDocument/2006/relationships/image" Target="../media/image81.emf"/><Relationship Id="rId23" Type="http://schemas.openxmlformats.org/officeDocument/2006/relationships/image" Target="../media/image89.emf"/><Relationship Id="rId10" Type="http://schemas.openxmlformats.org/officeDocument/2006/relationships/tags" Target="../tags/tag57.xml"/><Relationship Id="rId19" Type="http://schemas.openxmlformats.org/officeDocument/2006/relationships/image" Target="../media/image85.emf"/><Relationship Id="rId4" Type="http://schemas.openxmlformats.org/officeDocument/2006/relationships/tags" Target="../tags/tag51.xml"/><Relationship Id="rId9" Type="http://schemas.openxmlformats.org/officeDocument/2006/relationships/tags" Target="../tags/tag56.xml"/><Relationship Id="rId14" Type="http://schemas.openxmlformats.org/officeDocument/2006/relationships/image" Target="../media/image80.emf"/><Relationship Id="rId22" Type="http://schemas.openxmlformats.org/officeDocument/2006/relationships/image" Target="../media/image88.emf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emf"/><Relationship Id="rId3" Type="http://schemas.openxmlformats.org/officeDocument/2006/relationships/tags" Target="../tags/tag61.xml"/><Relationship Id="rId7" Type="http://schemas.openxmlformats.org/officeDocument/2006/relationships/notesSlide" Target="../notesSlides/notesSlide37.xml"/><Relationship Id="rId12" Type="http://schemas.openxmlformats.org/officeDocument/2006/relationships/image" Target="../media/image95.emf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94.emf"/><Relationship Id="rId5" Type="http://schemas.openxmlformats.org/officeDocument/2006/relationships/tags" Target="../tags/tag63.xml"/><Relationship Id="rId10" Type="http://schemas.openxmlformats.org/officeDocument/2006/relationships/image" Target="../media/image93.emf"/><Relationship Id="rId4" Type="http://schemas.openxmlformats.org/officeDocument/2006/relationships/tags" Target="../tags/tag62.xml"/><Relationship Id="rId9" Type="http://schemas.openxmlformats.org/officeDocument/2006/relationships/image" Target="../media/image92.emf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5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5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0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7.jpeg"/><Relationship Id="rId4" Type="http://schemas.openxmlformats.org/officeDocument/2006/relationships/image" Target="../media/image8.jpeg"/><Relationship Id="rId9" Type="http://schemas.openxmlformats.org/officeDocument/2006/relationships/image" Target="../media/image12.jpe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15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15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7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423" name="Picture 7" descr="whitedunes cop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46075"/>
            <a:ext cx="9144000" cy="6178550"/>
          </a:xfrm>
          <a:prstGeom prst="rect">
            <a:avLst/>
          </a:prstGeom>
          <a:noFill/>
        </p:spPr>
      </p:pic>
      <p:pic>
        <p:nvPicPr>
          <p:cNvPr id="188421" name="Picture 5" descr="eth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647700" y="6019800"/>
            <a:ext cx="2830513" cy="790575"/>
          </a:xfrm>
          <a:prstGeom prst="rect">
            <a:avLst/>
          </a:prstGeom>
          <a:noFill/>
        </p:spPr>
      </p:pic>
      <p:sp>
        <p:nvSpPr>
          <p:cNvPr id="18842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87350" y="1068388"/>
            <a:ext cx="8315325" cy="1435100"/>
          </a:xfrm>
        </p:spPr>
        <p:txBody>
          <a:bodyPr/>
          <a:lstStyle/>
          <a:p>
            <a:pPr algn="r"/>
            <a:r>
              <a:rPr lang="en-US" sz="4100" dirty="0" smtClean="0">
                <a:solidFill>
                  <a:schemeClr val="bg1"/>
                </a:solidFill>
              </a:rPr>
              <a:t>Mobility</a:t>
            </a:r>
            <a:r>
              <a:rPr lang="en-US" sz="400" dirty="0">
                <a:solidFill>
                  <a:schemeClr val="bg1"/>
                </a:solidFill>
              </a:rPr>
              <a:t/>
            </a:r>
            <a:br>
              <a:rPr lang="en-US" sz="400" dirty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Chapter 13</a:t>
            </a:r>
            <a:endParaRPr lang="de-CH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Requirements on </a:t>
            </a:r>
            <a:r>
              <a:rPr lang="en-US" dirty="0" smtClean="0"/>
              <a:t>mobile </a:t>
            </a:r>
            <a:r>
              <a:rPr lang="en-US" dirty="0"/>
              <a:t>IP (RFC </a:t>
            </a:r>
            <a:r>
              <a:rPr lang="en-US" dirty="0" smtClean="0"/>
              <a:t>4721)</a:t>
            </a:r>
            <a:endParaRPr lang="en-US" dirty="0"/>
          </a:p>
        </p:txBody>
      </p:sp>
      <p:sp>
        <p:nvSpPr>
          <p:cNvPr id="275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650339"/>
            <a:ext cx="8207375" cy="5337175"/>
          </a:xfrm>
        </p:spPr>
        <p:txBody>
          <a:bodyPr/>
          <a:lstStyle/>
          <a:p>
            <a:endParaRPr lang="en-US" dirty="0"/>
          </a:p>
          <a:p>
            <a:r>
              <a:rPr lang="en-US" b="1" dirty="0"/>
              <a:t>Compatibility</a:t>
            </a:r>
          </a:p>
          <a:p>
            <a:pPr lvl="1"/>
            <a:r>
              <a:rPr lang="en-US" dirty="0"/>
              <a:t>support of the same layer 2 protocols as IP</a:t>
            </a:r>
          </a:p>
          <a:p>
            <a:pPr lvl="1"/>
            <a:r>
              <a:rPr lang="en-US" dirty="0"/>
              <a:t>no changes to current end-systems and routers required</a:t>
            </a:r>
          </a:p>
          <a:p>
            <a:pPr lvl="1"/>
            <a:r>
              <a:rPr lang="en-US" dirty="0"/>
              <a:t>mobile end-systems can communicate with fixed systems</a:t>
            </a:r>
          </a:p>
          <a:p>
            <a:r>
              <a:rPr lang="en-US" b="1" dirty="0"/>
              <a:t>Transparency</a:t>
            </a:r>
          </a:p>
          <a:p>
            <a:pPr lvl="1"/>
            <a:r>
              <a:rPr lang="en-US" dirty="0"/>
              <a:t>mobile end-systems keep their IP address</a:t>
            </a:r>
          </a:p>
          <a:p>
            <a:pPr lvl="1"/>
            <a:r>
              <a:rPr lang="en-US" dirty="0"/>
              <a:t>continuation of communication after interruption of link possible</a:t>
            </a:r>
          </a:p>
          <a:p>
            <a:pPr lvl="1"/>
            <a:r>
              <a:rPr lang="en-US" dirty="0"/>
              <a:t>point of connection to the fixed network can be changed</a:t>
            </a:r>
          </a:p>
          <a:p>
            <a:r>
              <a:rPr lang="en-US" b="1" dirty="0"/>
              <a:t>Efficiency and scalability</a:t>
            </a:r>
          </a:p>
          <a:p>
            <a:pPr lvl="1"/>
            <a:r>
              <a:rPr lang="en-US" dirty="0"/>
              <a:t>only little additional messages to the mobile system required (connection typically via a low bandwidth radio link)</a:t>
            </a:r>
          </a:p>
          <a:p>
            <a:pPr lvl="1"/>
            <a:r>
              <a:rPr lang="en-US" dirty="0"/>
              <a:t>world-wide support of a large number of mobile systems</a:t>
            </a:r>
          </a:p>
          <a:p>
            <a:r>
              <a:rPr lang="en-US" b="1" dirty="0"/>
              <a:t>Security</a:t>
            </a:r>
          </a:p>
          <a:p>
            <a:pPr lvl="1"/>
            <a:r>
              <a:rPr lang="en-US" dirty="0"/>
              <a:t>authentication of all registration messages</a:t>
            </a:r>
          </a:p>
          <a:p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Contacting a mobile node</a:t>
            </a:r>
            <a:endParaRPr lang="en-US" dirty="0"/>
          </a:p>
        </p:txBody>
      </p:sp>
      <p:sp>
        <p:nvSpPr>
          <p:cNvPr id="937989" name="Oval 5"/>
          <p:cNvSpPr>
            <a:spLocks noChangeArrowheads="1"/>
          </p:cNvSpPr>
          <p:nvPr/>
        </p:nvSpPr>
        <p:spPr bwMode="auto">
          <a:xfrm>
            <a:off x="-252413" y="1190625"/>
            <a:ext cx="2952751" cy="2952750"/>
          </a:xfrm>
          <a:prstGeom prst="ellipse">
            <a:avLst/>
          </a:prstGeom>
          <a:ln>
            <a:headEnd/>
            <a:tailEnd type="none" w="lg" len="lg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 sz="2000" i="0" dirty="0"/>
          </a:p>
        </p:txBody>
      </p: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1116013" y="1082675"/>
            <a:ext cx="1643062" cy="893763"/>
            <a:chOff x="3182" y="1543"/>
            <a:chExt cx="1035" cy="563"/>
          </a:xfrm>
        </p:grpSpPr>
        <p:pic>
          <p:nvPicPr>
            <p:cNvPr id="937997" name="Picture 13" descr="router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182" y="1543"/>
              <a:ext cx="1035" cy="563"/>
            </a:xfrm>
            <a:prstGeom prst="rect">
              <a:avLst/>
            </a:prstGeom>
            <a:noFill/>
          </p:spPr>
        </p:pic>
        <p:sp>
          <p:nvSpPr>
            <p:cNvPr id="937998" name="Text Box 14"/>
            <p:cNvSpPr txBox="1">
              <a:spLocks noChangeArrowheads="1"/>
            </p:cNvSpPr>
            <p:nvPr/>
          </p:nvSpPr>
          <p:spPr bwMode="auto">
            <a:xfrm>
              <a:off x="3288" y="1706"/>
              <a:ext cx="637" cy="252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 type="none" w="lg" len="lg"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2000" b="1" i="0" dirty="0"/>
                <a:t>Router</a:t>
              </a:r>
            </a:p>
          </p:txBody>
        </p:sp>
      </p:grpSp>
      <p:sp>
        <p:nvSpPr>
          <p:cNvPr id="937999" name="Line 15"/>
          <p:cNvSpPr>
            <a:spLocks noChangeShapeType="1"/>
          </p:cNvSpPr>
          <p:nvPr/>
        </p:nvSpPr>
        <p:spPr bwMode="auto">
          <a:xfrm flipH="1">
            <a:off x="1306512" y="1926336"/>
            <a:ext cx="193103" cy="52000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/>
          <a:lstStyle/>
          <a:p>
            <a:endParaRPr lang="en-US" sz="2000"/>
          </a:p>
        </p:txBody>
      </p: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684213" y="2090738"/>
            <a:ext cx="1008062" cy="862012"/>
            <a:chOff x="431" y="1317"/>
            <a:chExt cx="635" cy="543"/>
          </a:xfrm>
        </p:grpSpPr>
        <p:pic>
          <p:nvPicPr>
            <p:cNvPr id="938002" name="Picture 18" descr="WLan_Router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76" y="1317"/>
              <a:ext cx="590" cy="543"/>
            </a:xfrm>
            <a:prstGeom prst="rect">
              <a:avLst/>
            </a:prstGeom>
            <a:noFill/>
          </p:spPr>
        </p:pic>
        <p:sp>
          <p:nvSpPr>
            <p:cNvPr id="938003" name="Text Box 19"/>
            <p:cNvSpPr txBox="1">
              <a:spLocks noChangeArrowheads="1"/>
            </p:cNvSpPr>
            <p:nvPr/>
          </p:nvSpPr>
          <p:spPr bwMode="auto">
            <a:xfrm>
              <a:off x="431" y="1540"/>
              <a:ext cx="625" cy="252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 type="none" w="lg" len="lg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 i="0">
                  <a:solidFill>
                    <a:schemeClr val="bg1"/>
                  </a:solidFill>
                </a:rPr>
                <a:t>WLAN</a:t>
              </a:r>
            </a:p>
          </p:txBody>
        </p:sp>
      </p:grpSp>
      <p:sp>
        <p:nvSpPr>
          <p:cNvPr id="938005" name="Text Box 21"/>
          <p:cNvSpPr txBox="1">
            <a:spLocks noChangeArrowheads="1"/>
          </p:cNvSpPr>
          <p:nvPr/>
        </p:nvSpPr>
        <p:spPr bwMode="auto">
          <a:xfrm>
            <a:off x="468313" y="3068638"/>
            <a:ext cx="1576072" cy="338554"/>
          </a:xfrm>
          <a:prstGeom prst="rect">
            <a:avLst/>
          </a:prstGeom>
          <a:noFill/>
          <a:ln w="38100" algn="ctr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600" b="1" i="0" dirty="0"/>
              <a:t>home network</a:t>
            </a:r>
          </a:p>
        </p:txBody>
      </p:sp>
      <p:sp>
        <p:nvSpPr>
          <p:cNvPr id="938006" name="Text Box 22"/>
          <p:cNvSpPr txBox="1">
            <a:spLocks noChangeArrowheads="1"/>
          </p:cNvSpPr>
          <p:nvPr/>
        </p:nvSpPr>
        <p:spPr bwMode="auto">
          <a:xfrm>
            <a:off x="323850" y="3284538"/>
            <a:ext cx="1841500" cy="584775"/>
          </a:xfrm>
          <a:prstGeom prst="rect">
            <a:avLst/>
          </a:prstGeom>
          <a:noFill/>
          <a:ln w="38100" algn="ctr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r>
              <a:rPr lang="en-US" sz="1600" i="0" dirty="0"/>
              <a:t>(physical home network of MN)</a:t>
            </a:r>
          </a:p>
        </p:txBody>
      </p:sp>
      <p:sp>
        <p:nvSpPr>
          <p:cNvPr id="938011" name="Text Box 27"/>
          <p:cNvSpPr txBox="1">
            <a:spLocks noChangeArrowheads="1"/>
          </p:cNvSpPr>
          <p:nvPr/>
        </p:nvSpPr>
        <p:spPr bwMode="auto">
          <a:xfrm>
            <a:off x="2303463" y="1033463"/>
            <a:ext cx="630301" cy="461665"/>
          </a:xfrm>
          <a:prstGeom prst="rect">
            <a:avLst/>
          </a:prstGeom>
          <a:noFill/>
          <a:ln w="38100" algn="ctr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b="1" i="0" dirty="0"/>
              <a:t>HA</a:t>
            </a: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1984375" y="4429125"/>
            <a:ext cx="1643063" cy="893763"/>
            <a:chOff x="3182" y="1543"/>
            <a:chExt cx="1035" cy="563"/>
          </a:xfrm>
        </p:grpSpPr>
        <p:pic>
          <p:nvPicPr>
            <p:cNvPr id="938019" name="Picture 35" descr="router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182" y="1543"/>
              <a:ext cx="1035" cy="563"/>
            </a:xfrm>
            <a:prstGeom prst="rect">
              <a:avLst/>
            </a:prstGeom>
            <a:noFill/>
          </p:spPr>
        </p:pic>
        <p:sp>
          <p:nvSpPr>
            <p:cNvPr id="938020" name="Text Box 36"/>
            <p:cNvSpPr txBox="1">
              <a:spLocks noChangeArrowheads="1"/>
            </p:cNvSpPr>
            <p:nvPr/>
          </p:nvSpPr>
          <p:spPr bwMode="auto">
            <a:xfrm>
              <a:off x="3288" y="1706"/>
              <a:ext cx="637" cy="252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 type="none" w="lg" len="lg"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2000" b="1" i="0"/>
                <a:t>Router</a:t>
              </a:r>
            </a:p>
          </p:txBody>
        </p:sp>
      </p:grpSp>
      <p:pic>
        <p:nvPicPr>
          <p:cNvPr id="938021" name="Picture 37" descr="iMac_view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76313" y="5149850"/>
            <a:ext cx="1008062" cy="885825"/>
          </a:xfrm>
          <a:prstGeom prst="rect">
            <a:avLst/>
          </a:prstGeom>
          <a:noFill/>
        </p:spPr>
      </p:pic>
      <p:sp>
        <p:nvSpPr>
          <p:cNvPr id="938022" name="Line 38"/>
          <p:cNvSpPr>
            <a:spLocks noChangeShapeType="1"/>
          </p:cNvSpPr>
          <p:nvPr/>
        </p:nvSpPr>
        <p:spPr bwMode="auto">
          <a:xfrm flipV="1">
            <a:off x="1938528" y="5157214"/>
            <a:ext cx="316992" cy="36576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/>
          <a:lstStyle/>
          <a:p>
            <a:endParaRPr lang="en-US" sz="2000"/>
          </a:p>
        </p:txBody>
      </p:sp>
      <p:sp>
        <p:nvSpPr>
          <p:cNvPr id="938023" name="Text Box 39"/>
          <p:cNvSpPr txBox="1">
            <a:spLocks noChangeArrowheads="1"/>
          </p:cNvSpPr>
          <p:nvPr/>
        </p:nvSpPr>
        <p:spPr bwMode="auto">
          <a:xfrm>
            <a:off x="1595438" y="5789613"/>
            <a:ext cx="639919" cy="338554"/>
          </a:xfrm>
          <a:prstGeom prst="rect">
            <a:avLst/>
          </a:prstGeom>
          <a:noFill/>
          <a:ln w="38100" algn="ctr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600" b="1" i="0"/>
              <a:t>User</a:t>
            </a:r>
          </a:p>
        </p:txBody>
      </p:sp>
      <p:sp>
        <p:nvSpPr>
          <p:cNvPr id="938025" name="Text Box 41"/>
          <p:cNvSpPr txBox="1">
            <a:spLocks noChangeArrowheads="1"/>
          </p:cNvSpPr>
          <p:nvPr/>
        </p:nvSpPr>
        <p:spPr bwMode="auto">
          <a:xfrm>
            <a:off x="2124075" y="5784850"/>
            <a:ext cx="1871663" cy="338554"/>
          </a:xfrm>
          <a:prstGeom prst="rect">
            <a:avLst/>
          </a:prstGeom>
          <a:noFill/>
          <a:ln w="38100" algn="ctr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 algn="l"/>
            <a:r>
              <a:rPr lang="en-US" sz="1600" i="0"/>
              <a:t>(end-system)</a:t>
            </a:r>
          </a:p>
        </p:txBody>
      </p:sp>
      <p:sp>
        <p:nvSpPr>
          <p:cNvPr id="938028" name="Text Box 44"/>
          <p:cNvSpPr txBox="1">
            <a:spLocks noChangeArrowheads="1"/>
          </p:cNvSpPr>
          <p:nvPr/>
        </p:nvSpPr>
        <p:spPr bwMode="auto">
          <a:xfrm>
            <a:off x="755650" y="5084763"/>
            <a:ext cx="630301" cy="461665"/>
          </a:xfrm>
          <a:prstGeom prst="rect">
            <a:avLst/>
          </a:prstGeom>
          <a:noFill/>
          <a:ln w="38100" algn="ctr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b="1" i="0"/>
              <a:t>CN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2958084" y="1764470"/>
            <a:ext cx="2778252" cy="1991682"/>
            <a:chOff x="2670048" y="1767840"/>
            <a:chExt cx="4693920" cy="3364992"/>
          </a:xfrm>
        </p:grpSpPr>
        <p:sp>
          <p:nvSpPr>
            <p:cNvPr id="42" name="Cloud 41"/>
            <p:cNvSpPr/>
            <p:nvPr/>
          </p:nvSpPr>
          <p:spPr bwMode="auto">
            <a:xfrm>
              <a:off x="2670048" y="1767840"/>
              <a:ext cx="4693920" cy="3364992"/>
            </a:xfrm>
            <a:prstGeom prst="cloud">
              <a:avLst/>
            </a:prstGeom>
            <a:solidFill>
              <a:srgbClr val="6A80F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43" name="Straight Connector 42"/>
            <p:cNvCxnSpPr/>
            <p:nvPr/>
          </p:nvCxnSpPr>
          <p:spPr bwMode="auto">
            <a:xfrm rot="5400000" flipH="1" flipV="1">
              <a:off x="2718816" y="3048000"/>
              <a:ext cx="1499616" cy="4754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Straight Connector 43"/>
            <p:cNvCxnSpPr/>
            <p:nvPr/>
          </p:nvCxnSpPr>
          <p:spPr bwMode="auto">
            <a:xfrm flipV="1">
              <a:off x="3230880" y="3316224"/>
              <a:ext cx="829056" cy="69494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Straight Connector 44"/>
            <p:cNvCxnSpPr/>
            <p:nvPr/>
          </p:nvCxnSpPr>
          <p:spPr bwMode="auto">
            <a:xfrm>
              <a:off x="3706368" y="2523744"/>
              <a:ext cx="1292352" cy="14630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Straight Connector 45"/>
            <p:cNvCxnSpPr/>
            <p:nvPr/>
          </p:nvCxnSpPr>
          <p:spPr bwMode="auto">
            <a:xfrm flipV="1">
              <a:off x="5005388" y="2458974"/>
              <a:ext cx="862012" cy="21431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Straight Connector 46"/>
            <p:cNvCxnSpPr/>
            <p:nvPr/>
          </p:nvCxnSpPr>
          <p:spPr bwMode="auto">
            <a:xfrm rot="10800000">
              <a:off x="4052888" y="3325750"/>
              <a:ext cx="1028700" cy="27146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" name="Straight Connector 47"/>
            <p:cNvCxnSpPr/>
            <p:nvPr/>
          </p:nvCxnSpPr>
          <p:spPr bwMode="auto">
            <a:xfrm rot="16200000" flipH="1">
              <a:off x="4579144" y="3099529"/>
              <a:ext cx="923925" cy="8096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9" name="Straight Connector 48"/>
            <p:cNvCxnSpPr/>
            <p:nvPr/>
          </p:nvCxnSpPr>
          <p:spPr bwMode="auto">
            <a:xfrm rot="16200000" flipV="1">
              <a:off x="3848100" y="3530537"/>
              <a:ext cx="876300" cy="4572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0" name="Straight Connector 49"/>
            <p:cNvCxnSpPr/>
            <p:nvPr/>
          </p:nvCxnSpPr>
          <p:spPr bwMode="auto">
            <a:xfrm rot="5400000" flipH="1" flipV="1">
              <a:off x="4500562" y="3611500"/>
              <a:ext cx="609600" cy="58102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" name="Straight Connector 50"/>
            <p:cNvCxnSpPr/>
            <p:nvPr/>
          </p:nvCxnSpPr>
          <p:spPr bwMode="auto">
            <a:xfrm>
              <a:off x="5086350" y="3592449"/>
              <a:ext cx="862013" cy="40957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2" name="Straight Connector 51"/>
            <p:cNvCxnSpPr/>
            <p:nvPr/>
          </p:nvCxnSpPr>
          <p:spPr bwMode="auto">
            <a:xfrm rot="10800000" flipV="1">
              <a:off x="4524375" y="4011549"/>
              <a:ext cx="1428750" cy="17145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3" name="Straight Connector 52"/>
            <p:cNvCxnSpPr/>
            <p:nvPr/>
          </p:nvCxnSpPr>
          <p:spPr bwMode="auto">
            <a:xfrm flipV="1">
              <a:off x="5100638" y="3135249"/>
              <a:ext cx="1366837" cy="4572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4" name="Straight Connector 53"/>
            <p:cNvCxnSpPr/>
            <p:nvPr/>
          </p:nvCxnSpPr>
          <p:spPr bwMode="auto">
            <a:xfrm rot="16200000" flipV="1">
              <a:off x="5845969" y="2485168"/>
              <a:ext cx="661988" cy="6096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5" name="Straight Connector 54"/>
            <p:cNvCxnSpPr/>
            <p:nvPr/>
          </p:nvCxnSpPr>
          <p:spPr bwMode="auto">
            <a:xfrm rot="5400000">
              <a:off x="5767389" y="3297174"/>
              <a:ext cx="885825" cy="52387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6" name="Straight Connector 55"/>
            <p:cNvCxnSpPr/>
            <p:nvPr/>
          </p:nvCxnSpPr>
          <p:spPr bwMode="auto">
            <a:xfrm rot="5400000" flipH="1" flipV="1">
              <a:off x="4910137" y="2639950"/>
              <a:ext cx="1138238" cy="77628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57" name="Group 24"/>
            <p:cNvGrpSpPr/>
            <p:nvPr/>
          </p:nvGrpSpPr>
          <p:grpSpPr>
            <a:xfrm>
              <a:off x="4840224" y="3364992"/>
              <a:ext cx="475488" cy="475488"/>
              <a:chOff x="2304288" y="3291840"/>
              <a:chExt cx="475488" cy="475488"/>
            </a:xfrm>
          </p:grpSpPr>
          <p:sp>
            <p:nvSpPr>
              <p:cNvPr id="90" name="Oval 25"/>
              <p:cNvSpPr/>
              <p:nvPr/>
            </p:nvSpPr>
            <p:spPr bwMode="auto">
              <a:xfrm>
                <a:off x="2304288" y="3291840"/>
                <a:ext cx="475488" cy="475488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91" name="Straight Connector 26"/>
              <p:cNvCxnSpPr/>
              <p:nvPr/>
            </p:nvCxnSpPr>
            <p:spPr bwMode="auto">
              <a:xfrm rot="16200000" flipH="1">
                <a:off x="2373922" y="3361474"/>
                <a:ext cx="336220" cy="33622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2" name="Straight Connector 91"/>
              <p:cNvCxnSpPr/>
              <p:nvPr/>
            </p:nvCxnSpPr>
            <p:spPr bwMode="auto">
              <a:xfrm rot="5400000" flipH="1" flipV="1">
                <a:off x="2373922" y="3361474"/>
                <a:ext cx="336220" cy="33622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58" name="Group 32"/>
            <p:cNvGrpSpPr/>
            <p:nvPr/>
          </p:nvGrpSpPr>
          <p:grpSpPr>
            <a:xfrm>
              <a:off x="4767072" y="2426208"/>
              <a:ext cx="475488" cy="475488"/>
              <a:chOff x="2304288" y="3291840"/>
              <a:chExt cx="475488" cy="475488"/>
            </a:xfrm>
          </p:grpSpPr>
          <p:sp>
            <p:nvSpPr>
              <p:cNvPr id="87" name="Oval 86"/>
              <p:cNvSpPr/>
              <p:nvPr/>
            </p:nvSpPr>
            <p:spPr bwMode="auto">
              <a:xfrm>
                <a:off x="2304288" y="3291840"/>
                <a:ext cx="475488" cy="475488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88" name="Straight Connector 87"/>
              <p:cNvCxnSpPr>
                <a:stCxn id="87" idx="1"/>
                <a:endCxn id="87" idx="5"/>
              </p:cNvCxnSpPr>
              <p:nvPr/>
            </p:nvCxnSpPr>
            <p:spPr bwMode="auto">
              <a:xfrm rot="16200000" flipH="1">
                <a:off x="2373922" y="3361474"/>
                <a:ext cx="336220" cy="33622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9" name="Straight Connector 88"/>
              <p:cNvCxnSpPr>
                <a:stCxn id="87" idx="3"/>
                <a:endCxn id="87" idx="7"/>
              </p:cNvCxnSpPr>
              <p:nvPr/>
            </p:nvCxnSpPr>
            <p:spPr bwMode="auto">
              <a:xfrm rot="5400000" flipH="1" flipV="1">
                <a:off x="2373922" y="3361474"/>
                <a:ext cx="336220" cy="33622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59" name="Group 49"/>
            <p:cNvGrpSpPr/>
            <p:nvPr/>
          </p:nvGrpSpPr>
          <p:grpSpPr>
            <a:xfrm>
              <a:off x="5632704" y="2218944"/>
              <a:ext cx="475488" cy="475488"/>
              <a:chOff x="2304288" y="3291840"/>
              <a:chExt cx="475488" cy="475488"/>
            </a:xfrm>
          </p:grpSpPr>
          <p:sp>
            <p:nvSpPr>
              <p:cNvPr id="84" name="Oval 83"/>
              <p:cNvSpPr/>
              <p:nvPr/>
            </p:nvSpPr>
            <p:spPr bwMode="auto">
              <a:xfrm>
                <a:off x="2304288" y="3291840"/>
                <a:ext cx="475488" cy="475488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85" name="Straight Connector 84"/>
              <p:cNvCxnSpPr>
                <a:stCxn id="84" idx="1"/>
                <a:endCxn id="84" idx="5"/>
              </p:cNvCxnSpPr>
              <p:nvPr/>
            </p:nvCxnSpPr>
            <p:spPr bwMode="auto">
              <a:xfrm rot="16200000" flipH="1">
                <a:off x="2373922" y="3361474"/>
                <a:ext cx="336220" cy="33622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6" name="Straight Connector 85"/>
              <p:cNvCxnSpPr>
                <a:stCxn id="84" idx="3"/>
                <a:endCxn id="84" idx="7"/>
              </p:cNvCxnSpPr>
              <p:nvPr/>
            </p:nvCxnSpPr>
            <p:spPr bwMode="auto">
              <a:xfrm rot="5400000" flipH="1" flipV="1">
                <a:off x="2373922" y="3361474"/>
                <a:ext cx="336220" cy="33622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60" name="Group 28"/>
            <p:cNvGrpSpPr/>
            <p:nvPr/>
          </p:nvGrpSpPr>
          <p:grpSpPr>
            <a:xfrm>
              <a:off x="3816096" y="3084576"/>
              <a:ext cx="475488" cy="475488"/>
              <a:chOff x="2304288" y="3291840"/>
              <a:chExt cx="475488" cy="475488"/>
            </a:xfrm>
          </p:grpSpPr>
          <p:sp>
            <p:nvSpPr>
              <p:cNvPr id="81" name="Oval 80"/>
              <p:cNvSpPr/>
              <p:nvPr/>
            </p:nvSpPr>
            <p:spPr bwMode="auto">
              <a:xfrm>
                <a:off x="2304288" y="3291840"/>
                <a:ext cx="475488" cy="475488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82" name="Straight Connector 81"/>
              <p:cNvCxnSpPr>
                <a:stCxn id="81" idx="1"/>
                <a:endCxn id="81" idx="5"/>
              </p:cNvCxnSpPr>
              <p:nvPr/>
            </p:nvCxnSpPr>
            <p:spPr bwMode="auto">
              <a:xfrm rot="16200000" flipH="1">
                <a:off x="2373922" y="3361474"/>
                <a:ext cx="336220" cy="33622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3" name="Straight Connector 82"/>
              <p:cNvCxnSpPr>
                <a:stCxn id="81" idx="3"/>
                <a:endCxn id="81" idx="7"/>
              </p:cNvCxnSpPr>
              <p:nvPr/>
            </p:nvCxnSpPr>
            <p:spPr bwMode="auto">
              <a:xfrm rot="5400000" flipH="1" flipV="1">
                <a:off x="2373922" y="3361474"/>
                <a:ext cx="336220" cy="33622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61" name="Group 45"/>
            <p:cNvGrpSpPr/>
            <p:nvPr/>
          </p:nvGrpSpPr>
          <p:grpSpPr>
            <a:xfrm>
              <a:off x="4279392" y="3950208"/>
              <a:ext cx="475488" cy="475488"/>
              <a:chOff x="2304288" y="3291840"/>
              <a:chExt cx="475488" cy="475488"/>
            </a:xfrm>
          </p:grpSpPr>
          <p:sp>
            <p:nvSpPr>
              <p:cNvPr id="78" name="Oval 77"/>
              <p:cNvSpPr/>
              <p:nvPr/>
            </p:nvSpPr>
            <p:spPr bwMode="auto">
              <a:xfrm>
                <a:off x="2304288" y="3291840"/>
                <a:ext cx="475488" cy="475488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79" name="Straight Connector 78"/>
              <p:cNvCxnSpPr>
                <a:stCxn id="78" idx="1"/>
                <a:endCxn id="78" idx="5"/>
              </p:cNvCxnSpPr>
              <p:nvPr/>
            </p:nvCxnSpPr>
            <p:spPr bwMode="auto">
              <a:xfrm rot="16200000" flipH="1">
                <a:off x="2373922" y="3361474"/>
                <a:ext cx="336220" cy="33622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0" name="Straight Connector 79"/>
              <p:cNvCxnSpPr>
                <a:stCxn id="78" idx="3"/>
                <a:endCxn id="78" idx="7"/>
              </p:cNvCxnSpPr>
              <p:nvPr/>
            </p:nvCxnSpPr>
            <p:spPr bwMode="auto">
              <a:xfrm rot="5400000" flipH="1" flipV="1">
                <a:off x="2373922" y="3361474"/>
                <a:ext cx="336220" cy="33622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62" name="Group 36"/>
            <p:cNvGrpSpPr/>
            <p:nvPr/>
          </p:nvGrpSpPr>
          <p:grpSpPr>
            <a:xfrm>
              <a:off x="5705856" y="3767328"/>
              <a:ext cx="475488" cy="475488"/>
              <a:chOff x="2304288" y="3291840"/>
              <a:chExt cx="475488" cy="475488"/>
            </a:xfrm>
          </p:grpSpPr>
          <p:sp>
            <p:nvSpPr>
              <p:cNvPr id="75" name="Oval 74"/>
              <p:cNvSpPr/>
              <p:nvPr/>
            </p:nvSpPr>
            <p:spPr bwMode="auto">
              <a:xfrm>
                <a:off x="2304288" y="3291840"/>
                <a:ext cx="475488" cy="475488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76" name="Straight Connector 75"/>
              <p:cNvCxnSpPr>
                <a:stCxn id="75" idx="1"/>
                <a:endCxn id="75" idx="5"/>
              </p:cNvCxnSpPr>
              <p:nvPr/>
            </p:nvCxnSpPr>
            <p:spPr bwMode="auto">
              <a:xfrm rot="16200000" flipH="1">
                <a:off x="2373922" y="3361474"/>
                <a:ext cx="336220" cy="33622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7" name="Straight Connector 76"/>
              <p:cNvCxnSpPr>
                <a:stCxn id="75" idx="3"/>
                <a:endCxn id="75" idx="7"/>
              </p:cNvCxnSpPr>
              <p:nvPr/>
            </p:nvCxnSpPr>
            <p:spPr bwMode="auto">
              <a:xfrm rot="5400000" flipH="1" flipV="1">
                <a:off x="2373922" y="3361474"/>
                <a:ext cx="336220" cy="33622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63" name="Group 19"/>
            <p:cNvGrpSpPr/>
            <p:nvPr/>
          </p:nvGrpSpPr>
          <p:grpSpPr>
            <a:xfrm>
              <a:off x="2999232" y="3803904"/>
              <a:ext cx="475488" cy="475488"/>
              <a:chOff x="2304288" y="3291840"/>
              <a:chExt cx="475488" cy="475488"/>
            </a:xfrm>
          </p:grpSpPr>
          <p:sp>
            <p:nvSpPr>
              <p:cNvPr id="72" name="Oval 71"/>
              <p:cNvSpPr/>
              <p:nvPr/>
            </p:nvSpPr>
            <p:spPr bwMode="auto">
              <a:xfrm>
                <a:off x="2304288" y="3291840"/>
                <a:ext cx="475488" cy="475488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73" name="Straight Connector 72"/>
              <p:cNvCxnSpPr>
                <a:stCxn id="72" idx="1"/>
                <a:endCxn id="72" idx="5"/>
              </p:cNvCxnSpPr>
              <p:nvPr/>
            </p:nvCxnSpPr>
            <p:spPr bwMode="auto">
              <a:xfrm rot="16200000" flipH="1">
                <a:off x="2373922" y="3361474"/>
                <a:ext cx="336220" cy="33622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4" name="Straight Connector 18"/>
              <p:cNvCxnSpPr>
                <a:stCxn id="72" idx="3"/>
                <a:endCxn id="72" idx="7"/>
              </p:cNvCxnSpPr>
              <p:nvPr/>
            </p:nvCxnSpPr>
            <p:spPr bwMode="auto">
              <a:xfrm rot="5400000" flipH="1" flipV="1">
                <a:off x="2373922" y="3361474"/>
                <a:ext cx="336220" cy="33622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64" name="Group 40"/>
            <p:cNvGrpSpPr/>
            <p:nvPr/>
          </p:nvGrpSpPr>
          <p:grpSpPr>
            <a:xfrm>
              <a:off x="6230112" y="2889504"/>
              <a:ext cx="475488" cy="475488"/>
              <a:chOff x="2304288" y="3291840"/>
              <a:chExt cx="475488" cy="475488"/>
            </a:xfrm>
          </p:grpSpPr>
          <p:sp>
            <p:nvSpPr>
              <p:cNvPr id="69" name="Oval 68"/>
              <p:cNvSpPr/>
              <p:nvPr/>
            </p:nvSpPr>
            <p:spPr bwMode="auto">
              <a:xfrm>
                <a:off x="2304288" y="3291840"/>
                <a:ext cx="475488" cy="475488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70" name="Straight Connector 69"/>
              <p:cNvCxnSpPr>
                <a:stCxn id="69" idx="1"/>
                <a:endCxn id="69" idx="5"/>
              </p:cNvCxnSpPr>
              <p:nvPr/>
            </p:nvCxnSpPr>
            <p:spPr bwMode="auto">
              <a:xfrm rot="16200000" flipH="1">
                <a:off x="2373922" y="3361474"/>
                <a:ext cx="336220" cy="33622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1" name="Straight Connector 70"/>
              <p:cNvCxnSpPr>
                <a:stCxn id="69" idx="3"/>
                <a:endCxn id="69" idx="7"/>
              </p:cNvCxnSpPr>
              <p:nvPr/>
            </p:nvCxnSpPr>
            <p:spPr bwMode="auto">
              <a:xfrm rot="5400000" flipH="1" flipV="1">
                <a:off x="2373922" y="3361474"/>
                <a:ext cx="336220" cy="33622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65" name="Group 20"/>
            <p:cNvGrpSpPr/>
            <p:nvPr/>
          </p:nvGrpSpPr>
          <p:grpSpPr>
            <a:xfrm>
              <a:off x="3474720" y="2304288"/>
              <a:ext cx="475488" cy="475488"/>
              <a:chOff x="2304288" y="3291840"/>
              <a:chExt cx="475488" cy="475488"/>
            </a:xfrm>
          </p:grpSpPr>
          <p:sp>
            <p:nvSpPr>
              <p:cNvPr id="66" name="Oval 21"/>
              <p:cNvSpPr/>
              <p:nvPr/>
            </p:nvSpPr>
            <p:spPr bwMode="auto">
              <a:xfrm>
                <a:off x="2304288" y="3291840"/>
                <a:ext cx="475488" cy="475488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67" name="Straight Connector 22"/>
              <p:cNvCxnSpPr/>
              <p:nvPr/>
            </p:nvCxnSpPr>
            <p:spPr bwMode="auto">
              <a:xfrm rot="16200000" flipH="1">
                <a:off x="2373922" y="3361474"/>
                <a:ext cx="336220" cy="33622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8" name="Straight Connector 23"/>
              <p:cNvCxnSpPr/>
              <p:nvPr/>
            </p:nvCxnSpPr>
            <p:spPr bwMode="auto">
              <a:xfrm rot="5400000" flipH="1" flipV="1">
                <a:off x="2373922" y="3361474"/>
                <a:ext cx="336220" cy="33622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grpSp>
        <p:nvGrpSpPr>
          <p:cNvPr id="100" name="Gruppieren 99"/>
          <p:cNvGrpSpPr/>
          <p:nvPr/>
        </p:nvGrpSpPr>
        <p:grpSpPr>
          <a:xfrm>
            <a:off x="4925568" y="957263"/>
            <a:ext cx="4470845" cy="3186112"/>
            <a:chOff x="4925568" y="957263"/>
            <a:chExt cx="4470845" cy="3186112"/>
          </a:xfrm>
        </p:grpSpPr>
        <p:sp>
          <p:nvSpPr>
            <p:cNvPr id="937988" name="Oval 4"/>
            <p:cNvSpPr>
              <a:spLocks noChangeArrowheads="1"/>
            </p:cNvSpPr>
            <p:nvPr/>
          </p:nvSpPr>
          <p:spPr bwMode="auto">
            <a:xfrm>
              <a:off x="6443663" y="1190625"/>
              <a:ext cx="2952750" cy="2952750"/>
            </a:xfrm>
            <a:prstGeom prst="ellipse">
              <a:avLst/>
            </a:prstGeom>
            <a:ln>
              <a:headEnd/>
              <a:tailEnd type="none" w="lg" len="lg"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 sz="2000"/>
            </a:p>
          </p:txBody>
        </p:sp>
        <p:pic>
          <p:nvPicPr>
            <p:cNvPr id="937990" name="Picture 6" descr="WLan_Router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451725" y="2136775"/>
              <a:ext cx="936625" cy="862013"/>
            </a:xfrm>
            <a:prstGeom prst="rect">
              <a:avLst/>
            </a:prstGeom>
            <a:noFill/>
          </p:spPr>
        </p:pic>
        <p:grpSp>
          <p:nvGrpSpPr>
            <p:cNvPr id="2" name="Group 8"/>
            <p:cNvGrpSpPr>
              <a:grpSpLocks/>
            </p:cNvGrpSpPr>
            <p:nvPr/>
          </p:nvGrpSpPr>
          <p:grpSpPr bwMode="auto">
            <a:xfrm>
              <a:off x="5795963" y="981075"/>
              <a:ext cx="1643062" cy="893763"/>
              <a:chOff x="3182" y="1543"/>
              <a:chExt cx="1035" cy="563"/>
            </a:xfrm>
          </p:grpSpPr>
          <p:pic>
            <p:nvPicPr>
              <p:cNvPr id="937993" name="Picture 9" descr="router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182" y="1543"/>
                <a:ext cx="1035" cy="563"/>
              </a:xfrm>
              <a:prstGeom prst="rect">
                <a:avLst/>
              </a:prstGeom>
              <a:noFill/>
            </p:spPr>
          </p:pic>
          <p:sp>
            <p:nvSpPr>
              <p:cNvPr id="937994" name="Text Box 10"/>
              <p:cNvSpPr txBox="1">
                <a:spLocks noChangeArrowheads="1"/>
              </p:cNvSpPr>
              <p:nvPr/>
            </p:nvSpPr>
            <p:spPr bwMode="auto">
              <a:xfrm>
                <a:off x="3288" y="1706"/>
                <a:ext cx="637" cy="252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 type="none" w="lg" len="lg"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sz="2000" b="1" i="0"/>
                  <a:t>Router</a:t>
                </a:r>
              </a:p>
            </p:txBody>
          </p:sp>
        </p:grpSp>
        <p:sp>
          <p:nvSpPr>
            <p:cNvPr id="937995" name="Line 11"/>
            <p:cNvSpPr>
              <a:spLocks noChangeShapeType="1"/>
            </p:cNvSpPr>
            <p:nvPr/>
          </p:nvSpPr>
          <p:spPr bwMode="auto">
            <a:xfrm>
              <a:off x="6994525" y="1587500"/>
              <a:ext cx="865188" cy="9350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938004" name="Text Box 20"/>
            <p:cNvSpPr txBox="1">
              <a:spLocks noChangeArrowheads="1"/>
            </p:cNvSpPr>
            <p:nvPr/>
          </p:nvSpPr>
          <p:spPr bwMode="auto">
            <a:xfrm>
              <a:off x="7392988" y="2490788"/>
              <a:ext cx="992187" cy="400110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 type="none" w="lg" len="lg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 i="0">
                  <a:solidFill>
                    <a:schemeClr val="bg1"/>
                  </a:solidFill>
                </a:rPr>
                <a:t>WLAN</a:t>
              </a:r>
            </a:p>
          </p:txBody>
        </p:sp>
        <p:sp>
          <p:nvSpPr>
            <p:cNvPr id="938008" name="Text Box 24"/>
            <p:cNvSpPr txBox="1">
              <a:spLocks noChangeArrowheads="1"/>
            </p:cNvSpPr>
            <p:nvPr/>
          </p:nvSpPr>
          <p:spPr bwMode="auto">
            <a:xfrm>
              <a:off x="7307263" y="1666875"/>
              <a:ext cx="1725152" cy="338554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 type="none" w="lg" len="lg"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600" b="1" i="0" dirty="0"/>
                <a:t>foreign network</a:t>
              </a:r>
            </a:p>
          </p:txBody>
        </p:sp>
        <p:sp>
          <p:nvSpPr>
            <p:cNvPr id="938010" name="Text Box 26"/>
            <p:cNvSpPr txBox="1">
              <a:spLocks noChangeArrowheads="1"/>
            </p:cNvSpPr>
            <p:nvPr/>
          </p:nvSpPr>
          <p:spPr bwMode="auto">
            <a:xfrm>
              <a:off x="7015163" y="957263"/>
              <a:ext cx="578043" cy="461665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 type="none" w="lg" len="lg"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b="1" i="0"/>
                <a:t>FA</a:t>
              </a:r>
            </a:p>
          </p:txBody>
        </p:sp>
        <p:sp>
          <p:nvSpPr>
            <p:cNvPr id="938013" name="Line 29"/>
            <p:cNvSpPr>
              <a:spLocks noChangeShapeType="1"/>
            </p:cNvSpPr>
            <p:nvPr/>
          </p:nvSpPr>
          <p:spPr bwMode="auto">
            <a:xfrm flipV="1">
              <a:off x="4925568" y="1473199"/>
              <a:ext cx="1056132" cy="5872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/>
            <a:lstStyle/>
            <a:p>
              <a:endParaRPr lang="en-US" sz="2000"/>
            </a:p>
          </p:txBody>
        </p:sp>
      </p:grpSp>
      <p:sp>
        <p:nvSpPr>
          <p:cNvPr id="938014" name="Line 30"/>
          <p:cNvSpPr>
            <a:spLocks noChangeShapeType="1"/>
          </p:cNvSpPr>
          <p:nvPr/>
        </p:nvSpPr>
        <p:spPr bwMode="auto">
          <a:xfrm flipH="1" flipV="1">
            <a:off x="2692400" y="1447800"/>
            <a:ext cx="794512" cy="67360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/>
          <a:lstStyle/>
          <a:p>
            <a:endParaRPr lang="en-US" sz="2000"/>
          </a:p>
        </p:txBody>
      </p:sp>
      <p:sp>
        <p:nvSpPr>
          <p:cNvPr id="938024" name="Line 40"/>
          <p:cNvSpPr>
            <a:spLocks noChangeShapeType="1"/>
          </p:cNvSpPr>
          <p:nvPr/>
        </p:nvSpPr>
        <p:spPr bwMode="auto">
          <a:xfrm flipH="1">
            <a:off x="2776538" y="3255264"/>
            <a:ext cx="466534" cy="124529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/>
          <a:lstStyle/>
          <a:p>
            <a:endParaRPr lang="en-US" sz="2000"/>
          </a:p>
        </p:txBody>
      </p:sp>
      <p:pic>
        <p:nvPicPr>
          <p:cNvPr id="93" name="Picture 7" descr="notebook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325" y="1393448"/>
            <a:ext cx="1223963" cy="1223962"/>
          </a:xfrm>
          <a:prstGeom prst="rect">
            <a:avLst/>
          </a:prstGeom>
          <a:noFill/>
        </p:spPr>
      </p:pic>
      <p:sp>
        <p:nvSpPr>
          <p:cNvPr id="94" name="Text Box 45"/>
          <p:cNvSpPr txBox="1">
            <a:spLocks noChangeArrowheads="1"/>
          </p:cNvSpPr>
          <p:nvPr/>
        </p:nvSpPr>
        <p:spPr bwMode="auto">
          <a:xfrm>
            <a:off x="-32" y="1395699"/>
            <a:ext cx="663964" cy="461665"/>
          </a:xfrm>
          <a:prstGeom prst="rect">
            <a:avLst/>
          </a:prstGeom>
          <a:noFill/>
          <a:ln w="38100" algn="ctr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b="1" i="0" dirty="0"/>
              <a:t>MN</a:t>
            </a:r>
          </a:p>
        </p:txBody>
      </p:sp>
      <p:grpSp>
        <p:nvGrpSpPr>
          <p:cNvPr id="99" name="Gruppieren 98"/>
          <p:cNvGrpSpPr/>
          <p:nvPr/>
        </p:nvGrpSpPr>
        <p:grpSpPr>
          <a:xfrm>
            <a:off x="6927850" y="2882900"/>
            <a:ext cx="2327664" cy="2010192"/>
            <a:chOff x="6927850" y="2882900"/>
            <a:chExt cx="2327664" cy="2010192"/>
          </a:xfrm>
        </p:grpSpPr>
        <p:sp>
          <p:nvSpPr>
            <p:cNvPr id="938007" name="Text Box 23"/>
            <p:cNvSpPr txBox="1">
              <a:spLocks noChangeArrowheads="1"/>
            </p:cNvSpPr>
            <p:nvPr/>
          </p:nvSpPr>
          <p:spPr bwMode="auto">
            <a:xfrm>
              <a:off x="7308850" y="4292600"/>
              <a:ext cx="1404552" cy="338554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 type="none" w="lg" len="lg"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600" b="1" i="0" dirty="0"/>
                <a:t>Mobile Node</a:t>
              </a:r>
            </a:p>
          </p:txBody>
        </p:sp>
        <p:sp>
          <p:nvSpPr>
            <p:cNvPr id="938016" name="Text Box 32"/>
            <p:cNvSpPr txBox="1">
              <a:spLocks noChangeArrowheads="1"/>
            </p:cNvSpPr>
            <p:nvPr/>
          </p:nvSpPr>
          <p:spPr bwMode="auto">
            <a:xfrm>
              <a:off x="6927850" y="4554538"/>
              <a:ext cx="2087563" cy="338554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 type="none" w="lg" len="lg"/>
            </a:ln>
            <a:effectLst/>
          </p:spPr>
          <p:txBody>
            <a:bodyPr>
              <a:spAutoFit/>
            </a:bodyPr>
            <a:lstStyle/>
            <a:p>
              <a:r>
                <a:rPr lang="en-US" sz="1600" i="0"/>
                <a:t>(mobile end-system)</a:t>
              </a:r>
            </a:p>
          </p:txBody>
        </p:sp>
        <p:grpSp>
          <p:nvGrpSpPr>
            <p:cNvPr id="98" name="Gruppieren 97"/>
            <p:cNvGrpSpPr/>
            <p:nvPr/>
          </p:nvGrpSpPr>
          <p:grpSpPr>
            <a:xfrm>
              <a:off x="7451725" y="2882900"/>
              <a:ext cx="1803789" cy="1511300"/>
              <a:chOff x="7451725" y="2882900"/>
              <a:chExt cx="1803789" cy="1511300"/>
            </a:xfrm>
          </p:grpSpPr>
          <p:sp>
            <p:nvSpPr>
              <p:cNvPr id="938000" name="Line 16"/>
              <p:cNvSpPr>
                <a:spLocks noChangeShapeType="1"/>
              </p:cNvSpPr>
              <p:nvPr/>
            </p:nvSpPr>
            <p:spPr bwMode="auto">
              <a:xfrm>
                <a:off x="8027988" y="2882900"/>
                <a:ext cx="100012" cy="40640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sz="2000"/>
              </a:p>
            </p:txBody>
          </p:sp>
          <p:pic>
            <p:nvPicPr>
              <p:cNvPr id="937991" name="Picture 7" descr="notebook"/>
              <p:cNvPicPr>
                <a:picLocks noChangeAspect="1" noChangeArrowheads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7451725" y="3170238"/>
                <a:ext cx="1223963" cy="1223962"/>
              </a:xfrm>
              <a:prstGeom prst="rect">
                <a:avLst/>
              </a:prstGeom>
              <a:noFill/>
            </p:spPr>
          </p:pic>
          <p:sp>
            <p:nvSpPr>
              <p:cNvPr id="938029" name="Text Box 45"/>
              <p:cNvSpPr txBox="1">
                <a:spLocks noChangeArrowheads="1"/>
              </p:cNvSpPr>
              <p:nvPr/>
            </p:nvSpPr>
            <p:spPr bwMode="auto">
              <a:xfrm>
                <a:off x="8591550" y="3213100"/>
                <a:ext cx="663964" cy="461665"/>
              </a:xfrm>
              <a:prstGeom prst="rect">
                <a:avLst/>
              </a:prstGeom>
              <a:noFill/>
              <a:ln w="38100" algn="ctr">
                <a:noFill/>
                <a:miter lim="800000"/>
                <a:headEnd/>
                <a:tailEnd type="none" w="lg" len="lg"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b="1" i="0"/>
                  <a:t>MN</a:t>
                </a:r>
              </a:p>
            </p:txBody>
          </p:sp>
        </p:grpSp>
      </p:grpSp>
      <p:sp>
        <p:nvSpPr>
          <p:cNvPr id="96" name="Textfeld 95"/>
          <p:cNvSpPr txBox="1"/>
          <p:nvPr/>
        </p:nvSpPr>
        <p:spPr>
          <a:xfrm>
            <a:off x="-71470" y="1202280"/>
            <a:ext cx="1055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11.2.3.4</a:t>
            </a:r>
            <a:endParaRPr lang="de-DE" sz="1800" dirty="0"/>
          </a:p>
        </p:txBody>
      </p:sp>
      <p:sp>
        <p:nvSpPr>
          <p:cNvPr id="97" name="Textfeld 96"/>
          <p:cNvSpPr txBox="1"/>
          <p:nvPr/>
        </p:nvSpPr>
        <p:spPr>
          <a:xfrm>
            <a:off x="7016774" y="3386820"/>
            <a:ext cx="1055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11.2.3.4</a:t>
            </a:r>
            <a:endParaRPr lang="de-DE" sz="1800" dirty="0"/>
          </a:p>
        </p:txBody>
      </p:sp>
      <p:sp>
        <p:nvSpPr>
          <p:cNvPr id="101" name="Textfeld 100"/>
          <p:cNvSpPr txBox="1"/>
          <p:nvPr/>
        </p:nvSpPr>
        <p:spPr>
          <a:xfrm>
            <a:off x="1595438" y="821293"/>
            <a:ext cx="1055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11.2.3.0</a:t>
            </a:r>
            <a:endParaRPr lang="de-DE" sz="1800" dirty="0"/>
          </a:p>
        </p:txBody>
      </p:sp>
      <p:sp>
        <p:nvSpPr>
          <p:cNvPr id="102" name="Textfeld 101"/>
          <p:cNvSpPr txBox="1"/>
          <p:nvPr/>
        </p:nvSpPr>
        <p:spPr>
          <a:xfrm>
            <a:off x="5795963" y="772597"/>
            <a:ext cx="1055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22.5.7.0</a:t>
            </a:r>
            <a:endParaRPr lang="de-DE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96" grpId="0"/>
      <p:bldP spid="9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Contacting a mobile node</a:t>
            </a:r>
            <a:endParaRPr lang="en-US" dirty="0"/>
          </a:p>
        </p:txBody>
      </p:sp>
      <p:sp>
        <p:nvSpPr>
          <p:cNvPr id="937988" name="Oval 4"/>
          <p:cNvSpPr>
            <a:spLocks noChangeArrowheads="1"/>
          </p:cNvSpPr>
          <p:nvPr/>
        </p:nvSpPr>
        <p:spPr bwMode="auto">
          <a:xfrm>
            <a:off x="6443663" y="1190625"/>
            <a:ext cx="2952750" cy="2952750"/>
          </a:xfrm>
          <a:prstGeom prst="ellipse">
            <a:avLst/>
          </a:prstGeom>
          <a:ln>
            <a:headEnd/>
            <a:tailEnd type="none" w="lg" len="lg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 sz="2000"/>
          </a:p>
        </p:txBody>
      </p:sp>
      <p:sp>
        <p:nvSpPr>
          <p:cNvPr id="937989" name="Oval 5"/>
          <p:cNvSpPr>
            <a:spLocks noChangeArrowheads="1"/>
          </p:cNvSpPr>
          <p:nvPr/>
        </p:nvSpPr>
        <p:spPr bwMode="auto">
          <a:xfrm>
            <a:off x="-252413" y="1190625"/>
            <a:ext cx="2952751" cy="2952750"/>
          </a:xfrm>
          <a:prstGeom prst="ellipse">
            <a:avLst/>
          </a:prstGeom>
          <a:ln>
            <a:headEnd/>
            <a:tailEnd type="none" w="lg" len="lg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 sz="2000" i="0"/>
          </a:p>
        </p:txBody>
      </p:sp>
      <p:pic>
        <p:nvPicPr>
          <p:cNvPr id="937990" name="Picture 6" descr="WLan_Router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51725" y="2136775"/>
            <a:ext cx="936625" cy="862013"/>
          </a:xfrm>
          <a:prstGeom prst="rect">
            <a:avLst/>
          </a:prstGeom>
          <a:noFill/>
        </p:spPr>
      </p:pic>
      <p:pic>
        <p:nvPicPr>
          <p:cNvPr id="937991" name="Picture 7" descr="notebook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51725" y="3170238"/>
            <a:ext cx="1223963" cy="1223962"/>
          </a:xfrm>
          <a:prstGeom prst="rect">
            <a:avLst/>
          </a:prstGeom>
          <a:noFill/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5795963" y="981075"/>
            <a:ext cx="1643062" cy="893763"/>
            <a:chOff x="3182" y="1543"/>
            <a:chExt cx="1035" cy="563"/>
          </a:xfrm>
        </p:grpSpPr>
        <p:pic>
          <p:nvPicPr>
            <p:cNvPr id="937993" name="Picture 9" descr="router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182" y="1543"/>
              <a:ext cx="1035" cy="563"/>
            </a:xfrm>
            <a:prstGeom prst="rect">
              <a:avLst/>
            </a:prstGeom>
            <a:noFill/>
          </p:spPr>
        </p:pic>
        <p:sp>
          <p:nvSpPr>
            <p:cNvPr id="937994" name="Text Box 10"/>
            <p:cNvSpPr txBox="1">
              <a:spLocks noChangeArrowheads="1"/>
            </p:cNvSpPr>
            <p:nvPr/>
          </p:nvSpPr>
          <p:spPr bwMode="auto">
            <a:xfrm>
              <a:off x="3288" y="1706"/>
              <a:ext cx="637" cy="252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 type="none" w="lg" len="lg"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2000" b="1" i="0"/>
                <a:t>Router</a:t>
              </a:r>
            </a:p>
          </p:txBody>
        </p:sp>
      </p:grpSp>
      <p:sp>
        <p:nvSpPr>
          <p:cNvPr id="937995" name="Line 11"/>
          <p:cNvSpPr>
            <a:spLocks noChangeShapeType="1"/>
          </p:cNvSpPr>
          <p:nvPr/>
        </p:nvSpPr>
        <p:spPr bwMode="auto">
          <a:xfrm>
            <a:off x="6994525" y="1587500"/>
            <a:ext cx="865188" cy="935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/>
          <a:lstStyle/>
          <a:p>
            <a:endParaRPr lang="en-US" sz="2000"/>
          </a:p>
        </p:txBody>
      </p: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1116013" y="1082675"/>
            <a:ext cx="1643062" cy="893763"/>
            <a:chOff x="3182" y="1543"/>
            <a:chExt cx="1035" cy="563"/>
          </a:xfrm>
        </p:grpSpPr>
        <p:pic>
          <p:nvPicPr>
            <p:cNvPr id="937997" name="Picture 13" descr="router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182" y="1543"/>
              <a:ext cx="1035" cy="563"/>
            </a:xfrm>
            <a:prstGeom prst="rect">
              <a:avLst/>
            </a:prstGeom>
            <a:noFill/>
          </p:spPr>
        </p:pic>
        <p:sp>
          <p:nvSpPr>
            <p:cNvPr id="937998" name="Text Box 14"/>
            <p:cNvSpPr txBox="1">
              <a:spLocks noChangeArrowheads="1"/>
            </p:cNvSpPr>
            <p:nvPr/>
          </p:nvSpPr>
          <p:spPr bwMode="auto">
            <a:xfrm>
              <a:off x="3288" y="1706"/>
              <a:ext cx="637" cy="252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 type="none" w="lg" len="lg"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2000" b="1" i="0" dirty="0"/>
                <a:t>Router</a:t>
              </a:r>
            </a:p>
          </p:txBody>
        </p:sp>
      </p:grpSp>
      <p:sp>
        <p:nvSpPr>
          <p:cNvPr id="937999" name="Line 15"/>
          <p:cNvSpPr>
            <a:spLocks noChangeShapeType="1"/>
          </p:cNvSpPr>
          <p:nvPr/>
        </p:nvSpPr>
        <p:spPr bwMode="auto">
          <a:xfrm flipH="1">
            <a:off x="1306512" y="1926336"/>
            <a:ext cx="193103" cy="52000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/>
          <a:lstStyle/>
          <a:p>
            <a:endParaRPr lang="en-US" sz="2000"/>
          </a:p>
        </p:txBody>
      </p:sp>
      <p:sp>
        <p:nvSpPr>
          <p:cNvPr id="938000" name="Line 16"/>
          <p:cNvSpPr>
            <a:spLocks noChangeShapeType="1"/>
          </p:cNvSpPr>
          <p:nvPr/>
        </p:nvSpPr>
        <p:spPr bwMode="auto">
          <a:xfrm>
            <a:off x="8027988" y="2882900"/>
            <a:ext cx="100012" cy="406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 sz="2000"/>
          </a:p>
        </p:txBody>
      </p: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684213" y="2090738"/>
            <a:ext cx="1008062" cy="862012"/>
            <a:chOff x="431" y="1317"/>
            <a:chExt cx="635" cy="543"/>
          </a:xfrm>
        </p:grpSpPr>
        <p:pic>
          <p:nvPicPr>
            <p:cNvPr id="938002" name="Picture 18" descr="WLan_Router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76" y="1317"/>
              <a:ext cx="590" cy="543"/>
            </a:xfrm>
            <a:prstGeom prst="rect">
              <a:avLst/>
            </a:prstGeom>
            <a:noFill/>
          </p:spPr>
        </p:pic>
        <p:sp>
          <p:nvSpPr>
            <p:cNvPr id="938003" name="Text Box 19"/>
            <p:cNvSpPr txBox="1">
              <a:spLocks noChangeArrowheads="1"/>
            </p:cNvSpPr>
            <p:nvPr/>
          </p:nvSpPr>
          <p:spPr bwMode="auto">
            <a:xfrm>
              <a:off x="431" y="1540"/>
              <a:ext cx="625" cy="252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 type="none" w="lg" len="lg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 i="0">
                  <a:solidFill>
                    <a:schemeClr val="bg1"/>
                  </a:solidFill>
                </a:rPr>
                <a:t>WLAN</a:t>
              </a:r>
            </a:p>
          </p:txBody>
        </p:sp>
      </p:grpSp>
      <p:sp>
        <p:nvSpPr>
          <p:cNvPr id="938004" name="Text Box 20"/>
          <p:cNvSpPr txBox="1">
            <a:spLocks noChangeArrowheads="1"/>
          </p:cNvSpPr>
          <p:nvPr/>
        </p:nvSpPr>
        <p:spPr bwMode="auto">
          <a:xfrm>
            <a:off x="7392988" y="2490788"/>
            <a:ext cx="992187" cy="400110"/>
          </a:xfrm>
          <a:prstGeom prst="rect">
            <a:avLst/>
          </a:prstGeom>
          <a:noFill/>
          <a:ln w="38100" algn="ctr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0">
                <a:solidFill>
                  <a:schemeClr val="bg1"/>
                </a:solidFill>
              </a:rPr>
              <a:t>WLAN</a:t>
            </a:r>
          </a:p>
        </p:txBody>
      </p:sp>
      <p:sp>
        <p:nvSpPr>
          <p:cNvPr id="938005" name="Text Box 21"/>
          <p:cNvSpPr txBox="1">
            <a:spLocks noChangeArrowheads="1"/>
          </p:cNvSpPr>
          <p:nvPr/>
        </p:nvSpPr>
        <p:spPr bwMode="auto">
          <a:xfrm>
            <a:off x="468313" y="3068638"/>
            <a:ext cx="1576072" cy="338554"/>
          </a:xfrm>
          <a:prstGeom prst="rect">
            <a:avLst/>
          </a:prstGeom>
          <a:noFill/>
          <a:ln w="38100" algn="ctr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600" b="1" i="0" dirty="0"/>
              <a:t>home network</a:t>
            </a:r>
          </a:p>
        </p:txBody>
      </p:sp>
      <p:sp>
        <p:nvSpPr>
          <p:cNvPr id="938006" name="Text Box 22"/>
          <p:cNvSpPr txBox="1">
            <a:spLocks noChangeArrowheads="1"/>
          </p:cNvSpPr>
          <p:nvPr/>
        </p:nvSpPr>
        <p:spPr bwMode="auto">
          <a:xfrm>
            <a:off x="323850" y="3284538"/>
            <a:ext cx="1841500" cy="584775"/>
          </a:xfrm>
          <a:prstGeom prst="rect">
            <a:avLst/>
          </a:prstGeom>
          <a:noFill/>
          <a:ln w="38100" algn="ctr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r>
              <a:rPr lang="en-US" sz="1600" i="0" dirty="0"/>
              <a:t>(physical home network of MN)</a:t>
            </a:r>
          </a:p>
        </p:txBody>
      </p:sp>
      <p:sp>
        <p:nvSpPr>
          <p:cNvPr id="938007" name="Text Box 23"/>
          <p:cNvSpPr txBox="1">
            <a:spLocks noChangeArrowheads="1"/>
          </p:cNvSpPr>
          <p:nvPr/>
        </p:nvSpPr>
        <p:spPr bwMode="auto">
          <a:xfrm>
            <a:off x="7308850" y="4292600"/>
            <a:ext cx="1404552" cy="338554"/>
          </a:xfrm>
          <a:prstGeom prst="rect">
            <a:avLst/>
          </a:prstGeom>
          <a:noFill/>
          <a:ln w="38100" algn="ctr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600" b="1" i="0" dirty="0"/>
              <a:t>Mobile Node</a:t>
            </a:r>
          </a:p>
        </p:txBody>
      </p:sp>
      <p:sp>
        <p:nvSpPr>
          <p:cNvPr id="938008" name="Text Box 24"/>
          <p:cNvSpPr txBox="1">
            <a:spLocks noChangeArrowheads="1"/>
          </p:cNvSpPr>
          <p:nvPr/>
        </p:nvSpPr>
        <p:spPr bwMode="auto">
          <a:xfrm>
            <a:off x="7307263" y="1666875"/>
            <a:ext cx="1725152" cy="338554"/>
          </a:xfrm>
          <a:prstGeom prst="rect">
            <a:avLst/>
          </a:prstGeom>
          <a:noFill/>
          <a:ln w="38100" algn="ctr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600" b="1" i="0" dirty="0"/>
              <a:t>foreign network</a:t>
            </a:r>
          </a:p>
        </p:txBody>
      </p:sp>
      <p:sp>
        <p:nvSpPr>
          <p:cNvPr id="938010" name="Text Box 26"/>
          <p:cNvSpPr txBox="1">
            <a:spLocks noChangeArrowheads="1"/>
          </p:cNvSpPr>
          <p:nvPr/>
        </p:nvSpPr>
        <p:spPr bwMode="auto">
          <a:xfrm>
            <a:off x="7015163" y="957263"/>
            <a:ext cx="578043" cy="461665"/>
          </a:xfrm>
          <a:prstGeom prst="rect">
            <a:avLst/>
          </a:prstGeom>
          <a:noFill/>
          <a:ln w="38100" algn="ctr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b="1" i="0"/>
              <a:t>FA</a:t>
            </a:r>
          </a:p>
        </p:txBody>
      </p:sp>
      <p:sp>
        <p:nvSpPr>
          <p:cNvPr id="938011" name="Text Box 27"/>
          <p:cNvSpPr txBox="1">
            <a:spLocks noChangeArrowheads="1"/>
          </p:cNvSpPr>
          <p:nvPr/>
        </p:nvSpPr>
        <p:spPr bwMode="auto">
          <a:xfrm>
            <a:off x="2303463" y="1033463"/>
            <a:ext cx="630301" cy="461665"/>
          </a:xfrm>
          <a:prstGeom prst="rect">
            <a:avLst/>
          </a:prstGeom>
          <a:noFill/>
          <a:ln w="38100" algn="ctr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b="1" i="0" dirty="0"/>
              <a:t>HA</a:t>
            </a:r>
          </a:p>
        </p:txBody>
      </p:sp>
      <p:sp>
        <p:nvSpPr>
          <p:cNvPr id="938016" name="Text Box 32"/>
          <p:cNvSpPr txBox="1">
            <a:spLocks noChangeArrowheads="1"/>
          </p:cNvSpPr>
          <p:nvPr/>
        </p:nvSpPr>
        <p:spPr bwMode="auto">
          <a:xfrm>
            <a:off x="6927850" y="4554538"/>
            <a:ext cx="2087563" cy="338554"/>
          </a:xfrm>
          <a:prstGeom prst="rect">
            <a:avLst/>
          </a:prstGeom>
          <a:noFill/>
          <a:ln w="38100" algn="ctr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r>
              <a:rPr lang="en-US" sz="1600" i="0"/>
              <a:t>(mobile end-system)</a:t>
            </a: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1984375" y="4429125"/>
            <a:ext cx="1643063" cy="893763"/>
            <a:chOff x="3182" y="1543"/>
            <a:chExt cx="1035" cy="563"/>
          </a:xfrm>
        </p:grpSpPr>
        <p:pic>
          <p:nvPicPr>
            <p:cNvPr id="938019" name="Picture 35" descr="router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182" y="1543"/>
              <a:ext cx="1035" cy="563"/>
            </a:xfrm>
            <a:prstGeom prst="rect">
              <a:avLst/>
            </a:prstGeom>
            <a:noFill/>
          </p:spPr>
        </p:pic>
        <p:sp>
          <p:nvSpPr>
            <p:cNvPr id="938020" name="Text Box 36"/>
            <p:cNvSpPr txBox="1">
              <a:spLocks noChangeArrowheads="1"/>
            </p:cNvSpPr>
            <p:nvPr/>
          </p:nvSpPr>
          <p:spPr bwMode="auto">
            <a:xfrm>
              <a:off x="3288" y="1706"/>
              <a:ext cx="637" cy="252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 type="none" w="lg" len="lg"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2000" b="1" i="0"/>
                <a:t>Router</a:t>
              </a:r>
            </a:p>
          </p:txBody>
        </p:sp>
      </p:grpSp>
      <p:pic>
        <p:nvPicPr>
          <p:cNvPr id="938021" name="Picture 37" descr="iMac_view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76313" y="5149850"/>
            <a:ext cx="1008062" cy="885825"/>
          </a:xfrm>
          <a:prstGeom prst="rect">
            <a:avLst/>
          </a:prstGeom>
          <a:noFill/>
        </p:spPr>
      </p:pic>
      <p:sp>
        <p:nvSpPr>
          <p:cNvPr id="938023" name="Text Box 39"/>
          <p:cNvSpPr txBox="1">
            <a:spLocks noChangeArrowheads="1"/>
          </p:cNvSpPr>
          <p:nvPr/>
        </p:nvSpPr>
        <p:spPr bwMode="auto">
          <a:xfrm>
            <a:off x="1595438" y="5789613"/>
            <a:ext cx="639919" cy="338554"/>
          </a:xfrm>
          <a:prstGeom prst="rect">
            <a:avLst/>
          </a:prstGeom>
          <a:noFill/>
          <a:ln w="38100" algn="ctr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600" b="1" i="0"/>
              <a:t>User</a:t>
            </a:r>
          </a:p>
        </p:txBody>
      </p:sp>
      <p:sp>
        <p:nvSpPr>
          <p:cNvPr id="938025" name="Text Box 41"/>
          <p:cNvSpPr txBox="1">
            <a:spLocks noChangeArrowheads="1"/>
          </p:cNvSpPr>
          <p:nvPr/>
        </p:nvSpPr>
        <p:spPr bwMode="auto">
          <a:xfrm>
            <a:off x="2124075" y="5784850"/>
            <a:ext cx="1871663" cy="338554"/>
          </a:xfrm>
          <a:prstGeom prst="rect">
            <a:avLst/>
          </a:prstGeom>
          <a:noFill/>
          <a:ln w="38100" algn="ctr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 algn="l"/>
            <a:r>
              <a:rPr lang="en-US" sz="1600" i="0"/>
              <a:t>(end-system)</a:t>
            </a:r>
          </a:p>
        </p:txBody>
      </p:sp>
      <p:sp>
        <p:nvSpPr>
          <p:cNvPr id="938028" name="Text Box 44"/>
          <p:cNvSpPr txBox="1">
            <a:spLocks noChangeArrowheads="1"/>
          </p:cNvSpPr>
          <p:nvPr/>
        </p:nvSpPr>
        <p:spPr bwMode="auto">
          <a:xfrm>
            <a:off x="755650" y="5084763"/>
            <a:ext cx="630301" cy="461665"/>
          </a:xfrm>
          <a:prstGeom prst="rect">
            <a:avLst/>
          </a:prstGeom>
          <a:noFill/>
          <a:ln w="38100" algn="ctr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b="1" i="0"/>
              <a:t>CN</a:t>
            </a:r>
          </a:p>
        </p:txBody>
      </p:sp>
      <p:sp>
        <p:nvSpPr>
          <p:cNvPr id="938029" name="Text Box 45"/>
          <p:cNvSpPr txBox="1">
            <a:spLocks noChangeArrowheads="1"/>
          </p:cNvSpPr>
          <p:nvPr/>
        </p:nvSpPr>
        <p:spPr bwMode="auto">
          <a:xfrm>
            <a:off x="8591550" y="3213100"/>
            <a:ext cx="663964" cy="461665"/>
          </a:xfrm>
          <a:prstGeom prst="rect">
            <a:avLst/>
          </a:prstGeom>
          <a:noFill/>
          <a:ln w="38100" algn="ctr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b="1" i="0"/>
              <a:t>MN</a:t>
            </a:r>
          </a:p>
        </p:txBody>
      </p:sp>
      <p:grpSp>
        <p:nvGrpSpPr>
          <p:cNvPr id="6" name="Group 40"/>
          <p:cNvGrpSpPr/>
          <p:nvPr/>
        </p:nvGrpSpPr>
        <p:grpSpPr>
          <a:xfrm>
            <a:off x="2958084" y="1764470"/>
            <a:ext cx="2778252" cy="1991682"/>
            <a:chOff x="2670048" y="1767840"/>
            <a:chExt cx="4693920" cy="3364992"/>
          </a:xfrm>
        </p:grpSpPr>
        <p:sp>
          <p:nvSpPr>
            <p:cNvPr id="42" name="Cloud 41"/>
            <p:cNvSpPr/>
            <p:nvPr/>
          </p:nvSpPr>
          <p:spPr bwMode="auto">
            <a:xfrm>
              <a:off x="2670048" y="1767840"/>
              <a:ext cx="4693920" cy="3364992"/>
            </a:xfrm>
            <a:prstGeom prst="cloud">
              <a:avLst/>
            </a:prstGeom>
            <a:solidFill>
              <a:srgbClr val="6A80F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43" name="Straight Connector 42"/>
            <p:cNvCxnSpPr/>
            <p:nvPr/>
          </p:nvCxnSpPr>
          <p:spPr bwMode="auto">
            <a:xfrm rot="5400000" flipH="1" flipV="1">
              <a:off x="2718816" y="3048000"/>
              <a:ext cx="1499616" cy="4754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Straight Connector 43"/>
            <p:cNvCxnSpPr/>
            <p:nvPr/>
          </p:nvCxnSpPr>
          <p:spPr bwMode="auto">
            <a:xfrm flipV="1">
              <a:off x="3230880" y="3316224"/>
              <a:ext cx="829056" cy="69494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Straight Connector 44"/>
            <p:cNvCxnSpPr/>
            <p:nvPr/>
          </p:nvCxnSpPr>
          <p:spPr bwMode="auto">
            <a:xfrm>
              <a:off x="3706368" y="2523744"/>
              <a:ext cx="1292352" cy="14630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Straight Connector 45"/>
            <p:cNvCxnSpPr/>
            <p:nvPr/>
          </p:nvCxnSpPr>
          <p:spPr bwMode="auto">
            <a:xfrm flipV="1">
              <a:off x="5005388" y="2458974"/>
              <a:ext cx="862012" cy="21431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Straight Connector 46"/>
            <p:cNvCxnSpPr/>
            <p:nvPr/>
          </p:nvCxnSpPr>
          <p:spPr bwMode="auto">
            <a:xfrm rot="10800000">
              <a:off x="4052888" y="3325750"/>
              <a:ext cx="1028700" cy="27146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" name="Straight Connector 47"/>
            <p:cNvCxnSpPr/>
            <p:nvPr/>
          </p:nvCxnSpPr>
          <p:spPr bwMode="auto">
            <a:xfrm rot="16200000" flipH="1">
              <a:off x="4579144" y="3099529"/>
              <a:ext cx="923925" cy="8096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9" name="Straight Connector 48"/>
            <p:cNvCxnSpPr/>
            <p:nvPr/>
          </p:nvCxnSpPr>
          <p:spPr bwMode="auto">
            <a:xfrm rot="16200000" flipV="1">
              <a:off x="3848100" y="3530537"/>
              <a:ext cx="876300" cy="4572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0" name="Straight Connector 49"/>
            <p:cNvCxnSpPr/>
            <p:nvPr/>
          </p:nvCxnSpPr>
          <p:spPr bwMode="auto">
            <a:xfrm rot="5400000" flipH="1" flipV="1">
              <a:off x="4500562" y="3611500"/>
              <a:ext cx="609600" cy="58102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" name="Straight Connector 50"/>
            <p:cNvCxnSpPr/>
            <p:nvPr/>
          </p:nvCxnSpPr>
          <p:spPr bwMode="auto">
            <a:xfrm>
              <a:off x="5086350" y="3592449"/>
              <a:ext cx="862013" cy="40957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2" name="Straight Connector 51"/>
            <p:cNvCxnSpPr/>
            <p:nvPr/>
          </p:nvCxnSpPr>
          <p:spPr bwMode="auto">
            <a:xfrm rot="10800000" flipV="1">
              <a:off x="4524375" y="4011549"/>
              <a:ext cx="1428750" cy="17145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3" name="Straight Connector 52"/>
            <p:cNvCxnSpPr/>
            <p:nvPr/>
          </p:nvCxnSpPr>
          <p:spPr bwMode="auto">
            <a:xfrm flipV="1">
              <a:off x="5100638" y="3135249"/>
              <a:ext cx="1366837" cy="4572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4" name="Straight Connector 53"/>
            <p:cNvCxnSpPr/>
            <p:nvPr/>
          </p:nvCxnSpPr>
          <p:spPr bwMode="auto">
            <a:xfrm rot="16200000" flipV="1">
              <a:off x="5845969" y="2485168"/>
              <a:ext cx="661988" cy="6096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5" name="Straight Connector 54"/>
            <p:cNvCxnSpPr/>
            <p:nvPr/>
          </p:nvCxnSpPr>
          <p:spPr bwMode="auto">
            <a:xfrm rot="5400000">
              <a:off x="5767389" y="3297174"/>
              <a:ext cx="885825" cy="52387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6" name="Straight Connector 55"/>
            <p:cNvCxnSpPr/>
            <p:nvPr/>
          </p:nvCxnSpPr>
          <p:spPr bwMode="auto">
            <a:xfrm rot="5400000" flipH="1" flipV="1">
              <a:off x="4910137" y="2639950"/>
              <a:ext cx="1138238" cy="77628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7" name="Group 24"/>
            <p:cNvGrpSpPr/>
            <p:nvPr/>
          </p:nvGrpSpPr>
          <p:grpSpPr>
            <a:xfrm>
              <a:off x="4840224" y="3364992"/>
              <a:ext cx="475488" cy="475488"/>
              <a:chOff x="2304288" y="3291840"/>
              <a:chExt cx="475488" cy="475488"/>
            </a:xfrm>
          </p:grpSpPr>
          <p:sp>
            <p:nvSpPr>
              <p:cNvPr id="90" name="Oval 25"/>
              <p:cNvSpPr/>
              <p:nvPr/>
            </p:nvSpPr>
            <p:spPr bwMode="auto">
              <a:xfrm>
                <a:off x="2304288" y="3291840"/>
                <a:ext cx="475488" cy="475488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91" name="Straight Connector 26"/>
              <p:cNvCxnSpPr/>
              <p:nvPr/>
            </p:nvCxnSpPr>
            <p:spPr bwMode="auto">
              <a:xfrm rot="16200000" flipH="1">
                <a:off x="2373922" y="3361474"/>
                <a:ext cx="336220" cy="33622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2" name="Straight Connector 91"/>
              <p:cNvCxnSpPr/>
              <p:nvPr/>
            </p:nvCxnSpPr>
            <p:spPr bwMode="auto">
              <a:xfrm rot="5400000" flipH="1" flipV="1">
                <a:off x="2373922" y="3361474"/>
                <a:ext cx="336220" cy="33622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8" name="Group 32"/>
            <p:cNvGrpSpPr/>
            <p:nvPr/>
          </p:nvGrpSpPr>
          <p:grpSpPr>
            <a:xfrm>
              <a:off x="4767072" y="2426208"/>
              <a:ext cx="475488" cy="475488"/>
              <a:chOff x="2304288" y="3291840"/>
              <a:chExt cx="475488" cy="475488"/>
            </a:xfrm>
          </p:grpSpPr>
          <p:sp>
            <p:nvSpPr>
              <p:cNvPr id="87" name="Oval 86"/>
              <p:cNvSpPr/>
              <p:nvPr/>
            </p:nvSpPr>
            <p:spPr bwMode="auto">
              <a:xfrm>
                <a:off x="2304288" y="3291840"/>
                <a:ext cx="475488" cy="475488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88" name="Straight Connector 87"/>
              <p:cNvCxnSpPr>
                <a:stCxn id="87" idx="1"/>
                <a:endCxn id="87" idx="5"/>
              </p:cNvCxnSpPr>
              <p:nvPr/>
            </p:nvCxnSpPr>
            <p:spPr bwMode="auto">
              <a:xfrm rot="16200000" flipH="1">
                <a:off x="2373922" y="3361474"/>
                <a:ext cx="336220" cy="33622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9" name="Straight Connector 88"/>
              <p:cNvCxnSpPr>
                <a:stCxn id="87" idx="3"/>
                <a:endCxn id="87" idx="7"/>
              </p:cNvCxnSpPr>
              <p:nvPr/>
            </p:nvCxnSpPr>
            <p:spPr bwMode="auto">
              <a:xfrm rot="5400000" flipH="1" flipV="1">
                <a:off x="2373922" y="3361474"/>
                <a:ext cx="336220" cy="33622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9" name="Group 49"/>
            <p:cNvGrpSpPr/>
            <p:nvPr/>
          </p:nvGrpSpPr>
          <p:grpSpPr>
            <a:xfrm>
              <a:off x="5632704" y="2218944"/>
              <a:ext cx="475488" cy="475488"/>
              <a:chOff x="2304288" y="3291840"/>
              <a:chExt cx="475488" cy="475488"/>
            </a:xfrm>
          </p:grpSpPr>
          <p:sp>
            <p:nvSpPr>
              <p:cNvPr id="84" name="Oval 83"/>
              <p:cNvSpPr/>
              <p:nvPr/>
            </p:nvSpPr>
            <p:spPr bwMode="auto">
              <a:xfrm>
                <a:off x="2304288" y="3291840"/>
                <a:ext cx="475488" cy="475488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85" name="Straight Connector 84"/>
              <p:cNvCxnSpPr>
                <a:stCxn id="84" idx="1"/>
                <a:endCxn id="84" idx="5"/>
              </p:cNvCxnSpPr>
              <p:nvPr/>
            </p:nvCxnSpPr>
            <p:spPr bwMode="auto">
              <a:xfrm rot="16200000" flipH="1">
                <a:off x="2373922" y="3361474"/>
                <a:ext cx="336220" cy="33622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6" name="Straight Connector 85"/>
              <p:cNvCxnSpPr>
                <a:stCxn id="84" idx="3"/>
                <a:endCxn id="84" idx="7"/>
              </p:cNvCxnSpPr>
              <p:nvPr/>
            </p:nvCxnSpPr>
            <p:spPr bwMode="auto">
              <a:xfrm rot="5400000" flipH="1" flipV="1">
                <a:off x="2373922" y="3361474"/>
                <a:ext cx="336220" cy="33622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0" name="Group 28"/>
            <p:cNvGrpSpPr/>
            <p:nvPr/>
          </p:nvGrpSpPr>
          <p:grpSpPr>
            <a:xfrm>
              <a:off x="3816096" y="3084576"/>
              <a:ext cx="475488" cy="475488"/>
              <a:chOff x="2304288" y="3291840"/>
              <a:chExt cx="475488" cy="475488"/>
            </a:xfrm>
          </p:grpSpPr>
          <p:sp>
            <p:nvSpPr>
              <p:cNvPr id="81" name="Oval 80"/>
              <p:cNvSpPr/>
              <p:nvPr/>
            </p:nvSpPr>
            <p:spPr bwMode="auto">
              <a:xfrm>
                <a:off x="2304288" y="3291840"/>
                <a:ext cx="475488" cy="475488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82" name="Straight Connector 81"/>
              <p:cNvCxnSpPr>
                <a:stCxn id="81" idx="1"/>
                <a:endCxn id="81" idx="5"/>
              </p:cNvCxnSpPr>
              <p:nvPr/>
            </p:nvCxnSpPr>
            <p:spPr bwMode="auto">
              <a:xfrm rot="16200000" flipH="1">
                <a:off x="2373922" y="3361474"/>
                <a:ext cx="336220" cy="33622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3" name="Straight Connector 82"/>
              <p:cNvCxnSpPr>
                <a:stCxn id="81" idx="3"/>
                <a:endCxn id="81" idx="7"/>
              </p:cNvCxnSpPr>
              <p:nvPr/>
            </p:nvCxnSpPr>
            <p:spPr bwMode="auto">
              <a:xfrm rot="5400000" flipH="1" flipV="1">
                <a:off x="2373922" y="3361474"/>
                <a:ext cx="336220" cy="33622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1" name="Group 45"/>
            <p:cNvGrpSpPr/>
            <p:nvPr/>
          </p:nvGrpSpPr>
          <p:grpSpPr>
            <a:xfrm>
              <a:off x="4279392" y="3950208"/>
              <a:ext cx="475488" cy="475488"/>
              <a:chOff x="2304288" y="3291840"/>
              <a:chExt cx="475488" cy="475488"/>
            </a:xfrm>
          </p:grpSpPr>
          <p:sp>
            <p:nvSpPr>
              <p:cNvPr id="78" name="Oval 77"/>
              <p:cNvSpPr/>
              <p:nvPr/>
            </p:nvSpPr>
            <p:spPr bwMode="auto">
              <a:xfrm>
                <a:off x="2304288" y="3291840"/>
                <a:ext cx="475488" cy="475488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79" name="Straight Connector 78"/>
              <p:cNvCxnSpPr>
                <a:stCxn id="78" idx="1"/>
                <a:endCxn id="78" idx="5"/>
              </p:cNvCxnSpPr>
              <p:nvPr/>
            </p:nvCxnSpPr>
            <p:spPr bwMode="auto">
              <a:xfrm rot="16200000" flipH="1">
                <a:off x="2373922" y="3361474"/>
                <a:ext cx="336220" cy="33622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0" name="Straight Connector 79"/>
              <p:cNvCxnSpPr>
                <a:stCxn id="78" idx="3"/>
                <a:endCxn id="78" idx="7"/>
              </p:cNvCxnSpPr>
              <p:nvPr/>
            </p:nvCxnSpPr>
            <p:spPr bwMode="auto">
              <a:xfrm rot="5400000" flipH="1" flipV="1">
                <a:off x="2373922" y="3361474"/>
                <a:ext cx="336220" cy="33622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2" name="Group 36"/>
            <p:cNvGrpSpPr/>
            <p:nvPr/>
          </p:nvGrpSpPr>
          <p:grpSpPr>
            <a:xfrm>
              <a:off x="5705856" y="3767328"/>
              <a:ext cx="475488" cy="475488"/>
              <a:chOff x="2304288" y="3291840"/>
              <a:chExt cx="475488" cy="475488"/>
            </a:xfrm>
          </p:grpSpPr>
          <p:sp>
            <p:nvSpPr>
              <p:cNvPr id="75" name="Oval 74"/>
              <p:cNvSpPr/>
              <p:nvPr/>
            </p:nvSpPr>
            <p:spPr bwMode="auto">
              <a:xfrm>
                <a:off x="2304288" y="3291840"/>
                <a:ext cx="475488" cy="475488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76" name="Straight Connector 75"/>
              <p:cNvCxnSpPr>
                <a:stCxn id="75" idx="1"/>
                <a:endCxn id="75" idx="5"/>
              </p:cNvCxnSpPr>
              <p:nvPr/>
            </p:nvCxnSpPr>
            <p:spPr bwMode="auto">
              <a:xfrm rot="16200000" flipH="1">
                <a:off x="2373922" y="3361474"/>
                <a:ext cx="336220" cy="33622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7" name="Straight Connector 76"/>
              <p:cNvCxnSpPr>
                <a:stCxn id="75" idx="3"/>
                <a:endCxn id="75" idx="7"/>
              </p:cNvCxnSpPr>
              <p:nvPr/>
            </p:nvCxnSpPr>
            <p:spPr bwMode="auto">
              <a:xfrm rot="5400000" flipH="1" flipV="1">
                <a:off x="2373922" y="3361474"/>
                <a:ext cx="336220" cy="33622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3" name="Group 19"/>
            <p:cNvGrpSpPr/>
            <p:nvPr/>
          </p:nvGrpSpPr>
          <p:grpSpPr>
            <a:xfrm>
              <a:off x="2999232" y="3803904"/>
              <a:ext cx="475488" cy="475488"/>
              <a:chOff x="2304288" y="3291840"/>
              <a:chExt cx="475488" cy="475488"/>
            </a:xfrm>
          </p:grpSpPr>
          <p:sp>
            <p:nvSpPr>
              <p:cNvPr id="72" name="Oval 71"/>
              <p:cNvSpPr/>
              <p:nvPr/>
            </p:nvSpPr>
            <p:spPr bwMode="auto">
              <a:xfrm>
                <a:off x="2304288" y="3291840"/>
                <a:ext cx="475488" cy="475488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73" name="Straight Connector 72"/>
              <p:cNvCxnSpPr>
                <a:stCxn id="72" idx="1"/>
                <a:endCxn id="72" idx="5"/>
              </p:cNvCxnSpPr>
              <p:nvPr/>
            </p:nvCxnSpPr>
            <p:spPr bwMode="auto">
              <a:xfrm rot="16200000" flipH="1">
                <a:off x="2373922" y="3361474"/>
                <a:ext cx="336220" cy="33622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4" name="Straight Connector 18"/>
              <p:cNvCxnSpPr>
                <a:stCxn id="72" idx="3"/>
                <a:endCxn id="72" idx="7"/>
              </p:cNvCxnSpPr>
              <p:nvPr/>
            </p:nvCxnSpPr>
            <p:spPr bwMode="auto">
              <a:xfrm rot="5400000" flipH="1" flipV="1">
                <a:off x="2373922" y="3361474"/>
                <a:ext cx="336220" cy="33622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4" name="Group 40"/>
            <p:cNvGrpSpPr/>
            <p:nvPr/>
          </p:nvGrpSpPr>
          <p:grpSpPr>
            <a:xfrm>
              <a:off x="6230112" y="2889504"/>
              <a:ext cx="475488" cy="475488"/>
              <a:chOff x="2304288" y="3291840"/>
              <a:chExt cx="475488" cy="475488"/>
            </a:xfrm>
          </p:grpSpPr>
          <p:sp>
            <p:nvSpPr>
              <p:cNvPr id="69" name="Oval 68"/>
              <p:cNvSpPr/>
              <p:nvPr/>
            </p:nvSpPr>
            <p:spPr bwMode="auto">
              <a:xfrm>
                <a:off x="2304288" y="3291840"/>
                <a:ext cx="475488" cy="475488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70" name="Straight Connector 69"/>
              <p:cNvCxnSpPr>
                <a:stCxn id="69" idx="1"/>
                <a:endCxn id="69" idx="5"/>
              </p:cNvCxnSpPr>
              <p:nvPr/>
            </p:nvCxnSpPr>
            <p:spPr bwMode="auto">
              <a:xfrm rot="16200000" flipH="1">
                <a:off x="2373922" y="3361474"/>
                <a:ext cx="336220" cy="33622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1" name="Straight Connector 70"/>
              <p:cNvCxnSpPr>
                <a:stCxn id="69" idx="3"/>
                <a:endCxn id="69" idx="7"/>
              </p:cNvCxnSpPr>
              <p:nvPr/>
            </p:nvCxnSpPr>
            <p:spPr bwMode="auto">
              <a:xfrm rot="5400000" flipH="1" flipV="1">
                <a:off x="2373922" y="3361474"/>
                <a:ext cx="336220" cy="33622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5" name="Group 20"/>
            <p:cNvGrpSpPr/>
            <p:nvPr/>
          </p:nvGrpSpPr>
          <p:grpSpPr>
            <a:xfrm>
              <a:off x="3474720" y="2304288"/>
              <a:ext cx="475488" cy="475488"/>
              <a:chOff x="2304288" y="3291840"/>
              <a:chExt cx="475488" cy="475488"/>
            </a:xfrm>
          </p:grpSpPr>
          <p:sp>
            <p:nvSpPr>
              <p:cNvPr id="66" name="Oval 21"/>
              <p:cNvSpPr/>
              <p:nvPr/>
            </p:nvSpPr>
            <p:spPr bwMode="auto">
              <a:xfrm>
                <a:off x="2304288" y="3291840"/>
                <a:ext cx="475488" cy="475488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67" name="Straight Connector 22"/>
              <p:cNvCxnSpPr/>
              <p:nvPr/>
            </p:nvCxnSpPr>
            <p:spPr bwMode="auto">
              <a:xfrm rot="16200000" flipH="1">
                <a:off x="2373922" y="3361474"/>
                <a:ext cx="336220" cy="33622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8" name="Straight Connector 23"/>
              <p:cNvCxnSpPr/>
              <p:nvPr/>
            </p:nvCxnSpPr>
            <p:spPr bwMode="auto">
              <a:xfrm rot="5400000" flipH="1" flipV="1">
                <a:off x="2373922" y="3361474"/>
                <a:ext cx="336220" cy="33622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938013" name="Line 29"/>
          <p:cNvSpPr>
            <a:spLocks noChangeShapeType="1"/>
          </p:cNvSpPr>
          <p:nvPr/>
        </p:nvSpPr>
        <p:spPr bwMode="auto">
          <a:xfrm flipV="1">
            <a:off x="4925568" y="1473199"/>
            <a:ext cx="1056132" cy="58724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/>
          <a:lstStyle/>
          <a:p>
            <a:endParaRPr lang="en-US" sz="2000"/>
          </a:p>
        </p:txBody>
      </p:sp>
      <p:sp>
        <p:nvSpPr>
          <p:cNvPr id="938014" name="Line 30"/>
          <p:cNvSpPr>
            <a:spLocks noChangeShapeType="1"/>
          </p:cNvSpPr>
          <p:nvPr/>
        </p:nvSpPr>
        <p:spPr bwMode="auto">
          <a:xfrm flipH="1" flipV="1">
            <a:off x="2692400" y="1447800"/>
            <a:ext cx="794512" cy="67360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/>
          <a:lstStyle/>
          <a:p>
            <a:endParaRPr lang="en-US" sz="2000"/>
          </a:p>
        </p:txBody>
      </p:sp>
      <p:sp>
        <p:nvSpPr>
          <p:cNvPr id="938024" name="Line 40"/>
          <p:cNvSpPr>
            <a:spLocks noChangeShapeType="1"/>
          </p:cNvSpPr>
          <p:nvPr/>
        </p:nvSpPr>
        <p:spPr bwMode="auto">
          <a:xfrm flipH="1">
            <a:off x="2776538" y="3255264"/>
            <a:ext cx="466534" cy="124529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/>
          <a:lstStyle/>
          <a:p>
            <a:endParaRPr lang="en-US" sz="2000"/>
          </a:p>
        </p:txBody>
      </p:sp>
      <p:sp>
        <p:nvSpPr>
          <p:cNvPr id="94" name="Freeform 41"/>
          <p:cNvSpPr>
            <a:spLocks/>
          </p:cNvSpPr>
          <p:nvPr/>
        </p:nvSpPr>
        <p:spPr bwMode="auto">
          <a:xfrm>
            <a:off x="1778000" y="1651000"/>
            <a:ext cx="1890713" cy="3797300"/>
          </a:xfrm>
          <a:custGeom>
            <a:avLst/>
            <a:gdLst/>
            <a:ahLst/>
            <a:cxnLst>
              <a:cxn ang="0">
                <a:pos x="0" y="2392"/>
              </a:cxn>
              <a:cxn ang="0">
                <a:pos x="480" y="2032"/>
              </a:cxn>
              <a:cxn ang="0">
                <a:pos x="1168" y="1072"/>
              </a:cxn>
              <a:cxn ang="0">
                <a:pos x="808" y="320"/>
              </a:cxn>
              <a:cxn ang="0">
                <a:pos x="312" y="0"/>
              </a:cxn>
            </a:cxnLst>
            <a:rect l="0" t="0" r="r" b="b"/>
            <a:pathLst>
              <a:path w="1191" h="2392">
                <a:moveTo>
                  <a:pt x="0" y="2392"/>
                </a:moveTo>
                <a:cubicBezTo>
                  <a:pt x="80" y="2332"/>
                  <a:pt x="200" y="2312"/>
                  <a:pt x="480" y="2032"/>
                </a:cubicBezTo>
                <a:cubicBezTo>
                  <a:pt x="760" y="1752"/>
                  <a:pt x="1145" y="1371"/>
                  <a:pt x="1168" y="1072"/>
                </a:cubicBezTo>
                <a:cubicBezTo>
                  <a:pt x="1191" y="773"/>
                  <a:pt x="969" y="475"/>
                  <a:pt x="808" y="320"/>
                </a:cubicBezTo>
                <a:cubicBezTo>
                  <a:pt x="647" y="165"/>
                  <a:pt x="415" y="67"/>
                  <a:pt x="312" y="0"/>
                </a:cubicBezTo>
              </a:path>
            </a:pathLst>
          </a:cu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95" name="Group 71"/>
          <p:cNvGrpSpPr>
            <a:grpSpLocks/>
          </p:cNvGrpSpPr>
          <p:nvPr/>
        </p:nvGrpSpPr>
        <p:grpSpPr bwMode="auto">
          <a:xfrm>
            <a:off x="2555875" y="1268413"/>
            <a:ext cx="3311525" cy="622300"/>
            <a:chOff x="1610" y="799"/>
            <a:chExt cx="2086" cy="392"/>
          </a:xfrm>
        </p:grpSpPr>
        <p:sp>
          <p:nvSpPr>
            <p:cNvPr id="96" name="Freeform 70"/>
            <p:cNvSpPr>
              <a:spLocks/>
            </p:cNvSpPr>
            <p:nvPr/>
          </p:nvSpPr>
          <p:spPr bwMode="auto">
            <a:xfrm>
              <a:off x="1632" y="912"/>
              <a:ext cx="1896" cy="264"/>
            </a:xfrm>
            <a:custGeom>
              <a:avLst/>
              <a:gdLst/>
              <a:ahLst/>
              <a:cxnLst>
                <a:cxn ang="0">
                  <a:pos x="1896" y="0"/>
                </a:cxn>
                <a:cxn ang="0">
                  <a:pos x="984" y="256"/>
                </a:cxn>
                <a:cxn ang="0">
                  <a:pos x="0" y="80"/>
                </a:cxn>
              </a:cxnLst>
              <a:rect l="0" t="0" r="r" b="b"/>
              <a:pathLst>
                <a:path w="1896" h="264">
                  <a:moveTo>
                    <a:pt x="1896" y="0"/>
                  </a:moveTo>
                  <a:cubicBezTo>
                    <a:pt x="1744" y="44"/>
                    <a:pt x="1300" y="243"/>
                    <a:pt x="984" y="256"/>
                  </a:cubicBezTo>
                  <a:cubicBezTo>
                    <a:pt x="600" y="264"/>
                    <a:pt x="205" y="117"/>
                    <a:pt x="0" y="80"/>
                  </a:cubicBezTo>
                </a:path>
              </a:pathLst>
            </a:custGeom>
            <a:noFill/>
            <a:ln w="2540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97" name="Group 68"/>
            <p:cNvGrpSpPr>
              <a:grpSpLocks/>
            </p:cNvGrpSpPr>
            <p:nvPr/>
          </p:nvGrpSpPr>
          <p:grpSpPr bwMode="auto">
            <a:xfrm>
              <a:off x="1610" y="799"/>
              <a:ext cx="2086" cy="392"/>
              <a:chOff x="1610" y="799"/>
              <a:chExt cx="2086" cy="392"/>
            </a:xfrm>
          </p:grpSpPr>
          <p:sp>
            <p:nvSpPr>
              <p:cNvPr id="98" name="Freeform 42"/>
              <p:cNvSpPr>
                <a:spLocks/>
              </p:cNvSpPr>
              <p:nvPr/>
            </p:nvSpPr>
            <p:spPr bwMode="auto">
              <a:xfrm>
                <a:off x="1610" y="845"/>
                <a:ext cx="2086" cy="346"/>
              </a:xfrm>
              <a:custGeom>
                <a:avLst/>
                <a:gdLst/>
                <a:ahLst/>
                <a:cxnLst>
                  <a:cxn ang="0">
                    <a:pos x="0" y="136"/>
                  </a:cxn>
                  <a:cxn ang="0">
                    <a:pos x="1062" y="323"/>
                  </a:cxn>
                  <a:cxn ang="0">
                    <a:pos x="2086" y="0"/>
                  </a:cxn>
                </a:cxnLst>
                <a:rect l="0" t="0" r="r" b="b"/>
                <a:pathLst>
                  <a:path w="2086" h="346">
                    <a:moveTo>
                      <a:pt x="0" y="136"/>
                    </a:moveTo>
                    <a:cubicBezTo>
                      <a:pt x="177" y="167"/>
                      <a:pt x="714" y="346"/>
                      <a:pt x="1062" y="323"/>
                    </a:cubicBezTo>
                    <a:cubicBezTo>
                      <a:pt x="1410" y="300"/>
                      <a:pt x="1873" y="67"/>
                      <a:pt x="2086" y="0"/>
                    </a:cubicBezTo>
                  </a:path>
                </a:pathLst>
              </a:custGeom>
              <a:noFill/>
              <a:ln w="762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" name="Text Box 66"/>
              <p:cNvSpPr txBox="1">
                <a:spLocks noChangeArrowheads="1"/>
              </p:cNvSpPr>
              <p:nvPr/>
            </p:nvSpPr>
            <p:spPr bwMode="auto">
              <a:xfrm>
                <a:off x="2562" y="799"/>
                <a:ext cx="224" cy="291"/>
              </a:xfrm>
              <a:prstGeom prst="rect">
                <a:avLst/>
              </a:prstGeom>
              <a:noFill/>
              <a:ln w="38100" algn="ctr">
                <a:noFill/>
                <a:miter lim="800000"/>
                <a:headEnd/>
                <a:tailEnd type="none" w="lg" len="lg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b="1" i="0" dirty="0">
                    <a:solidFill>
                      <a:srgbClr val="FF0000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100" name="Group 69"/>
          <p:cNvGrpSpPr>
            <a:grpSpLocks/>
          </p:cNvGrpSpPr>
          <p:nvPr/>
        </p:nvGrpSpPr>
        <p:grpSpPr bwMode="auto">
          <a:xfrm>
            <a:off x="6804025" y="1412875"/>
            <a:ext cx="1706563" cy="2028825"/>
            <a:chOff x="4286" y="890"/>
            <a:chExt cx="1075" cy="1278"/>
          </a:xfrm>
        </p:grpSpPr>
        <p:sp>
          <p:nvSpPr>
            <p:cNvPr id="101" name="Freeform 64"/>
            <p:cNvSpPr>
              <a:spLocks/>
            </p:cNvSpPr>
            <p:nvPr/>
          </p:nvSpPr>
          <p:spPr bwMode="auto">
            <a:xfrm>
              <a:off x="4286" y="890"/>
              <a:ext cx="1026" cy="12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34" y="398"/>
                </a:cxn>
                <a:cxn ang="0">
                  <a:pos x="1026" y="1278"/>
                </a:cxn>
              </a:cxnLst>
              <a:rect l="0" t="0" r="r" b="b"/>
              <a:pathLst>
                <a:path w="1026" h="1278">
                  <a:moveTo>
                    <a:pt x="0" y="0"/>
                  </a:moveTo>
                  <a:cubicBezTo>
                    <a:pt x="106" y="66"/>
                    <a:pt x="362" y="86"/>
                    <a:pt x="634" y="398"/>
                  </a:cubicBezTo>
                  <a:cubicBezTo>
                    <a:pt x="906" y="710"/>
                    <a:pt x="944" y="1095"/>
                    <a:pt x="1026" y="1278"/>
                  </a:cubicBezTo>
                </a:path>
              </a:pathLst>
            </a:custGeom>
            <a:noFill/>
            <a:ln w="76200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Text Box 67"/>
            <p:cNvSpPr txBox="1">
              <a:spLocks noChangeArrowheads="1"/>
            </p:cNvSpPr>
            <p:nvPr/>
          </p:nvSpPr>
          <p:spPr bwMode="auto">
            <a:xfrm>
              <a:off x="5103" y="1253"/>
              <a:ext cx="258" cy="365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 type="none" w="lg" len="lg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3200" b="1" i="0">
                  <a:solidFill>
                    <a:srgbClr val="FF0000"/>
                  </a:solidFill>
                </a:rPr>
                <a:t>3</a:t>
              </a:r>
            </a:p>
          </p:txBody>
        </p:sp>
      </p:grpSp>
      <p:sp>
        <p:nvSpPr>
          <p:cNvPr id="103" name="Line 38"/>
          <p:cNvSpPr>
            <a:spLocks noChangeShapeType="1"/>
          </p:cNvSpPr>
          <p:nvPr/>
        </p:nvSpPr>
        <p:spPr bwMode="auto">
          <a:xfrm flipV="1">
            <a:off x="1938528" y="5157214"/>
            <a:ext cx="316992" cy="36576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/>
          <a:lstStyle/>
          <a:p>
            <a:endParaRPr lang="en-US" sz="2000"/>
          </a:p>
        </p:txBody>
      </p:sp>
      <p:sp>
        <p:nvSpPr>
          <p:cNvPr id="106" name="Text Box 61"/>
          <p:cNvSpPr txBox="1">
            <a:spLocks noChangeArrowheads="1"/>
          </p:cNvSpPr>
          <p:nvPr/>
        </p:nvSpPr>
        <p:spPr bwMode="auto">
          <a:xfrm>
            <a:off x="3631819" y="4863783"/>
            <a:ext cx="4465638" cy="1465262"/>
          </a:xfrm>
          <a:prstGeom prst="rect">
            <a:avLst/>
          </a:prstGeom>
          <a:noFill/>
          <a:ln w="38100" algn="ctr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 marL="342900" indent="-342900" algn="l"/>
            <a:r>
              <a:rPr lang="en-US" sz="1800" i="0" dirty="0"/>
              <a:t>1. 	Sender sends to the IP of MN,</a:t>
            </a:r>
          </a:p>
          <a:p>
            <a:pPr marL="342900" indent="-342900" algn="l"/>
            <a:r>
              <a:rPr lang="en-US" sz="1800" i="0" dirty="0"/>
              <a:t>	HA intercepts packet (proxy ARP)</a:t>
            </a:r>
          </a:p>
          <a:p>
            <a:pPr marL="342900" indent="-342900" algn="l"/>
            <a:r>
              <a:rPr lang="en-US" sz="1800" i="0" dirty="0"/>
              <a:t>2. 	HA tunnels packet to FA by encapsulation</a:t>
            </a:r>
          </a:p>
          <a:p>
            <a:pPr marL="342900" indent="-342900" algn="l"/>
            <a:r>
              <a:rPr lang="en-US" sz="1800" i="0" dirty="0"/>
              <a:t>3. 	FA forwards packet to the MN</a:t>
            </a:r>
          </a:p>
        </p:txBody>
      </p:sp>
      <p:sp>
        <p:nvSpPr>
          <p:cNvPr id="108" name="Text Box 66"/>
          <p:cNvSpPr txBox="1">
            <a:spLocks noChangeArrowheads="1"/>
          </p:cNvSpPr>
          <p:nvPr/>
        </p:nvSpPr>
        <p:spPr bwMode="auto">
          <a:xfrm>
            <a:off x="3012567" y="3566605"/>
            <a:ext cx="355600" cy="461963"/>
          </a:xfrm>
          <a:prstGeom prst="rect">
            <a:avLst/>
          </a:prstGeom>
          <a:noFill/>
          <a:ln w="38100" algn="ctr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r>
              <a:rPr lang="en-US" b="1" i="0" dirty="0" smtClean="0">
                <a:solidFill>
                  <a:srgbClr val="FF0000"/>
                </a:solidFill>
              </a:rPr>
              <a:t>1</a:t>
            </a:r>
            <a:endParaRPr lang="en-US" b="1" i="0" dirty="0">
              <a:solidFill>
                <a:srgbClr val="FF0000"/>
              </a:solidFill>
            </a:endParaRPr>
          </a:p>
        </p:txBody>
      </p:sp>
      <p:sp>
        <p:nvSpPr>
          <p:cNvPr id="104" name="Text Box 50"/>
          <p:cNvSpPr txBox="1">
            <a:spLocks noChangeArrowheads="1"/>
          </p:cNvSpPr>
          <p:nvPr/>
        </p:nvSpPr>
        <p:spPr bwMode="auto">
          <a:xfrm>
            <a:off x="5292725" y="765175"/>
            <a:ext cx="749300" cy="396875"/>
          </a:xfrm>
          <a:prstGeom prst="rect">
            <a:avLst/>
          </a:prstGeom>
          <a:noFill/>
          <a:ln w="38100" algn="ctr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b="1" i="0" dirty="0">
                <a:solidFill>
                  <a:srgbClr val="FF0000"/>
                </a:solidFill>
              </a:rPr>
              <a:t>COA</a:t>
            </a:r>
          </a:p>
        </p:txBody>
      </p:sp>
      <p:sp>
        <p:nvSpPr>
          <p:cNvPr id="105" name="Textfeld 104"/>
          <p:cNvSpPr txBox="1"/>
          <p:nvPr/>
        </p:nvSpPr>
        <p:spPr>
          <a:xfrm>
            <a:off x="7016774" y="3386820"/>
            <a:ext cx="1055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11.2.3.4</a:t>
            </a:r>
            <a:endParaRPr lang="de-DE" sz="1800" dirty="0"/>
          </a:p>
        </p:txBody>
      </p:sp>
      <p:sp>
        <p:nvSpPr>
          <p:cNvPr id="107" name="Textfeld 106"/>
          <p:cNvSpPr txBox="1"/>
          <p:nvPr/>
        </p:nvSpPr>
        <p:spPr>
          <a:xfrm>
            <a:off x="1595438" y="821293"/>
            <a:ext cx="1055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11.2.3.0</a:t>
            </a:r>
            <a:endParaRPr lang="de-DE" sz="1800" dirty="0"/>
          </a:p>
        </p:txBody>
      </p:sp>
      <p:sp>
        <p:nvSpPr>
          <p:cNvPr id="109" name="Textfeld 108"/>
          <p:cNvSpPr txBox="1"/>
          <p:nvPr/>
        </p:nvSpPr>
        <p:spPr>
          <a:xfrm>
            <a:off x="5795963" y="772597"/>
            <a:ext cx="1055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22.5.7.0</a:t>
            </a:r>
            <a:endParaRPr lang="de-DE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 answer</a:t>
            </a:r>
            <a:endParaRPr lang="en-US" dirty="0"/>
          </a:p>
        </p:txBody>
      </p:sp>
      <p:sp>
        <p:nvSpPr>
          <p:cNvPr id="937988" name="Oval 4"/>
          <p:cNvSpPr>
            <a:spLocks noChangeArrowheads="1"/>
          </p:cNvSpPr>
          <p:nvPr/>
        </p:nvSpPr>
        <p:spPr bwMode="auto">
          <a:xfrm>
            <a:off x="6443663" y="1190625"/>
            <a:ext cx="2952750" cy="2952750"/>
          </a:xfrm>
          <a:prstGeom prst="ellipse">
            <a:avLst/>
          </a:prstGeom>
          <a:ln>
            <a:headEnd/>
            <a:tailEnd type="none" w="lg" len="lg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 sz="2000"/>
          </a:p>
        </p:txBody>
      </p:sp>
      <p:sp>
        <p:nvSpPr>
          <p:cNvPr id="937989" name="Oval 5"/>
          <p:cNvSpPr>
            <a:spLocks noChangeArrowheads="1"/>
          </p:cNvSpPr>
          <p:nvPr/>
        </p:nvSpPr>
        <p:spPr bwMode="auto">
          <a:xfrm>
            <a:off x="-252413" y="1190625"/>
            <a:ext cx="2952751" cy="2952750"/>
          </a:xfrm>
          <a:prstGeom prst="ellipse">
            <a:avLst/>
          </a:prstGeom>
          <a:ln>
            <a:headEnd/>
            <a:tailEnd type="none" w="lg" len="lg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 sz="2000" i="0"/>
          </a:p>
        </p:txBody>
      </p:sp>
      <p:pic>
        <p:nvPicPr>
          <p:cNvPr id="937990" name="Picture 6" descr="WLan_Router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51725" y="2136775"/>
            <a:ext cx="936625" cy="862013"/>
          </a:xfrm>
          <a:prstGeom prst="rect">
            <a:avLst/>
          </a:prstGeom>
          <a:noFill/>
        </p:spPr>
      </p:pic>
      <p:pic>
        <p:nvPicPr>
          <p:cNvPr id="937991" name="Picture 7" descr="notebook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51725" y="3170238"/>
            <a:ext cx="1223963" cy="1223962"/>
          </a:xfrm>
          <a:prstGeom prst="rect">
            <a:avLst/>
          </a:prstGeom>
          <a:noFill/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5795963" y="981075"/>
            <a:ext cx="1643062" cy="893763"/>
            <a:chOff x="3182" y="1543"/>
            <a:chExt cx="1035" cy="563"/>
          </a:xfrm>
        </p:grpSpPr>
        <p:pic>
          <p:nvPicPr>
            <p:cNvPr id="937993" name="Picture 9" descr="router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182" y="1543"/>
              <a:ext cx="1035" cy="563"/>
            </a:xfrm>
            <a:prstGeom prst="rect">
              <a:avLst/>
            </a:prstGeom>
            <a:noFill/>
          </p:spPr>
        </p:pic>
        <p:sp>
          <p:nvSpPr>
            <p:cNvPr id="937994" name="Text Box 10"/>
            <p:cNvSpPr txBox="1">
              <a:spLocks noChangeArrowheads="1"/>
            </p:cNvSpPr>
            <p:nvPr/>
          </p:nvSpPr>
          <p:spPr bwMode="auto">
            <a:xfrm>
              <a:off x="3288" y="1706"/>
              <a:ext cx="637" cy="252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 type="none" w="lg" len="lg"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2000" b="1" i="0"/>
                <a:t>Router</a:t>
              </a:r>
            </a:p>
          </p:txBody>
        </p:sp>
      </p:grpSp>
      <p:sp>
        <p:nvSpPr>
          <p:cNvPr id="937995" name="Line 11"/>
          <p:cNvSpPr>
            <a:spLocks noChangeShapeType="1"/>
          </p:cNvSpPr>
          <p:nvPr/>
        </p:nvSpPr>
        <p:spPr bwMode="auto">
          <a:xfrm>
            <a:off x="6994525" y="1587500"/>
            <a:ext cx="865188" cy="935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/>
          <a:lstStyle/>
          <a:p>
            <a:endParaRPr lang="en-US" sz="2000"/>
          </a:p>
        </p:txBody>
      </p: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1116013" y="1082675"/>
            <a:ext cx="1643062" cy="893763"/>
            <a:chOff x="3182" y="1543"/>
            <a:chExt cx="1035" cy="563"/>
          </a:xfrm>
        </p:grpSpPr>
        <p:pic>
          <p:nvPicPr>
            <p:cNvPr id="937997" name="Picture 13" descr="router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182" y="1543"/>
              <a:ext cx="1035" cy="563"/>
            </a:xfrm>
            <a:prstGeom prst="rect">
              <a:avLst/>
            </a:prstGeom>
            <a:noFill/>
          </p:spPr>
        </p:pic>
        <p:sp>
          <p:nvSpPr>
            <p:cNvPr id="937998" name="Text Box 14"/>
            <p:cNvSpPr txBox="1">
              <a:spLocks noChangeArrowheads="1"/>
            </p:cNvSpPr>
            <p:nvPr/>
          </p:nvSpPr>
          <p:spPr bwMode="auto">
            <a:xfrm>
              <a:off x="3288" y="1706"/>
              <a:ext cx="637" cy="252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 type="none" w="lg" len="lg"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2000" b="1" i="0" dirty="0"/>
                <a:t>Router</a:t>
              </a:r>
            </a:p>
          </p:txBody>
        </p:sp>
      </p:grpSp>
      <p:sp>
        <p:nvSpPr>
          <p:cNvPr id="937999" name="Line 15"/>
          <p:cNvSpPr>
            <a:spLocks noChangeShapeType="1"/>
          </p:cNvSpPr>
          <p:nvPr/>
        </p:nvSpPr>
        <p:spPr bwMode="auto">
          <a:xfrm flipH="1">
            <a:off x="1306512" y="1926336"/>
            <a:ext cx="193103" cy="52000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/>
          <a:lstStyle/>
          <a:p>
            <a:endParaRPr lang="en-US" sz="2000"/>
          </a:p>
        </p:txBody>
      </p:sp>
      <p:sp>
        <p:nvSpPr>
          <p:cNvPr id="938000" name="Line 16"/>
          <p:cNvSpPr>
            <a:spLocks noChangeShapeType="1"/>
          </p:cNvSpPr>
          <p:nvPr/>
        </p:nvSpPr>
        <p:spPr bwMode="auto">
          <a:xfrm>
            <a:off x="8027988" y="2882900"/>
            <a:ext cx="100012" cy="406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 sz="2000"/>
          </a:p>
        </p:txBody>
      </p: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684213" y="2090738"/>
            <a:ext cx="1008062" cy="862012"/>
            <a:chOff x="431" y="1317"/>
            <a:chExt cx="635" cy="543"/>
          </a:xfrm>
        </p:grpSpPr>
        <p:pic>
          <p:nvPicPr>
            <p:cNvPr id="938002" name="Picture 18" descr="WLan_Router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76" y="1317"/>
              <a:ext cx="590" cy="543"/>
            </a:xfrm>
            <a:prstGeom prst="rect">
              <a:avLst/>
            </a:prstGeom>
            <a:noFill/>
          </p:spPr>
        </p:pic>
        <p:sp>
          <p:nvSpPr>
            <p:cNvPr id="938003" name="Text Box 19"/>
            <p:cNvSpPr txBox="1">
              <a:spLocks noChangeArrowheads="1"/>
            </p:cNvSpPr>
            <p:nvPr/>
          </p:nvSpPr>
          <p:spPr bwMode="auto">
            <a:xfrm>
              <a:off x="431" y="1540"/>
              <a:ext cx="625" cy="252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 type="none" w="lg" len="lg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 i="0">
                  <a:solidFill>
                    <a:schemeClr val="bg1"/>
                  </a:solidFill>
                </a:rPr>
                <a:t>WLAN</a:t>
              </a:r>
            </a:p>
          </p:txBody>
        </p:sp>
      </p:grpSp>
      <p:sp>
        <p:nvSpPr>
          <p:cNvPr id="938004" name="Text Box 20"/>
          <p:cNvSpPr txBox="1">
            <a:spLocks noChangeArrowheads="1"/>
          </p:cNvSpPr>
          <p:nvPr/>
        </p:nvSpPr>
        <p:spPr bwMode="auto">
          <a:xfrm>
            <a:off x="7392988" y="2490788"/>
            <a:ext cx="992187" cy="400110"/>
          </a:xfrm>
          <a:prstGeom prst="rect">
            <a:avLst/>
          </a:prstGeom>
          <a:noFill/>
          <a:ln w="38100" algn="ctr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0">
                <a:solidFill>
                  <a:schemeClr val="bg1"/>
                </a:solidFill>
              </a:rPr>
              <a:t>WLAN</a:t>
            </a:r>
          </a:p>
        </p:txBody>
      </p:sp>
      <p:sp>
        <p:nvSpPr>
          <p:cNvPr id="938005" name="Text Box 21"/>
          <p:cNvSpPr txBox="1">
            <a:spLocks noChangeArrowheads="1"/>
          </p:cNvSpPr>
          <p:nvPr/>
        </p:nvSpPr>
        <p:spPr bwMode="auto">
          <a:xfrm>
            <a:off x="468313" y="3068638"/>
            <a:ext cx="1576072" cy="338554"/>
          </a:xfrm>
          <a:prstGeom prst="rect">
            <a:avLst/>
          </a:prstGeom>
          <a:noFill/>
          <a:ln w="38100" algn="ctr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600" b="1" i="0" dirty="0"/>
              <a:t>home network</a:t>
            </a:r>
          </a:p>
        </p:txBody>
      </p:sp>
      <p:sp>
        <p:nvSpPr>
          <p:cNvPr id="938006" name="Text Box 22"/>
          <p:cNvSpPr txBox="1">
            <a:spLocks noChangeArrowheads="1"/>
          </p:cNvSpPr>
          <p:nvPr/>
        </p:nvSpPr>
        <p:spPr bwMode="auto">
          <a:xfrm>
            <a:off x="323850" y="3284538"/>
            <a:ext cx="1841500" cy="584775"/>
          </a:xfrm>
          <a:prstGeom prst="rect">
            <a:avLst/>
          </a:prstGeom>
          <a:noFill/>
          <a:ln w="38100" algn="ctr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r>
              <a:rPr lang="en-US" sz="1600" i="0" dirty="0"/>
              <a:t>(physical home network of MN)</a:t>
            </a:r>
          </a:p>
        </p:txBody>
      </p:sp>
      <p:sp>
        <p:nvSpPr>
          <p:cNvPr id="938007" name="Text Box 23"/>
          <p:cNvSpPr txBox="1">
            <a:spLocks noChangeArrowheads="1"/>
          </p:cNvSpPr>
          <p:nvPr/>
        </p:nvSpPr>
        <p:spPr bwMode="auto">
          <a:xfrm>
            <a:off x="7308850" y="4292600"/>
            <a:ext cx="1404552" cy="338554"/>
          </a:xfrm>
          <a:prstGeom prst="rect">
            <a:avLst/>
          </a:prstGeom>
          <a:noFill/>
          <a:ln w="38100" algn="ctr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600" b="1" i="0" dirty="0"/>
              <a:t>Mobile Node</a:t>
            </a:r>
          </a:p>
        </p:txBody>
      </p:sp>
      <p:sp>
        <p:nvSpPr>
          <p:cNvPr id="938008" name="Text Box 24"/>
          <p:cNvSpPr txBox="1">
            <a:spLocks noChangeArrowheads="1"/>
          </p:cNvSpPr>
          <p:nvPr/>
        </p:nvSpPr>
        <p:spPr bwMode="auto">
          <a:xfrm>
            <a:off x="7307263" y="1666875"/>
            <a:ext cx="1725152" cy="338554"/>
          </a:xfrm>
          <a:prstGeom prst="rect">
            <a:avLst/>
          </a:prstGeom>
          <a:noFill/>
          <a:ln w="38100" algn="ctr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600" b="1" i="0" dirty="0"/>
              <a:t>foreign network</a:t>
            </a:r>
          </a:p>
        </p:txBody>
      </p:sp>
      <p:sp>
        <p:nvSpPr>
          <p:cNvPr id="938010" name="Text Box 26"/>
          <p:cNvSpPr txBox="1">
            <a:spLocks noChangeArrowheads="1"/>
          </p:cNvSpPr>
          <p:nvPr/>
        </p:nvSpPr>
        <p:spPr bwMode="auto">
          <a:xfrm>
            <a:off x="7015163" y="957263"/>
            <a:ext cx="578043" cy="461665"/>
          </a:xfrm>
          <a:prstGeom prst="rect">
            <a:avLst/>
          </a:prstGeom>
          <a:noFill/>
          <a:ln w="38100" algn="ctr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b="1" i="0"/>
              <a:t>FA</a:t>
            </a:r>
          </a:p>
        </p:txBody>
      </p:sp>
      <p:sp>
        <p:nvSpPr>
          <p:cNvPr id="938011" name="Text Box 27"/>
          <p:cNvSpPr txBox="1">
            <a:spLocks noChangeArrowheads="1"/>
          </p:cNvSpPr>
          <p:nvPr/>
        </p:nvSpPr>
        <p:spPr bwMode="auto">
          <a:xfrm>
            <a:off x="2303463" y="1033463"/>
            <a:ext cx="630301" cy="461665"/>
          </a:xfrm>
          <a:prstGeom prst="rect">
            <a:avLst/>
          </a:prstGeom>
          <a:noFill/>
          <a:ln w="38100" algn="ctr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b="1" i="0" dirty="0"/>
              <a:t>HA</a:t>
            </a:r>
          </a:p>
        </p:txBody>
      </p:sp>
      <p:sp>
        <p:nvSpPr>
          <p:cNvPr id="938016" name="Text Box 32"/>
          <p:cNvSpPr txBox="1">
            <a:spLocks noChangeArrowheads="1"/>
          </p:cNvSpPr>
          <p:nvPr/>
        </p:nvSpPr>
        <p:spPr bwMode="auto">
          <a:xfrm>
            <a:off x="6927850" y="4554538"/>
            <a:ext cx="2087563" cy="338554"/>
          </a:xfrm>
          <a:prstGeom prst="rect">
            <a:avLst/>
          </a:prstGeom>
          <a:noFill/>
          <a:ln w="38100" algn="ctr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r>
              <a:rPr lang="en-US" sz="1600" i="0"/>
              <a:t>(mobile end-system)</a:t>
            </a: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1984375" y="4429125"/>
            <a:ext cx="1643063" cy="893763"/>
            <a:chOff x="3182" y="1543"/>
            <a:chExt cx="1035" cy="563"/>
          </a:xfrm>
        </p:grpSpPr>
        <p:pic>
          <p:nvPicPr>
            <p:cNvPr id="938019" name="Picture 35" descr="router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182" y="1543"/>
              <a:ext cx="1035" cy="563"/>
            </a:xfrm>
            <a:prstGeom prst="rect">
              <a:avLst/>
            </a:prstGeom>
            <a:noFill/>
          </p:spPr>
        </p:pic>
        <p:sp>
          <p:nvSpPr>
            <p:cNvPr id="938020" name="Text Box 36"/>
            <p:cNvSpPr txBox="1">
              <a:spLocks noChangeArrowheads="1"/>
            </p:cNvSpPr>
            <p:nvPr/>
          </p:nvSpPr>
          <p:spPr bwMode="auto">
            <a:xfrm>
              <a:off x="3288" y="1706"/>
              <a:ext cx="637" cy="252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 type="none" w="lg" len="lg"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2000" b="1" i="0"/>
                <a:t>Router</a:t>
              </a:r>
            </a:p>
          </p:txBody>
        </p:sp>
      </p:grpSp>
      <p:pic>
        <p:nvPicPr>
          <p:cNvPr id="938021" name="Picture 37" descr="iMac_view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76313" y="5149850"/>
            <a:ext cx="1008062" cy="885825"/>
          </a:xfrm>
          <a:prstGeom prst="rect">
            <a:avLst/>
          </a:prstGeom>
          <a:noFill/>
        </p:spPr>
      </p:pic>
      <p:sp>
        <p:nvSpPr>
          <p:cNvPr id="938022" name="Line 38"/>
          <p:cNvSpPr>
            <a:spLocks noChangeShapeType="1"/>
          </p:cNvSpPr>
          <p:nvPr/>
        </p:nvSpPr>
        <p:spPr bwMode="auto">
          <a:xfrm flipV="1">
            <a:off x="1938528" y="5157214"/>
            <a:ext cx="316992" cy="36576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/>
          <a:lstStyle/>
          <a:p>
            <a:endParaRPr lang="en-US" sz="2000"/>
          </a:p>
        </p:txBody>
      </p:sp>
      <p:sp>
        <p:nvSpPr>
          <p:cNvPr id="938023" name="Text Box 39"/>
          <p:cNvSpPr txBox="1">
            <a:spLocks noChangeArrowheads="1"/>
          </p:cNvSpPr>
          <p:nvPr/>
        </p:nvSpPr>
        <p:spPr bwMode="auto">
          <a:xfrm>
            <a:off x="1595438" y="5789613"/>
            <a:ext cx="639919" cy="338554"/>
          </a:xfrm>
          <a:prstGeom prst="rect">
            <a:avLst/>
          </a:prstGeom>
          <a:noFill/>
          <a:ln w="38100" algn="ctr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600" b="1" i="0"/>
              <a:t>User</a:t>
            </a:r>
          </a:p>
        </p:txBody>
      </p:sp>
      <p:sp>
        <p:nvSpPr>
          <p:cNvPr id="938025" name="Text Box 41"/>
          <p:cNvSpPr txBox="1">
            <a:spLocks noChangeArrowheads="1"/>
          </p:cNvSpPr>
          <p:nvPr/>
        </p:nvSpPr>
        <p:spPr bwMode="auto">
          <a:xfrm>
            <a:off x="2124075" y="5784850"/>
            <a:ext cx="1871663" cy="338554"/>
          </a:xfrm>
          <a:prstGeom prst="rect">
            <a:avLst/>
          </a:prstGeom>
          <a:noFill/>
          <a:ln w="38100" algn="ctr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 algn="l"/>
            <a:r>
              <a:rPr lang="en-US" sz="1600" i="0"/>
              <a:t>(end-system)</a:t>
            </a:r>
          </a:p>
        </p:txBody>
      </p:sp>
      <p:sp>
        <p:nvSpPr>
          <p:cNvPr id="938028" name="Text Box 44"/>
          <p:cNvSpPr txBox="1">
            <a:spLocks noChangeArrowheads="1"/>
          </p:cNvSpPr>
          <p:nvPr/>
        </p:nvSpPr>
        <p:spPr bwMode="auto">
          <a:xfrm>
            <a:off x="755650" y="5084763"/>
            <a:ext cx="630301" cy="461665"/>
          </a:xfrm>
          <a:prstGeom prst="rect">
            <a:avLst/>
          </a:prstGeom>
          <a:noFill/>
          <a:ln w="38100" algn="ctr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b="1" i="0"/>
              <a:t>CN</a:t>
            </a:r>
          </a:p>
        </p:txBody>
      </p:sp>
      <p:sp>
        <p:nvSpPr>
          <p:cNvPr id="938029" name="Text Box 45"/>
          <p:cNvSpPr txBox="1">
            <a:spLocks noChangeArrowheads="1"/>
          </p:cNvSpPr>
          <p:nvPr/>
        </p:nvSpPr>
        <p:spPr bwMode="auto">
          <a:xfrm>
            <a:off x="8591550" y="3213100"/>
            <a:ext cx="663964" cy="461665"/>
          </a:xfrm>
          <a:prstGeom prst="rect">
            <a:avLst/>
          </a:prstGeom>
          <a:noFill/>
          <a:ln w="38100" algn="ctr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b="1" i="0"/>
              <a:t>MN</a:t>
            </a:r>
          </a:p>
        </p:txBody>
      </p:sp>
      <p:grpSp>
        <p:nvGrpSpPr>
          <p:cNvPr id="6" name="Group 40"/>
          <p:cNvGrpSpPr/>
          <p:nvPr/>
        </p:nvGrpSpPr>
        <p:grpSpPr>
          <a:xfrm>
            <a:off x="2958084" y="1764470"/>
            <a:ext cx="2778252" cy="1991682"/>
            <a:chOff x="2670048" y="1767840"/>
            <a:chExt cx="4693920" cy="3364992"/>
          </a:xfrm>
        </p:grpSpPr>
        <p:sp>
          <p:nvSpPr>
            <p:cNvPr id="42" name="Cloud 41"/>
            <p:cNvSpPr/>
            <p:nvPr/>
          </p:nvSpPr>
          <p:spPr bwMode="auto">
            <a:xfrm>
              <a:off x="2670048" y="1767840"/>
              <a:ext cx="4693920" cy="3364992"/>
            </a:xfrm>
            <a:prstGeom prst="cloud">
              <a:avLst/>
            </a:prstGeom>
            <a:solidFill>
              <a:srgbClr val="6A80F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43" name="Straight Connector 42"/>
            <p:cNvCxnSpPr/>
            <p:nvPr/>
          </p:nvCxnSpPr>
          <p:spPr bwMode="auto">
            <a:xfrm rot="5400000" flipH="1" flipV="1">
              <a:off x="2718816" y="3048000"/>
              <a:ext cx="1499616" cy="4754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Straight Connector 43"/>
            <p:cNvCxnSpPr/>
            <p:nvPr/>
          </p:nvCxnSpPr>
          <p:spPr bwMode="auto">
            <a:xfrm flipV="1">
              <a:off x="3230880" y="3316224"/>
              <a:ext cx="829056" cy="69494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Straight Connector 44"/>
            <p:cNvCxnSpPr/>
            <p:nvPr/>
          </p:nvCxnSpPr>
          <p:spPr bwMode="auto">
            <a:xfrm>
              <a:off x="3706368" y="2523744"/>
              <a:ext cx="1292352" cy="14630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Straight Connector 45"/>
            <p:cNvCxnSpPr/>
            <p:nvPr/>
          </p:nvCxnSpPr>
          <p:spPr bwMode="auto">
            <a:xfrm flipV="1">
              <a:off x="5005388" y="2458974"/>
              <a:ext cx="862012" cy="21431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Straight Connector 46"/>
            <p:cNvCxnSpPr/>
            <p:nvPr/>
          </p:nvCxnSpPr>
          <p:spPr bwMode="auto">
            <a:xfrm rot="10800000">
              <a:off x="4052888" y="3325750"/>
              <a:ext cx="1028700" cy="27146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" name="Straight Connector 47"/>
            <p:cNvCxnSpPr/>
            <p:nvPr/>
          </p:nvCxnSpPr>
          <p:spPr bwMode="auto">
            <a:xfrm rot="16200000" flipH="1">
              <a:off x="4579144" y="3099529"/>
              <a:ext cx="923925" cy="8096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9" name="Straight Connector 48"/>
            <p:cNvCxnSpPr/>
            <p:nvPr/>
          </p:nvCxnSpPr>
          <p:spPr bwMode="auto">
            <a:xfrm rot="16200000" flipV="1">
              <a:off x="3848100" y="3530537"/>
              <a:ext cx="876300" cy="4572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0" name="Straight Connector 49"/>
            <p:cNvCxnSpPr/>
            <p:nvPr/>
          </p:nvCxnSpPr>
          <p:spPr bwMode="auto">
            <a:xfrm rot="5400000" flipH="1" flipV="1">
              <a:off x="4500562" y="3611500"/>
              <a:ext cx="609600" cy="58102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" name="Straight Connector 50"/>
            <p:cNvCxnSpPr/>
            <p:nvPr/>
          </p:nvCxnSpPr>
          <p:spPr bwMode="auto">
            <a:xfrm>
              <a:off x="5086350" y="3592449"/>
              <a:ext cx="862013" cy="40957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2" name="Straight Connector 51"/>
            <p:cNvCxnSpPr/>
            <p:nvPr/>
          </p:nvCxnSpPr>
          <p:spPr bwMode="auto">
            <a:xfrm rot="10800000" flipV="1">
              <a:off x="4524375" y="4011549"/>
              <a:ext cx="1428750" cy="17145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3" name="Straight Connector 52"/>
            <p:cNvCxnSpPr/>
            <p:nvPr/>
          </p:nvCxnSpPr>
          <p:spPr bwMode="auto">
            <a:xfrm flipV="1">
              <a:off x="5100638" y="3135249"/>
              <a:ext cx="1366837" cy="4572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4" name="Straight Connector 53"/>
            <p:cNvCxnSpPr/>
            <p:nvPr/>
          </p:nvCxnSpPr>
          <p:spPr bwMode="auto">
            <a:xfrm rot="16200000" flipV="1">
              <a:off x="5845969" y="2485168"/>
              <a:ext cx="661988" cy="6096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5" name="Straight Connector 54"/>
            <p:cNvCxnSpPr/>
            <p:nvPr/>
          </p:nvCxnSpPr>
          <p:spPr bwMode="auto">
            <a:xfrm rot="5400000">
              <a:off x="5767389" y="3297174"/>
              <a:ext cx="885825" cy="52387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6" name="Straight Connector 55"/>
            <p:cNvCxnSpPr/>
            <p:nvPr/>
          </p:nvCxnSpPr>
          <p:spPr bwMode="auto">
            <a:xfrm rot="5400000" flipH="1" flipV="1">
              <a:off x="4910137" y="2639950"/>
              <a:ext cx="1138238" cy="77628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7" name="Group 24"/>
            <p:cNvGrpSpPr/>
            <p:nvPr/>
          </p:nvGrpSpPr>
          <p:grpSpPr>
            <a:xfrm>
              <a:off x="4840224" y="3364992"/>
              <a:ext cx="475488" cy="475488"/>
              <a:chOff x="2304288" y="3291840"/>
              <a:chExt cx="475488" cy="475488"/>
            </a:xfrm>
          </p:grpSpPr>
          <p:sp>
            <p:nvSpPr>
              <p:cNvPr id="90" name="Oval 25"/>
              <p:cNvSpPr/>
              <p:nvPr/>
            </p:nvSpPr>
            <p:spPr bwMode="auto">
              <a:xfrm>
                <a:off x="2304288" y="3291840"/>
                <a:ext cx="475488" cy="475488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91" name="Straight Connector 26"/>
              <p:cNvCxnSpPr/>
              <p:nvPr/>
            </p:nvCxnSpPr>
            <p:spPr bwMode="auto">
              <a:xfrm rot="16200000" flipH="1">
                <a:off x="2373922" y="3361474"/>
                <a:ext cx="336220" cy="33622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2" name="Straight Connector 91"/>
              <p:cNvCxnSpPr/>
              <p:nvPr/>
            </p:nvCxnSpPr>
            <p:spPr bwMode="auto">
              <a:xfrm rot="5400000" flipH="1" flipV="1">
                <a:off x="2373922" y="3361474"/>
                <a:ext cx="336220" cy="33622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8" name="Group 32"/>
            <p:cNvGrpSpPr/>
            <p:nvPr/>
          </p:nvGrpSpPr>
          <p:grpSpPr>
            <a:xfrm>
              <a:off x="4767072" y="2426208"/>
              <a:ext cx="475488" cy="475488"/>
              <a:chOff x="2304288" y="3291840"/>
              <a:chExt cx="475488" cy="475488"/>
            </a:xfrm>
          </p:grpSpPr>
          <p:sp>
            <p:nvSpPr>
              <p:cNvPr id="87" name="Oval 86"/>
              <p:cNvSpPr/>
              <p:nvPr/>
            </p:nvSpPr>
            <p:spPr bwMode="auto">
              <a:xfrm>
                <a:off x="2304288" y="3291840"/>
                <a:ext cx="475488" cy="475488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88" name="Straight Connector 87"/>
              <p:cNvCxnSpPr>
                <a:stCxn id="87" idx="1"/>
                <a:endCxn id="87" idx="5"/>
              </p:cNvCxnSpPr>
              <p:nvPr/>
            </p:nvCxnSpPr>
            <p:spPr bwMode="auto">
              <a:xfrm rot="16200000" flipH="1">
                <a:off x="2373922" y="3361474"/>
                <a:ext cx="336220" cy="33622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9" name="Straight Connector 88"/>
              <p:cNvCxnSpPr>
                <a:stCxn id="87" idx="3"/>
                <a:endCxn id="87" idx="7"/>
              </p:cNvCxnSpPr>
              <p:nvPr/>
            </p:nvCxnSpPr>
            <p:spPr bwMode="auto">
              <a:xfrm rot="5400000" flipH="1" flipV="1">
                <a:off x="2373922" y="3361474"/>
                <a:ext cx="336220" cy="33622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9" name="Group 49"/>
            <p:cNvGrpSpPr/>
            <p:nvPr/>
          </p:nvGrpSpPr>
          <p:grpSpPr>
            <a:xfrm>
              <a:off x="5632704" y="2218944"/>
              <a:ext cx="475488" cy="475488"/>
              <a:chOff x="2304288" y="3291840"/>
              <a:chExt cx="475488" cy="475488"/>
            </a:xfrm>
          </p:grpSpPr>
          <p:sp>
            <p:nvSpPr>
              <p:cNvPr id="84" name="Oval 83"/>
              <p:cNvSpPr/>
              <p:nvPr/>
            </p:nvSpPr>
            <p:spPr bwMode="auto">
              <a:xfrm>
                <a:off x="2304288" y="3291840"/>
                <a:ext cx="475488" cy="475488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85" name="Straight Connector 84"/>
              <p:cNvCxnSpPr>
                <a:stCxn id="84" idx="1"/>
                <a:endCxn id="84" idx="5"/>
              </p:cNvCxnSpPr>
              <p:nvPr/>
            </p:nvCxnSpPr>
            <p:spPr bwMode="auto">
              <a:xfrm rot="16200000" flipH="1">
                <a:off x="2373922" y="3361474"/>
                <a:ext cx="336220" cy="33622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6" name="Straight Connector 85"/>
              <p:cNvCxnSpPr>
                <a:stCxn id="84" idx="3"/>
                <a:endCxn id="84" idx="7"/>
              </p:cNvCxnSpPr>
              <p:nvPr/>
            </p:nvCxnSpPr>
            <p:spPr bwMode="auto">
              <a:xfrm rot="5400000" flipH="1" flipV="1">
                <a:off x="2373922" y="3361474"/>
                <a:ext cx="336220" cy="33622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0" name="Group 28"/>
            <p:cNvGrpSpPr/>
            <p:nvPr/>
          </p:nvGrpSpPr>
          <p:grpSpPr>
            <a:xfrm>
              <a:off x="3816096" y="3084576"/>
              <a:ext cx="475488" cy="475488"/>
              <a:chOff x="2304288" y="3291840"/>
              <a:chExt cx="475488" cy="475488"/>
            </a:xfrm>
          </p:grpSpPr>
          <p:sp>
            <p:nvSpPr>
              <p:cNvPr id="81" name="Oval 80"/>
              <p:cNvSpPr/>
              <p:nvPr/>
            </p:nvSpPr>
            <p:spPr bwMode="auto">
              <a:xfrm>
                <a:off x="2304288" y="3291840"/>
                <a:ext cx="475488" cy="475488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82" name="Straight Connector 81"/>
              <p:cNvCxnSpPr>
                <a:stCxn id="81" idx="1"/>
                <a:endCxn id="81" idx="5"/>
              </p:cNvCxnSpPr>
              <p:nvPr/>
            </p:nvCxnSpPr>
            <p:spPr bwMode="auto">
              <a:xfrm rot="16200000" flipH="1">
                <a:off x="2373922" y="3361474"/>
                <a:ext cx="336220" cy="33622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3" name="Straight Connector 82"/>
              <p:cNvCxnSpPr>
                <a:stCxn id="81" idx="3"/>
                <a:endCxn id="81" idx="7"/>
              </p:cNvCxnSpPr>
              <p:nvPr/>
            </p:nvCxnSpPr>
            <p:spPr bwMode="auto">
              <a:xfrm rot="5400000" flipH="1" flipV="1">
                <a:off x="2373922" y="3361474"/>
                <a:ext cx="336220" cy="33622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1" name="Group 45"/>
            <p:cNvGrpSpPr/>
            <p:nvPr/>
          </p:nvGrpSpPr>
          <p:grpSpPr>
            <a:xfrm>
              <a:off x="4279392" y="3950208"/>
              <a:ext cx="475488" cy="475488"/>
              <a:chOff x="2304288" y="3291840"/>
              <a:chExt cx="475488" cy="475488"/>
            </a:xfrm>
          </p:grpSpPr>
          <p:sp>
            <p:nvSpPr>
              <p:cNvPr id="78" name="Oval 77"/>
              <p:cNvSpPr/>
              <p:nvPr/>
            </p:nvSpPr>
            <p:spPr bwMode="auto">
              <a:xfrm>
                <a:off x="2304288" y="3291840"/>
                <a:ext cx="475488" cy="475488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79" name="Straight Connector 78"/>
              <p:cNvCxnSpPr>
                <a:stCxn id="78" idx="1"/>
                <a:endCxn id="78" idx="5"/>
              </p:cNvCxnSpPr>
              <p:nvPr/>
            </p:nvCxnSpPr>
            <p:spPr bwMode="auto">
              <a:xfrm rot="16200000" flipH="1">
                <a:off x="2373922" y="3361474"/>
                <a:ext cx="336220" cy="33622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0" name="Straight Connector 79"/>
              <p:cNvCxnSpPr>
                <a:stCxn id="78" idx="3"/>
                <a:endCxn id="78" idx="7"/>
              </p:cNvCxnSpPr>
              <p:nvPr/>
            </p:nvCxnSpPr>
            <p:spPr bwMode="auto">
              <a:xfrm rot="5400000" flipH="1" flipV="1">
                <a:off x="2373922" y="3361474"/>
                <a:ext cx="336220" cy="33622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2" name="Group 36"/>
            <p:cNvGrpSpPr/>
            <p:nvPr/>
          </p:nvGrpSpPr>
          <p:grpSpPr>
            <a:xfrm>
              <a:off x="5705856" y="3767328"/>
              <a:ext cx="475488" cy="475488"/>
              <a:chOff x="2304288" y="3291840"/>
              <a:chExt cx="475488" cy="475488"/>
            </a:xfrm>
          </p:grpSpPr>
          <p:sp>
            <p:nvSpPr>
              <p:cNvPr id="75" name="Oval 74"/>
              <p:cNvSpPr/>
              <p:nvPr/>
            </p:nvSpPr>
            <p:spPr bwMode="auto">
              <a:xfrm>
                <a:off x="2304288" y="3291840"/>
                <a:ext cx="475488" cy="475488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76" name="Straight Connector 75"/>
              <p:cNvCxnSpPr>
                <a:stCxn id="75" idx="1"/>
                <a:endCxn id="75" idx="5"/>
              </p:cNvCxnSpPr>
              <p:nvPr/>
            </p:nvCxnSpPr>
            <p:spPr bwMode="auto">
              <a:xfrm rot="16200000" flipH="1">
                <a:off x="2373922" y="3361474"/>
                <a:ext cx="336220" cy="33622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7" name="Straight Connector 76"/>
              <p:cNvCxnSpPr>
                <a:stCxn id="75" idx="3"/>
                <a:endCxn id="75" idx="7"/>
              </p:cNvCxnSpPr>
              <p:nvPr/>
            </p:nvCxnSpPr>
            <p:spPr bwMode="auto">
              <a:xfrm rot="5400000" flipH="1" flipV="1">
                <a:off x="2373922" y="3361474"/>
                <a:ext cx="336220" cy="33622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3" name="Group 19"/>
            <p:cNvGrpSpPr/>
            <p:nvPr/>
          </p:nvGrpSpPr>
          <p:grpSpPr>
            <a:xfrm>
              <a:off x="2999232" y="3803904"/>
              <a:ext cx="475488" cy="475488"/>
              <a:chOff x="2304288" y="3291840"/>
              <a:chExt cx="475488" cy="475488"/>
            </a:xfrm>
          </p:grpSpPr>
          <p:sp>
            <p:nvSpPr>
              <p:cNvPr id="72" name="Oval 71"/>
              <p:cNvSpPr/>
              <p:nvPr/>
            </p:nvSpPr>
            <p:spPr bwMode="auto">
              <a:xfrm>
                <a:off x="2304288" y="3291840"/>
                <a:ext cx="475488" cy="475488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73" name="Straight Connector 72"/>
              <p:cNvCxnSpPr>
                <a:stCxn id="72" idx="1"/>
                <a:endCxn id="72" idx="5"/>
              </p:cNvCxnSpPr>
              <p:nvPr/>
            </p:nvCxnSpPr>
            <p:spPr bwMode="auto">
              <a:xfrm rot="16200000" flipH="1">
                <a:off x="2373922" y="3361474"/>
                <a:ext cx="336220" cy="33622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4" name="Straight Connector 18"/>
              <p:cNvCxnSpPr>
                <a:stCxn id="72" idx="3"/>
                <a:endCxn id="72" idx="7"/>
              </p:cNvCxnSpPr>
              <p:nvPr/>
            </p:nvCxnSpPr>
            <p:spPr bwMode="auto">
              <a:xfrm rot="5400000" flipH="1" flipV="1">
                <a:off x="2373922" y="3361474"/>
                <a:ext cx="336220" cy="33622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4" name="Group 40"/>
            <p:cNvGrpSpPr/>
            <p:nvPr/>
          </p:nvGrpSpPr>
          <p:grpSpPr>
            <a:xfrm>
              <a:off x="6230112" y="2889504"/>
              <a:ext cx="475488" cy="475488"/>
              <a:chOff x="2304288" y="3291840"/>
              <a:chExt cx="475488" cy="475488"/>
            </a:xfrm>
          </p:grpSpPr>
          <p:sp>
            <p:nvSpPr>
              <p:cNvPr id="69" name="Oval 68"/>
              <p:cNvSpPr/>
              <p:nvPr/>
            </p:nvSpPr>
            <p:spPr bwMode="auto">
              <a:xfrm>
                <a:off x="2304288" y="3291840"/>
                <a:ext cx="475488" cy="475488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70" name="Straight Connector 69"/>
              <p:cNvCxnSpPr>
                <a:stCxn id="69" idx="1"/>
                <a:endCxn id="69" idx="5"/>
              </p:cNvCxnSpPr>
              <p:nvPr/>
            </p:nvCxnSpPr>
            <p:spPr bwMode="auto">
              <a:xfrm rot="16200000" flipH="1">
                <a:off x="2373922" y="3361474"/>
                <a:ext cx="336220" cy="33622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1" name="Straight Connector 70"/>
              <p:cNvCxnSpPr>
                <a:stCxn id="69" idx="3"/>
                <a:endCxn id="69" idx="7"/>
              </p:cNvCxnSpPr>
              <p:nvPr/>
            </p:nvCxnSpPr>
            <p:spPr bwMode="auto">
              <a:xfrm rot="5400000" flipH="1" flipV="1">
                <a:off x="2373922" y="3361474"/>
                <a:ext cx="336220" cy="33622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5" name="Group 20"/>
            <p:cNvGrpSpPr/>
            <p:nvPr/>
          </p:nvGrpSpPr>
          <p:grpSpPr>
            <a:xfrm>
              <a:off x="3474720" y="2304288"/>
              <a:ext cx="475488" cy="475488"/>
              <a:chOff x="2304288" y="3291840"/>
              <a:chExt cx="475488" cy="475488"/>
            </a:xfrm>
          </p:grpSpPr>
          <p:sp>
            <p:nvSpPr>
              <p:cNvPr id="66" name="Oval 21"/>
              <p:cNvSpPr/>
              <p:nvPr/>
            </p:nvSpPr>
            <p:spPr bwMode="auto">
              <a:xfrm>
                <a:off x="2304288" y="3291840"/>
                <a:ext cx="475488" cy="475488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67" name="Straight Connector 22"/>
              <p:cNvCxnSpPr/>
              <p:nvPr/>
            </p:nvCxnSpPr>
            <p:spPr bwMode="auto">
              <a:xfrm rot="16200000" flipH="1">
                <a:off x="2373922" y="3361474"/>
                <a:ext cx="336220" cy="33622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8" name="Straight Connector 23"/>
              <p:cNvCxnSpPr/>
              <p:nvPr/>
            </p:nvCxnSpPr>
            <p:spPr bwMode="auto">
              <a:xfrm rot="5400000" flipH="1" flipV="1">
                <a:off x="2373922" y="3361474"/>
                <a:ext cx="336220" cy="33622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938013" name="Line 29"/>
          <p:cNvSpPr>
            <a:spLocks noChangeShapeType="1"/>
          </p:cNvSpPr>
          <p:nvPr/>
        </p:nvSpPr>
        <p:spPr bwMode="auto">
          <a:xfrm flipV="1">
            <a:off x="4925568" y="1473199"/>
            <a:ext cx="1056132" cy="58724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/>
          <a:lstStyle/>
          <a:p>
            <a:endParaRPr lang="en-US" sz="2000"/>
          </a:p>
        </p:txBody>
      </p:sp>
      <p:sp>
        <p:nvSpPr>
          <p:cNvPr id="938014" name="Line 30"/>
          <p:cNvSpPr>
            <a:spLocks noChangeShapeType="1"/>
          </p:cNvSpPr>
          <p:nvPr/>
        </p:nvSpPr>
        <p:spPr bwMode="auto">
          <a:xfrm flipH="1" flipV="1">
            <a:off x="2692400" y="1447800"/>
            <a:ext cx="794512" cy="67360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/>
          <a:lstStyle/>
          <a:p>
            <a:endParaRPr lang="en-US" sz="2000"/>
          </a:p>
        </p:txBody>
      </p:sp>
      <p:sp>
        <p:nvSpPr>
          <p:cNvPr id="938024" name="Line 40"/>
          <p:cNvSpPr>
            <a:spLocks noChangeShapeType="1"/>
          </p:cNvSpPr>
          <p:nvPr/>
        </p:nvSpPr>
        <p:spPr bwMode="auto">
          <a:xfrm flipH="1">
            <a:off x="2776538" y="3255264"/>
            <a:ext cx="466534" cy="124529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/>
          <a:lstStyle/>
          <a:p>
            <a:endParaRPr lang="en-US" sz="2000"/>
          </a:p>
        </p:txBody>
      </p:sp>
      <p:sp>
        <p:nvSpPr>
          <p:cNvPr id="94" name="Freeform 42"/>
          <p:cNvSpPr>
            <a:spLocks/>
          </p:cNvSpPr>
          <p:nvPr/>
        </p:nvSpPr>
        <p:spPr bwMode="auto">
          <a:xfrm>
            <a:off x="1879600" y="1479550"/>
            <a:ext cx="6297613" cy="4070350"/>
          </a:xfrm>
          <a:custGeom>
            <a:avLst/>
            <a:gdLst/>
            <a:ahLst/>
            <a:cxnLst>
              <a:cxn ang="0">
                <a:pos x="3967" y="1350"/>
              </a:cxn>
              <a:cxn ang="0">
                <a:pos x="2832" y="92"/>
              </a:cxn>
              <a:cxn ang="0">
                <a:pos x="1680" y="796"/>
              </a:cxn>
              <a:cxn ang="0">
                <a:pos x="712" y="2140"/>
              </a:cxn>
              <a:cxn ang="0">
                <a:pos x="0" y="2564"/>
              </a:cxn>
            </a:cxnLst>
            <a:rect l="0" t="0" r="r" b="b"/>
            <a:pathLst>
              <a:path w="3967" h="2564">
                <a:moveTo>
                  <a:pt x="3967" y="1350"/>
                </a:moveTo>
                <a:cubicBezTo>
                  <a:pt x="3778" y="1140"/>
                  <a:pt x="3213" y="184"/>
                  <a:pt x="2832" y="92"/>
                </a:cubicBezTo>
                <a:cubicBezTo>
                  <a:pt x="2451" y="0"/>
                  <a:pt x="1936" y="380"/>
                  <a:pt x="1680" y="796"/>
                </a:cubicBezTo>
                <a:cubicBezTo>
                  <a:pt x="1424" y="1212"/>
                  <a:pt x="992" y="1845"/>
                  <a:pt x="712" y="2140"/>
                </a:cubicBezTo>
                <a:cubicBezTo>
                  <a:pt x="432" y="2435"/>
                  <a:pt x="148" y="2476"/>
                  <a:pt x="0" y="2564"/>
                </a:cubicBezTo>
              </a:path>
            </a:pathLst>
          </a:cu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3" name="Textfeld 92"/>
          <p:cNvSpPr txBox="1"/>
          <p:nvPr/>
        </p:nvSpPr>
        <p:spPr>
          <a:xfrm>
            <a:off x="7016774" y="3386820"/>
            <a:ext cx="1055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11.2.3.4</a:t>
            </a:r>
            <a:endParaRPr lang="de-DE" sz="1800" dirty="0"/>
          </a:p>
        </p:txBody>
      </p:sp>
      <p:sp>
        <p:nvSpPr>
          <p:cNvPr id="95" name="Textfeld 94"/>
          <p:cNvSpPr txBox="1"/>
          <p:nvPr/>
        </p:nvSpPr>
        <p:spPr>
          <a:xfrm>
            <a:off x="1595438" y="821293"/>
            <a:ext cx="1055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11.2.3.0</a:t>
            </a:r>
            <a:endParaRPr lang="de-DE" sz="1800" dirty="0"/>
          </a:p>
        </p:txBody>
      </p:sp>
      <p:sp>
        <p:nvSpPr>
          <p:cNvPr id="96" name="Textfeld 95"/>
          <p:cNvSpPr txBox="1"/>
          <p:nvPr/>
        </p:nvSpPr>
        <p:spPr>
          <a:xfrm>
            <a:off x="5795963" y="772597"/>
            <a:ext cx="1055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22.5.7.0</a:t>
            </a:r>
            <a:endParaRPr lang="de-DE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Terminology</a:t>
            </a:r>
          </a:p>
        </p:txBody>
      </p:sp>
      <p:sp>
        <p:nvSpPr>
          <p:cNvPr id="940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b="1"/>
          </a:p>
          <a:p>
            <a:r>
              <a:rPr lang="en-US" b="1"/>
              <a:t>Mobile Node (MN)</a:t>
            </a:r>
          </a:p>
          <a:p>
            <a:pPr lvl="1"/>
            <a:r>
              <a:rPr lang="en-US"/>
              <a:t>system (node) that can change the point of connection </a:t>
            </a:r>
            <a:br>
              <a:rPr lang="en-US"/>
            </a:br>
            <a:r>
              <a:rPr lang="en-US"/>
              <a:t>to the network without changing its IP address</a:t>
            </a:r>
          </a:p>
          <a:p>
            <a:r>
              <a:rPr lang="en-US" b="1"/>
              <a:t>Home Agent (HA)</a:t>
            </a:r>
          </a:p>
          <a:p>
            <a:pPr lvl="1"/>
            <a:r>
              <a:rPr lang="en-US"/>
              <a:t>system in the home network of the MN, typically a router</a:t>
            </a:r>
          </a:p>
          <a:p>
            <a:pPr lvl="1"/>
            <a:r>
              <a:rPr lang="en-US"/>
              <a:t>registers the location of the MN, tunnels IP datagrams to the COA</a:t>
            </a:r>
          </a:p>
          <a:p>
            <a:r>
              <a:rPr lang="en-US" b="1"/>
              <a:t>Foreign Agent (FA)</a:t>
            </a:r>
          </a:p>
          <a:p>
            <a:pPr lvl="1"/>
            <a:r>
              <a:rPr lang="en-US"/>
              <a:t>system in the current foreign network of the MN, typically a router</a:t>
            </a:r>
          </a:p>
          <a:p>
            <a:pPr lvl="1"/>
            <a:r>
              <a:rPr lang="en-US"/>
              <a:t>typically the default router for the MN</a:t>
            </a:r>
          </a:p>
          <a:p>
            <a:r>
              <a:rPr lang="en-US" b="1"/>
              <a:t>Care-of Address (COA)</a:t>
            </a:r>
          </a:p>
          <a:p>
            <a:pPr lvl="1"/>
            <a:r>
              <a:rPr lang="en-US"/>
              <a:t>address of the current tunnel end-point for the MN (at FA or MN)</a:t>
            </a:r>
          </a:p>
          <a:p>
            <a:pPr lvl="1"/>
            <a:r>
              <a:rPr lang="en-US"/>
              <a:t>actual location of the MN from an IP point of view</a:t>
            </a:r>
          </a:p>
          <a:p>
            <a:pPr lvl="1"/>
            <a:r>
              <a:rPr lang="en-US"/>
              <a:t>can be chosen, e.g., via DHCP</a:t>
            </a:r>
          </a:p>
          <a:p>
            <a:r>
              <a:rPr lang="en-US" b="1"/>
              <a:t>Correspondent Node (CN)</a:t>
            </a:r>
          </a:p>
          <a:p>
            <a:endParaRPr lang="en-US" b="1"/>
          </a:p>
        </p:txBody>
      </p:sp>
      <p:pic>
        <p:nvPicPr>
          <p:cNvPr id="940036" name="Picture 4" descr="notebook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34791" y="1166826"/>
            <a:ext cx="1223963" cy="1223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937988" name="Oval 4"/>
          <p:cNvSpPr>
            <a:spLocks noChangeArrowheads="1"/>
          </p:cNvSpPr>
          <p:nvPr/>
        </p:nvSpPr>
        <p:spPr bwMode="auto">
          <a:xfrm>
            <a:off x="6443663" y="1190625"/>
            <a:ext cx="2952750" cy="2952750"/>
          </a:xfrm>
          <a:prstGeom prst="ellipse">
            <a:avLst/>
          </a:prstGeom>
          <a:ln>
            <a:headEnd/>
            <a:tailEnd type="none" w="lg" len="lg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 sz="2000"/>
          </a:p>
        </p:txBody>
      </p:sp>
      <p:sp>
        <p:nvSpPr>
          <p:cNvPr id="937989" name="Oval 5"/>
          <p:cNvSpPr>
            <a:spLocks noChangeArrowheads="1"/>
          </p:cNvSpPr>
          <p:nvPr/>
        </p:nvSpPr>
        <p:spPr bwMode="auto">
          <a:xfrm>
            <a:off x="-252413" y="1190625"/>
            <a:ext cx="2952751" cy="2952750"/>
          </a:xfrm>
          <a:prstGeom prst="ellipse">
            <a:avLst/>
          </a:prstGeom>
          <a:ln>
            <a:headEnd/>
            <a:tailEnd type="none" w="lg" len="lg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 sz="2000" i="0"/>
          </a:p>
        </p:txBody>
      </p:sp>
      <p:pic>
        <p:nvPicPr>
          <p:cNvPr id="937990" name="Picture 6" descr="WLan_Router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51725" y="2136775"/>
            <a:ext cx="936625" cy="862013"/>
          </a:xfrm>
          <a:prstGeom prst="rect">
            <a:avLst/>
          </a:prstGeom>
          <a:noFill/>
        </p:spPr>
      </p:pic>
      <p:pic>
        <p:nvPicPr>
          <p:cNvPr id="937991" name="Picture 7" descr="notebook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51725" y="3170238"/>
            <a:ext cx="1223963" cy="1223962"/>
          </a:xfrm>
          <a:prstGeom prst="rect">
            <a:avLst/>
          </a:prstGeom>
          <a:noFill/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5795963" y="981075"/>
            <a:ext cx="1643062" cy="893763"/>
            <a:chOff x="3182" y="1543"/>
            <a:chExt cx="1035" cy="563"/>
          </a:xfrm>
        </p:grpSpPr>
        <p:pic>
          <p:nvPicPr>
            <p:cNvPr id="937993" name="Picture 9" descr="router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182" y="1543"/>
              <a:ext cx="1035" cy="563"/>
            </a:xfrm>
            <a:prstGeom prst="rect">
              <a:avLst/>
            </a:prstGeom>
            <a:noFill/>
          </p:spPr>
        </p:pic>
        <p:sp>
          <p:nvSpPr>
            <p:cNvPr id="937994" name="Text Box 10"/>
            <p:cNvSpPr txBox="1">
              <a:spLocks noChangeArrowheads="1"/>
            </p:cNvSpPr>
            <p:nvPr/>
          </p:nvSpPr>
          <p:spPr bwMode="auto">
            <a:xfrm>
              <a:off x="3288" y="1706"/>
              <a:ext cx="637" cy="252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 type="none" w="lg" len="lg"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2000" b="1" i="0" dirty="0"/>
                <a:t>Router</a:t>
              </a:r>
            </a:p>
          </p:txBody>
        </p:sp>
      </p:grpSp>
      <p:sp>
        <p:nvSpPr>
          <p:cNvPr id="937995" name="Line 11"/>
          <p:cNvSpPr>
            <a:spLocks noChangeShapeType="1"/>
          </p:cNvSpPr>
          <p:nvPr/>
        </p:nvSpPr>
        <p:spPr bwMode="auto">
          <a:xfrm>
            <a:off x="6994525" y="1587500"/>
            <a:ext cx="865188" cy="935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/>
          <a:lstStyle/>
          <a:p>
            <a:endParaRPr lang="en-US" sz="2000"/>
          </a:p>
        </p:txBody>
      </p: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1116013" y="1082675"/>
            <a:ext cx="1643062" cy="893763"/>
            <a:chOff x="3182" y="1543"/>
            <a:chExt cx="1035" cy="563"/>
          </a:xfrm>
        </p:grpSpPr>
        <p:pic>
          <p:nvPicPr>
            <p:cNvPr id="937997" name="Picture 13" descr="router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182" y="1543"/>
              <a:ext cx="1035" cy="563"/>
            </a:xfrm>
            <a:prstGeom prst="rect">
              <a:avLst/>
            </a:prstGeom>
            <a:noFill/>
          </p:spPr>
        </p:pic>
        <p:sp>
          <p:nvSpPr>
            <p:cNvPr id="937998" name="Text Box 14"/>
            <p:cNvSpPr txBox="1">
              <a:spLocks noChangeArrowheads="1"/>
            </p:cNvSpPr>
            <p:nvPr/>
          </p:nvSpPr>
          <p:spPr bwMode="auto">
            <a:xfrm>
              <a:off x="3288" y="1706"/>
              <a:ext cx="637" cy="252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 type="none" w="lg" len="lg"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2000" b="1" i="0" dirty="0"/>
                <a:t>Router</a:t>
              </a:r>
            </a:p>
          </p:txBody>
        </p:sp>
      </p:grpSp>
      <p:sp>
        <p:nvSpPr>
          <p:cNvPr id="937999" name="Line 15"/>
          <p:cNvSpPr>
            <a:spLocks noChangeShapeType="1"/>
          </p:cNvSpPr>
          <p:nvPr/>
        </p:nvSpPr>
        <p:spPr bwMode="auto">
          <a:xfrm flipH="1">
            <a:off x="1306512" y="1926336"/>
            <a:ext cx="193103" cy="52000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/>
          <a:lstStyle/>
          <a:p>
            <a:endParaRPr lang="en-US" sz="2000"/>
          </a:p>
        </p:txBody>
      </p:sp>
      <p:sp>
        <p:nvSpPr>
          <p:cNvPr id="938000" name="Line 16"/>
          <p:cNvSpPr>
            <a:spLocks noChangeShapeType="1"/>
          </p:cNvSpPr>
          <p:nvPr/>
        </p:nvSpPr>
        <p:spPr bwMode="auto">
          <a:xfrm>
            <a:off x="8027988" y="2882900"/>
            <a:ext cx="100012" cy="406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 sz="2000"/>
          </a:p>
        </p:txBody>
      </p: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684213" y="2090738"/>
            <a:ext cx="1008062" cy="862012"/>
            <a:chOff x="431" y="1317"/>
            <a:chExt cx="635" cy="543"/>
          </a:xfrm>
        </p:grpSpPr>
        <p:pic>
          <p:nvPicPr>
            <p:cNvPr id="938002" name="Picture 18" descr="WLan_Router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76" y="1317"/>
              <a:ext cx="590" cy="543"/>
            </a:xfrm>
            <a:prstGeom prst="rect">
              <a:avLst/>
            </a:prstGeom>
            <a:noFill/>
          </p:spPr>
        </p:pic>
        <p:sp>
          <p:nvSpPr>
            <p:cNvPr id="938003" name="Text Box 19"/>
            <p:cNvSpPr txBox="1">
              <a:spLocks noChangeArrowheads="1"/>
            </p:cNvSpPr>
            <p:nvPr/>
          </p:nvSpPr>
          <p:spPr bwMode="auto">
            <a:xfrm>
              <a:off x="431" y="1540"/>
              <a:ext cx="625" cy="252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 type="none" w="lg" len="lg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 i="0">
                  <a:solidFill>
                    <a:schemeClr val="bg1"/>
                  </a:solidFill>
                </a:rPr>
                <a:t>WLAN</a:t>
              </a:r>
            </a:p>
          </p:txBody>
        </p:sp>
      </p:grpSp>
      <p:sp>
        <p:nvSpPr>
          <p:cNvPr id="938004" name="Text Box 20"/>
          <p:cNvSpPr txBox="1">
            <a:spLocks noChangeArrowheads="1"/>
          </p:cNvSpPr>
          <p:nvPr/>
        </p:nvSpPr>
        <p:spPr bwMode="auto">
          <a:xfrm>
            <a:off x="7392988" y="2490788"/>
            <a:ext cx="992187" cy="400110"/>
          </a:xfrm>
          <a:prstGeom prst="rect">
            <a:avLst/>
          </a:prstGeom>
          <a:noFill/>
          <a:ln w="38100" algn="ctr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0">
                <a:solidFill>
                  <a:schemeClr val="bg1"/>
                </a:solidFill>
              </a:rPr>
              <a:t>WLAN</a:t>
            </a:r>
          </a:p>
        </p:txBody>
      </p:sp>
      <p:sp>
        <p:nvSpPr>
          <p:cNvPr id="938005" name="Text Box 21"/>
          <p:cNvSpPr txBox="1">
            <a:spLocks noChangeArrowheads="1"/>
          </p:cNvSpPr>
          <p:nvPr/>
        </p:nvSpPr>
        <p:spPr bwMode="auto">
          <a:xfrm>
            <a:off x="468313" y="3068638"/>
            <a:ext cx="1576072" cy="338554"/>
          </a:xfrm>
          <a:prstGeom prst="rect">
            <a:avLst/>
          </a:prstGeom>
          <a:noFill/>
          <a:ln w="38100" algn="ctr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600" b="1" i="0" dirty="0"/>
              <a:t>home network</a:t>
            </a:r>
          </a:p>
        </p:txBody>
      </p:sp>
      <p:sp>
        <p:nvSpPr>
          <p:cNvPr id="938006" name="Text Box 22"/>
          <p:cNvSpPr txBox="1">
            <a:spLocks noChangeArrowheads="1"/>
          </p:cNvSpPr>
          <p:nvPr/>
        </p:nvSpPr>
        <p:spPr bwMode="auto">
          <a:xfrm>
            <a:off x="323850" y="3284538"/>
            <a:ext cx="1841500" cy="584775"/>
          </a:xfrm>
          <a:prstGeom prst="rect">
            <a:avLst/>
          </a:prstGeom>
          <a:noFill/>
          <a:ln w="38100" algn="ctr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r>
              <a:rPr lang="en-US" sz="1600" i="0" dirty="0"/>
              <a:t>(physical home network of MN)</a:t>
            </a:r>
          </a:p>
        </p:txBody>
      </p:sp>
      <p:sp>
        <p:nvSpPr>
          <p:cNvPr id="938007" name="Text Box 23"/>
          <p:cNvSpPr txBox="1">
            <a:spLocks noChangeArrowheads="1"/>
          </p:cNvSpPr>
          <p:nvPr/>
        </p:nvSpPr>
        <p:spPr bwMode="auto">
          <a:xfrm>
            <a:off x="7308850" y="4292600"/>
            <a:ext cx="1404552" cy="338554"/>
          </a:xfrm>
          <a:prstGeom prst="rect">
            <a:avLst/>
          </a:prstGeom>
          <a:noFill/>
          <a:ln w="38100" algn="ctr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600" b="1" i="0" dirty="0"/>
              <a:t>Mobile Node</a:t>
            </a:r>
          </a:p>
        </p:txBody>
      </p:sp>
      <p:sp>
        <p:nvSpPr>
          <p:cNvPr id="938008" name="Text Box 24"/>
          <p:cNvSpPr txBox="1">
            <a:spLocks noChangeArrowheads="1"/>
          </p:cNvSpPr>
          <p:nvPr/>
        </p:nvSpPr>
        <p:spPr bwMode="auto">
          <a:xfrm>
            <a:off x="7307263" y="1666875"/>
            <a:ext cx="1725152" cy="338554"/>
          </a:xfrm>
          <a:prstGeom prst="rect">
            <a:avLst/>
          </a:prstGeom>
          <a:noFill/>
          <a:ln w="38100" algn="ctr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600" b="1" i="0" dirty="0"/>
              <a:t>foreign network</a:t>
            </a:r>
          </a:p>
        </p:txBody>
      </p:sp>
      <p:sp>
        <p:nvSpPr>
          <p:cNvPr id="938010" name="Text Box 26"/>
          <p:cNvSpPr txBox="1">
            <a:spLocks noChangeArrowheads="1"/>
          </p:cNvSpPr>
          <p:nvPr/>
        </p:nvSpPr>
        <p:spPr bwMode="auto">
          <a:xfrm>
            <a:off x="7015163" y="957263"/>
            <a:ext cx="578043" cy="461665"/>
          </a:xfrm>
          <a:prstGeom prst="rect">
            <a:avLst/>
          </a:prstGeom>
          <a:noFill/>
          <a:ln w="38100" algn="ctr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b="1" i="0"/>
              <a:t>FA</a:t>
            </a:r>
          </a:p>
        </p:txBody>
      </p:sp>
      <p:sp>
        <p:nvSpPr>
          <p:cNvPr id="938011" name="Text Box 27"/>
          <p:cNvSpPr txBox="1">
            <a:spLocks noChangeArrowheads="1"/>
          </p:cNvSpPr>
          <p:nvPr/>
        </p:nvSpPr>
        <p:spPr bwMode="auto">
          <a:xfrm>
            <a:off x="2303463" y="1033463"/>
            <a:ext cx="630301" cy="461665"/>
          </a:xfrm>
          <a:prstGeom prst="rect">
            <a:avLst/>
          </a:prstGeom>
          <a:noFill/>
          <a:ln w="38100" algn="ctr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b="1" i="0" dirty="0"/>
              <a:t>HA</a:t>
            </a:r>
          </a:p>
        </p:txBody>
      </p:sp>
      <p:sp>
        <p:nvSpPr>
          <p:cNvPr id="938016" name="Text Box 32"/>
          <p:cNvSpPr txBox="1">
            <a:spLocks noChangeArrowheads="1"/>
          </p:cNvSpPr>
          <p:nvPr/>
        </p:nvSpPr>
        <p:spPr bwMode="auto">
          <a:xfrm>
            <a:off x="6927850" y="4554538"/>
            <a:ext cx="2087563" cy="338554"/>
          </a:xfrm>
          <a:prstGeom prst="rect">
            <a:avLst/>
          </a:prstGeom>
          <a:noFill/>
          <a:ln w="38100" algn="ctr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r>
              <a:rPr lang="en-US" sz="1600" i="0"/>
              <a:t>(mobile end-system)</a:t>
            </a: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1984375" y="4429125"/>
            <a:ext cx="1643063" cy="893763"/>
            <a:chOff x="3182" y="1543"/>
            <a:chExt cx="1035" cy="563"/>
          </a:xfrm>
        </p:grpSpPr>
        <p:pic>
          <p:nvPicPr>
            <p:cNvPr id="938019" name="Picture 35" descr="router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182" y="1543"/>
              <a:ext cx="1035" cy="563"/>
            </a:xfrm>
            <a:prstGeom prst="rect">
              <a:avLst/>
            </a:prstGeom>
            <a:noFill/>
          </p:spPr>
        </p:pic>
        <p:sp>
          <p:nvSpPr>
            <p:cNvPr id="938020" name="Text Box 36"/>
            <p:cNvSpPr txBox="1">
              <a:spLocks noChangeArrowheads="1"/>
            </p:cNvSpPr>
            <p:nvPr/>
          </p:nvSpPr>
          <p:spPr bwMode="auto">
            <a:xfrm>
              <a:off x="3288" y="1706"/>
              <a:ext cx="637" cy="252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 type="none" w="lg" len="lg"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2000" b="1" i="0"/>
                <a:t>Router</a:t>
              </a:r>
            </a:p>
          </p:txBody>
        </p:sp>
      </p:grpSp>
      <p:pic>
        <p:nvPicPr>
          <p:cNvPr id="938021" name="Picture 37" descr="iMac_view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76313" y="5149850"/>
            <a:ext cx="1008062" cy="885825"/>
          </a:xfrm>
          <a:prstGeom prst="rect">
            <a:avLst/>
          </a:prstGeom>
          <a:noFill/>
        </p:spPr>
      </p:pic>
      <p:sp>
        <p:nvSpPr>
          <p:cNvPr id="938022" name="Line 38"/>
          <p:cNvSpPr>
            <a:spLocks noChangeShapeType="1"/>
          </p:cNvSpPr>
          <p:nvPr/>
        </p:nvSpPr>
        <p:spPr bwMode="auto">
          <a:xfrm flipV="1">
            <a:off x="1938528" y="5157214"/>
            <a:ext cx="316992" cy="36576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/>
          <a:lstStyle/>
          <a:p>
            <a:endParaRPr lang="en-US" sz="2000"/>
          </a:p>
        </p:txBody>
      </p:sp>
      <p:sp>
        <p:nvSpPr>
          <p:cNvPr id="938023" name="Text Box 39"/>
          <p:cNvSpPr txBox="1">
            <a:spLocks noChangeArrowheads="1"/>
          </p:cNvSpPr>
          <p:nvPr/>
        </p:nvSpPr>
        <p:spPr bwMode="auto">
          <a:xfrm>
            <a:off x="1595438" y="5789613"/>
            <a:ext cx="639919" cy="338554"/>
          </a:xfrm>
          <a:prstGeom prst="rect">
            <a:avLst/>
          </a:prstGeom>
          <a:noFill/>
          <a:ln w="38100" algn="ctr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600" b="1" i="0"/>
              <a:t>User</a:t>
            </a:r>
          </a:p>
        </p:txBody>
      </p:sp>
      <p:sp>
        <p:nvSpPr>
          <p:cNvPr id="938025" name="Text Box 41"/>
          <p:cNvSpPr txBox="1">
            <a:spLocks noChangeArrowheads="1"/>
          </p:cNvSpPr>
          <p:nvPr/>
        </p:nvSpPr>
        <p:spPr bwMode="auto">
          <a:xfrm>
            <a:off x="2124075" y="5784850"/>
            <a:ext cx="1871663" cy="338554"/>
          </a:xfrm>
          <a:prstGeom prst="rect">
            <a:avLst/>
          </a:prstGeom>
          <a:noFill/>
          <a:ln w="38100" algn="ctr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 algn="l"/>
            <a:r>
              <a:rPr lang="en-US" sz="1600" i="0"/>
              <a:t>(end-system)</a:t>
            </a:r>
          </a:p>
        </p:txBody>
      </p:sp>
      <p:sp>
        <p:nvSpPr>
          <p:cNvPr id="938028" name="Text Box 44"/>
          <p:cNvSpPr txBox="1">
            <a:spLocks noChangeArrowheads="1"/>
          </p:cNvSpPr>
          <p:nvPr/>
        </p:nvSpPr>
        <p:spPr bwMode="auto">
          <a:xfrm>
            <a:off x="755650" y="5084763"/>
            <a:ext cx="630301" cy="461665"/>
          </a:xfrm>
          <a:prstGeom prst="rect">
            <a:avLst/>
          </a:prstGeom>
          <a:noFill/>
          <a:ln w="38100" algn="ctr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b="1" i="0"/>
              <a:t>CN</a:t>
            </a:r>
          </a:p>
        </p:txBody>
      </p:sp>
      <p:sp>
        <p:nvSpPr>
          <p:cNvPr id="938029" name="Text Box 45"/>
          <p:cNvSpPr txBox="1">
            <a:spLocks noChangeArrowheads="1"/>
          </p:cNvSpPr>
          <p:nvPr/>
        </p:nvSpPr>
        <p:spPr bwMode="auto">
          <a:xfrm>
            <a:off x="8591550" y="3213100"/>
            <a:ext cx="663964" cy="461665"/>
          </a:xfrm>
          <a:prstGeom prst="rect">
            <a:avLst/>
          </a:prstGeom>
          <a:noFill/>
          <a:ln w="38100" algn="ctr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b="1" i="0"/>
              <a:t>MN</a:t>
            </a:r>
          </a:p>
        </p:txBody>
      </p:sp>
      <p:grpSp>
        <p:nvGrpSpPr>
          <p:cNvPr id="6" name="Group 40"/>
          <p:cNvGrpSpPr/>
          <p:nvPr/>
        </p:nvGrpSpPr>
        <p:grpSpPr>
          <a:xfrm>
            <a:off x="2958084" y="1764470"/>
            <a:ext cx="2778252" cy="1991682"/>
            <a:chOff x="2670048" y="1767840"/>
            <a:chExt cx="4693920" cy="3364992"/>
          </a:xfrm>
        </p:grpSpPr>
        <p:sp>
          <p:nvSpPr>
            <p:cNvPr id="42" name="Cloud 41"/>
            <p:cNvSpPr/>
            <p:nvPr/>
          </p:nvSpPr>
          <p:spPr bwMode="auto">
            <a:xfrm>
              <a:off x="2670048" y="1767840"/>
              <a:ext cx="4693920" cy="3364992"/>
            </a:xfrm>
            <a:prstGeom prst="cloud">
              <a:avLst/>
            </a:prstGeom>
            <a:solidFill>
              <a:srgbClr val="6A80F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43" name="Straight Connector 42"/>
            <p:cNvCxnSpPr/>
            <p:nvPr/>
          </p:nvCxnSpPr>
          <p:spPr bwMode="auto">
            <a:xfrm rot="5400000" flipH="1" flipV="1">
              <a:off x="2718816" y="3048000"/>
              <a:ext cx="1499616" cy="4754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Straight Connector 43"/>
            <p:cNvCxnSpPr/>
            <p:nvPr/>
          </p:nvCxnSpPr>
          <p:spPr bwMode="auto">
            <a:xfrm flipV="1">
              <a:off x="3230880" y="3316224"/>
              <a:ext cx="829056" cy="69494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Straight Connector 44"/>
            <p:cNvCxnSpPr/>
            <p:nvPr/>
          </p:nvCxnSpPr>
          <p:spPr bwMode="auto">
            <a:xfrm>
              <a:off x="3706368" y="2523744"/>
              <a:ext cx="1292352" cy="14630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Straight Connector 45"/>
            <p:cNvCxnSpPr/>
            <p:nvPr/>
          </p:nvCxnSpPr>
          <p:spPr bwMode="auto">
            <a:xfrm flipV="1">
              <a:off x="5005388" y="2458974"/>
              <a:ext cx="862012" cy="21431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Straight Connector 46"/>
            <p:cNvCxnSpPr/>
            <p:nvPr/>
          </p:nvCxnSpPr>
          <p:spPr bwMode="auto">
            <a:xfrm rot="10800000">
              <a:off x="4052888" y="3325750"/>
              <a:ext cx="1028700" cy="27146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" name="Straight Connector 47"/>
            <p:cNvCxnSpPr/>
            <p:nvPr/>
          </p:nvCxnSpPr>
          <p:spPr bwMode="auto">
            <a:xfrm rot="16200000" flipH="1">
              <a:off x="4579144" y="3099529"/>
              <a:ext cx="923925" cy="8096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9" name="Straight Connector 48"/>
            <p:cNvCxnSpPr/>
            <p:nvPr/>
          </p:nvCxnSpPr>
          <p:spPr bwMode="auto">
            <a:xfrm rot="16200000" flipV="1">
              <a:off x="3848100" y="3530537"/>
              <a:ext cx="876300" cy="4572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0" name="Straight Connector 49"/>
            <p:cNvCxnSpPr/>
            <p:nvPr/>
          </p:nvCxnSpPr>
          <p:spPr bwMode="auto">
            <a:xfrm rot="5400000" flipH="1" flipV="1">
              <a:off x="4500562" y="3611500"/>
              <a:ext cx="609600" cy="58102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" name="Straight Connector 50"/>
            <p:cNvCxnSpPr/>
            <p:nvPr/>
          </p:nvCxnSpPr>
          <p:spPr bwMode="auto">
            <a:xfrm>
              <a:off x="5086350" y="3592449"/>
              <a:ext cx="862013" cy="40957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2" name="Straight Connector 51"/>
            <p:cNvCxnSpPr/>
            <p:nvPr/>
          </p:nvCxnSpPr>
          <p:spPr bwMode="auto">
            <a:xfrm rot="10800000" flipV="1">
              <a:off x="4524375" y="4011549"/>
              <a:ext cx="1428750" cy="17145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3" name="Straight Connector 52"/>
            <p:cNvCxnSpPr/>
            <p:nvPr/>
          </p:nvCxnSpPr>
          <p:spPr bwMode="auto">
            <a:xfrm flipV="1">
              <a:off x="5100638" y="3135249"/>
              <a:ext cx="1366837" cy="4572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4" name="Straight Connector 53"/>
            <p:cNvCxnSpPr/>
            <p:nvPr/>
          </p:nvCxnSpPr>
          <p:spPr bwMode="auto">
            <a:xfrm rot="16200000" flipV="1">
              <a:off x="5845969" y="2485168"/>
              <a:ext cx="661988" cy="6096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5" name="Straight Connector 54"/>
            <p:cNvCxnSpPr/>
            <p:nvPr/>
          </p:nvCxnSpPr>
          <p:spPr bwMode="auto">
            <a:xfrm rot="5400000">
              <a:off x="5767389" y="3297174"/>
              <a:ext cx="885825" cy="52387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6" name="Straight Connector 55"/>
            <p:cNvCxnSpPr/>
            <p:nvPr/>
          </p:nvCxnSpPr>
          <p:spPr bwMode="auto">
            <a:xfrm rot="5400000" flipH="1" flipV="1">
              <a:off x="4910137" y="2639950"/>
              <a:ext cx="1138238" cy="77628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7" name="Group 24"/>
            <p:cNvGrpSpPr/>
            <p:nvPr/>
          </p:nvGrpSpPr>
          <p:grpSpPr>
            <a:xfrm>
              <a:off x="4840224" y="3364992"/>
              <a:ext cx="475488" cy="475488"/>
              <a:chOff x="2304288" y="3291840"/>
              <a:chExt cx="475488" cy="475488"/>
            </a:xfrm>
          </p:grpSpPr>
          <p:sp>
            <p:nvSpPr>
              <p:cNvPr id="90" name="Oval 25"/>
              <p:cNvSpPr/>
              <p:nvPr/>
            </p:nvSpPr>
            <p:spPr bwMode="auto">
              <a:xfrm>
                <a:off x="2304288" y="3291840"/>
                <a:ext cx="475488" cy="475488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91" name="Straight Connector 26"/>
              <p:cNvCxnSpPr/>
              <p:nvPr/>
            </p:nvCxnSpPr>
            <p:spPr bwMode="auto">
              <a:xfrm rot="16200000" flipH="1">
                <a:off x="2373922" y="3361474"/>
                <a:ext cx="336220" cy="33622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2" name="Straight Connector 91"/>
              <p:cNvCxnSpPr/>
              <p:nvPr/>
            </p:nvCxnSpPr>
            <p:spPr bwMode="auto">
              <a:xfrm rot="5400000" flipH="1" flipV="1">
                <a:off x="2373922" y="3361474"/>
                <a:ext cx="336220" cy="33622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8" name="Group 32"/>
            <p:cNvGrpSpPr/>
            <p:nvPr/>
          </p:nvGrpSpPr>
          <p:grpSpPr>
            <a:xfrm>
              <a:off x="4767072" y="2426208"/>
              <a:ext cx="475488" cy="475488"/>
              <a:chOff x="2304288" y="3291840"/>
              <a:chExt cx="475488" cy="475488"/>
            </a:xfrm>
          </p:grpSpPr>
          <p:sp>
            <p:nvSpPr>
              <p:cNvPr id="87" name="Oval 86"/>
              <p:cNvSpPr/>
              <p:nvPr/>
            </p:nvSpPr>
            <p:spPr bwMode="auto">
              <a:xfrm>
                <a:off x="2304288" y="3291840"/>
                <a:ext cx="475488" cy="475488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88" name="Straight Connector 87"/>
              <p:cNvCxnSpPr>
                <a:stCxn id="87" idx="1"/>
                <a:endCxn id="87" idx="5"/>
              </p:cNvCxnSpPr>
              <p:nvPr/>
            </p:nvCxnSpPr>
            <p:spPr bwMode="auto">
              <a:xfrm rot="16200000" flipH="1">
                <a:off x="2373922" y="3361474"/>
                <a:ext cx="336220" cy="33622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9" name="Straight Connector 88"/>
              <p:cNvCxnSpPr>
                <a:stCxn id="87" idx="3"/>
                <a:endCxn id="87" idx="7"/>
              </p:cNvCxnSpPr>
              <p:nvPr/>
            </p:nvCxnSpPr>
            <p:spPr bwMode="auto">
              <a:xfrm rot="5400000" flipH="1" flipV="1">
                <a:off x="2373922" y="3361474"/>
                <a:ext cx="336220" cy="33622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9" name="Group 49"/>
            <p:cNvGrpSpPr/>
            <p:nvPr/>
          </p:nvGrpSpPr>
          <p:grpSpPr>
            <a:xfrm>
              <a:off x="5632704" y="2218944"/>
              <a:ext cx="475488" cy="475488"/>
              <a:chOff x="2304288" y="3291840"/>
              <a:chExt cx="475488" cy="475488"/>
            </a:xfrm>
          </p:grpSpPr>
          <p:sp>
            <p:nvSpPr>
              <p:cNvPr id="84" name="Oval 83"/>
              <p:cNvSpPr/>
              <p:nvPr/>
            </p:nvSpPr>
            <p:spPr bwMode="auto">
              <a:xfrm>
                <a:off x="2304288" y="3291840"/>
                <a:ext cx="475488" cy="475488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85" name="Straight Connector 84"/>
              <p:cNvCxnSpPr>
                <a:stCxn id="84" idx="1"/>
                <a:endCxn id="84" idx="5"/>
              </p:cNvCxnSpPr>
              <p:nvPr/>
            </p:nvCxnSpPr>
            <p:spPr bwMode="auto">
              <a:xfrm rot="16200000" flipH="1">
                <a:off x="2373922" y="3361474"/>
                <a:ext cx="336220" cy="33622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6" name="Straight Connector 85"/>
              <p:cNvCxnSpPr>
                <a:stCxn id="84" idx="3"/>
                <a:endCxn id="84" idx="7"/>
              </p:cNvCxnSpPr>
              <p:nvPr/>
            </p:nvCxnSpPr>
            <p:spPr bwMode="auto">
              <a:xfrm rot="5400000" flipH="1" flipV="1">
                <a:off x="2373922" y="3361474"/>
                <a:ext cx="336220" cy="33622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0" name="Group 28"/>
            <p:cNvGrpSpPr/>
            <p:nvPr/>
          </p:nvGrpSpPr>
          <p:grpSpPr>
            <a:xfrm>
              <a:off x="3816096" y="3084576"/>
              <a:ext cx="475488" cy="475488"/>
              <a:chOff x="2304288" y="3291840"/>
              <a:chExt cx="475488" cy="475488"/>
            </a:xfrm>
          </p:grpSpPr>
          <p:sp>
            <p:nvSpPr>
              <p:cNvPr id="81" name="Oval 80"/>
              <p:cNvSpPr/>
              <p:nvPr/>
            </p:nvSpPr>
            <p:spPr bwMode="auto">
              <a:xfrm>
                <a:off x="2304288" y="3291840"/>
                <a:ext cx="475488" cy="475488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82" name="Straight Connector 81"/>
              <p:cNvCxnSpPr>
                <a:stCxn id="81" idx="1"/>
                <a:endCxn id="81" idx="5"/>
              </p:cNvCxnSpPr>
              <p:nvPr/>
            </p:nvCxnSpPr>
            <p:spPr bwMode="auto">
              <a:xfrm rot="16200000" flipH="1">
                <a:off x="2373922" y="3361474"/>
                <a:ext cx="336220" cy="33622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3" name="Straight Connector 82"/>
              <p:cNvCxnSpPr>
                <a:stCxn id="81" idx="3"/>
                <a:endCxn id="81" idx="7"/>
              </p:cNvCxnSpPr>
              <p:nvPr/>
            </p:nvCxnSpPr>
            <p:spPr bwMode="auto">
              <a:xfrm rot="5400000" flipH="1" flipV="1">
                <a:off x="2373922" y="3361474"/>
                <a:ext cx="336220" cy="33622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1" name="Group 45"/>
            <p:cNvGrpSpPr/>
            <p:nvPr/>
          </p:nvGrpSpPr>
          <p:grpSpPr>
            <a:xfrm>
              <a:off x="4279392" y="3950208"/>
              <a:ext cx="475488" cy="475488"/>
              <a:chOff x="2304288" y="3291840"/>
              <a:chExt cx="475488" cy="475488"/>
            </a:xfrm>
          </p:grpSpPr>
          <p:sp>
            <p:nvSpPr>
              <p:cNvPr id="78" name="Oval 77"/>
              <p:cNvSpPr/>
              <p:nvPr/>
            </p:nvSpPr>
            <p:spPr bwMode="auto">
              <a:xfrm>
                <a:off x="2304288" y="3291840"/>
                <a:ext cx="475488" cy="475488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79" name="Straight Connector 78"/>
              <p:cNvCxnSpPr>
                <a:stCxn id="78" idx="1"/>
                <a:endCxn id="78" idx="5"/>
              </p:cNvCxnSpPr>
              <p:nvPr/>
            </p:nvCxnSpPr>
            <p:spPr bwMode="auto">
              <a:xfrm rot="16200000" flipH="1">
                <a:off x="2373922" y="3361474"/>
                <a:ext cx="336220" cy="33622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0" name="Straight Connector 79"/>
              <p:cNvCxnSpPr>
                <a:stCxn id="78" idx="3"/>
                <a:endCxn id="78" idx="7"/>
              </p:cNvCxnSpPr>
              <p:nvPr/>
            </p:nvCxnSpPr>
            <p:spPr bwMode="auto">
              <a:xfrm rot="5400000" flipH="1" flipV="1">
                <a:off x="2373922" y="3361474"/>
                <a:ext cx="336220" cy="33622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2" name="Group 36"/>
            <p:cNvGrpSpPr/>
            <p:nvPr/>
          </p:nvGrpSpPr>
          <p:grpSpPr>
            <a:xfrm>
              <a:off x="5705856" y="3767328"/>
              <a:ext cx="475488" cy="475488"/>
              <a:chOff x="2304288" y="3291840"/>
              <a:chExt cx="475488" cy="475488"/>
            </a:xfrm>
          </p:grpSpPr>
          <p:sp>
            <p:nvSpPr>
              <p:cNvPr id="75" name="Oval 74"/>
              <p:cNvSpPr/>
              <p:nvPr/>
            </p:nvSpPr>
            <p:spPr bwMode="auto">
              <a:xfrm>
                <a:off x="2304288" y="3291840"/>
                <a:ext cx="475488" cy="475488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76" name="Straight Connector 75"/>
              <p:cNvCxnSpPr>
                <a:stCxn id="75" idx="1"/>
                <a:endCxn id="75" idx="5"/>
              </p:cNvCxnSpPr>
              <p:nvPr/>
            </p:nvCxnSpPr>
            <p:spPr bwMode="auto">
              <a:xfrm rot="16200000" flipH="1">
                <a:off x="2373922" y="3361474"/>
                <a:ext cx="336220" cy="33622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7" name="Straight Connector 76"/>
              <p:cNvCxnSpPr>
                <a:stCxn id="75" idx="3"/>
                <a:endCxn id="75" idx="7"/>
              </p:cNvCxnSpPr>
              <p:nvPr/>
            </p:nvCxnSpPr>
            <p:spPr bwMode="auto">
              <a:xfrm rot="5400000" flipH="1" flipV="1">
                <a:off x="2373922" y="3361474"/>
                <a:ext cx="336220" cy="33622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3" name="Group 19"/>
            <p:cNvGrpSpPr/>
            <p:nvPr/>
          </p:nvGrpSpPr>
          <p:grpSpPr>
            <a:xfrm>
              <a:off x="2999232" y="3803904"/>
              <a:ext cx="475488" cy="475488"/>
              <a:chOff x="2304288" y="3291840"/>
              <a:chExt cx="475488" cy="475488"/>
            </a:xfrm>
          </p:grpSpPr>
          <p:sp>
            <p:nvSpPr>
              <p:cNvPr id="72" name="Oval 71"/>
              <p:cNvSpPr/>
              <p:nvPr/>
            </p:nvSpPr>
            <p:spPr bwMode="auto">
              <a:xfrm>
                <a:off x="2304288" y="3291840"/>
                <a:ext cx="475488" cy="475488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73" name="Straight Connector 72"/>
              <p:cNvCxnSpPr>
                <a:stCxn id="72" idx="1"/>
                <a:endCxn id="72" idx="5"/>
              </p:cNvCxnSpPr>
              <p:nvPr/>
            </p:nvCxnSpPr>
            <p:spPr bwMode="auto">
              <a:xfrm rot="16200000" flipH="1">
                <a:off x="2373922" y="3361474"/>
                <a:ext cx="336220" cy="33622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4" name="Straight Connector 18"/>
              <p:cNvCxnSpPr>
                <a:stCxn id="72" idx="3"/>
                <a:endCxn id="72" idx="7"/>
              </p:cNvCxnSpPr>
              <p:nvPr/>
            </p:nvCxnSpPr>
            <p:spPr bwMode="auto">
              <a:xfrm rot="5400000" flipH="1" flipV="1">
                <a:off x="2373922" y="3361474"/>
                <a:ext cx="336220" cy="33622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4" name="Group 40"/>
            <p:cNvGrpSpPr/>
            <p:nvPr/>
          </p:nvGrpSpPr>
          <p:grpSpPr>
            <a:xfrm>
              <a:off x="6230112" y="2889504"/>
              <a:ext cx="475488" cy="475488"/>
              <a:chOff x="2304288" y="3291840"/>
              <a:chExt cx="475488" cy="475488"/>
            </a:xfrm>
          </p:grpSpPr>
          <p:sp>
            <p:nvSpPr>
              <p:cNvPr id="69" name="Oval 68"/>
              <p:cNvSpPr/>
              <p:nvPr/>
            </p:nvSpPr>
            <p:spPr bwMode="auto">
              <a:xfrm>
                <a:off x="2304288" y="3291840"/>
                <a:ext cx="475488" cy="475488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70" name="Straight Connector 69"/>
              <p:cNvCxnSpPr>
                <a:stCxn id="69" idx="1"/>
                <a:endCxn id="69" idx="5"/>
              </p:cNvCxnSpPr>
              <p:nvPr/>
            </p:nvCxnSpPr>
            <p:spPr bwMode="auto">
              <a:xfrm rot="16200000" flipH="1">
                <a:off x="2373922" y="3361474"/>
                <a:ext cx="336220" cy="33622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1" name="Straight Connector 70"/>
              <p:cNvCxnSpPr>
                <a:stCxn id="69" idx="3"/>
                <a:endCxn id="69" idx="7"/>
              </p:cNvCxnSpPr>
              <p:nvPr/>
            </p:nvCxnSpPr>
            <p:spPr bwMode="auto">
              <a:xfrm rot="5400000" flipH="1" flipV="1">
                <a:off x="2373922" y="3361474"/>
                <a:ext cx="336220" cy="33622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5" name="Group 20"/>
            <p:cNvGrpSpPr/>
            <p:nvPr/>
          </p:nvGrpSpPr>
          <p:grpSpPr>
            <a:xfrm>
              <a:off x="3474720" y="2304288"/>
              <a:ext cx="475488" cy="475488"/>
              <a:chOff x="2304288" y="3291840"/>
              <a:chExt cx="475488" cy="475488"/>
            </a:xfrm>
          </p:grpSpPr>
          <p:sp>
            <p:nvSpPr>
              <p:cNvPr id="66" name="Oval 21"/>
              <p:cNvSpPr/>
              <p:nvPr/>
            </p:nvSpPr>
            <p:spPr bwMode="auto">
              <a:xfrm>
                <a:off x="2304288" y="3291840"/>
                <a:ext cx="475488" cy="475488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67" name="Straight Connector 22"/>
              <p:cNvCxnSpPr/>
              <p:nvPr/>
            </p:nvCxnSpPr>
            <p:spPr bwMode="auto">
              <a:xfrm rot="16200000" flipH="1">
                <a:off x="2373922" y="3361474"/>
                <a:ext cx="336220" cy="33622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8" name="Straight Connector 23"/>
              <p:cNvCxnSpPr/>
              <p:nvPr/>
            </p:nvCxnSpPr>
            <p:spPr bwMode="auto">
              <a:xfrm rot="5400000" flipH="1" flipV="1">
                <a:off x="2373922" y="3361474"/>
                <a:ext cx="336220" cy="33622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938013" name="Line 29"/>
          <p:cNvSpPr>
            <a:spLocks noChangeShapeType="1"/>
          </p:cNvSpPr>
          <p:nvPr/>
        </p:nvSpPr>
        <p:spPr bwMode="auto">
          <a:xfrm flipV="1">
            <a:off x="4925568" y="1473199"/>
            <a:ext cx="1056132" cy="58724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/>
          <a:lstStyle/>
          <a:p>
            <a:endParaRPr lang="en-US" sz="2000"/>
          </a:p>
        </p:txBody>
      </p:sp>
      <p:sp>
        <p:nvSpPr>
          <p:cNvPr id="938014" name="Line 30"/>
          <p:cNvSpPr>
            <a:spLocks noChangeShapeType="1"/>
          </p:cNvSpPr>
          <p:nvPr/>
        </p:nvSpPr>
        <p:spPr bwMode="auto">
          <a:xfrm flipH="1" flipV="1">
            <a:off x="2692400" y="1447800"/>
            <a:ext cx="794512" cy="67360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/>
          <a:lstStyle/>
          <a:p>
            <a:endParaRPr lang="en-US" sz="2000"/>
          </a:p>
        </p:txBody>
      </p:sp>
      <p:sp>
        <p:nvSpPr>
          <p:cNvPr id="938024" name="Line 40"/>
          <p:cNvSpPr>
            <a:spLocks noChangeShapeType="1"/>
          </p:cNvSpPr>
          <p:nvPr/>
        </p:nvSpPr>
        <p:spPr bwMode="auto">
          <a:xfrm flipH="1">
            <a:off x="2776538" y="3255264"/>
            <a:ext cx="466534" cy="124529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/>
          <a:lstStyle/>
          <a:p>
            <a:endParaRPr lang="en-US" sz="2000"/>
          </a:p>
        </p:txBody>
      </p:sp>
      <p:sp>
        <p:nvSpPr>
          <p:cNvPr id="94" name="Text Box 51"/>
          <p:cNvSpPr txBox="1">
            <a:spLocks noChangeArrowheads="1"/>
          </p:cNvSpPr>
          <p:nvPr/>
        </p:nvSpPr>
        <p:spPr bwMode="auto">
          <a:xfrm>
            <a:off x="3680587" y="5119815"/>
            <a:ext cx="3816350" cy="641350"/>
          </a:xfrm>
          <a:prstGeom prst="rect">
            <a:avLst/>
          </a:prstGeom>
          <a:noFill/>
          <a:ln w="38100" algn="ctr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 algn="l"/>
            <a:r>
              <a:rPr lang="en-US" sz="1800" i="0" dirty="0"/>
              <a:t>HA tunnels packets to the COA of the FA</a:t>
            </a:r>
          </a:p>
        </p:txBody>
      </p:sp>
      <p:sp>
        <p:nvSpPr>
          <p:cNvPr id="95" name="Text Box 50"/>
          <p:cNvSpPr txBox="1">
            <a:spLocks noChangeArrowheads="1"/>
          </p:cNvSpPr>
          <p:nvPr/>
        </p:nvSpPr>
        <p:spPr bwMode="auto">
          <a:xfrm>
            <a:off x="5292725" y="765175"/>
            <a:ext cx="749300" cy="396875"/>
          </a:xfrm>
          <a:prstGeom prst="rect">
            <a:avLst/>
          </a:prstGeom>
          <a:noFill/>
          <a:ln w="38100" algn="ctr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b="1" i="0" dirty="0">
                <a:solidFill>
                  <a:srgbClr val="FF0000"/>
                </a:solidFill>
              </a:rPr>
              <a:t>COA</a:t>
            </a:r>
          </a:p>
        </p:txBody>
      </p:sp>
      <p:sp>
        <p:nvSpPr>
          <p:cNvPr id="96" name="Freeform 41"/>
          <p:cNvSpPr>
            <a:spLocks/>
          </p:cNvSpPr>
          <p:nvPr/>
        </p:nvSpPr>
        <p:spPr bwMode="auto">
          <a:xfrm>
            <a:off x="1778000" y="1651000"/>
            <a:ext cx="1890713" cy="3797300"/>
          </a:xfrm>
          <a:custGeom>
            <a:avLst/>
            <a:gdLst/>
            <a:ahLst/>
            <a:cxnLst>
              <a:cxn ang="0">
                <a:pos x="0" y="2392"/>
              </a:cxn>
              <a:cxn ang="0">
                <a:pos x="480" y="2032"/>
              </a:cxn>
              <a:cxn ang="0">
                <a:pos x="1168" y="1072"/>
              </a:cxn>
              <a:cxn ang="0">
                <a:pos x="808" y="320"/>
              </a:cxn>
              <a:cxn ang="0">
                <a:pos x="312" y="0"/>
              </a:cxn>
            </a:cxnLst>
            <a:rect l="0" t="0" r="r" b="b"/>
            <a:pathLst>
              <a:path w="1191" h="2392">
                <a:moveTo>
                  <a:pt x="0" y="2392"/>
                </a:moveTo>
                <a:cubicBezTo>
                  <a:pt x="80" y="2332"/>
                  <a:pt x="200" y="2312"/>
                  <a:pt x="480" y="2032"/>
                </a:cubicBezTo>
                <a:cubicBezTo>
                  <a:pt x="760" y="1752"/>
                  <a:pt x="1145" y="1371"/>
                  <a:pt x="1168" y="1072"/>
                </a:cubicBezTo>
                <a:cubicBezTo>
                  <a:pt x="1191" y="773"/>
                  <a:pt x="969" y="475"/>
                  <a:pt x="808" y="320"/>
                </a:cubicBezTo>
                <a:cubicBezTo>
                  <a:pt x="647" y="165"/>
                  <a:pt x="415" y="67"/>
                  <a:pt x="312" y="0"/>
                </a:cubicBezTo>
              </a:path>
            </a:pathLst>
          </a:cu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97" name="Group 71"/>
          <p:cNvGrpSpPr>
            <a:grpSpLocks/>
          </p:cNvGrpSpPr>
          <p:nvPr/>
        </p:nvGrpSpPr>
        <p:grpSpPr bwMode="auto">
          <a:xfrm>
            <a:off x="2555875" y="1268413"/>
            <a:ext cx="3311525" cy="622300"/>
            <a:chOff x="1610" y="799"/>
            <a:chExt cx="2086" cy="392"/>
          </a:xfrm>
        </p:grpSpPr>
        <p:sp>
          <p:nvSpPr>
            <p:cNvPr id="98" name="Freeform 70"/>
            <p:cNvSpPr>
              <a:spLocks/>
            </p:cNvSpPr>
            <p:nvPr/>
          </p:nvSpPr>
          <p:spPr bwMode="auto">
            <a:xfrm>
              <a:off x="1632" y="912"/>
              <a:ext cx="1896" cy="264"/>
            </a:xfrm>
            <a:custGeom>
              <a:avLst/>
              <a:gdLst/>
              <a:ahLst/>
              <a:cxnLst>
                <a:cxn ang="0">
                  <a:pos x="1896" y="0"/>
                </a:cxn>
                <a:cxn ang="0">
                  <a:pos x="984" y="256"/>
                </a:cxn>
                <a:cxn ang="0">
                  <a:pos x="0" y="80"/>
                </a:cxn>
              </a:cxnLst>
              <a:rect l="0" t="0" r="r" b="b"/>
              <a:pathLst>
                <a:path w="1896" h="264">
                  <a:moveTo>
                    <a:pt x="1896" y="0"/>
                  </a:moveTo>
                  <a:cubicBezTo>
                    <a:pt x="1744" y="44"/>
                    <a:pt x="1300" y="243"/>
                    <a:pt x="984" y="256"/>
                  </a:cubicBezTo>
                  <a:cubicBezTo>
                    <a:pt x="600" y="264"/>
                    <a:pt x="205" y="117"/>
                    <a:pt x="0" y="80"/>
                  </a:cubicBezTo>
                </a:path>
              </a:pathLst>
            </a:custGeom>
            <a:noFill/>
            <a:ln w="2540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99" name="Group 68"/>
            <p:cNvGrpSpPr>
              <a:grpSpLocks/>
            </p:cNvGrpSpPr>
            <p:nvPr/>
          </p:nvGrpSpPr>
          <p:grpSpPr bwMode="auto">
            <a:xfrm>
              <a:off x="1610" y="799"/>
              <a:ext cx="2086" cy="392"/>
              <a:chOff x="1610" y="799"/>
              <a:chExt cx="2086" cy="392"/>
            </a:xfrm>
          </p:grpSpPr>
          <p:sp>
            <p:nvSpPr>
              <p:cNvPr id="100" name="Freeform 42"/>
              <p:cNvSpPr>
                <a:spLocks/>
              </p:cNvSpPr>
              <p:nvPr/>
            </p:nvSpPr>
            <p:spPr bwMode="auto">
              <a:xfrm>
                <a:off x="1610" y="845"/>
                <a:ext cx="2086" cy="346"/>
              </a:xfrm>
              <a:custGeom>
                <a:avLst/>
                <a:gdLst/>
                <a:ahLst/>
                <a:cxnLst>
                  <a:cxn ang="0">
                    <a:pos x="0" y="136"/>
                  </a:cxn>
                  <a:cxn ang="0">
                    <a:pos x="1062" y="323"/>
                  </a:cxn>
                  <a:cxn ang="0">
                    <a:pos x="2086" y="0"/>
                  </a:cxn>
                </a:cxnLst>
                <a:rect l="0" t="0" r="r" b="b"/>
                <a:pathLst>
                  <a:path w="2086" h="346">
                    <a:moveTo>
                      <a:pt x="0" y="136"/>
                    </a:moveTo>
                    <a:cubicBezTo>
                      <a:pt x="177" y="167"/>
                      <a:pt x="714" y="346"/>
                      <a:pt x="1062" y="323"/>
                    </a:cubicBezTo>
                    <a:cubicBezTo>
                      <a:pt x="1410" y="300"/>
                      <a:pt x="1873" y="67"/>
                      <a:pt x="2086" y="0"/>
                    </a:cubicBezTo>
                  </a:path>
                </a:pathLst>
              </a:custGeom>
              <a:noFill/>
              <a:ln w="762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" name="Text Box 66"/>
              <p:cNvSpPr txBox="1">
                <a:spLocks noChangeArrowheads="1"/>
              </p:cNvSpPr>
              <p:nvPr/>
            </p:nvSpPr>
            <p:spPr bwMode="auto">
              <a:xfrm>
                <a:off x="2562" y="799"/>
                <a:ext cx="224" cy="291"/>
              </a:xfrm>
              <a:prstGeom prst="rect">
                <a:avLst/>
              </a:prstGeom>
              <a:noFill/>
              <a:ln w="38100" algn="ctr">
                <a:noFill/>
                <a:miter lim="800000"/>
                <a:headEnd/>
                <a:tailEnd type="none" w="lg" len="lg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b="1" i="0" dirty="0">
                    <a:solidFill>
                      <a:srgbClr val="FF0000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102" name="Group 69"/>
          <p:cNvGrpSpPr>
            <a:grpSpLocks/>
          </p:cNvGrpSpPr>
          <p:nvPr/>
        </p:nvGrpSpPr>
        <p:grpSpPr bwMode="auto">
          <a:xfrm>
            <a:off x="6804025" y="1412875"/>
            <a:ext cx="1706563" cy="2028825"/>
            <a:chOff x="4286" y="890"/>
            <a:chExt cx="1075" cy="1278"/>
          </a:xfrm>
        </p:grpSpPr>
        <p:sp>
          <p:nvSpPr>
            <p:cNvPr id="103" name="Freeform 64"/>
            <p:cNvSpPr>
              <a:spLocks/>
            </p:cNvSpPr>
            <p:nvPr/>
          </p:nvSpPr>
          <p:spPr bwMode="auto">
            <a:xfrm>
              <a:off x="4286" y="890"/>
              <a:ext cx="1026" cy="12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34" y="398"/>
                </a:cxn>
                <a:cxn ang="0">
                  <a:pos x="1026" y="1278"/>
                </a:cxn>
              </a:cxnLst>
              <a:rect l="0" t="0" r="r" b="b"/>
              <a:pathLst>
                <a:path w="1026" h="1278">
                  <a:moveTo>
                    <a:pt x="0" y="0"/>
                  </a:moveTo>
                  <a:cubicBezTo>
                    <a:pt x="106" y="66"/>
                    <a:pt x="362" y="86"/>
                    <a:pt x="634" y="398"/>
                  </a:cubicBezTo>
                  <a:cubicBezTo>
                    <a:pt x="906" y="710"/>
                    <a:pt x="944" y="1095"/>
                    <a:pt x="1026" y="1278"/>
                  </a:cubicBezTo>
                </a:path>
              </a:pathLst>
            </a:custGeom>
            <a:noFill/>
            <a:ln w="76200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Text Box 67"/>
            <p:cNvSpPr txBox="1">
              <a:spLocks noChangeArrowheads="1"/>
            </p:cNvSpPr>
            <p:nvPr/>
          </p:nvSpPr>
          <p:spPr bwMode="auto">
            <a:xfrm>
              <a:off x="5103" y="1253"/>
              <a:ext cx="258" cy="365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 type="none" w="lg" len="lg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3200" b="1" i="0">
                  <a:solidFill>
                    <a:srgbClr val="FF0000"/>
                  </a:solidFill>
                </a:rPr>
                <a:t>3</a:t>
              </a:r>
            </a:p>
          </p:txBody>
        </p:sp>
      </p:grpSp>
      <p:sp>
        <p:nvSpPr>
          <p:cNvPr id="105" name="Text Box 66"/>
          <p:cNvSpPr txBox="1">
            <a:spLocks noChangeArrowheads="1"/>
          </p:cNvSpPr>
          <p:nvPr/>
        </p:nvSpPr>
        <p:spPr bwMode="auto">
          <a:xfrm>
            <a:off x="3012567" y="3566605"/>
            <a:ext cx="355600" cy="461963"/>
          </a:xfrm>
          <a:prstGeom prst="rect">
            <a:avLst/>
          </a:prstGeom>
          <a:noFill/>
          <a:ln w="38100" algn="ctr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r>
              <a:rPr lang="en-US" b="1" i="0" dirty="0" smtClean="0">
                <a:solidFill>
                  <a:srgbClr val="FF0000"/>
                </a:solidFill>
              </a:rPr>
              <a:t>1</a:t>
            </a:r>
            <a:endParaRPr lang="en-US" b="1" i="0" dirty="0">
              <a:solidFill>
                <a:srgbClr val="FF0000"/>
              </a:solidFill>
            </a:endParaRPr>
          </a:p>
        </p:txBody>
      </p:sp>
      <p:sp>
        <p:nvSpPr>
          <p:cNvPr id="106" name="Freeform 42"/>
          <p:cNvSpPr>
            <a:spLocks/>
          </p:cNvSpPr>
          <p:nvPr/>
        </p:nvSpPr>
        <p:spPr bwMode="auto">
          <a:xfrm>
            <a:off x="1879600" y="1479550"/>
            <a:ext cx="6297613" cy="4070350"/>
          </a:xfrm>
          <a:custGeom>
            <a:avLst/>
            <a:gdLst/>
            <a:ahLst/>
            <a:cxnLst>
              <a:cxn ang="0">
                <a:pos x="3967" y="1350"/>
              </a:cxn>
              <a:cxn ang="0">
                <a:pos x="2832" y="92"/>
              </a:cxn>
              <a:cxn ang="0">
                <a:pos x="1680" y="796"/>
              </a:cxn>
              <a:cxn ang="0">
                <a:pos x="712" y="2140"/>
              </a:cxn>
              <a:cxn ang="0">
                <a:pos x="0" y="2564"/>
              </a:cxn>
            </a:cxnLst>
            <a:rect l="0" t="0" r="r" b="b"/>
            <a:pathLst>
              <a:path w="3967" h="2564">
                <a:moveTo>
                  <a:pt x="3967" y="1350"/>
                </a:moveTo>
                <a:cubicBezTo>
                  <a:pt x="3778" y="1140"/>
                  <a:pt x="3213" y="184"/>
                  <a:pt x="2832" y="92"/>
                </a:cubicBezTo>
                <a:cubicBezTo>
                  <a:pt x="2451" y="0"/>
                  <a:pt x="1936" y="380"/>
                  <a:pt x="1680" y="796"/>
                </a:cubicBezTo>
                <a:cubicBezTo>
                  <a:pt x="1424" y="1212"/>
                  <a:pt x="992" y="1845"/>
                  <a:pt x="712" y="2140"/>
                </a:cubicBezTo>
                <a:cubicBezTo>
                  <a:pt x="432" y="2435"/>
                  <a:pt x="148" y="2476"/>
                  <a:pt x="0" y="2564"/>
                </a:cubicBezTo>
              </a:path>
            </a:pathLst>
          </a:cu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7" name="Textfeld 106"/>
          <p:cNvSpPr txBox="1"/>
          <p:nvPr/>
        </p:nvSpPr>
        <p:spPr>
          <a:xfrm>
            <a:off x="7016774" y="3386820"/>
            <a:ext cx="1055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11.2.3.4</a:t>
            </a:r>
            <a:endParaRPr lang="de-DE" sz="1800" dirty="0"/>
          </a:p>
        </p:txBody>
      </p:sp>
      <p:sp>
        <p:nvSpPr>
          <p:cNvPr id="108" name="Textfeld 107"/>
          <p:cNvSpPr txBox="1"/>
          <p:nvPr/>
        </p:nvSpPr>
        <p:spPr>
          <a:xfrm>
            <a:off x="1595438" y="821293"/>
            <a:ext cx="1055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11.2.3.0</a:t>
            </a:r>
            <a:endParaRPr lang="de-DE" sz="1800" dirty="0"/>
          </a:p>
        </p:txBody>
      </p:sp>
      <p:sp>
        <p:nvSpPr>
          <p:cNvPr id="109" name="Textfeld 108"/>
          <p:cNvSpPr txBox="1"/>
          <p:nvPr/>
        </p:nvSpPr>
        <p:spPr>
          <a:xfrm>
            <a:off x="5795963" y="772597"/>
            <a:ext cx="1055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22.5.7.0</a:t>
            </a:r>
            <a:endParaRPr lang="de-DE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it works…</a:t>
            </a:r>
          </a:p>
        </p:txBody>
      </p:sp>
      <p:sp>
        <p:nvSpPr>
          <p:cNvPr id="942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Agent Advertisement</a:t>
            </a:r>
          </a:p>
          <a:p>
            <a:pPr lvl="1"/>
            <a:r>
              <a:rPr lang="en-US"/>
              <a:t>HA and FA periodically send advertisement messages into their physical subnets</a:t>
            </a:r>
          </a:p>
          <a:p>
            <a:pPr lvl="1"/>
            <a:r>
              <a:rPr lang="en-US"/>
              <a:t>MN listens to these messages and detects if it is in the home or a foreign network (standard case for home network)</a:t>
            </a:r>
          </a:p>
          <a:p>
            <a:pPr lvl="1"/>
            <a:r>
              <a:rPr lang="en-US"/>
              <a:t>MN reads a COA from the FA advertisement messages</a:t>
            </a:r>
          </a:p>
          <a:p>
            <a:r>
              <a:rPr lang="en-US" b="1"/>
              <a:t>Registration (always limited lifetime!)</a:t>
            </a:r>
          </a:p>
          <a:p>
            <a:pPr lvl="1"/>
            <a:r>
              <a:rPr lang="en-US"/>
              <a:t>MN signals COA to the HA via the FA, HA acknowledges via FA to MN</a:t>
            </a:r>
          </a:p>
          <a:p>
            <a:pPr lvl="1"/>
            <a:r>
              <a:rPr lang="en-US"/>
              <a:t>these actions have to be secured by authentication </a:t>
            </a:r>
          </a:p>
          <a:p>
            <a:r>
              <a:rPr lang="en-US" b="1"/>
              <a:t>Advertisement</a:t>
            </a:r>
          </a:p>
          <a:p>
            <a:pPr lvl="1"/>
            <a:r>
              <a:rPr lang="en-US"/>
              <a:t>HA advertises the IP address of the MN (as for fixed systems), i.e. standard routing information</a:t>
            </a:r>
          </a:p>
          <a:p>
            <a:pPr lvl="1"/>
            <a:r>
              <a:rPr lang="en-US"/>
              <a:t>routers adjust their entries, these are stable for a longer time (HA responsible for a MN over a longer period of time)</a:t>
            </a:r>
          </a:p>
          <a:p>
            <a:pPr lvl="1"/>
            <a:r>
              <a:rPr lang="en-US"/>
              <a:t>packets to the MN are sent to the HA</a:t>
            </a:r>
          </a:p>
          <a:p>
            <a:pPr lvl="1"/>
            <a:r>
              <a:rPr lang="en-US"/>
              <a:t>independent of changes in COA/FA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 answer may not work</a:t>
            </a:r>
            <a:endParaRPr lang="en-US" dirty="0"/>
          </a:p>
        </p:txBody>
      </p:sp>
      <p:sp>
        <p:nvSpPr>
          <p:cNvPr id="937988" name="Oval 4"/>
          <p:cNvSpPr>
            <a:spLocks noChangeArrowheads="1"/>
          </p:cNvSpPr>
          <p:nvPr/>
        </p:nvSpPr>
        <p:spPr bwMode="auto">
          <a:xfrm>
            <a:off x="6443663" y="1190625"/>
            <a:ext cx="2952750" cy="2952750"/>
          </a:xfrm>
          <a:prstGeom prst="ellipse">
            <a:avLst/>
          </a:prstGeom>
          <a:ln>
            <a:headEnd/>
            <a:tailEnd type="none" w="lg" len="lg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 sz="2000"/>
          </a:p>
        </p:txBody>
      </p:sp>
      <p:sp>
        <p:nvSpPr>
          <p:cNvPr id="937989" name="Oval 5"/>
          <p:cNvSpPr>
            <a:spLocks noChangeArrowheads="1"/>
          </p:cNvSpPr>
          <p:nvPr/>
        </p:nvSpPr>
        <p:spPr bwMode="auto">
          <a:xfrm>
            <a:off x="-252413" y="1190625"/>
            <a:ext cx="2952751" cy="2952750"/>
          </a:xfrm>
          <a:prstGeom prst="ellipse">
            <a:avLst/>
          </a:prstGeom>
          <a:ln>
            <a:headEnd/>
            <a:tailEnd type="none" w="lg" len="lg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 sz="2000" i="0"/>
          </a:p>
        </p:txBody>
      </p:sp>
      <p:pic>
        <p:nvPicPr>
          <p:cNvPr id="937990" name="Picture 6" descr="WLan_Router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51725" y="2136775"/>
            <a:ext cx="936625" cy="862013"/>
          </a:xfrm>
          <a:prstGeom prst="rect">
            <a:avLst/>
          </a:prstGeom>
          <a:noFill/>
        </p:spPr>
      </p:pic>
      <p:pic>
        <p:nvPicPr>
          <p:cNvPr id="937991" name="Picture 7" descr="notebook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51725" y="3170238"/>
            <a:ext cx="1223963" cy="1223962"/>
          </a:xfrm>
          <a:prstGeom prst="rect">
            <a:avLst/>
          </a:prstGeom>
          <a:noFill/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5795963" y="981075"/>
            <a:ext cx="1643062" cy="893763"/>
            <a:chOff x="3182" y="1543"/>
            <a:chExt cx="1035" cy="563"/>
          </a:xfrm>
        </p:grpSpPr>
        <p:pic>
          <p:nvPicPr>
            <p:cNvPr id="937993" name="Picture 9" descr="router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182" y="1543"/>
              <a:ext cx="1035" cy="563"/>
            </a:xfrm>
            <a:prstGeom prst="rect">
              <a:avLst/>
            </a:prstGeom>
            <a:noFill/>
          </p:spPr>
        </p:pic>
        <p:sp>
          <p:nvSpPr>
            <p:cNvPr id="937994" name="Text Box 10"/>
            <p:cNvSpPr txBox="1">
              <a:spLocks noChangeArrowheads="1"/>
            </p:cNvSpPr>
            <p:nvPr/>
          </p:nvSpPr>
          <p:spPr bwMode="auto">
            <a:xfrm>
              <a:off x="3288" y="1706"/>
              <a:ext cx="637" cy="252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 type="none" w="lg" len="lg"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2000" b="1" i="0"/>
                <a:t>Router</a:t>
              </a:r>
            </a:p>
          </p:txBody>
        </p:sp>
      </p:grpSp>
      <p:sp>
        <p:nvSpPr>
          <p:cNvPr id="937995" name="Line 11"/>
          <p:cNvSpPr>
            <a:spLocks noChangeShapeType="1"/>
          </p:cNvSpPr>
          <p:nvPr/>
        </p:nvSpPr>
        <p:spPr bwMode="auto">
          <a:xfrm>
            <a:off x="6994525" y="1587500"/>
            <a:ext cx="865188" cy="935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/>
          <a:lstStyle/>
          <a:p>
            <a:endParaRPr lang="en-US" sz="2000"/>
          </a:p>
        </p:txBody>
      </p: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1116013" y="1082675"/>
            <a:ext cx="1643062" cy="893763"/>
            <a:chOff x="3182" y="1543"/>
            <a:chExt cx="1035" cy="563"/>
          </a:xfrm>
        </p:grpSpPr>
        <p:pic>
          <p:nvPicPr>
            <p:cNvPr id="937997" name="Picture 13" descr="router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182" y="1543"/>
              <a:ext cx="1035" cy="563"/>
            </a:xfrm>
            <a:prstGeom prst="rect">
              <a:avLst/>
            </a:prstGeom>
            <a:noFill/>
          </p:spPr>
        </p:pic>
        <p:sp>
          <p:nvSpPr>
            <p:cNvPr id="937998" name="Text Box 14"/>
            <p:cNvSpPr txBox="1">
              <a:spLocks noChangeArrowheads="1"/>
            </p:cNvSpPr>
            <p:nvPr/>
          </p:nvSpPr>
          <p:spPr bwMode="auto">
            <a:xfrm>
              <a:off x="3288" y="1706"/>
              <a:ext cx="637" cy="252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 type="none" w="lg" len="lg"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2000" b="1" i="0" dirty="0"/>
                <a:t>Router</a:t>
              </a:r>
            </a:p>
          </p:txBody>
        </p:sp>
      </p:grpSp>
      <p:sp>
        <p:nvSpPr>
          <p:cNvPr id="937999" name="Line 15"/>
          <p:cNvSpPr>
            <a:spLocks noChangeShapeType="1"/>
          </p:cNvSpPr>
          <p:nvPr/>
        </p:nvSpPr>
        <p:spPr bwMode="auto">
          <a:xfrm flipH="1">
            <a:off x="1306512" y="1926336"/>
            <a:ext cx="193103" cy="52000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/>
          <a:lstStyle/>
          <a:p>
            <a:endParaRPr lang="en-US" sz="2000"/>
          </a:p>
        </p:txBody>
      </p:sp>
      <p:sp>
        <p:nvSpPr>
          <p:cNvPr id="938000" name="Line 16"/>
          <p:cNvSpPr>
            <a:spLocks noChangeShapeType="1"/>
          </p:cNvSpPr>
          <p:nvPr/>
        </p:nvSpPr>
        <p:spPr bwMode="auto">
          <a:xfrm>
            <a:off x="8027988" y="2882900"/>
            <a:ext cx="100012" cy="406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 sz="2000"/>
          </a:p>
        </p:txBody>
      </p: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684213" y="2090738"/>
            <a:ext cx="1008062" cy="862012"/>
            <a:chOff x="431" y="1317"/>
            <a:chExt cx="635" cy="543"/>
          </a:xfrm>
        </p:grpSpPr>
        <p:pic>
          <p:nvPicPr>
            <p:cNvPr id="938002" name="Picture 18" descr="WLan_Router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76" y="1317"/>
              <a:ext cx="590" cy="543"/>
            </a:xfrm>
            <a:prstGeom prst="rect">
              <a:avLst/>
            </a:prstGeom>
            <a:noFill/>
          </p:spPr>
        </p:pic>
        <p:sp>
          <p:nvSpPr>
            <p:cNvPr id="938003" name="Text Box 19"/>
            <p:cNvSpPr txBox="1">
              <a:spLocks noChangeArrowheads="1"/>
            </p:cNvSpPr>
            <p:nvPr/>
          </p:nvSpPr>
          <p:spPr bwMode="auto">
            <a:xfrm>
              <a:off x="431" y="1540"/>
              <a:ext cx="625" cy="252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 type="none" w="lg" len="lg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 i="0">
                  <a:solidFill>
                    <a:schemeClr val="bg1"/>
                  </a:solidFill>
                </a:rPr>
                <a:t>WLAN</a:t>
              </a:r>
            </a:p>
          </p:txBody>
        </p:sp>
      </p:grpSp>
      <p:sp>
        <p:nvSpPr>
          <p:cNvPr id="938004" name="Text Box 20"/>
          <p:cNvSpPr txBox="1">
            <a:spLocks noChangeArrowheads="1"/>
          </p:cNvSpPr>
          <p:nvPr/>
        </p:nvSpPr>
        <p:spPr bwMode="auto">
          <a:xfrm>
            <a:off x="7392988" y="2490788"/>
            <a:ext cx="992187" cy="400110"/>
          </a:xfrm>
          <a:prstGeom prst="rect">
            <a:avLst/>
          </a:prstGeom>
          <a:noFill/>
          <a:ln w="38100" algn="ctr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0">
                <a:solidFill>
                  <a:schemeClr val="bg1"/>
                </a:solidFill>
              </a:rPr>
              <a:t>WLAN</a:t>
            </a:r>
          </a:p>
        </p:txBody>
      </p:sp>
      <p:sp>
        <p:nvSpPr>
          <p:cNvPr id="938005" name="Text Box 21"/>
          <p:cNvSpPr txBox="1">
            <a:spLocks noChangeArrowheads="1"/>
          </p:cNvSpPr>
          <p:nvPr/>
        </p:nvSpPr>
        <p:spPr bwMode="auto">
          <a:xfrm>
            <a:off x="468313" y="3068638"/>
            <a:ext cx="1576072" cy="338554"/>
          </a:xfrm>
          <a:prstGeom prst="rect">
            <a:avLst/>
          </a:prstGeom>
          <a:noFill/>
          <a:ln w="38100" algn="ctr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600" b="1" i="0" dirty="0"/>
              <a:t>home network</a:t>
            </a:r>
          </a:p>
        </p:txBody>
      </p:sp>
      <p:sp>
        <p:nvSpPr>
          <p:cNvPr id="938006" name="Text Box 22"/>
          <p:cNvSpPr txBox="1">
            <a:spLocks noChangeArrowheads="1"/>
          </p:cNvSpPr>
          <p:nvPr/>
        </p:nvSpPr>
        <p:spPr bwMode="auto">
          <a:xfrm>
            <a:off x="323850" y="3284538"/>
            <a:ext cx="1841500" cy="584775"/>
          </a:xfrm>
          <a:prstGeom prst="rect">
            <a:avLst/>
          </a:prstGeom>
          <a:noFill/>
          <a:ln w="38100" algn="ctr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r>
              <a:rPr lang="en-US" sz="1600" i="0" dirty="0"/>
              <a:t>(physical home network of MN)</a:t>
            </a:r>
          </a:p>
        </p:txBody>
      </p:sp>
      <p:sp>
        <p:nvSpPr>
          <p:cNvPr id="938007" name="Text Box 23"/>
          <p:cNvSpPr txBox="1">
            <a:spLocks noChangeArrowheads="1"/>
          </p:cNvSpPr>
          <p:nvPr/>
        </p:nvSpPr>
        <p:spPr bwMode="auto">
          <a:xfrm>
            <a:off x="7308850" y="4292600"/>
            <a:ext cx="1404552" cy="338554"/>
          </a:xfrm>
          <a:prstGeom prst="rect">
            <a:avLst/>
          </a:prstGeom>
          <a:noFill/>
          <a:ln w="38100" algn="ctr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600" b="1" i="0" dirty="0"/>
              <a:t>Mobile Node</a:t>
            </a:r>
          </a:p>
        </p:txBody>
      </p:sp>
      <p:sp>
        <p:nvSpPr>
          <p:cNvPr id="938008" name="Text Box 24"/>
          <p:cNvSpPr txBox="1">
            <a:spLocks noChangeArrowheads="1"/>
          </p:cNvSpPr>
          <p:nvPr/>
        </p:nvSpPr>
        <p:spPr bwMode="auto">
          <a:xfrm>
            <a:off x="7307263" y="1666875"/>
            <a:ext cx="1725152" cy="338554"/>
          </a:xfrm>
          <a:prstGeom prst="rect">
            <a:avLst/>
          </a:prstGeom>
          <a:noFill/>
          <a:ln w="38100" algn="ctr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600" b="1" i="0" dirty="0"/>
              <a:t>foreign network</a:t>
            </a:r>
          </a:p>
        </p:txBody>
      </p:sp>
      <p:sp>
        <p:nvSpPr>
          <p:cNvPr id="938010" name="Text Box 26"/>
          <p:cNvSpPr txBox="1">
            <a:spLocks noChangeArrowheads="1"/>
          </p:cNvSpPr>
          <p:nvPr/>
        </p:nvSpPr>
        <p:spPr bwMode="auto">
          <a:xfrm>
            <a:off x="7015163" y="957263"/>
            <a:ext cx="578043" cy="461665"/>
          </a:xfrm>
          <a:prstGeom prst="rect">
            <a:avLst/>
          </a:prstGeom>
          <a:noFill/>
          <a:ln w="38100" algn="ctr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b="1" i="0"/>
              <a:t>FA</a:t>
            </a:r>
          </a:p>
        </p:txBody>
      </p:sp>
      <p:sp>
        <p:nvSpPr>
          <p:cNvPr id="938011" name="Text Box 27"/>
          <p:cNvSpPr txBox="1">
            <a:spLocks noChangeArrowheads="1"/>
          </p:cNvSpPr>
          <p:nvPr/>
        </p:nvSpPr>
        <p:spPr bwMode="auto">
          <a:xfrm>
            <a:off x="2303463" y="1033463"/>
            <a:ext cx="630301" cy="461665"/>
          </a:xfrm>
          <a:prstGeom prst="rect">
            <a:avLst/>
          </a:prstGeom>
          <a:noFill/>
          <a:ln w="38100" algn="ctr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b="1" i="0" dirty="0"/>
              <a:t>HA</a:t>
            </a:r>
          </a:p>
        </p:txBody>
      </p:sp>
      <p:sp>
        <p:nvSpPr>
          <p:cNvPr id="938016" name="Text Box 32"/>
          <p:cNvSpPr txBox="1">
            <a:spLocks noChangeArrowheads="1"/>
          </p:cNvSpPr>
          <p:nvPr/>
        </p:nvSpPr>
        <p:spPr bwMode="auto">
          <a:xfrm>
            <a:off x="6927850" y="4554538"/>
            <a:ext cx="2087563" cy="338554"/>
          </a:xfrm>
          <a:prstGeom prst="rect">
            <a:avLst/>
          </a:prstGeom>
          <a:noFill/>
          <a:ln w="38100" algn="ctr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r>
              <a:rPr lang="en-US" sz="1600" i="0"/>
              <a:t>(mobile end-system)</a:t>
            </a: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1984375" y="4429125"/>
            <a:ext cx="1643063" cy="893763"/>
            <a:chOff x="3182" y="1543"/>
            <a:chExt cx="1035" cy="563"/>
          </a:xfrm>
        </p:grpSpPr>
        <p:pic>
          <p:nvPicPr>
            <p:cNvPr id="938019" name="Picture 35" descr="router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182" y="1543"/>
              <a:ext cx="1035" cy="563"/>
            </a:xfrm>
            <a:prstGeom prst="rect">
              <a:avLst/>
            </a:prstGeom>
            <a:noFill/>
          </p:spPr>
        </p:pic>
        <p:sp>
          <p:nvSpPr>
            <p:cNvPr id="938020" name="Text Box 36"/>
            <p:cNvSpPr txBox="1">
              <a:spLocks noChangeArrowheads="1"/>
            </p:cNvSpPr>
            <p:nvPr/>
          </p:nvSpPr>
          <p:spPr bwMode="auto">
            <a:xfrm>
              <a:off x="3288" y="1706"/>
              <a:ext cx="637" cy="252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 type="none" w="lg" len="lg"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2000" b="1" i="0"/>
                <a:t>Router</a:t>
              </a:r>
            </a:p>
          </p:txBody>
        </p:sp>
      </p:grpSp>
      <p:pic>
        <p:nvPicPr>
          <p:cNvPr id="938021" name="Picture 37" descr="iMac_view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76313" y="5149850"/>
            <a:ext cx="1008062" cy="885825"/>
          </a:xfrm>
          <a:prstGeom prst="rect">
            <a:avLst/>
          </a:prstGeom>
          <a:noFill/>
        </p:spPr>
      </p:pic>
      <p:sp>
        <p:nvSpPr>
          <p:cNvPr id="938022" name="Line 38"/>
          <p:cNvSpPr>
            <a:spLocks noChangeShapeType="1"/>
          </p:cNvSpPr>
          <p:nvPr/>
        </p:nvSpPr>
        <p:spPr bwMode="auto">
          <a:xfrm flipV="1">
            <a:off x="1938528" y="5157214"/>
            <a:ext cx="316992" cy="36576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/>
          <a:lstStyle/>
          <a:p>
            <a:endParaRPr lang="en-US" sz="2000"/>
          </a:p>
        </p:txBody>
      </p:sp>
      <p:sp>
        <p:nvSpPr>
          <p:cNvPr id="938023" name="Text Box 39"/>
          <p:cNvSpPr txBox="1">
            <a:spLocks noChangeArrowheads="1"/>
          </p:cNvSpPr>
          <p:nvPr/>
        </p:nvSpPr>
        <p:spPr bwMode="auto">
          <a:xfrm>
            <a:off x="1595438" y="5789613"/>
            <a:ext cx="639919" cy="338554"/>
          </a:xfrm>
          <a:prstGeom prst="rect">
            <a:avLst/>
          </a:prstGeom>
          <a:noFill/>
          <a:ln w="38100" algn="ctr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600" b="1" i="0"/>
              <a:t>User</a:t>
            </a:r>
          </a:p>
        </p:txBody>
      </p:sp>
      <p:sp>
        <p:nvSpPr>
          <p:cNvPr id="938025" name="Text Box 41"/>
          <p:cNvSpPr txBox="1">
            <a:spLocks noChangeArrowheads="1"/>
          </p:cNvSpPr>
          <p:nvPr/>
        </p:nvSpPr>
        <p:spPr bwMode="auto">
          <a:xfrm>
            <a:off x="2124075" y="5784850"/>
            <a:ext cx="1871663" cy="338554"/>
          </a:xfrm>
          <a:prstGeom prst="rect">
            <a:avLst/>
          </a:prstGeom>
          <a:noFill/>
          <a:ln w="38100" algn="ctr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 algn="l"/>
            <a:r>
              <a:rPr lang="en-US" sz="1600" i="0"/>
              <a:t>(end-system)</a:t>
            </a:r>
          </a:p>
        </p:txBody>
      </p:sp>
      <p:sp>
        <p:nvSpPr>
          <p:cNvPr id="938028" name="Text Box 44"/>
          <p:cNvSpPr txBox="1">
            <a:spLocks noChangeArrowheads="1"/>
          </p:cNvSpPr>
          <p:nvPr/>
        </p:nvSpPr>
        <p:spPr bwMode="auto">
          <a:xfrm>
            <a:off x="755650" y="5084763"/>
            <a:ext cx="630301" cy="461665"/>
          </a:xfrm>
          <a:prstGeom prst="rect">
            <a:avLst/>
          </a:prstGeom>
          <a:noFill/>
          <a:ln w="38100" algn="ctr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b="1" i="0"/>
              <a:t>CN</a:t>
            </a:r>
          </a:p>
        </p:txBody>
      </p:sp>
      <p:sp>
        <p:nvSpPr>
          <p:cNvPr id="938029" name="Text Box 45"/>
          <p:cNvSpPr txBox="1">
            <a:spLocks noChangeArrowheads="1"/>
          </p:cNvSpPr>
          <p:nvPr/>
        </p:nvSpPr>
        <p:spPr bwMode="auto">
          <a:xfrm>
            <a:off x="8591550" y="3213100"/>
            <a:ext cx="663964" cy="461665"/>
          </a:xfrm>
          <a:prstGeom prst="rect">
            <a:avLst/>
          </a:prstGeom>
          <a:noFill/>
          <a:ln w="38100" algn="ctr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b="1" i="0"/>
              <a:t>MN</a:t>
            </a:r>
          </a:p>
        </p:txBody>
      </p:sp>
      <p:grpSp>
        <p:nvGrpSpPr>
          <p:cNvPr id="6" name="Group 40"/>
          <p:cNvGrpSpPr/>
          <p:nvPr/>
        </p:nvGrpSpPr>
        <p:grpSpPr>
          <a:xfrm>
            <a:off x="2958084" y="1764470"/>
            <a:ext cx="2778252" cy="1991682"/>
            <a:chOff x="2670048" y="1767840"/>
            <a:chExt cx="4693920" cy="3364992"/>
          </a:xfrm>
        </p:grpSpPr>
        <p:sp>
          <p:nvSpPr>
            <p:cNvPr id="42" name="Cloud 41"/>
            <p:cNvSpPr/>
            <p:nvPr/>
          </p:nvSpPr>
          <p:spPr bwMode="auto">
            <a:xfrm>
              <a:off x="2670048" y="1767840"/>
              <a:ext cx="4693920" cy="3364992"/>
            </a:xfrm>
            <a:prstGeom prst="cloud">
              <a:avLst/>
            </a:prstGeom>
            <a:solidFill>
              <a:srgbClr val="6A80F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43" name="Straight Connector 42"/>
            <p:cNvCxnSpPr/>
            <p:nvPr/>
          </p:nvCxnSpPr>
          <p:spPr bwMode="auto">
            <a:xfrm rot="5400000" flipH="1" flipV="1">
              <a:off x="2718816" y="3048000"/>
              <a:ext cx="1499616" cy="4754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Straight Connector 43"/>
            <p:cNvCxnSpPr/>
            <p:nvPr/>
          </p:nvCxnSpPr>
          <p:spPr bwMode="auto">
            <a:xfrm flipV="1">
              <a:off x="3230880" y="3316224"/>
              <a:ext cx="829056" cy="69494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Straight Connector 44"/>
            <p:cNvCxnSpPr/>
            <p:nvPr/>
          </p:nvCxnSpPr>
          <p:spPr bwMode="auto">
            <a:xfrm>
              <a:off x="3706368" y="2523744"/>
              <a:ext cx="1292352" cy="14630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Straight Connector 45"/>
            <p:cNvCxnSpPr/>
            <p:nvPr/>
          </p:nvCxnSpPr>
          <p:spPr bwMode="auto">
            <a:xfrm flipV="1">
              <a:off x="5005388" y="2458974"/>
              <a:ext cx="862012" cy="21431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Straight Connector 46"/>
            <p:cNvCxnSpPr/>
            <p:nvPr/>
          </p:nvCxnSpPr>
          <p:spPr bwMode="auto">
            <a:xfrm rot="10800000">
              <a:off x="4052888" y="3325750"/>
              <a:ext cx="1028700" cy="27146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" name="Straight Connector 47"/>
            <p:cNvCxnSpPr/>
            <p:nvPr/>
          </p:nvCxnSpPr>
          <p:spPr bwMode="auto">
            <a:xfrm rot="16200000" flipH="1">
              <a:off x="4579144" y="3099529"/>
              <a:ext cx="923925" cy="8096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9" name="Straight Connector 48"/>
            <p:cNvCxnSpPr/>
            <p:nvPr/>
          </p:nvCxnSpPr>
          <p:spPr bwMode="auto">
            <a:xfrm rot="16200000" flipV="1">
              <a:off x="3848100" y="3530537"/>
              <a:ext cx="876300" cy="4572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0" name="Straight Connector 49"/>
            <p:cNvCxnSpPr/>
            <p:nvPr/>
          </p:nvCxnSpPr>
          <p:spPr bwMode="auto">
            <a:xfrm rot="5400000" flipH="1" flipV="1">
              <a:off x="4500562" y="3611500"/>
              <a:ext cx="609600" cy="58102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" name="Straight Connector 50"/>
            <p:cNvCxnSpPr/>
            <p:nvPr/>
          </p:nvCxnSpPr>
          <p:spPr bwMode="auto">
            <a:xfrm>
              <a:off x="5086350" y="3592449"/>
              <a:ext cx="862013" cy="40957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2" name="Straight Connector 51"/>
            <p:cNvCxnSpPr/>
            <p:nvPr/>
          </p:nvCxnSpPr>
          <p:spPr bwMode="auto">
            <a:xfrm rot="10800000" flipV="1">
              <a:off x="4524375" y="4011549"/>
              <a:ext cx="1428750" cy="17145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3" name="Straight Connector 52"/>
            <p:cNvCxnSpPr/>
            <p:nvPr/>
          </p:nvCxnSpPr>
          <p:spPr bwMode="auto">
            <a:xfrm flipV="1">
              <a:off x="5100638" y="3135249"/>
              <a:ext cx="1366837" cy="4572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4" name="Straight Connector 53"/>
            <p:cNvCxnSpPr/>
            <p:nvPr/>
          </p:nvCxnSpPr>
          <p:spPr bwMode="auto">
            <a:xfrm rot="16200000" flipV="1">
              <a:off x="5845969" y="2485168"/>
              <a:ext cx="661988" cy="6096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5" name="Straight Connector 54"/>
            <p:cNvCxnSpPr/>
            <p:nvPr/>
          </p:nvCxnSpPr>
          <p:spPr bwMode="auto">
            <a:xfrm rot="5400000">
              <a:off x="5767389" y="3297174"/>
              <a:ext cx="885825" cy="52387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6" name="Straight Connector 55"/>
            <p:cNvCxnSpPr/>
            <p:nvPr/>
          </p:nvCxnSpPr>
          <p:spPr bwMode="auto">
            <a:xfrm rot="5400000" flipH="1" flipV="1">
              <a:off x="4910137" y="2639950"/>
              <a:ext cx="1138238" cy="77628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7" name="Group 24"/>
            <p:cNvGrpSpPr/>
            <p:nvPr/>
          </p:nvGrpSpPr>
          <p:grpSpPr>
            <a:xfrm>
              <a:off x="4840224" y="3364992"/>
              <a:ext cx="475488" cy="475488"/>
              <a:chOff x="2304288" y="3291840"/>
              <a:chExt cx="475488" cy="475488"/>
            </a:xfrm>
          </p:grpSpPr>
          <p:sp>
            <p:nvSpPr>
              <p:cNvPr id="90" name="Oval 25"/>
              <p:cNvSpPr/>
              <p:nvPr/>
            </p:nvSpPr>
            <p:spPr bwMode="auto">
              <a:xfrm>
                <a:off x="2304288" y="3291840"/>
                <a:ext cx="475488" cy="475488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91" name="Straight Connector 26"/>
              <p:cNvCxnSpPr/>
              <p:nvPr/>
            </p:nvCxnSpPr>
            <p:spPr bwMode="auto">
              <a:xfrm rot="16200000" flipH="1">
                <a:off x="2373922" y="3361474"/>
                <a:ext cx="336220" cy="33622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2" name="Straight Connector 91"/>
              <p:cNvCxnSpPr/>
              <p:nvPr/>
            </p:nvCxnSpPr>
            <p:spPr bwMode="auto">
              <a:xfrm rot="5400000" flipH="1" flipV="1">
                <a:off x="2373922" y="3361474"/>
                <a:ext cx="336220" cy="33622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8" name="Group 32"/>
            <p:cNvGrpSpPr/>
            <p:nvPr/>
          </p:nvGrpSpPr>
          <p:grpSpPr>
            <a:xfrm>
              <a:off x="4767072" y="2426208"/>
              <a:ext cx="475488" cy="475488"/>
              <a:chOff x="2304288" y="3291840"/>
              <a:chExt cx="475488" cy="475488"/>
            </a:xfrm>
          </p:grpSpPr>
          <p:sp>
            <p:nvSpPr>
              <p:cNvPr id="87" name="Oval 86"/>
              <p:cNvSpPr/>
              <p:nvPr/>
            </p:nvSpPr>
            <p:spPr bwMode="auto">
              <a:xfrm>
                <a:off x="2304288" y="3291840"/>
                <a:ext cx="475488" cy="475488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88" name="Straight Connector 87"/>
              <p:cNvCxnSpPr>
                <a:stCxn id="87" idx="1"/>
                <a:endCxn id="87" idx="5"/>
              </p:cNvCxnSpPr>
              <p:nvPr/>
            </p:nvCxnSpPr>
            <p:spPr bwMode="auto">
              <a:xfrm rot="16200000" flipH="1">
                <a:off x="2373922" y="3361474"/>
                <a:ext cx="336220" cy="33622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9" name="Straight Connector 88"/>
              <p:cNvCxnSpPr>
                <a:stCxn id="87" idx="3"/>
                <a:endCxn id="87" idx="7"/>
              </p:cNvCxnSpPr>
              <p:nvPr/>
            </p:nvCxnSpPr>
            <p:spPr bwMode="auto">
              <a:xfrm rot="5400000" flipH="1" flipV="1">
                <a:off x="2373922" y="3361474"/>
                <a:ext cx="336220" cy="33622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9" name="Group 49"/>
            <p:cNvGrpSpPr/>
            <p:nvPr/>
          </p:nvGrpSpPr>
          <p:grpSpPr>
            <a:xfrm>
              <a:off x="5632704" y="2218944"/>
              <a:ext cx="475488" cy="475488"/>
              <a:chOff x="2304288" y="3291840"/>
              <a:chExt cx="475488" cy="475488"/>
            </a:xfrm>
          </p:grpSpPr>
          <p:sp>
            <p:nvSpPr>
              <p:cNvPr id="84" name="Oval 83"/>
              <p:cNvSpPr/>
              <p:nvPr/>
            </p:nvSpPr>
            <p:spPr bwMode="auto">
              <a:xfrm>
                <a:off x="2304288" y="3291840"/>
                <a:ext cx="475488" cy="475488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85" name="Straight Connector 84"/>
              <p:cNvCxnSpPr>
                <a:stCxn id="84" idx="1"/>
                <a:endCxn id="84" idx="5"/>
              </p:cNvCxnSpPr>
              <p:nvPr/>
            </p:nvCxnSpPr>
            <p:spPr bwMode="auto">
              <a:xfrm rot="16200000" flipH="1">
                <a:off x="2373922" y="3361474"/>
                <a:ext cx="336220" cy="33622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6" name="Straight Connector 85"/>
              <p:cNvCxnSpPr>
                <a:stCxn id="84" idx="3"/>
                <a:endCxn id="84" idx="7"/>
              </p:cNvCxnSpPr>
              <p:nvPr/>
            </p:nvCxnSpPr>
            <p:spPr bwMode="auto">
              <a:xfrm rot="5400000" flipH="1" flipV="1">
                <a:off x="2373922" y="3361474"/>
                <a:ext cx="336220" cy="33622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0" name="Group 28"/>
            <p:cNvGrpSpPr/>
            <p:nvPr/>
          </p:nvGrpSpPr>
          <p:grpSpPr>
            <a:xfrm>
              <a:off x="3816096" y="3084576"/>
              <a:ext cx="475488" cy="475488"/>
              <a:chOff x="2304288" y="3291840"/>
              <a:chExt cx="475488" cy="475488"/>
            </a:xfrm>
          </p:grpSpPr>
          <p:sp>
            <p:nvSpPr>
              <p:cNvPr id="81" name="Oval 80"/>
              <p:cNvSpPr/>
              <p:nvPr/>
            </p:nvSpPr>
            <p:spPr bwMode="auto">
              <a:xfrm>
                <a:off x="2304288" y="3291840"/>
                <a:ext cx="475488" cy="475488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82" name="Straight Connector 81"/>
              <p:cNvCxnSpPr>
                <a:stCxn id="81" idx="1"/>
                <a:endCxn id="81" idx="5"/>
              </p:cNvCxnSpPr>
              <p:nvPr/>
            </p:nvCxnSpPr>
            <p:spPr bwMode="auto">
              <a:xfrm rot="16200000" flipH="1">
                <a:off x="2373922" y="3361474"/>
                <a:ext cx="336220" cy="33622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3" name="Straight Connector 82"/>
              <p:cNvCxnSpPr>
                <a:stCxn id="81" idx="3"/>
                <a:endCxn id="81" idx="7"/>
              </p:cNvCxnSpPr>
              <p:nvPr/>
            </p:nvCxnSpPr>
            <p:spPr bwMode="auto">
              <a:xfrm rot="5400000" flipH="1" flipV="1">
                <a:off x="2373922" y="3361474"/>
                <a:ext cx="336220" cy="33622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1" name="Group 45"/>
            <p:cNvGrpSpPr/>
            <p:nvPr/>
          </p:nvGrpSpPr>
          <p:grpSpPr>
            <a:xfrm>
              <a:off x="4279392" y="3950208"/>
              <a:ext cx="475488" cy="475488"/>
              <a:chOff x="2304288" y="3291840"/>
              <a:chExt cx="475488" cy="475488"/>
            </a:xfrm>
          </p:grpSpPr>
          <p:sp>
            <p:nvSpPr>
              <p:cNvPr id="78" name="Oval 77"/>
              <p:cNvSpPr/>
              <p:nvPr/>
            </p:nvSpPr>
            <p:spPr bwMode="auto">
              <a:xfrm>
                <a:off x="2304288" y="3291840"/>
                <a:ext cx="475488" cy="475488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79" name="Straight Connector 78"/>
              <p:cNvCxnSpPr>
                <a:stCxn id="78" idx="1"/>
                <a:endCxn id="78" idx="5"/>
              </p:cNvCxnSpPr>
              <p:nvPr/>
            </p:nvCxnSpPr>
            <p:spPr bwMode="auto">
              <a:xfrm rot="16200000" flipH="1">
                <a:off x="2373922" y="3361474"/>
                <a:ext cx="336220" cy="33622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0" name="Straight Connector 79"/>
              <p:cNvCxnSpPr>
                <a:stCxn id="78" idx="3"/>
                <a:endCxn id="78" idx="7"/>
              </p:cNvCxnSpPr>
              <p:nvPr/>
            </p:nvCxnSpPr>
            <p:spPr bwMode="auto">
              <a:xfrm rot="5400000" flipH="1" flipV="1">
                <a:off x="2373922" y="3361474"/>
                <a:ext cx="336220" cy="33622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2" name="Group 36"/>
            <p:cNvGrpSpPr/>
            <p:nvPr/>
          </p:nvGrpSpPr>
          <p:grpSpPr>
            <a:xfrm>
              <a:off x="5705856" y="3767328"/>
              <a:ext cx="475488" cy="475488"/>
              <a:chOff x="2304288" y="3291840"/>
              <a:chExt cx="475488" cy="475488"/>
            </a:xfrm>
          </p:grpSpPr>
          <p:sp>
            <p:nvSpPr>
              <p:cNvPr id="75" name="Oval 74"/>
              <p:cNvSpPr/>
              <p:nvPr/>
            </p:nvSpPr>
            <p:spPr bwMode="auto">
              <a:xfrm>
                <a:off x="2304288" y="3291840"/>
                <a:ext cx="475488" cy="475488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76" name="Straight Connector 75"/>
              <p:cNvCxnSpPr>
                <a:stCxn id="75" idx="1"/>
                <a:endCxn id="75" idx="5"/>
              </p:cNvCxnSpPr>
              <p:nvPr/>
            </p:nvCxnSpPr>
            <p:spPr bwMode="auto">
              <a:xfrm rot="16200000" flipH="1">
                <a:off x="2373922" y="3361474"/>
                <a:ext cx="336220" cy="33622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7" name="Straight Connector 76"/>
              <p:cNvCxnSpPr>
                <a:stCxn id="75" idx="3"/>
                <a:endCxn id="75" idx="7"/>
              </p:cNvCxnSpPr>
              <p:nvPr/>
            </p:nvCxnSpPr>
            <p:spPr bwMode="auto">
              <a:xfrm rot="5400000" flipH="1" flipV="1">
                <a:off x="2373922" y="3361474"/>
                <a:ext cx="336220" cy="33622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3" name="Group 19"/>
            <p:cNvGrpSpPr/>
            <p:nvPr/>
          </p:nvGrpSpPr>
          <p:grpSpPr>
            <a:xfrm>
              <a:off x="2999232" y="3803904"/>
              <a:ext cx="475488" cy="475488"/>
              <a:chOff x="2304288" y="3291840"/>
              <a:chExt cx="475488" cy="475488"/>
            </a:xfrm>
          </p:grpSpPr>
          <p:sp>
            <p:nvSpPr>
              <p:cNvPr id="72" name="Oval 71"/>
              <p:cNvSpPr/>
              <p:nvPr/>
            </p:nvSpPr>
            <p:spPr bwMode="auto">
              <a:xfrm>
                <a:off x="2304288" y="3291840"/>
                <a:ext cx="475488" cy="475488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73" name="Straight Connector 72"/>
              <p:cNvCxnSpPr>
                <a:stCxn id="72" idx="1"/>
                <a:endCxn id="72" idx="5"/>
              </p:cNvCxnSpPr>
              <p:nvPr/>
            </p:nvCxnSpPr>
            <p:spPr bwMode="auto">
              <a:xfrm rot="16200000" flipH="1">
                <a:off x="2373922" y="3361474"/>
                <a:ext cx="336220" cy="33622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4" name="Straight Connector 18"/>
              <p:cNvCxnSpPr>
                <a:stCxn id="72" idx="3"/>
                <a:endCxn id="72" idx="7"/>
              </p:cNvCxnSpPr>
              <p:nvPr/>
            </p:nvCxnSpPr>
            <p:spPr bwMode="auto">
              <a:xfrm rot="5400000" flipH="1" flipV="1">
                <a:off x="2373922" y="3361474"/>
                <a:ext cx="336220" cy="33622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4" name="Group 40"/>
            <p:cNvGrpSpPr/>
            <p:nvPr/>
          </p:nvGrpSpPr>
          <p:grpSpPr>
            <a:xfrm>
              <a:off x="6230112" y="2889504"/>
              <a:ext cx="475488" cy="475488"/>
              <a:chOff x="2304288" y="3291840"/>
              <a:chExt cx="475488" cy="475488"/>
            </a:xfrm>
          </p:grpSpPr>
          <p:sp>
            <p:nvSpPr>
              <p:cNvPr id="69" name="Oval 68"/>
              <p:cNvSpPr/>
              <p:nvPr/>
            </p:nvSpPr>
            <p:spPr bwMode="auto">
              <a:xfrm>
                <a:off x="2304288" y="3291840"/>
                <a:ext cx="475488" cy="475488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70" name="Straight Connector 69"/>
              <p:cNvCxnSpPr>
                <a:stCxn id="69" idx="1"/>
                <a:endCxn id="69" idx="5"/>
              </p:cNvCxnSpPr>
              <p:nvPr/>
            </p:nvCxnSpPr>
            <p:spPr bwMode="auto">
              <a:xfrm rot="16200000" flipH="1">
                <a:off x="2373922" y="3361474"/>
                <a:ext cx="336220" cy="33622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1" name="Straight Connector 70"/>
              <p:cNvCxnSpPr>
                <a:stCxn id="69" idx="3"/>
                <a:endCxn id="69" idx="7"/>
              </p:cNvCxnSpPr>
              <p:nvPr/>
            </p:nvCxnSpPr>
            <p:spPr bwMode="auto">
              <a:xfrm rot="5400000" flipH="1" flipV="1">
                <a:off x="2373922" y="3361474"/>
                <a:ext cx="336220" cy="33622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5" name="Group 20"/>
            <p:cNvGrpSpPr/>
            <p:nvPr/>
          </p:nvGrpSpPr>
          <p:grpSpPr>
            <a:xfrm>
              <a:off x="3474720" y="2304288"/>
              <a:ext cx="475488" cy="475488"/>
              <a:chOff x="2304288" y="3291840"/>
              <a:chExt cx="475488" cy="475488"/>
            </a:xfrm>
          </p:grpSpPr>
          <p:sp>
            <p:nvSpPr>
              <p:cNvPr id="66" name="Oval 21"/>
              <p:cNvSpPr/>
              <p:nvPr/>
            </p:nvSpPr>
            <p:spPr bwMode="auto">
              <a:xfrm>
                <a:off x="2304288" y="3291840"/>
                <a:ext cx="475488" cy="475488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67" name="Straight Connector 22"/>
              <p:cNvCxnSpPr/>
              <p:nvPr/>
            </p:nvCxnSpPr>
            <p:spPr bwMode="auto">
              <a:xfrm rot="16200000" flipH="1">
                <a:off x="2373922" y="3361474"/>
                <a:ext cx="336220" cy="33622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8" name="Straight Connector 23"/>
              <p:cNvCxnSpPr/>
              <p:nvPr/>
            </p:nvCxnSpPr>
            <p:spPr bwMode="auto">
              <a:xfrm rot="5400000" flipH="1" flipV="1">
                <a:off x="2373922" y="3361474"/>
                <a:ext cx="336220" cy="33622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938013" name="Line 29"/>
          <p:cNvSpPr>
            <a:spLocks noChangeShapeType="1"/>
          </p:cNvSpPr>
          <p:nvPr/>
        </p:nvSpPr>
        <p:spPr bwMode="auto">
          <a:xfrm flipV="1">
            <a:off x="4925568" y="1473199"/>
            <a:ext cx="1056132" cy="58724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/>
          <a:lstStyle/>
          <a:p>
            <a:endParaRPr lang="en-US" sz="2000"/>
          </a:p>
        </p:txBody>
      </p:sp>
      <p:sp>
        <p:nvSpPr>
          <p:cNvPr id="938014" name="Line 30"/>
          <p:cNvSpPr>
            <a:spLocks noChangeShapeType="1"/>
          </p:cNvSpPr>
          <p:nvPr/>
        </p:nvSpPr>
        <p:spPr bwMode="auto">
          <a:xfrm flipH="1" flipV="1">
            <a:off x="2692400" y="1447800"/>
            <a:ext cx="794512" cy="67360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/>
          <a:lstStyle/>
          <a:p>
            <a:endParaRPr lang="en-US" sz="2000"/>
          </a:p>
        </p:txBody>
      </p:sp>
      <p:sp>
        <p:nvSpPr>
          <p:cNvPr id="938024" name="Line 40"/>
          <p:cNvSpPr>
            <a:spLocks noChangeShapeType="1"/>
          </p:cNvSpPr>
          <p:nvPr/>
        </p:nvSpPr>
        <p:spPr bwMode="auto">
          <a:xfrm flipH="1">
            <a:off x="2776538" y="3255264"/>
            <a:ext cx="466534" cy="124529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/>
          <a:lstStyle/>
          <a:p>
            <a:endParaRPr lang="en-US" sz="2000"/>
          </a:p>
        </p:txBody>
      </p:sp>
      <p:sp>
        <p:nvSpPr>
          <p:cNvPr id="94" name="Freeform 42"/>
          <p:cNvSpPr>
            <a:spLocks/>
          </p:cNvSpPr>
          <p:nvPr/>
        </p:nvSpPr>
        <p:spPr bwMode="auto">
          <a:xfrm>
            <a:off x="1879600" y="1479550"/>
            <a:ext cx="6297613" cy="4070350"/>
          </a:xfrm>
          <a:custGeom>
            <a:avLst/>
            <a:gdLst/>
            <a:ahLst/>
            <a:cxnLst>
              <a:cxn ang="0">
                <a:pos x="3967" y="1350"/>
              </a:cxn>
              <a:cxn ang="0">
                <a:pos x="2832" y="92"/>
              </a:cxn>
              <a:cxn ang="0">
                <a:pos x="1680" y="796"/>
              </a:cxn>
              <a:cxn ang="0">
                <a:pos x="712" y="2140"/>
              </a:cxn>
              <a:cxn ang="0">
                <a:pos x="0" y="2564"/>
              </a:cxn>
            </a:cxnLst>
            <a:rect l="0" t="0" r="r" b="b"/>
            <a:pathLst>
              <a:path w="3967" h="2564">
                <a:moveTo>
                  <a:pt x="3967" y="1350"/>
                </a:moveTo>
                <a:cubicBezTo>
                  <a:pt x="3778" y="1140"/>
                  <a:pt x="3213" y="184"/>
                  <a:pt x="2832" y="92"/>
                </a:cubicBezTo>
                <a:cubicBezTo>
                  <a:pt x="2451" y="0"/>
                  <a:pt x="1936" y="380"/>
                  <a:pt x="1680" y="796"/>
                </a:cubicBezTo>
                <a:cubicBezTo>
                  <a:pt x="1424" y="1212"/>
                  <a:pt x="992" y="1845"/>
                  <a:pt x="712" y="2140"/>
                </a:cubicBezTo>
                <a:cubicBezTo>
                  <a:pt x="432" y="2435"/>
                  <a:pt x="148" y="2476"/>
                  <a:pt x="0" y="2564"/>
                </a:cubicBezTo>
              </a:path>
            </a:pathLst>
          </a:cu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5" name="Text Box 39"/>
          <p:cNvSpPr txBox="1">
            <a:spLocks noChangeArrowheads="1"/>
          </p:cNvSpPr>
          <p:nvPr/>
        </p:nvSpPr>
        <p:spPr bwMode="auto">
          <a:xfrm>
            <a:off x="4572000" y="4508500"/>
            <a:ext cx="3816350" cy="1311275"/>
          </a:xfrm>
          <a:prstGeom prst="rect">
            <a:avLst/>
          </a:prstGeom>
          <a:noFill/>
          <a:ln w="38100" algn="ctr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 marL="342900" indent="-342900" algn="l"/>
            <a:r>
              <a:rPr lang="en-US" sz="2000" i="0" dirty="0"/>
              <a:t>Problems:</a:t>
            </a:r>
          </a:p>
          <a:p>
            <a:pPr marL="342900" indent="-342900" algn="l">
              <a:buFontTx/>
              <a:buChar char="-"/>
            </a:pPr>
            <a:r>
              <a:rPr lang="en-US" sz="2000" i="0" dirty="0"/>
              <a:t>Firewall at CN</a:t>
            </a:r>
          </a:p>
          <a:p>
            <a:pPr marL="342900" indent="-342900" algn="l">
              <a:buFontTx/>
              <a:buChar char="-"/>
            </a:pPr>
            <a:r>
              <a:rPr lang="en-US" sz="2000" i="0" dirty="0"/>
              <a:t>TTL</a:t>
            </a:r>
          </a:p>
          <a:p>
            <a:pPr marL="342900" indent="-342900" algn="l">
              <a:buFontTx/>
              <a:buChar char="-"/>
            </a:pPr>
            <a:r>
              <a:rPr lang="en-US" sz="2000" i="0" dirty="0"/>
              <a:t>Multicast</a:t>
            </a:r>
          </a:p>
        </p:txBody>
      </p:sp>
      <p:sp>
        <p:nvSpPr>
          <p:cNvPr id="93" name="Textfeld 92"/>
          <p:cNvSpPr txBox="1"/>
          <p:nvPr/>
        </p:nvSpPr>
        <p:spPr>
          <a:xfrm>
            <a:off x="7016774" y="3386820"/>
            <a:ext cx="1055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11.2.3.4</a:t>
            </a:r>
            <a:endParaRPr lang="de-DE" sz="1800" dirty="0"/>
          </a:p>
        </p:txBody>
      </p:sp>
      <p:sp>
        <p:nvSpPr>
          <p:cNvPr id="96" name="Textfeld 95"/>
          <p:cNvSpPr txBox="1"/>
          <p:nvPr/>
        </p:nvSpPr>
        <p:spPr>
          <a:xfrm>
            <a:off x="1595438" y="821293"/>
            <a:ext cx="1055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11.2.3.0</a:t>
            </a:r>
            <a:endParaRPr lang="de-DE" sz="1800" dirty="0"/>
          </a:p>
        </p:txBody>
      </p:sp>
      <p:sp>
        <p:nvSpPr>
          <p:cNvPr id="97" name="Textfeld 96"/>
          <p:cNvSpPr txBox="1"/>
          <p:nvPr/>
        </p:nvSpPr>
        <p:spPr>
          <a:xfrm>
            <a:off x="5795963" y="772597"/>
            <a:ext cx="1055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22.5.7.0</a:t>
            </a:r>
            <a:endParaRPr lang="de-DE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Reverse tunneling (RFC 2344)</a:t>
            </a:r>
            <a:endParaRPr lang="en-US" dirty="0"/>
          </a:p>
        </p:txBody>
      </p:sp>
      <p:sp>
        <p:nvSpPr>
          <p:cNvPr id="937988" name="Oval 4"/>
          <p:cNvSpPr>
            <a:spLocks noChangeArrowheads="1"/>
          </p:cNvSpPr>
          <p:nvPr/>
        </p:nvSpPr>
        <p:spPr bwMode="auto">
          <a:xfrm>
            <a:off x="6443663" y="1190625"/>
            <a:ext cx="2952750" cy="2952750"/>
          </a:xfrm>
          <a:prstGeom prst="ellipse">
            <a:avLst/>
          </a:prstGeom>
          <a:ln>
            <a:headEnd/>
            <a:tailEnd type="none" w="lg" len="lg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 sz="2000"/>
          </a:p>
        </p:txBody>
      </p:sp>
      <p:sp>
        <p:nvSpPr>
          <p:cNvPr id="937989" name="Oval 5"/>
          <p:cNvSpPr>
            <a:spLocks noChangeArrowheads="1"/>
          </p:cNvSpPr>
          <p:nvPr/>
        </p:nvSpPr>
        <p:spPr bwMode="auto">
          <a:xfrm>
            <a:off x="-252413" y="1190625"/>
            <a:ext cx="2952751" cy="2952750"/>
          </a:xfrm>
          <a:prstGeom prst="ellipse">
            <a:avLst/>
          </a:prstGeom>
          <a:ln>
            <a:headEnd/>
            <a:tailEnd type="none" w="lg" len="lg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 sz="2000" i="0"/>
          </a:p>
        </p:txBody>
      </p:sp>
      <p:pic>
        <p:nvPicPr>
          <p:cNvPr id="937990" name="Picture 6" descr="WLan_Router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51725" y="2136775"/>
            <a:ext cx="936625" cy="862013"/>
          </a:xfrm>
          <a:prstGeom prst="rect">
            <a:avLst/>
          </a:prstGeom>
          <a:noFill/>
        </p:spPr>
      </p:pic>
      <p:pic>
        <p:nvPicPr>
          <p:cNvPr id="937991" name="Picture 7" descr="notebook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51725" y="3170238"/>
            <a:ext cx="1223963" cy="1223962"/>
          </a:xfrm>
          <a:prstGeom prst="rect">
            <a:avLst/>
          </a:prstGeom>
          <a:noFill/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5795963" y="981075"/>
            <a:ext cx="1643062" cy="893763"/>
            <a:chOff x="3182" y="1543"/>
            <a:chExt cx="1035" cy="563"/>
          </a:xfrm>
        </p:grpSpPr>
        <p:pic>
          <p:nvPicPr>
            <p:cNvPr id="937993" name="Picture 9" descr="router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182" y="1543"/>
              <a:ext cx="1035" cy="563"/>
            </a:xfrm>
            <a:prstGeom prst="rect">
              <a:avLst/>
            </a:prstGeom>
            <a:noFill/>
          </p:spPr>
        </p:pic>
        <p:sp>
          <p:nvSpPr>
            <p:cNvPr id="937994" name="Text Box 10"/>
            <p:cNvSpPr txBox="1">
              <a:spLocks noChangeArrowheads="1"/>
            </p:cNvSpPr>
            <p:nvPr/>
          </p:nvSpPr>
          <p:spPr bwMode="auto">
            <a:xfrm>
              <a:off x="3288" y="1706"/>
              <a:ext cx="637" cy="252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 type="none" w="lg" len="lg"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2000" b="1" i="0"/>
                <a:t>Router</a:t>
              </a:r>
            </a:p>
          </p:txBody>
        </p:sp>
      </p:grpSp>
      <p:sp>
        <p:nvSpPr>
          <p:cNvPr id="937995" name="Line 11"/>
          <p:cNvSpPr>
            <a:spLocks noChangeShapeType="1"/>
          </p:cNvSpPr>
          <p:nvPr/>
        </p:nvSpPr>
        <p:spPr bwMode="auto">
          <a:xfrm>
            <a:off x="6994525" y="1587500"/>
            <a:ext cx="865188" cy="935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/>
          <a:lstStyle/>
          <a:p>
            <a:endParaRPr lang="en-US" sz="2000"/>
          </a:p>
        </p:txBody>
      </p: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1116013" y="1082675"/>
            <a:ext cx="1643062" cy="893763"/>
            <a:chOff x="3182" y="1543"/>
            <a:chExt cx="1035" cy="563"/>
          </a:xfrm>
        </p:grpSpPr>
        <p:pic>
          <p:nvPicPr>
            <p:cNvPr id="937997" name="Picture 13" descr="router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182" y="1543"/>
              <a:ext cx="1035" cy="563"/>
            </a:xfrm>
            <a:prstGeom prst="rect">
              <a:avLst/>
            </a:prstGeom>
            <a:noFill/>
          </p:spPr>
        </p:pic>
        <p:sp>
          <p:nvSpPr>
            <p:cNvPr id="937998" name="Text Box 14"/>
            <p:cNvSpPr txBox="1">
              <a:spLocks noChangeArrowheads="1"/>
            </p:cNvSpPr>
            <p:nvPr/>
          </p:nvSpPr>
          <p:spPr bwMode="auto">
            <a:xfrm>
              <a:off x="3288" y="1706"/>
              <a:ext cx="637" cy="252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 type="none" w="lg" len="lg"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2000" b="1" i="0" dirty="0"/>
                <a:t>Router</a:t>
              </a:r>
            </a:p>
          </p:txBody>
        </p:sp>
      </p:grpSp>
      <p:sp>
        <p:nvSpPr>
          <p:cNvPr id="937999" name="Line 15"/>
          <p:cNvSpPr>
            <a:spLocks noChangeShapeType="1"/>
          </p:cNvSpPr>
          <p:nvPr/>
        </p:nvSpPr>
        <p:spPr bwMode="auto">
          <a:xfrm flipH="1">
            <a:off x="1306512" y="1926336"/>
            <a:ext cx="193103" cy="52000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/>
          <a:lstStyle/>
          <a:p>
            <a:endParaRPr lang="en-US" sz="2000"/>
          </a:p>
        </p:txBody>
      </p:sp>
      <p:sp>
        <p:nvSpPr>
          <p:cNvPr id="938000" name="Line 16"/>
          <p:cNvSpPr>
            <a:spLocks noChangeShapeType="1"/>
          </p:cNvSpPr>
          <p:nvPr/>
        </p:nvSpPr>
        <p:spPr bwMode="auto">
          <a:xfrm>
            <a:off x="8027988" y="2882900"/>
            <a:ext cx="100012" cy="406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 sz="2000"/>
          </a:p>
        </p:txBody>
      </p: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684213" y="2090738"/>
            <a:ext cx="1008062" cy="862012"/>
            <a:chOff x="431" y="1317"/>
            <a:chExt cx="635" cy="543"/>
          </a:xfrm>
        </p:grpSpPr>
        <p:pic>
          <p:nvPicPr>
            <p:cNvPr id="938002" name="Picture 18" descr="WLan_Router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76" y="1317"/>
              <a:ext cx="590" cy="543"/>
            </a:xfrm>
            <a:prstGeom prst="rect">
              <a:avLst/>
            </a:prstGeom>
            <a:noFill/>
          </p:spPr>
        </p:pic>
        <p:sp>
          <p:nvSpPr>
            <p:cNvPr id="938003" name="Text Box 19"/>
            <p:cNvSpPr txBox="1">
              <a:spLocks noChangeArrowheads="1"/>
            </p:cNvSpPr>
            <p:nvPr/>
          </p:nvSpPr>
          <p:spPr bwMode="auto">
            <a:xfrm>
              <a:off x="431" y="1540"/>
              <a:ext cx="625" cy="252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 type="none" w="lg" len="lg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 i="0">
                  <a:solidFill>
                    <a:schemeClr val="bg1"/>
                  </a:solidFill>
                </a:rPr>
                <a:t>WLAN</a:t>
              </a:r>
            </a:p>
          </p:txBody>
        </p:sp>
      </p:grpSp>
      <p:sp>
        <p:nvSpPr>
          <p:cNvPr id="938004" name="Text Box 20"/>
          <p:cNvSpPr txBox="1">
            <a:spLocks noChangeArrowheads="1"/>
          </p:cNvSpPr>
          <p:nvPr/>
        </p:nvSpPr>
        <p:spPr bwMode="auto">
          <a:xfrm>
            <a:off x="7392988" y="2490788"/>
            <a:ext cx="992187" cy="400110"/>
          </a:xfrm>
          <a:prstGeom prst="rect">
            <a:avLst/>
          </a:prstGeom>
          <a:noFill/>
          <a:ln w="38100" algn="ctr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0">
                <a:solidFill>
                  <a:schemeClr val="bg1"/>
                </a:solidFill>
              </a:rPr>
              <a:t>WLAN</a:t>
            </a:r>
          </a:p>
        </p:txBody>
      </p:sp>
      <p:sp>
        <p:nvSpPr>
          <p:cNvPr id="938005" name="Text Box 21"/>
          <p:cNvSpPr txBox="1">
            <a:spLocks noChangeArrowheads="1"/>
          </p:cNvSpPr>
          <p:nvPr/>
        </p:nvSpPr>
        <p:spPr bwMode="auto">
          <a:xfrm>
            <a:off x="468313" y="3068638"/>
            <a:ext cx="1576072" cy="338554"/>
          </a:xfrm>
          <a:prstGeom prst="rect">
            <a:avLst/>
          </a:prstGeom>
          <a:noFill/>
          <a:ln w="38100" algn="ctr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600" b="1" i="0" dirty="0"/>
              <a:t>home network</a:t>
            </a:r>
          </a:p>
        </p:txBody>
      </p:sp>
      <p:sp>
        <p:nvSpPr>
          <p:cNvPr id="938006" name="Text Box 22"/>
          <p:cNvSpPr txBox="1">
            <a:spLocks noChangeArrowheads="1"/>
          </p:cNvSpPr>
          <p:nvPr/>
        </p:nvSpPr>
        <p:spPr bwMode="auto">
          <a:xfrm>
            <a:off x="323850" y="3284538"/>
            <a:ext cx="1841500" cy="584775"/>
          </a:xfrm>
          <a:prstGeom prst="rect">
            <a:avLst/>
          </a:prstGeom>
          <a:noFill/>
          <a:ln w="38100" algn="ctr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r>
              <a:rPr lang="en-US" sz="1600" i="0" dirty="0"/>
              <a:t>(physical home network of MN)</a:t>
            </a:r>
          </a:p>
        </p:txBody>
      </p:sp>
      <p:sp>
        <p:nvSpPr>
          <p:cNvPr id="938007" name="Text Box 23"/>
          <p:cNvSpPr txBox="1">
            <a:spLocks noChangeArrowheads="1"/>
          </p:cNvSpPr>
          <p:nvPr/>
        </p:nvSpPr>
        <p:spPr bwMode="auto">
          <a:xfrm>
            <a:off x="7308850" y="4292600"/>
            <a:ext cx="1404552" cy="338554"/>
          </a:xfrm>
          <a:prstGeom prst="rect">
            <a:avLst/>
          </a:prstGeom>
          <a:noFill/>
          <a:ln w="38100" algn="ctr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600" b="1" i="0" dirty="0"/>
              <a:t>Mobile Node</a:t>
            </a:r>
          </a:p>
        </p:txBody>
      </p:sp>
      <p:sp>
        <p:nvSpPr>
          <p:cNvPr id="938008" name="Text Box 24"/>
          <p:cNvSpPr txBox="1">
            <a:spLocks noChangeArrowheads="1"/>
          </p:cNvSpPr>
          <p:nvPr/>
        </p:nvSpPr>
        <p:spPr bwMode="auto">
          <a:xfrm>
            <a:off x="7307263" y="1666875"/>
            <a:ext cx="1725152" cy="338554"/>
          </a:xfrm>
          <a:prstGeom prst="rect">
            <a:avLst/>
          </a:prstGeom>
          <a:noFill/>
          <a:ln w="38100" algn="ctr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600" b="1" i="0" dirty="0"/>
              <a:t>foreign network</a:t>
            </a:r>
          </a:p>
        </p:txBody>
      </p:sp>
      <p:sp>
        <p:nvSpPr>
          <p:cNvPr id="938010" name="Text Box 26"/>
          <p:cNvSpPr txBox="1">
            <a:spLocks noChangeArrowheads="1"/>
          </p:cNvSpPr>
          <p:nvPr/>
        </p:nvSpPr>
        <p:spPr bwMode="auto">
          <a:xfrm>
            <a:off x="7015163" y="957263"/>
            <a:ext cx="578043" cy="461665"/>
          </a:xfrm>
          <a:prstGeom prst="rect">
            <a:avLst/>
          </a:prstGeom>
          <a:noFill/>
          <a:ln w="38100" algn="ctr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b="1" i="0"/>
              <a:t>FA</a:t>
            </a:r>
          </a:p>
        </p:txBody>
      </p:sp>
      <p:sp>
        <p:nvSpPr>
          <p:cNvPr id="938011" name="Text Box 27"/>
          <p:cNvSpPr txBox="1">
            <a:spLocks noChangeArrowheads="1"/>
          </p:cNvSpPr>
          <p:nvPr/>
        </p:nvSpPr>
        <p:spPr bwMode="auto">
          <a:xfrm>
            <a:off x="2303463" y="1033463"/>
            <a:ext cx="630301" cy="461665"/>
          </a:xfrm>
          <a:prstGeom prst="rect">
            <a:avLst/>
          </a:prstGeom>
          <a:noFill/>
          <a:ln w="38100" algn="ctr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b="1" i="0" dirty="0"/>
              <a:t>HA</a:t>
            </a:r>
          </a:p>
        </p:txBody>
      </p:sp>
      <p:sp>
        <p:nvSpPr>
          <p:cNvPr id="938016" name="Text Box 32"/>
          <p:cNvSpPr txBox="1">
            <a:spLocks noChangeArrowheads="1"/>
          </p:cNvSpPr>
          <p:nvPr/>
        </p:nvSpPr>
        <p:spPr bwMode="auto">
          <a:xfrm>
            <a:off x="6927850" y="4554538"/>
            <a:ext cx="2087563" cy="338554"/>
          </a:xfrm>
          <a:prstGeom prst="rect">
            <a:avLst/>
          </a:prstGeom>
          <a:noFill/>
          <a:ln w="38100" algn="ctr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r>
              <a:rPr lang="en-US" sz="1600" i="0"/>
              <a:t>(mobile end-system)</a:t>
            </a: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1984375" y="4429125"/>
            <a:ext cx="1643063" cy="893763"/>
            <a:chOff x="3182" y="1543"/>
            <a:chExt cx="1035" cy="563"/>
          </a:xfrm>
        </p:grpSpPr>
        <p:pic>
          <p:nvPicPr>
            <p:cNvPr id="938019" name="Picture 35" descr="router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182" y="1543"/>
              <a:ext cx="1035" cy="563"/>
            </a:xfrm>
            <a:prstGeom prst="rect">
              <a:avLst/>
            </a:prstGeom>
            <a:noFill/>
          </p:spPr>
        </p:pic>
        <p:sp>
          <p:nvSpPr>
            <p:cNvPr id="938020" name="Text Box 36"/>
            <p:cNvSpPr txBox="1">
              <a:spLocks noChangeArrowheads="1"/>
            </p:cNvSpPr>
            <p:nvPr/>
          </p:nvSpPr>
          <p:spPr bwMode="auto">
            <a:xfrm>
              <a:off x="3288" y="1706"/>
              <a:ext cx="637" cy="252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 type="none" w="lg" len="lg"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2000" b="1" i="0"/>
                <a:t>Router</a:t>
              </a:r>
            </a:p>
          </p:txBody>
        </p:sp>
      </p:grpSp>
      <p:pic>
        <p:nvPicPr>
          <p:cNvPr id="938021" name="Picture 37" descr="iMac_view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76313" y="5149850"/>
            <a:ext cx="1008062" cy="885825"/>
          </a:xfrm>
          <a:prstGeom prst="rect">
            <a:avLst/>
          </a:prstGeom>
          <a:noFill/>
        </p:spPr>
      </p:pic>
      <p:sp>
        <p:nvSpPr>
          <p:cNvPr id="938022" name="Line 38"/>
          <p:cNvSpPr>
            <a:spLocks noChangeShapeType="1"/>
          </p:cNvSpPr>
          <p:nvPr/>
        </p:nvSpPr>
        <p:spPr bwMode="auto">
          <a:xfrm flipV="1">
            <a:off x="1938528" y="5157214"/>
            <a:ext cx="316992" cy="36576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/>
          <a:lstStyle/>
          <a:p>
            <a:endParaRPr lang="en-US" sz="2000"/>
          </a:p>
        </p:txBody>
      </p:sp>
      <p:sp>
        <p:nvSpPr>
          <p:cNvPr id="938023" name="Text Box 39"/>
          <p:cNvSpPr txBox="1">
            <a:spLocks noChangeArrowheads="1"/>
          </p:cNvSpPr>
          <p:nvPr/>
        </p:nvSpPr>
        <p:spPr bwMode="auto">
          <a:xfrm>
            <a:off x="1595438" y="5789613"/>
            <a:ext cx="639919" cy="338554"/>
          </a:xfrm>
          <a:prstGeom prst="rect">
            <a:avLst/>
          </a:prstGeom>
          <a:noFill/>
          <a:ln w="38100" algn="ctr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600" b="1" i="0"/>
              <a:t>User</a:t>
            </a:r>
          </a:p>
        </p:txBody>
      </p:sp>
      <p:sp>
        <p:nvSpPr>
          <p:cNvPr id="938025" name="Text Box 41"/>
          <p:cNvSpPr txBox="1">
            <a:spLocks noChangeArrowheads="1"/>
          </p:cNvSpPr>
          <p:nvPr/>
        </p:nvSpPr>
        <p:spPr bwMode="auto">
          <a:xfrm>
            <a:off x="2124075" y="5784850"/>
            <a:ext cx="1871663" cy="338554"/>
          </a:xfrm>
          <a:prstGeom prst="rect">
            <a:avLst/>
          </a:prstGeom>
          <a:noFill/>
          <a:ln w="38100" algn="ctr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 algn="l"/>
            <a:r>
              <a:rPr lang="en-US" sz="1600" i="0"/>
              <a:t>(end-system)</a:t>
            </a:r>
          </a:p>
        </p:txBody>
      </p:sp>
      <p:sp>
        <p:nvSpPr>
          <p:cNvPr id="938028" name="Text Box 44"/>
          <p:cNvSpPr txBox="1">
            <a:spLocks noChangeArrowheads="1"/>
          </p:cNvSpPr>
          <p:nvPr/>
        </p:nvSpPr>
        <p:spPr bwMode="auto">
          <a:xfrm>
            <a:off x="755650" y="5084763"/>
            <a:ext cx="630301" cy="461665"/>
          </a:xfrm>
          <a:prstGeom prst="rect">
            <a:avLst/>
          </a:prstGeom>
          <a:noFill/>
          <a:ln w="38100" algn="ctr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b="1" i="0"/>
              <a:t>CN</a:t>
            </a:r>
          </a:p>
        </p:txBody>
      </p:sp>
      <p:sp>
        <p:nvSpPr>
          <p:cNvPr id="938029" name="Text Box 45"/>
          <p:cNvSpPr txBox="1">
            <a:spLocks noChangeArrowheads="1"/>
          </p:cNvSpPr>
          <p:nvPr/>
        </p:nvSpPr>
        <p:spPr bwMode="auto">
          <a:xfrm>
            <a:off x="8591550" y="3213100"/>
            <a:ext cx="663964" cy="461665"/>
          </a:xfrm>
          <a:prstGeom prst="rect">
            <a:avLst/>
          </a:prstGeom>
          <a:noFill/>
          <a:ln w="38100" algn="ctr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b="1" i="0"/>
              <a:t>MN</a:t>
            </a:r>
          </a:p>
        </p:txBody>
      </p:sp>
      <p:grpSp>
        <p:nvGrpSpPr>
          <p:cNvPr id="6" name="Group 40"/>
          <p:cNvGrpSpPr/>
          <p:nvPr/>
        </p:nvGrpSpPr>
        <p:grpSpPr>
          <a:xfrm>
            <a:off x="2958084" y="1764470"/>
            <a:ext cx="2778252" cy="1991682"/>
            <a:chOff x="2670048" y="1767840"/>
            <a:chExt cx="4693920" cy="3364992"/>
          </a:xfrm>
        </p:grpSpPr>
        <p:sp>
          <p:nvSpPr>
            <p:cNvPr id="42" name="Cloud 41"/>
            <p:cNvSpPr/>
            <p:nvPr/>
          </p:nvSpPr>
          <p:spPr bwMode="auto">
            <a:xfrm>
              <a:off x="2670048" y="1767840"/>
              <a:ext cx="4693920" cy="3364992"/>
            </a:xfrm>
            <a:prstGeom prst="cloud">
              <a:avLst/>
            </a:prstGeom>
            <a:solidFill>
              <a:srgbClr val="6A80F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43" name="Straight Connector 42"/>
            <p:cNvCxnSpPr/>
            <p:nvPr/>
          </p:nvCxnSpPr>
          <p:spPr bwMode="auto">
            <a:xfrm rot="5400000" flipH="1" flipV="1">
              <a:off x="2718816" y="3048000"/>
              <a:ext cx="1499616" cy="4754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Straight Connector 43"/>
            <p:cNvCxnSpPr/>
            <p:nvPr/>
          </p:nvCxnSpPr>
          <p:spPr bwMode="auto">
            <a:xfrm flipV="1">
              <a:off x="3230880" y="3316224"/>
              <a:ext cx="829056" cy="69494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Straight Connector 44"/>
            <p:cNvCxnSpPr/>
            <p:nvPr/>
          </p:nvCxnSpPr>
          <p:spPr bwMode="auto">
            <a:xfrm>
              <a:off x="3706368" y="2523744"/>
              <a:ext cx="1292352" cy="14630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Straight Connector 45"/>
            <p:cNvCxnSpPr/>
            <p:nvPr/>
          </p:nvCxnSpPr>
          <p:spPr bwMode="auto">
            <a:xfrm flipV="1">
              <a:off x="5005388" y="2458974"/>
              <a:ext cx="862012" cy="21431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Straight Connector 46"/>
            <p:cNvCxnSpPr/>
            <p:nvPr/>
          </p:nvCxnSpPr>
          <p:spPr bwMode="auto">
            <a:xfrm rot="10800000">
              <a:off x="4052888" y="3325750"/>
              <a:ext cx="1028700" cy="27146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" name="Straight Connector 47"/>
            <p:cNvCxnSpPr/>
            <p:nvPr/>
          </p:nvCxnSpPr>
          <p:spPr bwMode="auto">
            <a:xfrm rot="16200000" flipH="1">
              <a:off x="4579144" y="3099529"/>
              <a:ext cx="923925" cy="8096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9" name="Straight Connector 48"/>
            <p:cNvCxnSpPr/>
            <p:nvPr/>
          </p:nvCxnSpPr>
          <p:spPr bwMode="auto">
            <a:xfrm rot="16200000" flipV="1">
              <a:off x="3848100" y="3530537"/>
              <a:ext cx="876300" cy="4572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0" name="Straight Connector 49"/>
            <p:cNvCxnSpPr/>
            <p:nvPr/>
          </p:nvCxnSpPr>
          <p:spPr bwMode="auto">
            <a:xfrm rot="5400000" flipH="1" flipV="1">
              <a:off x="4500562" y="3611500"/>
              <a:ext cx="609600" cy="58102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" name="Straight Connector 50"/>
            <p:cNvCxnSpPr/>
            <p:nvPr/>
          </p:nvCxnSpPr>
          <p:spPr bwMode="auto">
            <a:xfrm>
              <a:off x="5086350" y="3592449"/>
              <a:ext cx="862013" cy="40957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2" name="Straight Connector 51"/>
            <p:cNvCxnSpPr/>
            <p:nvPr/>
          </p:nvCxnSpPr>
          <p:spPr bwMode="auto">
            <a:xfrm rot="10800000" flipV="1">
              <a:off x="4524375" y="4011549"/>
              <a:ext cx="1428750" cy="17145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3" name="Straight Connector 52"/>
            <p:cNvCxnSpPr/>
            <p:nvPr/>
          </p:nvCxnSpPr>
          <p:spPr bwMode="auto">
            <a:xfrm flipV="1">
              <a:off x="5100638" y="3135249"/>
              <a:ext cx="1366837" cy="4572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4" name="Straight Connector 53"/>
            <p:cNvCxnSpPr/>
            <p:nvPr/>
          </p:nvCxnSpPr>
          <p:spPr bwMode="auto">
            <a:xfrm rot="16200000" flipV="1">
              <a:off x="5845969" y="2485168"/>
              <a:ext cx="661988" cy="6096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5" name="Straight Connector 54"/>
            <p:cNvCxnSpPr/>
            <p:nvPr/>
          </p:nvCxnSpPr>
          <p:spPr bwMode="auto">
            <a:xfrm rot="5400000">
              <a:off x="5767389" y="3297174"/>
              <a:ext cx="885825" cy="52387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6" name="Straight Connector 55"/>
            <p:cNvCxnSpPr/>
            <p:nvPr/>
          </p:nvCxnSpPr>
          <p:spPr bwMode="auto">
            <a:xfrm rot="5400000" flipH="1" flipV="1">
              <a:off x="4910137" y="2639950"/>
              <a:ext cx="1138238" cy="77628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7" name="Group 24"/>
            <p:cNvGrpSpPr/>
            <p:nvPr/>
          </p:nvGrpSpPr>
          <p:grpSpPr>
            <a:xfrm>
              <a:off x="4840224" y="3364992"/>
              <a:ext cx="475488" cy="475488"/>
              <a:chOff x="2304288" y="3291840"/>
              <a:chExt cx="475488" cy="475488"/>
            </a:xfrm>
          </p:grpSpPr>
          <p:sp>
            <p:nvSpPr>
              <p:cNvPr id="90" name="Oval 25"/>
              <p:cNvSpPr/>
              <p:nvPr/>
            </p:nvSpPr>
            <p:spPr bwMode="auto">
              <a:xfrm>
                <a:off x="2304288" y="3291840"/>
                <a:ext cx="475488" cy="475488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91" name="Straight Connector 26"/>
              <p:cNvCxnSpPr/>
              <p:nvPr/>
            </p:nvCxnSpPr>
            <p:spPr bwMode="auto">
              <a:xfrm rot="16200000" flipH="1">
                <a:off x="2373922" y="3361474"/>
                <a:ext cx="336220" cy="33622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2" name="Straight Connector 91"/>
              <p:cNvCxnSpPr/>
              <p:nvPr/>
            </p:nvCxnSpPr>
            <p:spPr bwMode="auto">
              <a:xfrm rot="5400000" flipH="1" flipV="1">
                <a:off x="2373922" y="3361474"/>
                <a:ext cx="336220" cy="33622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8" name="Group 32"/>
            <p:cNvGrpSpPr/>
            <p:nvPr/>
          </p:nvGrpSpPr>
          <p:grpSpPr>
            <a:xfrm>
              <a:off x="4767072" y="2426208"/>
              <a:ext cx="475488" cy="475488"/>
              <a:chOff x="2304288" y="3291840"/>
              <a:chExt cx="475488" cy="475488"/>
            </a:xfrm>
          </p:grpSpPr>
          <p:sp>
            <p:nvSpPr>
              <p:cNvPr id="87" name="Oval 86"/>
              <p:cNvSpPr/>
              <p:nvPr/>
            </p:nvSpPr>
            <p:spPr bwMode="auto">
              <a:xfrm>
                <a:off x="2304288" y="3291840"/>
                <a:ext cx="475488" cy="475488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88" name="Straight Connector 87"/>
              <p:cNvCxnSpPr>
                <a:stCxn id="87" idx="1"/>
                <a:endCxn id="87" idx="5"/>
              </p:cNvCxnSpPr>
              <p:nvPr/>
            </p:nvCxnSpPr>
            <p:spPr bwMode="auto">
              <a:xfrm rot="16200000" flipH="1">
                <a:off x="2373922" y="3361474"/>
                <a:ext cx="336220" cy="33622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9" name="Straight Connector 88"/>
              <p:cNvCxnSpPr>
                <a:stCxn id="87" idx="3"/>
                <a:endCxn id="87" idx="7"/>
              </p:cNvCxnSpPr>
              <p:nvPr/>
            </p:nvCxnSpPr>
            <p:spPr bwMode="auto">
              <a:xfrm rot="5400000" flipH="1" flipV="1">
                <a:off x="2373922" y="3361474"/>
                <a:ext cx="336220" cy="33622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9" name="Group 49"/>
            <p:cNvGrpSpPr/>
            <p:nvPr/>
          </p:nvGrpSpPr>
          <p:grpSpPr>
            <a:xfrm>
              <a:off x="5632704" y="2218944"/>
              <a:ext cx="475488" cy="475488"/>
              <a:chOff x="2304288" y="3291840"/>
              <a:chExt cx="475488" cy="475488"/>
            </a:xfrm>
          </p:grpSpPr>
          <p:sp>
            <p:nvSpPr>
              <p:cNvPr id="84" name="Oval 83"/>
              <p:cNvSpPr/>
              <p:nvPr/>
            </p:nvSpPr>
            <p:spPr bwMode="auto">
              <a:xfrm>
                <a:off x="2304288" y="3291840"/>
                <a:ext cx="475488" cy="475488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85" name="Straight Connector 84"/>
              <p:cNvCxnSpPr>
                <a:stCxn id="84" idx="1"/>
                <a:endCxn id="84" idx="5"/>
              </p:cNvCxnSpPr>
              <p:nvPr/>
            </p:nvCxnSpPr>
            <p:spPr bwMode="auto">
              <a:xfrm rot="16200000" flipH="1">
                <a:off x="2373922" y="3361474"/>
                <a:ext cx="336220" cy="33622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6" name="Straight Connector 85"/>
              <p:cNvCxnSpPr>
                <a:stCxn id="84" idx="3"/>
                <a:endCxn id="84" idx="7"/>
              </p:cNvCxnSpPr>
              <p:nvPr/>
            </p:nvCxnSpPr>
            <p:spPr bwMode="auto">
              <a:xfrm rot="5400000" flipH="1" flipV="1">
                <a:off x="2373922" y="3361474"/>
                <a:ext cx="336220" cy="33622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0" name="Group 28"/>
            <p:cNvGrpSpPr/>
            <p:nvPr/>
          </p:nvGrpSpPr>
          <p:grpSpPr>
            <a:xfrm>
              <a:off x="3816096" y="3084576"/>
              <a:ext cx="475488" cy="475488"/>
              <a:chOff x="2304288" y="3291840"/>
              <a:chExt cx="475488" cy="475488"/>
            </a:xfrm>
          </p:grpSpPr>
          <p:sp>
            <p:nvSpPr>
              <p:cNvPr id="81" name="Oval 80"/>
              <p:cNvSpPr/>
              <p:nvPr/>
            </p:nvSpPr>
            <p:spPr bwMode="auto">
              <a:xfrm>
                <a:off x="2304288" y="3291840"/>
                <a:ext cx="475488" cy="475488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82" name="Straight Connector 81"/>
              <p:cNvCxnSpPr>
                <a:stCxn id="81" idx="1"/>
                <a:endCxn id="81" idx="5"/>
              </p:cNvCxnSpPr>
              <p:nvPr/>
            </p:nvCxnSpPr>
            <p:spPr bwMode="auto">
              <a:xfrm rot="16200000" flipH="1">
                <a:off x="2373922" y="3361474"/>
                <a:ext cx="336220" cy="33622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3" name="Straight Connector 82"/>
              <p:cNvCxnSpPr>
                <a:stCxn id="81" idx="3"/>
                <a:endCxn id="81" idx="7"/>
              </p:cNvCxnSpPr>
              <p:nvPr/>
            </p:nvCxnSpPr>
            <p:spPr bwMode="auto">
              <a:xfrm rot="5400000" flipH="1" flipV="1">
                <a:off x="2373922" y="3361474"/>
                <a:ext cx="336220" cy="33622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1" name="Group 45"/>
            <p:cNvGrpSpPr/>
            <p:nvPr/>
          </p:nvGrpSpPr>
          <p:grpSpPr>
            <a:xfrm>
              <a:off x="4279392" y="3950208"/>
              <a:ext cx="475488" cy="475488"/>
              <a:chOff x="2304288" y="3291840"/>
              <a:chExt cx="475488" cy="475488"/>
            </a:xfrm>
          </p:grpSpPr>
          <p:sp>
            <p:nvSpPr>
              <p:cNvPr id="78" name="Oval 77"/>
              <p:cNvSpPr/>
              <p:nvPr/>
            </p:nvSpPr>
            <p:spPr bwMode="auto">
              <a:xfrm>
                <a:off x="2304288" y="3291840"/>
                <a:ext cx="475488" cy="475488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79" name="Straight Connector 78"/>
              <p:cNvCxnSpPr>
                <a:stCxn id="78" idx="1"/>
                <a:endCxn id="78" idx="5"/>
              </p:cNvCxnSpPr>
              <p:nvPr/>
            </p:nvCxnSpPr>
            <p:spPr bwMode="auto">
              <a:xfrm rot="16200000" flipH="1">
                <a:off x="2373922" y="3361474"/>
                <a:ext cx="336220" cy="33622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0" name="Straight Connector 79"/>
              <p:cNvCxnSpPr>
                <a:stCxn id="78" idx="3"/>
                <a:endCxn id="78" idx="7"/>
              </p:cNvCxnSpPr>
              <p:nvPr/>
            </p:nvCxnSpPr>
            <p:spPr bwMode="auto">
              <a:xfrm rot="5400000" flipH="1" flipV="1">
                <a:off x="2373922" y="3361474"/>
                <a:ext cx="336220" cy="33622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2" name="Group 36"/>
            <p:cNvGrpSpPr/>
            <p:nvPr/>
          </p:nvGrpSpPr>
          <p:grpSpPr>
            <a:xfrm>
              <a:off x="5705856" y="3767328"/>
              <a:ext cx="475488" cy="475488"/>
              <a:chOff x="2304288" y="3291840"/>
              <a:chExt cx="475488" cy="475488"/>
            </a:xfrm>
          </p:grpSpPr>
          <p:sp>
            <p:nvSpPr>
              <p:cNvPr id="75" name="Oval 74"/>
              <p:cNvSpPr/>
              <p:nvPr/>
            </p:nvSpPr>
            <p:spPr bwMode="auto">
              <a:xfrm>
                <a:off x="2304288" y="3291840"/>
                <a:ext cx="475488" cy="475488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76" name="Straight Connector 75"/>
              <p:cNvCxnSpPr>
                <a:stCxn id="75" idx="1"/>
                <a:endCxn id="75" idx="5"/>
              </p:cNvCxnSpPr>
              <p:nvPr/>
            </p:nvCxnSpPr>
            <p:spPr bwMode="auto">
              <a:xfrm rot="16200000" flipH="1">
                <a:off x="2373922" y="3361474"/>
                <a:ext cx="336220" cy="33622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7" name="Straight Connector 76"/>
              <p:cNvCxnSpPr>
                <a:stCxn id="75" idx="3"/>
                <a:endCxn id="75" idx="7"/>
              </p:cNvCxnSpPr>
              <p:nvPr/>
            </p:nvCxnSpPr>
            <p:spPr bwMode="auto">
              <a:xfrm rot="5400000" flipH="1" flipV="1">
                <a:off x="2373922" y="3361474"/>
                <a:ext cx="336220" cy="33622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3" name="Group 19"/>
            <p:cNvGrpSpPr/>
            <p:nvPr/>
          </p:nvGrpSpPr>
          <p:grpSpPr>
            <a:xfrm>
              <a:off x="2999232" y="3803904"/>
              <a:ext cx="475488" cy="475488"/>
              <a:chOff x="2304288" y="3291840"/>
              <a:chExt cx="475488" cy="475488"/>
            </a:xfrm>
          </p:grpSpPr>
          <p:sp>
            <p:nvSpPr>
              <p:cNvPr id="72" name="Oval 71"/>
              <p:cNvSpPr/>
              <p:nvPr/>
            </p:nvSpPr>
            <p:spPr bwMode="auto">
              <a:xfrm>
                <a:off x="2304288" y="3291840"/>
                <a:ext cx="475488" cy="475488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73" name="Straight Connector 72"/>
              <p:cNvCxnSpPr>
                <a:stCxn id="72" idx="1"/>
                <a:endCxn id="72" idx="5"/>
              </p:cNvCxnSpPr>
              <p:nvPr/>
            </p:nvCxnSpPr>
            <p:spPr bwMode="auto">
              <a:xfrm rot="16200000" flipH="1">
                <a:off x="2373922" y="3361474"/>
                <a:ext cx="336220" cy="33622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4" name="Straight Connector 18"/>
              <p:cNvCxnSpPr>
                <a:stCxn id="72" idx="3"/>
                <a:endCxn id="72" idx="7"/>
              </p:cNvCxnSpPr>
              <p:nvPr/>
            </p:nvCxnSpPr>
            <p:spPr bwMode="auto">
              <a:xfrm rot="5400000" flipH="1" flipV="1">
                <a:off x="2373922" y="3361474"/>
                <a:ext cx="336220" cy="33622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4" name="Group 40"/>
            <p:cNvGrpSpPr/>
            <p:nvPr/>
          </p:nvGrpSpPr>
          <p:grpSpPr>
            <a:xfrm>
              <a:off x="6230112" y="2889504"/>
              <a:ext cx="475488" cy="475488"/>
              <a:chOff x="2304288" y="3291840"/>
              <a:chExt cx="475488" cy="475488"/>
            </a:xfrm>
          </p:grpSpPr>
          <p:sp>
            <p:nvSpPr>
              <p:cNvPr id="69" name="Oval 68"/>
              <p:cNvSpPr/>
              <p:nvPr/>
            </p:nvSpPr>
            <p:spPr bwMode="auto">
              <a:xfrm>
                <a:off x="2304288" y="3291840"/>
                <a:ext cx="475488" cy="475488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70" name="Straight Connector 69"/>
              <p:cNvCxnSpPr>
                <a:stCxn id="69" idx="1"/>
                <a:endCxn id="69" idx="5"/>
              </p:cNvCxnSpPr>
              <p:nvPr/>
            </p:nvCxnSpPr>
            <p:spPr bwMode="auto">
              <a:xfrm rot="16200000" flipH="1">
                <a:off x="2373922" y="3361474"/>
                <a:ext cx="336220" cy="33622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1" name="Straight Connector 70"/>
              <p:cNvCxnSpPr>
                <a:stCxn id="69" idx="3"/>
                <a:endCxn id="69" idx="7"/>
              </p:cNvCxnSpPr>
              <p:nvPr/>
            </p:nvCxnSpPr>
            <p:spPr bwMode="auto">
              <a:xfrm rot="5400000" flipH="1" flipV="1">
                <a:off x="2373922" y="3361474"/>
                <a:ext cx="336220" cy="33622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5" name="Group 20"/>
            <p:cNvGrpSpPr/>
            <p:nvPr/>
          </p:nvGrpSpPr>
          <p:grpSpPr>
            <a:xfrm>
              <a:off x="3474720" y="2304288"/>
              <a:ext cx="475488" cy="475488"/>
              <a:chOff x="2304288" y="3291840"/>
              <a:chExt cx="475488" cy="475488"/>
            </a:xfrm>
          </p:grpSpPr>
          <p:sp>
            <p:nvSpPr>
              <p:cNvPr id="66" name="Oval 21"/>
              <p:cNvSpPr/>
              <p:nvPr/>
            </p:nvSpPr>
            <p:spPr bwMode="auto">
              <a:xfrm>
                <a:off x="2304288" y="3291840"/>
                <a:ext cx="475488" cy="475488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67" name="Straight Connector 22"/>
              <p:cNvCxnSpPr/>
              <p:nvPr/>
            </p:nvCxnSpPr>
            <p:spPr bwMode="auto">
              <a:xfrm rot="16200000" flipH="1">
                <a:off x="2373922" y="3361474"/>
                <a:ext cx="336220" cy="33622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8" name="Straight Connector 23"/>
              <p:cNvCxnSpPr/>
              <p:nvPr/>
            </p:nvCxnSpPr>
            <p:spPr bwMode="auto">
              <a:xfrm rot="5400000" flipH="1" flipV="1">
                <a:off x="2373922" y="3361474"/>
                <a:ext cx="336220" cy="33622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938013" name="Line 29"/>
          <p:cNvSpPr>
            <a:spLocks noChangeShapeType="1"/>
          </p:cNvSpPr>
          <p:nvPr/>
        </p:nvSpPr>
        <p:spPr bwMode="auto">
          <a:xfrm flipV="1">
            <a:off x="4925568" y="1473199"/>
            <a:ext cx="1056132" cy="58724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/>
          <a:lstStyle/>
          <a:p>
            <a:endParaRPr lang="en-US" sz="2000"/>
          </a:p>
        </p:txBody>
      </p:sp>
      <p:sp>
        <p:nvSpPr>
          <p:cNvPr id="938014" name="Line 30"/>
          <p:cNvSpPr>
            <a:spLocks noChangeShapeType="1"/>
          </p:cNvSpPr>
          <p:nvPr/>
        </p:nvSpPr>
        <p:spPr bwMode="auto">
          <a:xfrm flipH="1" flipV="1">
            <a:off x="2692400" y="1447800"/>
            <a:ext cx="794512" cy="67360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/>
          <a:lstStyle/>
          <a:p>
            <a:endParaRPr lang="en-US" sz="2000"/>
          </a:p>
        </p:txBody>
      </p:sp>
      <p:sp>
        <p:nvSpPr>
          <p:cNvPr id="938024" name="Line 40"/>
          <p:cNvSpPr>
            <a:spLocks noChangeShapeType="1"/>
          </p:cNvSpPr>
          <p:nvPr/>
        </p:nvSpPr>
        <p:spPr bwMode="auto">
          <a:xfrm flipH="1">
            <a:off x="2776538" y="3255264"/>
            <a:ext cx="466534" cy="124529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/>
          <a:lstStyle/>
          <a:p>
            <a:endParaRPr lang="en-US" sz="2000"/>
          </a:p>
        </p:txBody>
      </p:sp>
      <p:sp>
        <p:nvSpPr>
          <p:cNvPr id="93" name="Text Box 39"/>
          <p:cNvSpPr txBox="1">
            <a:spLocks noChangeArrowheads="1"/>
          </p:cNvSpPr>
          <p:nvPr/>
        </p:nvSpPr>
        <p:spPr bwMode="auto">
          <a:xfrm>
            <a:off x="3773229" y="4489609"/>
            <a:ext cx="3816350" cy="1616075"/>
          </a:xfrm>
          <a:prstGeom prst="rect">
            <a:avLst/>
          </a:prstGeom>
          <a:noFill/>
          <a:ln w="38100" algn="ctr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 marL="457200" indent="-457200" algn="l">
              <a:buFontTx/>
              <a:buAutoNum type="arabicPeriod"/>
            </a:pPr>
            <a:r>
              <a:rPr lang="en-US" sz="2000" i="0" dirty="0"/>
              <a:t>MN sends to FA</a:t>
            </a:r>
          </a:p>
          <a:p>
            <a:pPr marL="457200" indent="-457200" algn="l">
              <a:buFontTx/>
              <a:buAutoNum type="arabicPeriod"/>
            </a:pPr>
            <a:r>
              <a:rPr lang="en-US" sz="2000" i="0" dirty="0"/>
              <a:t>FA tunnels packets to HA by encapsulation</a:t>
            </a:r>
          </a:p>
          <a:p>
            <a:pPr marL="457200" indent="-457200" algn="l">
              <a:buFontTx/>
              <a:buAutoNum type="arabicPeriod"/>
            </a:pPr>
            <a:r>
              <a:rPr lang="en-US" sz="2000" i="0" dirty="0"/>
              <a:t>HA forwards the packet to the receiver (standard case)</a:t>
            </a:r>
          </a:p>
        </p:txBody>
      </p:sp>
      <p:sp>
        <p:nvSpPr>
          <p:cNvPr id="96" name="Freeform 42"/>
          <p:cNvSpPr>
            <a:spLocks/>
          </p:cNvSpPr>
          <p:nvPr/>
        </p:nvSpPr>
        <p:spPr bwMode="auto">
          <a:xfrm>
            <a:off x="6794500" y="1485900"/>
            <a:ext cx="1238250" cy="2208213"/>
          </a:xfrm>
          <a:custGeom>
            <a:avLst/>
            <a:gdLst/>
            <a:ahLst/>
            <a:cxnLst>
              <a:cxn ang="0">
                <a:pos x="780" y="1391"/>
              </a:cxn>
              <a:cxn ang="0">
                <a:pos x="624" y="656"/>
              </a:cxn>
              <a:cxn ang="0">
                <a:pos x="0" y="0"/>
              </a:cxn>
            </a:cxnLst>
            <a:rect l="0" t="0" r="r" b="b"/>
            <a:pathLst>
              <a:path w="780" h="1391">
                <a:moveTo>
                  <a:pt x="780" y="1391"/>
                </a:moveTo>
                <a:cubicBezTo>
                  <a:pt x="754" y="1269"/>
                  <a:pt x="754" y="888"/>
                  <a:pt x="624" y="656"/>
                </a:cubicBezTo>
                <a:cubicBezTo>
                  <a:pt x="494" y="424"/>
                  <a:pt x="130" y="137"/>
                  <a:pt x="0" y="0"/>
                </a:cubicBezTo>
              </a:path>
            </a:pathLst>
          </a:cu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7" name="Freeform 44"/>
          <p:cNvSpPr>
            <a:spLocks/>
          </p:cNvSpPr>
          <p:nvPr/>
        </p:nvSpPr>
        <p:spPr bwMode="auto">
          <a:xfrm>
            <a:off x="1739900" y="1663700"/>
            <a:ext cx="1985963" cy="3759200"/>
          </a:xfrm>
          <a:custGeom>
            <a:avLst/>
            <a:gdLst/>
            <a:ahLst/>
            <a:cxnLst>
              <a:cxn ang="0">
                <a:pos x="304" y="0"/>
              </a:cxn>
              <a:cxn ang="0">
                <a:pos x="1200" y="1104"/>
              </a:cxn>
              <a:cxn ang="0">
                <a:pos x="0" y="2368"/>
              </a:cxn>
            </a:cxnLst>
            <a:rect l="0" t="0" r="r" b="b"/>
            <a:pathLst>
              <a:path w="1251" h="2368">
                <a:moveTo>
                  <a:pt x="304" y="0"/>
                </a:moveTo>
                <a:cubicBezTo>
                  <a:pt x="452" y="184"/>
                  <a:pt x="1251" y="709"/>
                  <a:pt x="1200" y="1104"/>
                </a:cubicBezTo>
                <a:cubicBezTo>
                  <a:pt x="1149" y="1499"/>
                  <a:pt x="250" y="2105"/>
                  <a:pt x="0" y="2368"/>
                </a:cubicBezTo>
              </a:path>
            </a:pathLst>
          </a:cu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8" name="Text Box 45"/>
          <p:cNvSpPr txBox="1">
            <a:spLocks noChangeArrowheads="1"/>
          </p:cNvSpPr>
          <p:nvPr/>
        </p:nvSpPr>
        <p:spPr bwMode="auto">
          <a:xfrm>
            <a:off x="3419475" y="3716338"/>
            <a:ext cx="409575" cy="579437"/>
          </a:xfrm>
          <a:prstGeom prst="rect">
            <a:avLst/>
          </a:prstGeom>
          <a:noFill/>
          <a:ln w="38100" algn="ctr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r>
              <a:rPr lang="en-US" sz="3200" b="1" i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9" name="Text Box 46"/>
          <p:cNvSpPr txBox="1">
            <a:spLocks noChangeArrowheads="1"/>
          </p:cNvSpPr>
          <p:nvPr/>
        </p:nvSpPr>
        <p:spPr bwMode="auto">
          <a:xfrm>
            <a:off x="7019925" y="2133600"/>
            <a:ext cx="409575" cy="579438"/>
          </a:xfrm>
          <a:prstGeom prst="rect">
            <a:avLst/>
          </a:prstGeom>
          <a:noFill/>
          <a:ln w="38100" algn="ctr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r>
              <a:rPr lang="en-US" sz="3200" b="1" i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00" name="Text Box 47"/>
          <p:cNvSpPr txBox="1">
            <a:spLocks noChangeArrowheads="1"/>
          </p:cNvSpPr>
          <p:nvPr/>
        </p:nvSpPr>
        <p:spPr bwMode="auto">
          <a:xfrm>
            <a:off x="4140200" y="1484313"/>
            <a:ext cx="409575" cy="579437"/>
          </a:xfrm>
          <a:prstGeom prst="rect">
            <a:avLst/>
          </a:prstGeom>
          <a:noFill/>
          <a:ln w="38100" algn="ctr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r>
              <a:rPr lang="en-US" sz="3200" b="1" i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01" name="Freeform 51"/>
          <p:cNvSpPr>
            <a:spLocks/>
          </p:cNvSpPr>
          <p:nvPr/>
        </p:nvSpPr>
        <p:spPr bwMode="auto">
          <a:xfrm>
            <a:off x="2743200" y="1638300"/>
            <a:ext cx="3449638" cy="495300"/>
          </a:xfrm>
          <a:custGeom>
            <a:avLst/>
            <a:gdLst/>
            <a:ahLst/>
            <a:cxnLst>
              <a:cxn ang="0">
                <a:pos x="2173" y="0"/>
              </a:cxn>
              <a:cxn ang="0">
                <a:pos x="1045" y="296"/>
              </a:cxn>
              <a:cxn ang="0">
                <a:pos x="0" y="64"/>
              </a:cxn>
            </a:cxnLst>
            <a:rect l="0" t="0" r="r" b="b"/>
            <a:pathLst>
              <a:path w="2173" h="312">
                <a:moveTo>
                  <a:pt x="2173" y="0"/>
                </a:moveTo>
                <a:cubicBezTo>
                  <a:pt x="1986" y="49"/>
                  <a:pt x="1407" y="285"/>
                  <a:pt x="1045" y="296"/>
                </a:cubicBezTo>
                <a:cubicBezTo>
                  <a:pt x="341" y="312"/>
                  <a:pt x="218" y="112"/>
                  <a:pt x="0" y="64"/>
                </a:cubicBezTo>
              </a:path>
            </a:pathLst>
          </a:custGeom>
          <a:noFill/>
          <a:ln w="254000" cap="flat" cmpd="sng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" name="Freeform 43"/>
          <p:cNvSpPr>
            <a:spLocks/>
          </p:cNvSpPr>
          <p:nvPr/>
        </p:nvSpPr>
        <p:spPr bwMode="auto">
          <a:xfrm>
            <a:off x="2451100" y="1600200"/>
            <a:ext cx="3733800" cy="546100"/>
          </a:xfrm>
          <a:custGeom>
            <a:avLst/>
            <a:gdLst/>
            <a:ahLst/>
            <a:cxnLst>
              <a:cxn ang="0">
                <a:pos x="2352" y="24"/>
              </a:cxn>
              <a:cxn ang="0">
                <a:pos x="1208" y="328"/>
              </a:cxn>
              <a:cxn ang="0">
                <a:pos x="0" y="0"/>
              </a:cxn>
            </a:cxnLst>
            <a:rect l="0" t="0" r="r" b="b"/>
            <a:pathLst>
              <a:path w="2352" h="344">
                <a:moveTo>
                  <a:pt x="2352" y="24"/>
                </a:moveTo>
                <a:cubicBezTo>
                  <a:pt x="2163" y="75"/>
                  <a:pt x="1600" y="332"/>
                  <a:pt x="1208" y="328"/>
                </a:cubicBezTo>
                <a:cubicBezTo>
                  <a:pt x="504" y="344"/>
                  <a:pt x="252" y="68"/>
                  <a:pt x="0" y="0"/>
                </a:cubicBezTo>
              </a:path>
            </a:pathLst>
          </a:cu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3" name="Textfeld 102"/>
          <p:cNvSpPr txBox="1"/>
          <p:nvPr/>
        </p:nvSpPr>
        <p:spPr>
          <a:xfrm>
            <a:off x="7016774" y="3386820"/>
            <a:ext cx="1055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11.2.3.4</a:t>
            </a:r>
            <a:endParaRPr lang="de-DE" sz="1800" dirty="0"/>
          </a:p>
        </p:txBody>
      </p:sp>
      <p:sp>
        <p:nvSpPr>
          <p:cNvPr id="104" name="Textfeld 103"/>
          <p:cNvSpPr txBox="1"/>
          <p:nvPr/>
        </p:nvSpPr>
        <p:spPr>
          <a:xfrm>
            <a:off x="1595438" y="821293"/>
            <a:ext cx="1055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11.2.3.0</a:t>
            </a:r>
            <a:endParaRPr lang="de-DE" sz="1800" dirty="0"/>
          </a:p>
        </p:txBody>
      </p:sp>
      <p:sp>
        <p:nvSpPr>
          <p:cNvPr id="105" name="Textfeld 104"/>
          <p:cNvSpPr txBox="1"/>
          <p:nvPr/>
        </p:nvSpPr>
        <p:spPr>
          <a:xfrm>
            <a:off x="5795963" y="772597"/>
            <a:ext cx="1055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22.5.7.0</a:t>
            </a:r>
            <a:endParaRPr lang="de-DE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Mobile IP with reverse tunneling</a:t>
            </a:r>
          </a:p>
        </p:txBody>
      </p:sp>
      <p:sp>
        <p:nvSpPr>
          <p:cNvPr id="950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Router accept often only “topologically correct“ addresses (firewall!)</a:t>
            </a:r>
          </a:p>
          <a:p>
            <a:pPr lvl="1"/>
            <a:r>
              <a:rPr lang="en-US"/>
              <a:t>a packet from the MN encapsulated by the FA is now topologically correct</a:t>
            </a:r>
          </a:p>
          <a:p>
            <a:pPr lvl="1"/>
            <a:r>
              <a:rPr lang="en-US"/>
              <a:t>furthermore multicast and TTL problems solved (TTL in the home network correct, but MN is too far away from the receiver)</a:t>
            </a:r>
          </a:p>
          <a:p>
            <a:pPr lvl="1">
              <a:buFontTx/>
              <a:buNone/>
            </a:pPr>
            <a:endParaRPr lang="en-US" sz="1000"/>
          </a:p>
          <a:p>
            <a:r>
              <a:rPr lang="en-US"/>
              <a:t>Reverse tunneling does not solve</a:t>
            </a:r>
          </a:p>
          <a:p>
            <a:pPr lvl="1"/>
            <a:r>
              <a:rPr lang="en-US"/>
              <a:t>problems with </a:t>
            </a:r>
            <a:r>
              <a:rPr lang="en-US" i="1"/>
              <a:t>firewalls</a:t>
            </a:r>
            <a:r>
              <a:rPr lang="en-US"/>
              <a:t>, the reverse tunnel can be abused to circumvent security mechanisms (tunnel hijacking)</a:t>
            </a:r>
          </a:p>
          <a:p>
            <a:pPr lvl="1"/>
            <a:r>
              <a:rPr lang="en-US"/>
              <a:t>optimization of data paths, i.e. packets will be forwarded through the tunnel via the HA to a sender (double triangular routing)</a:t>
            </a:r>
          </a:p>
          <a:p>
            <a:pPr lvl="1"/>
            <a:endParaRPr lang="en-US" sz="1000"/>
          </a:p>
          <a:p>
            <a:r>
              <a:rPr lang="en-US"/>
              <a:t>Reverse tunneling is backwards compatible</a:t>
            </a:r>
          </a:p>
          <a:p>
            <a:pPr lvl="1"/>
            <a:r>
              <a:rPr lang="en-US"/>
              <a:t>the extensions can be implemented easily and cooperate with current implementations without these extensions 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Car Network Ideas</a:t>
            </a:r>
            <a:endParaRPr lang="de-CH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graphicFrame>
        <p:nvGraphicFramePr>
          <p:cNvPr id="229381" name="Object 5"/>
          <p:cNvGraphicFramePr>
            <a:graphicFrameLocks noChangeAspect="1"/>
          </p:cNvGraphicFramePr>
          <p:nvPr/>
        </p:nvGraphicFramePr>
        <p:xfrm>
          <a:off x="500117" y="951839"/>
          <a:ext cx="8135937" cy="442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26" name="Bitmap Image" r:id="rId4" imgW="7411485" imgH="4029637" progId="PBrush">
                  <p:embed/>
                </p:oleObj>
              </mc:Choice>
              <mc:Fallback>
                <p:oleObj name="Bitmap Image" r:id="rId4" imgW="7411485" imgH="4029637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117" y="951839"/>
                        <a:ext cx="8135937" cy="442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-71564" y="5581825"/>
            <a:ext cx="77905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 algn="l">
              <a:buFont typeface="Arial" pitchFamily="34" charset="0"/>
              <a:buChar char="•"/>
            </a:pPr>
            <a:r>
              <a:rPr lang="en-US" sz="1600" dirty="0" smtClean="0"/>
              <a:t>   CAR2CAR Consortium: Audi, BMW, Daimler, Fiat, GM, Honda, Renault, VW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Optimization of packet forwarding</a:t>
            </a:r>
          </a:p>
        </p:txBody>
      </p:sp>
      <p:sp>
        <p:nvSpPr>
          <p:cNvPr id="946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b="1" dirty="0"/>
              <a:t>Triangular Routing</a:t>
            </a:r>
          </a:p>
          <a:p>
            <a:pPr lvl="1"/>
            <a:r>
              <a:rPr lang="en-US" dirty="0"/>
              <a:t>sender sends all packets via HA to MN</a:t>
            </a:r>
          </a:p>
          <a:p>
            <a:pPr lvl="1"/>
            <a:r>
              <a:rPr lang="en-US" dirty="0"/>
              <a:t>higher latency and network load</a:t>
            </a:r>
          </a:p>
          <a:p>
            <a:r>
              <a:rPr lang="en-US" b="1" dirty="0"/>
              <a:t>“Solutions”</a:t>
            </a:r>
          </a:p>
          <a:p>
            <a:pPr lvl="1"/>
            <a:r>
              <a:rPr lang="en-US" dirty="0"/>
              <a:t>sender learns the current location of MN</a:t>
            </a:r>
          </a:p>
          <a:p>
            <a:pPr lvl="1"/>
            <a:r>
              <a:rPr lang="en-US" dirty="0"/>
              <a:t>direct tunneling to this location</a:t>
            </a:r>
          </a:p>
          <a:p>
            <a:pPr lvl="1"/>
            <a:r>
              <a:rPr lang="en-US" dirty="0"/>
              <a:t>HA informs a sender about the location of MN</a:t>
            </a:r>
          </a:p>
          <a:p>
            <a:pPr lvl="1"/>
            <a:r>
              <a:rPr lang="en-US" dirty="0"/>
              <a:t>big security problems</a:t>
            </a:r>
          </a:p>
          <a:p>
            <a:r>
              <a:rPr lang="en-US" b="1" dirty="0"/>
              <a:t>Change of FA</a:t>
            </a:r>
          </a:p>
          <a:p>
            <a:pPr lvl="1"/>
            <a:r>
              <a:rPr lang="en-US" dirty="0"/>
              <a:t>packets on-the-fly during the change can be lost</a:t>
            </a:r>
          </a:p>
          <a:p>
            <a:pPr lvl="1"/>
            <a:r>
              <a:rPr lang="en-US" dirty="0"/>
              <a:t>new FA informs old FA to avoid packet loss, old FA now forwards remaining packets to new FA</a:t>
            </a:r>
          </a:p>
          <a:p>
            <a:pPr lvl="1"/>
            <a:r>
              <a:rPr lang="en-US" dirty="0"/>
              <a:t>this information also enables the old FA to release resources for the MN</a:t>
            </a:r>
          </a:p>
          <a:p>
            <a:endParaRPr lang="en-US" dirty="0"/>
          </a:p>
        </p:txBody>
      </p:sp>
      <p:grpSp>
        <p:nvGrpSpPr>
          <p:cNvPr id="129" name="Group 128"/>
          <p:cNvGrpSpPr/>
          <p:nvPr/>
        </p:nvGrpSpPr>
        <p:grpSpPr>
          <a:xfrm>
            <a:off x="5653049" y="1055787"/>
            <a:ext cx="3134200" cy="1641871"/>
            <a:chOff x="9694507" y="424864"/>
            <a:chExt cx="9648826" cy="5054600"/>
          </a:xfrm>
        </p:grpSpPr>
        <p:sp>
          <p:nvSpPr>
            <p:cNvPr id="33" name="Oval 4"/>
            <p:cNvSpPr>
              <a:spLocks noChangeArrowheads="1"/>
            </p:cNvSpPr>
            <p:nvPr/>
          </p:nvSpPr>
          <p:spPr bwMode="auto">
            <a:xfrm>
              <a:off x="16390583" y="634414"/>
              <a:ext cx="2952750" cy="2952750"/>
            </a:xfrm>
            <a:prstGeom prst="ellipse">
              <a:avLst/>
            </a:prstGeom>
            <a:ln>
              <a:headEnd/>
              <a:tailEnd type="none" w="lg" len="lg"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34" name="Oval 5"/>
            <p:cNvSpPr>
              <a:spLocks noChangeArrowheads="1"/>
            </p:cNvSpPr>
            <p:nvPr/>
          </p:nvSpPr>
          <p:spPr bwMode="auto">
            <a:xfrm>
              <a:off x="9694507" y="634414"/>
              <a:ext cx="2952751" cy="2952750"/>
            </a:xfrm>
            <a:prstGeom prst="ellipse">
              <a:avLst/>
            </a:prstGeom>
            <a:ln>
              <a:headEnd/>
              <a:tailEnd type="none" w="lg" len="lg"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 sz="2000" i="0"/>
            </a:p>
          </p:txBody>
        </p:sp>
        <p:pic>
          <p:nvPicPr>
            <p:cNvPr id="35" name="Picture 6" descr="WLan_Router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398645" y="1580564"/>
              <a:ext cx="936625" cy="862013"/>
            </a:xfrm>
            <a:prstGeom prst="rect">
              <a:avLst/>
            </a:prstGeom>
            <a:noFill/>
          </p:spPr>
        </p:pic>
        <p:pic>
          <p:nvPicPr>
            <p:cNvPr id="36" name="Picture 7" descr="notebook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398645" y="2614027"/>
              <a:ext cx="1223963" cy="1223962"/>
            </a:xfrm>
            <a:prstGeom prst="rect">
              <a:avLst/>
            </a:prstGeom>
            <a:noFill/>
          </p:spPr>
        </p:pic>
        <p:pic>
          <p:nvPicPr>
            <p:cNvPr id="38" name="Picture 9" descr="router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5742883" y="424864"/>
              <a:ext cx="1643062" cy="893763"/>
            </a:xfrm>
            <a:prstGeom prst="rect">
              <a:avLst/>
            </a:prstGeom>
            <a:noFill/>
          </p:spPr>
        </p:pic>
        <p:sp>
          <p:nvSpPr>
            <p:cNvPr id="40" name="Line 11"/>
            <p:cNvSpPr>
              <a:spLocks noChangeShapeType="1"/>
            </p:cNvSpPr>
            <p:nvPr/>
          </p:nvSpPr>
          <p:spPr bwMode="auto">
            <a:xfrm>
              <a:off x="16941445" y="1031289"/>
              <a:ext cx="865188" cy="9350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/>
            <a:lstStyle/>
            <a:p>
              <a:endParaRPr lang="en-US" sz="2000"/>
            </a:p>
          </p:txBody>
        </p:sp>
        <p:pic>
          <p:nvPicPr>
            <p:cNvPr id="42" name="Picture 13" descr="router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062933" y="526464"/>
              <a:ext cx="1643062" cy="893763"/>
            </a:xfrm>
            <a:prstGeom prst="rect">
              <a:avLst/>
            </a:prstGeom>
            <a:noFill/>
          </p:spPr>
        </p:pic>
        <p:sp>
          <p:nvSpPr>
            <p:cNvPr id="44" name="Line 15"/>
            <p:cNvSpPr>
              <a:spLocks noChangeShapeType="1"/>
            </p:cNvSpPr>
            <p:nvPr/>
          </p:nvSpPr>
          <p:spPr bwMode="auto">
            <a:xfrm flipH="1">
              <a:off x="11253432" y="1370125"/>
              <a:ext cx="193103" cy="5200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45" name="Line 16"/>
            <p:cNvSpPr>
              <a:spLocks noChangeShapeType="1"/>
            </p:cNvSpPr>
            <p:nvPr/>
          </p:nvSpPr>
          <p:spPr bwMode="auto">
            <a:xfrm>
              <a:off x="17974908" y="2326689"/>
              <a:ext cx="100012" cy="4064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sz="2000"/>
            </a:p>
          </p:txBody>
        </p:sp>
        <p:pic>
          <p:nvPicPr>
            <p:cNvPr id="47" name="Picture 18" descr="WLan_Router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702570" y="1534527"/>
              <a:ext cx="936625" cy="862012"/>
            </a:xfrm>
            <a:prstGeom prst="rect">
              <a:avLst/>
            </a:prstGeom>
            <a:noFill/>
          </p:spPr>
        </p:pic>
        <p:grpSp>
          <p:nvGrpSpPr>
            <p:cNvPr id="57" name="Group 34"/>
            <p:cNvGrpSpPr>
              <a:grpSpLocks/>
            </p:cNvGrpSpPr>
            <p:nvPr/>
          </p:nvGrpSpPr>
          <p:grpSpPr bwMode="auto">
            <a:xfrm>
              <a:off x="11931295" y="3872913"/>
              <a:ext cx="1643063" cy="1490663"/>
              <a:chOff x="3182" y="1543"/>
              <a:chExt cx="1035" cy="939"/>
            </a:xfrm>
          </p:grpSpPr>
          <p:pic>
            <p:nvPicPr>
              <p:cNvPr id="58" name="Picture 35" descr="router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182" y="1543"/>
                <a:ext cx="1035" cy="563"/>
              </a:xfrm>
              <a:prstGeom prst="rect">
                <a:avLst/>
              </a:prstGeom>
              <a:noFill/>
            </p:spPr>
          </p:pic>
          <p:sp>
            <p:nvSpPr>
              <p:cNvPr id="59" name="Text Box 36"/>
              <p:cNvSpPr txBox="1">
                <a:spLocks noChangeArrowheads="1"/>
              </p:cNvSpPr>
              <p:nvPr/>
            </p:nvSpPr>
            <p:spPr bwMode="auto">
              <a:xfrm>
                <a:off x="3288" y="1706"/>
                <a:ext cx="358" cy="776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 type="none" w="lg" len="lg"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endParaRPr lang="en-US" sz="2000" b="1" i="0" dirty="0"/>
              </a:p>
            </p:txBody>
          </p:sp>
        </p:grpSp>
        <p:pic>
          <p:nvPicPr>
            <p:cNvPr id="60" name="Picture 37" descr="iMac_view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0923233" y="4593639"/>
              <a:ext cx="1008062" cy="885825"/>
            </a:xfrm>
            <a:prstGeom prst="rect">
              <a:avLst/>
            </a:prstGeom>
            <a:noFill/>
          </p:spPr>
        </p:pic>
        <p:sp>
          <p:nvSpPr>
            <p:cNvPr id="61" name="Line 38"/>
            <p:cNvSpPr>
              <a:spLocks noChangeShapeType="1"/>
            </p:cNvSpPr>
            <p:nvPr/>
          </p:nvSpPr>
          <p:spPr bwMode="auto">
            <a:xfrm flipV="1">
              <a:off x="11885448" y="4601003"/>
              <a:ext cx="316992" cy="3657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/>
            <a:lstStyle/>
            <a:p>
              <a:endParaRPr lang="en-US" sz="2000"/>
            </a:p>
          </p:txBody>
        </p:sp>
        <p:grpSp>
          <p:nvGrpSpPr>
            <p:cNvPr id="66" name="Group 40"/>
            <p:cNvGrpSpPr/>
            <p:nvPr/>
          </p:nvGrpSpPr>
          <p:grpSpPr>
            <a:xfrm>
              <a:off x="12905004" y="1208259"/>
              <a:ext cx="2778252" cy="1991682"/>
              <a:chOff x="2670048" y="1767840"/>
              <a:chExt cx="4693920" cy="3364992"/>
            </a:xfrm>
          </p:grpSpPr>
          <p:sp>
            <p:nvSpPr>
              <p:cNvPr id="67" name="Cloud 66"/>
              <p:cNvSpPr/>
              <p:nvPr/>
            </p:nvSpPr>
            <p:spPr bwMode="auto">
              <a:xfrm>
                <a:off x="2670048" y="1767840"/>
                <a:ext cx="4693920" cy="3364992"/>
              </a:xfrm>
              <a:prstGeom prst="cloud">
                <a:avLst/>
              </a:prstGeom>
              <a:solidFill>
                <a:srgbClr val="6A80F0"/>
              </a:solidFill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68" name="Straight Connector 67"/>
              <p:cNvCxnSpPr/>
              <p:nvPr/>
            </p:nvCxnSpPr>
            <p:spPr bwMode="auto">
              <a:xfrm rot="5400000" flipH="1" flipV="1">
                <a:off x="2718816" y="3048000"/>
                <a:ext cx="1499616" cy="4754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9" name="Straight Connector 68"/>
              <p:cNvCxnSpPr/>
              <p:nvPr/>
            </p:nvCxnSpPr>
            <p:spPr bwMode="auto">
              <a:xfrm flipV="1">
                <a:off x="3230880" y="3316224"/>
                <a:ext cx="829056" cy="69494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0" name="Straight Connector 69"/>
              <p:cNvCxnSpPr/>
              <p:nvPr/>
            </p:nvCxnSpPr>
            <p:spPr bwMode="auto">
              <a:xfrm>
                <a:off x="3706368" y="2523744"/>
                <a:ext cx="1292352" cy="14630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1" name="Straight Connector 70"/>
              <p:cNvCxnSpPr/>
              <p:nvPr/>
            </p:nvCxnSpPr>
            <p:spPr bwMode="auto">
              <a:xfrm flipV="1">
                <a:off x="5005388" y="2458974"/>
                <a:ext cx="862012" cy="21431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2" name="Straight Connector 71"/>
              <p:cNvCxnSpPr/>
              <p:nvPr/>
            </p:nvCxnSpPr>
            <p:spPr bwMode="auto">
              <a:xfrm rot="10800000">
                <a:off x="4052888" y="3325750"/>
                <a:ext cx="1028700" cy="271463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3" name="Straight Connector 72"/>
              <p:cNvCxnSpPr/>
              <p:nvPr/>
            </p:nvCxnSpPr>
            <p:spPr bwMode="auto">
              <a:xfrm rot="16200000" flipH="1">
                <a:off x="4579144" y="3099529"/>
                <a:ext cx="923925" cy="80963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4" name="Straight Connector 73"/>
              <p:cNvCxnSpPr/>
              <p:nvPr/>
            </p:nvCxnSpPr>
            <p:spPr bwMode="auto">
              <a:xfrm rot="16200000" flipV="1">
                <a:off x="3848100" y="3530537"/>
                <a:ext cx="876300" cy="4572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5" name="Straight Connector 74"/>
              <p:cNvCxnSpPr/>
              <p:nvPr/>
            </p:nvCxnSpPr>
            <p:spPr bwMode="auto">
              <a:xfrm rot="5400000" flipH="1" flipV="1">
                <a:off x="4500562" y="3611500"/>
                <a:ext cx="609600" cy="58102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6" name="Straight Connector 75"/>
              <p:cNvCxnSpPr/>
              <p:nvPr/>
            </p:nvCxnSpPr>
            <p:spPr bwMode="auto">
              <a:xfrm>
                <a:off x="5086350" y="3592449"/>
                <a:ext cx="862013" cy="40957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7" name="Straight Connector 76"/>
              <p:cNvCxnSpPr/>
              <p:nvPr/>
            </p:nvCxnSpPr>
            <p:spPr bwMode="auto">
              <a:xfrm rot="10800000" flipV="1">
                <a:off x="4524375" y="4011549"/>
                <a:ext cx="1428750" cy="17145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8" name="Straight Connector 77"/>
              <p:cNvCxnSpPr/>
              <p:nvPr/>
            </p:nvCxnSpPr>
            <p:spPr bwMode="auto">
              <a:xfrm flipV="1">
                <a:off x="5100638" y="3135249"/>
                <a:ext cx="1366837" cy="4572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9" name="Straight Connector 78"/>
              <p:cNvCxnSpPr/>
              <p:nvPr/>
            </p:nvCxnSpPr>
            <p:spPr bwMode="auto">
              <a:xfrm rot="16200000" flipV="1">
                <a:off x="5845969" y="2485168"/>
                <a:ext cx="661988" cy="6096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0" name="Straight Connector 79"/>
              <p:cNvCxnSpPr/>
              <p:nvPr/>
            </p:nvCxnSpPr>
            <p:spPr bwMode="auto">
              <a:xfrm rot="5400000">
                <a:off x="5767389" y="3297174"/>
                <a:ext cx="885825" cy="52387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1" name="Straight Connector 80"/>
              <p:cNvCxnSpPr/>
              <p:nvPr/>
            </p:nvCxnSpPr>
            <p:spPr bwMode="auto">
              <a:xfrm rot="5400000" flipH="1" flipV="1">
                <a:off x="4910137" y="2639950"/>
                <a:ext cx="1138238" cy="77628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grpSp>
            <p:nvGrpSpPr>
              <p:cNvPr id="82" name="Group 24"/>
              <p:cNvGrpSpPr/>
              <p:nvPr/>
            </p:nvGrpSpPr>
            <p:grpSpPr>
              <a:xfrm>
                <a:off x="4840224" y="3364992"/>
                <a:ext cx="475488" cy="475488"/>
                <a:chOff x="2304288" y="3291840"/>
                <a:chExt cx="475488" cy="475488"/>
              </a:xfrm>
            </p:grpSpPr>
            <p:sp>
              <p:nvSpPr>
                <p:cNvPr id="115" name="Oval 25"/>
                <p:cNvSpPr/>
                <p:nvPr/>
              </p:nvSpPr>
              <p:spPr bwMode="auto">
                <a:xfrm>
                  <a:off x="2304288" y="3291840"/>
                  <a:ext cx="475488" cy="475488"/>
                </a:xfrm>
                <a:prstGeom prst="ellipse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cxnSp>
              <p:nvCxnSpPr>
                <p:cNvPr id="116" name="Straight Connector 26"/>
                <p:cNvCxnSpPr/>
                <p:nvPr/>
              </p:nvCxnSpPr>
              <p:spPr bwMode="auto">
                <a:xfrm rot="16200000" flipH="1">
                  <a:off x="2373922" y="3361474"/>
                  <a:ext cx="336220" cy="336220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17" name="Straight Connector 116"/>
                <p:cNvCxnSpPr/>
                <p:nvPr/>
              </p:nvCxnSpPr>
              <p:spPr bwMode="auto">
                <a:xfrm rot="5400000" flipH="1" flipV="1">
                  <a:off x="2373922" y="3361474"/>
                  <a:ext cx="336220" cy="336220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83" name="Group 32"/>
              <p:cNvGrpSpPr/>
              <p:nvPr/>
            </p:nvGrpSpPr>
            <p:grpSpPr>
              <a:xfrm>
                <a:off x="4767072" y="2426208"/>
                <a:ext cx="475488" cy="475488"/>
                <a:chOff x="2304288" y="3291840"/>
                <a:chExt cx="475488" cy="475488"/>
              </a:xfrm>
            </p:grpSpPr>
            <p:sp>
              <p:nvSpPr>
                <p:cNvPr id="112" name="Oval 111"/>
                <p:cNvSpPr/>
                <p:nvPr/>
              </p:nvSpPr>
              <p:spPr bwMode="auto">
                <a:xfrm>
                  <a:off x="2304288" y="3291840"/>
                  <a:ext cx="475488" cy="475488"/>
                </a:xfrm>
                <a:prstGeom prst="ellipse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cxnSp>
              <p:nvCxnSpPr>
                <p:cNvPr id="113" name="Straight Connector 112"/>
                <p:cNvCxnSpPr>
                  <a:stCxn id="112" idx="1"/>
                  <a:endCxn id="112" idx="5"/>
                </p:cNvCxnSpPr>
                <p:nvPr/>
              </p:nvCxnSpPr>
              <p:spPr bwMode="auto">
                <a:xfrm rot="16200000" flipH="1">
                  <a:off x="2373922" y="3361474"/>
                  <a:ext cx="336220" cy="336220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14" name="Straight Connector 113"/>
                <p:cNvCxnSpPr>
                  <a:stCxn id="112" idx="3"/>
                  <a:endCxn id="112" idx="7"/>
                </p:cNvCxnSpPr>
                <p:nvPr/>
              </p:nvCxnSpPr>
              <p:spPr bwMode="auto">
                <a:xfrm rot="5400000" flipH="1" flipV="1">
                  <a:off x="2373922" y="3361474"/>
                  <a:ext cx="336220" cy="336220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84" name="Group 49"/>
              <p:cNvGrpSpPr/>
              <p:nvPr/>
            </p:nvGrpSpPr>
            <p:grpSpPr>
              <a:xfrm>
                <a:off x="5632704" y="2218944"/>
                <a:ext cx="475488" cy="475488"/>
                <a:chOff x="2304288" y="3291840"/>
                <a:chExt cx="475488" cy="475488"/>
              </a:xfrm>
            </p:grpSpPr>
            <p:sp>
              <p:nvSpPr>
                <p:cNvPr id="109" name="Oval 108"/>
                <p:cNvSpPr/>
                <p:nvPr/>
              </p:nvSpPr>
              <p:spPr bwMode="auto">
                <a:xfrm>
                  <a:off x="2304288" y="3291840"/>
                  <a:ext cx="475488" cy="475488"/>
                </a:xfrm>
                <a:prstGeom prst="ellipse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cxnSp>
              <p:nvCxnSpPr>
                <p:cNvPr id="110" name="Straight Connector 109"/>
                <p:cNvCxnSpPr>
                  <a:stCxn id="109" idx="1"/>
                  <a:endCxn id="109" idx="5"/>
                </p:cNvCxnSpPr>
                <p:nvPr/>
              </p:nvCxnSpPr>
              <p:spPr bwMode="auto">
                <a:xfrm rot="16200000" flipH="1">
                  <a:off x="2373922" y="3361474"/>
                  <a:ext cx="336220" cy="336220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11" name="Straight Connector 110"/>
                <p:cNvCxnSpPr>
                  <a:stCxn id="109" idx="3"/>
                  <a:endCxn id="109" idx="7"/>
                </p:cNvCxnSpPr>
                <p:nvPr/>
              </p:nvCxnSpPr>
              <p:spPr bwMode="auto">
                <a:xfrm rot="5400000" flipH="1" flipV="1">
                  <a:off x="2373922" y="3361474"/>
                  <a:ext cx="336220" cy="336220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85" name="Group 28"/>
              <p:cNvGrpSpPr/>
              <p:nvPr/>
            </p:nvGrpSpPr>
            <p:grpSpPr>
              <a:xfrm>
                <a:off x="3816096" y="3084576"/>
                <a:ext cx="475488" cy="475488"/>
                <a:chOff x="2304288" y="3291840"/>
                <a:chExt cx="475488" cy="475488"/>
              </a:xfrm>
            </p:grpSpPr>
            <p:sp>
              <p:nvSpPr>
                <p:cNvPr id="106" name="Oval 105"/>
                <p:cNvSpPr/>
                <p:nvPr/>
              </p:nvSpPr>
              <p:spPr bwMode="auto">
                <a:xfrm>
                  <a:off x="2304288" y="3291840"/>
                  <a:ext cx="475488" cy="475488"/>
                </a:xfrm>
                <a:prstGeom prst="ellipse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cxnSp>
              <p:nvCxnSpPr>
                <p:cNvPr id="107" name="Straight Connector 106"/>
                <p:cNvCxnSpPr>
                  <a:stCxn id="106" idx="1"/>
                  <a:endCxn id="106" idx="5"/>
                </p:cNvCxnSpPr>
                <p:nvPr/>
              </p:nvCxnSpPr>
              <p:spPr bwMode="auto">
                <a:xfrm rot="16200000" flipH="1">
                  <a:off x="2373922" y="3361474"/>
                  <a:ext cx="336220" cy="336220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08" name="Straight Connector 107"/>
                <p:cNvCxnSpPr>
                  <a:stCxn id="106" idx="3"/>
                  <a:endCxn id="106" idx="7"/>
                </p:cNvCxnSpPr>
                <p:nvPr/>
              </p:nvCxnSpPr>
              <p:spPr bwMode="auto">
                <a:xfrm rot="5400000" flipH="1" flipV="1">
                  <a:off x="2373922" y="3361474"/>
                  <a:ext cx="336220" cy="336220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86" name="Group 45"/>
              <p:cNvGrpSpPr/>
              <p:nvPr/>
            </p:nvGrpSpPr>
            <p:grpSpPr>
              <a:xfrm>
                <a:off x="4279392" y="3950208"/>
                <a:ext cx="475488" cy="475488"/>
                <a:chOff x="2304288" y="3291840"/>
                <a:chExt cx="475488" cy="475488"/>
              </a:xfrm>
            </p:grpSpPr>
            <p:sp>
              <p:nvSpPr>
                <p:cNvPr id="103" name="Oval 102"/>
                <p:cNvSpPr/>
                <p:nvPr/>
              </p:nvSpPr>
              <p:spPr bwMode="auto">
                <a:xfrm>
                  <a:off x="2304288" y="3291840"/>
                  <a:ext cx="475488" cy="475488"/>
                </a:xfrm>
                <a:prstGeom prst="ellipse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cxnSp>
              <p:nvCxnSpPr>
                <p:cNvPr id="104" name="Straight Connector 103"/>
                <p:cNvCxnSpPr>
                  <a:stCxn id="103" idx="1"/>
                  <a:endCxn id="103" idx="5"/>
                </p:cNvCxnSpPr>
                <p:nvPr/>
              </p:nvCxnSpPr>
              <p:spPr bwMode="auto">
                <a:xfrm rot="16200000" flipH="1">
                  <a:off x="2373922" y="3361474"/>
                  <a:ext cx="336220" cy="336220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05" name="Straight Connector 104"/>
                <p:cNvCxnSpPr>
                  <a:stCxn id="103" idx="3"/>
                  <a:endCxn id="103" idx="7"/>
                </p:cNvCxnSpPr>
                <p:nvPr/>
              </p:nvCxnSpPr>
              <p:spPr bwMode="auto">
                <a:xfrm rot="5400000" flipH="1" flipV="1">
                  <a:off x="2373922" y="3361474"/>
                  <a:ext cx="336220" cy="336220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87" name="Group 36"/>
              <p:cNvGrpSpPr/>
              <p:nvPr/>
            </p:nvGrpSpPr>
            <p:grpSpPr>
              <a:xfrm>
                <a:off x="5705856" y="3767328"/>
                <a:ext cx="475488" cy="475488"/>
                <a:chOff x="2304288" y="3291840"/>
                <a:chExt cx="475488" cy="475488"/>
              </a:xfrm>
            </p:grpSpPr>
            <p:sp>
              <p:nvSpPr>
                <p:cNvPr id="100" name="Oval 99"/>
                <p:cNvSpPr/>
                <p:nvPr/>
              </p:nvSpPr>
              <p:spPr bwMode="auto">
                <a:xfrm>
                  <a:off x="2304288" y="3291840"/>
                  <a:ext cx="475488" cy="475488"/>
                </a:xfrm>
                <a:prstGeom prst="ellipse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cxnSp>
              <p:nvCxnSpPr>
                <p:cNvPr id="101" name="Straight Connector 100"/>
                <p:cNvCxnSpPr>
                  <a:stCxn id="100" idx="1"/>
                  <a:endCxn id="100" idx="5"/>
                </p:cNvCxnSpPr>
                <p:nvPr/>
              </p:nvCxnSpPr>
              <p:spPr bwMode="auto">
                <a:xfrm rot="16200000" flipH="1">
                  <a:off x="2373922" y="3361474"/>
                  <a:ext cx="336220" cy="336220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02" name="Straight Connector 101"/>
                <p:cNvCxnSpPr>
                  <a:stCxn id="100" idx="3"/>
                  <a:endCxn id="100" idx="7"/>
                </p:cNvCxnSpPr>
                <p:nvPr/>
              </p:nvCxnSpPr>
              <p:spPr bwMode="auto">
                <a:xfrm rot="5400000" flipH="1" flipV="1">
                  <a:off x="2373922" y="3361474"/>
                  <a:ext cx="336220" cy="336220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88" name="Group 19"/>
              <p:cNvGrpSpPr/>
              <p:nvPr/>
            </p:nvGrpSpPr>
            <p:grpSpPr>
              <a:xfrm>
                <a:off x="2999232" y="3803904"/>
                <a:ext cx="475488" cy="475488"/>
                <a:chOff x="2304288" y="3291840"/>
                <a:chExt cx="475488" cy="475488"/>
              </a:xfrm>
            </p:grpSpPr>
            <p:sp>
              <p:nvSpPr>
                <p:cNvPr id="97" name="Oval 96"/>
                <p:cNvSpPr/>
                <p:nvPr/>
              </p:nvSpPr>
              <p:spPr bwMode="auto">
                <a:xfrm>
                  <a:off x="2304288" y="3291840"/>
                  <a:ext cx="475488" cy="475488"/>
                </a:xfrm>
                <a:prstGeom prst="ellipse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cxnSp>
              <p:nvCxnSpPr>
                <p:cNvPr id="98" name="Straight Connector 97"/>
                <p:cNvCxnSpPr>
                  <a:stCxn id="97" idx="1"/>
                  <a:endCxn id="97" idx="5"/>
                </p:cNvCxnSpPr>
                <p:nvPr/>
              </p:nvCxnSpPr>
              <p:spPr bwMode="auto">
                <a:xfrm rot="16200000" flipH="1">
                  <a:off x="2373922" y="3361474"/>
                  <a:ext cx="336220" cy="336220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99" name="Straight Connector 18"/>
                <p:cNvCxnSpPr>
                  <a:stCxn id="97" idx="3"/>
                  <a:endCxn id="97" idx="7"/>
                </p:cNvCxnSpPr>
                <p:nvPr/>
              </p:nvCxnSpPr>
              <p:spPr bwMode="auto">
                <a:xfrm rot="5400000" flipH="1" flipV="1">
                  <a:off x="2373922" y="3361474"/>
                  <a:ext cx="336220" cy="336220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89" name="Group 40"/>
              <p:cNvGrpSpPr/>
              <p:nvPr/>
            </p:nvGrpSpPr>
            <p:grpSpPr>
              <a:xfrm>
                <a:off x="6230112" y="2889504"/>
                <a:ext cx="475488" cy="475488"/>
                <a:chOff x="2304288" y="3291840"/>
                <a:chExt cx="475488" cy="475488"/>
              </a:xfrm>
            </p:grpSpPr>
            <p:sp>
              <p:nvSpPr>
                <p:cNvPr id="94" name="Oval 93"/>
                <p:cNvSpPr/>
                <p:nvPr/>
              </p:nvSpPr>
              <p:spPr bwMode="auto">
                <a:xfrm>
                  <a:off x="2304288" y="3291840"/>
                  <a:ext cx="475488" cy="475488"/>
                </a:xfrm>
                <a:prstGeom prst="ellipse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cxnSp>
              <p:nvCxnSpPr>
                <p:cNvPr id="95" name="Straight Connector 94"/>
                <p:cNvCxnSpPr>
                  <a:stCxn id="94" idx="1"/>
                  <a:endCxn id="94" idx="5"/>
                </p:cNvCxnSpPr>
                <p:nvPr/>
              </p:nvCxnSpPr>
              <p:spPr bwMode="auto">
                <a:xfrm rot="16200000" flipH="1">
                  <a:off x="2373922" y="3361474"/>
                  <a:ext cx="336220" cy="336220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96" name="Straight Connector 95"/>
                <p:cNvCxnSpPr>
                  <a:stCxn id="94" idx="3"/>
                  <a:endCxn id="94" idx="7"/>
                </p:cNvCxnSpPr>
                <p:nvPr/>
              </p:nvCxnSpPr>
              <p:spPr bwMode="auto">
                <a:xfrm rot="5400000" flipH="1" flipV="1">
                  <a:off x="2373922" y="3361474"/>
                  <a:ext cx="336220" cy="336220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90" name="Group 20"/>
              <p:cNvGrpSpPr/>
              <p:nvPr/>
            </p:nvGrpSpPr>
            <p:grpSpPr>
              <a:xfrm>
                <a:off x="3474720" y="2304288"/>
                <a:ext cx="475488" cy="475488"/>
                <a:chOff x="2304288" y="3291840"/>
                <a:chExt cx="475488" cy="475488"/>
              </a:xfrm>
            </p:grpSpPr>
            <p:sp>
              <p:nvSpPr>
                <p:cNvPr id="91" name="Oval 21"/>
                <p:cNvSpPr/>
                <p:nvPr/>
              </p:nvSpPr>
              <p:spPr bwMode="auto">
                <a:xfrm>
                  <a:off x="2304288" y="3291840"/>
                  <a:ext cx="475488" cy="475488"/>
                </a:xfrm>
                <a:prstGeom prst="ellipse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cxnSp>
              <p:nvCxnSpPr>
                <p:cNvPr id="92" name="Straight Connector 22"/>
                <p:cNvCxnSpPr/>
                <p:nvPr/>
              </p:nvCxnSpPr>
              <p:spPr bwMode="auto">
                <a:xfrm rot="16200000" flipH="1">
                  <a:off x="2373922" y="3361474"/>
                  <a:ext cx="336220" cy="336220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93" name="Straight Connector 23"/>
                <p:cNvCxnSpPr/>
                <p:nvPr/>
              </p:nvCxnSpPr>
              <p:spPr bwMode="auto">
                <a:xfrm rot="5400000" flipH="1" flipV="1">
                  <a:off x="2373922" y="3361474"/>
                  <a:ext cx="336220" cy="336220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sp>
          <p:nvSpPr>
            <p:cNvPr id="118" name="Line 29"/>
            <p:cNvSpPr>
              <a:spLocks noChangeShapeType="1"/>
            </p:cNvSpPr>
            <p:nvPr/>
          </p:nvSpPr>
          <p:spPr bwMode="auto">
            <a:xfrm flipV="1">
              <a:off x="14872488" y="916988"/>
              <a:ext cx="1056132" cy="5872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19" name="Line 30"/>
            <p:cNvSpPr>
              <a:spLocks noChangeShapeType="1"/>
            </p:cNvSpPr>
            <p:nvPr/>
          </p:nvSpPr>
          <p:spPr bwMode="auto">
            <a:xfrm flipH="1" flipV="1">
              <a:off x="12639320" y="891589"/>
              <a:ext cx="794512" cy="6736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20" name="Line 40"/>
            <p:cNvSpPr>
              <a:spLocks noChangeShapeType="1"/>
            </p:cNvSpPr>
            <p:nvPr/>
          </p:nvSpPr>
          <p:spPr bwMode="auto">
            <a:xfrm flipH="1">
              <a:off x="12723458" y="2699053"/>
              <a:ext cx="466534" cy="12452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22" name="Freeform 42"/>
            <p:cNvSpPr>
              <a:spLocks/>
            </p:cNvSpPr>
            <p:nvPr/>
          </p:nvSpPr>
          <p:spPr bwMode="auto">
            <a:xfrm>
              <a:off x="16741420" y="929689"/>
              <a:ext cx="1238250" cy="2208213"/>
            </a:xfrm>
            <a:custGeom>
              <a:avLst/>
              <a:gdLst/>
              <a:ahLst/>
              <a:cxnLst>
                <a:cxn ang="0">
                  <a:pos x="780" y="1391"/>
                </a:cxn>
                <a:cxn ang="0">
                  <a:pos x="624" y="656"/>
                </a:cxn>
                <a:cxn ang="0">
                  <a:pos x="0" y="0"/>
                </a:cxn>
              </a:cxnLst>
              <a:rect l="0" t="0" r="r" b="b"/>
              <a:pathLst>
                <a:path w="780" h="1391">
                  <a:moveTo>
                    <a:pt x="780" y="1391"/>
                  </a:moveTo>
                  <a:cubicBezTo>
                    <a:pt x="754" y="1269"/>
                    <a:pt x="754" y="888"/>
                    <a:pt x="624" y="656"/>
                  </a:cubicBezTo>
                  <a:cubicBezTo>
                    <a:pt x="494" y="424"/>
                    <a:pt x="130" y="137"/>
                    <a:pt x="0" y="0"/>
                  </a:cubicBezTo>
                </a:path>
              </a:pathLst>
            </a:custGeom>
            <a:noFill/>
            <a:ln w="762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Freeform 44"/>
            <p:cNvSpPr>
              <a:spLocks/>
            </p:cNvSpPr>
            <p:nvPr/>
          </p:nvSpPr>
          <p:spPr bwMode="auto">
            <a:xfrm>
              <a:off x="11686820" y="1107489"/>
              <a:ext cx="1985963" cy="3759200"/>
            </a:xfrm>
            <a:custGeom>
              <a:avLst/>
              <a:gdLst/>
              <a:ahLst/>
              <a:cxnLst>
                <a:cxn ang="0">
                  <a:pos x="304" y="0"/>
                </a:cxn>
                <a:cxn ang="0">
                  <a:pos x="1200" y="1104"/>
                </a:cxn>
                <a:cxn ang="0">
                  <a:pos x="0" y="2368"/>
                </a:cxn>
              </a:cxnLst>
              <a:rect l="0" t="0" r="r" b="b"/>
              <a:pathLst>
                <a:path w="1251" h="2368">
                  <a:moveTo>
                    <a:pt x="304" y="0"/>
                  </a:moveTo>
                  <a:cubicBezTo>
                    <a:pt x="452" y="184"/>
                    <a:pt x="1251" y="709"/>
                    <a:pt x="1200" y="1104"/>
                  </a:cubicBezTo>
                  <a:cubicBezTo>
                    <a:pt x="1149" y="1499"/>
                    <a:pt x="250" y="2105"/>
                    <a:pt x="0" y="2368"/>
                  </a:cubicBezTo>
                </a:path>
              </a:pathLst>
            </a:custGeom>
            <a:noFill/>
            <a:ln w="762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Freeform 43"/>
            <p:cNvSpPr>
              <a:spLocks/>
            </p:cNvSpPr>
            <p:nvPr/>
          </p:nvSpPr>
          <p:spPr bwMode="auto">
            <a:xfrm>
              <a:off x="12398020" y="1043989"/>
              <a:ext cx="3733800" cy="546100"/>
            </a:xfrm>
            <a:custGeom>
              <a:avLst/>
              <a:gdLst/>
              <a:ahLst/>
              <a:cxnLst>
                <a:cxn ang="0">
                  <a:pos x="2352" y="24"/>
                </a:cxn>
                <a:cxn ang="0">
                  <a:pos x="1208" y="328"/>
                </a:cxn>
                <a:cxn ang="0">
                  <a:pos x="0" y="0"/>
                </a:cxn>
              </a:cxnLst>
              <a:rect l="0" t="0" r="r" b="b"/>
              <a:pathLst>
                <a:path w="2352" h="344">
                  <a:moveTo>
                    <a:pt x="2352" y="24"/>
                  </a:moveTo>
                  <a:cubicBezTo>
                    <a:pt x="2163" y="75"/>
                    <a:pt x="1600" y="332"/>
                    <a:pt x="1208" y="328"/>
                  </a:cubicBezTo>
                  <a:cubicBezTo>
                    <a:pt x="504" y="344"/>
                    <a:pt x="252" y="68"/>
                    <a:pt x="0" y="0"/>
                  </a:cubicBezTo>
                </a:path>
              </a:pathLst>
            </a:custGeom>
            <a:noFill/>
            <a:ln w="762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Cellular</a:t>
            </a:r>
            <a:r>
              <a:rPr lang="de-CH" dirty="0" smtClean="0"/>
              <a:t> Networks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 smtClean="0"/>
          </a:p>
          <a:p>
            <a:r>
              <a:rPr lang="en-US" dirty="0" smtClean="0"/>
              <a:t>GSM (Global System for Mobile Communications)</a:t>
            </a:r>
          </a:p>
          <a:p>
            <a:pPr lvl="1"/>
            <a:r>
              <a:rPr lang="en-US" dirty="0" smtClean="0"/>
              <a:t>Standard for a Public Land Mobile Network (PLMN)</a:t>
            </a:r>
          </a:p>
          <a:p>
            <a:pPr lvl="1"/>
            <a:r>
              <a:rPr lang="en-US" dirty="0" smtClean="0"/>
              <a:t>Specification of the GSM standard in 1991</a:t>
            </a:r>
          </a:p>
          <a:p>
            <a:pPr lvl="1"/>
            <a:r>
              <a:rPr lang="en-US" dirty="0" smtClean="0"/>
              <a:t>More than 3 billion subscribers worldwide</a:t>
            </a:r>
          </a:p>
          <a:p>
            <a:pPr lvl="1"/>
            <a:r>
              <a:rPr lang="en-US" dirty="0" smtClean="0"/>
              <a:t>Over 850 GSM network operators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GSM in Switzerland</a:t>
            </a:r>
          </a:p>
          <a:p>
            <a:pPr lvl="1"/>
            <a:r>
              <a:rPr lang="en-US" dirty="0" smtClean="0"/>
              <a:t>8 million mobile phone users (2007)</a:t>
            </a:r>
          </a:p>
          <a:p>
            <a:pPr lvl="1"/>
            <a:r>
              <a:rPr lang="en-US" dirty="0" smtClean="0"/>
              <a:t>5 GSM network operators active:</a:t>
            </a:r>
          </a:p>
          <a:p>
            <a:pPr lvl="1">
              <a:buNone/>
            </a:pPr>
            <a:endParaRPr lang="de-CH" dirty="0" smtClean="0"/>
          </a:p>
          <a:p>
            <a:endParaRPr lang="de-CH" dirty="0" smtClean="0"/>
          </a:p>
        </p:txBody>
      </p:sp>
      <p:pic>
        <p:nvPicPr>
          <p:cNvPr id="267268" name="Picture 4" descr="http://upload.wikimedia.org/wikipedia/en/thumb/5/5d/GSMLogo.svg/200px-GSMLogo.svg.png">
            <a:hlinkClick r:id="rId2" tooltip="The GSM logo is used to identify compatible handsets and equipment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12280" y="1230086"/>
            <a:ext cx="1081768" cy="649062"/>
          </a:xfrm>
          <a:prstGeom prst="rect">
            <a:avLst/>
          </a:prstGeom>
          <a:noFill/>
        </p:spPr>
      </p:pic>
      <p:pic>
        <p:nvPicPr>
          <p:cNvPr id="5" name="Grafik 4" descr="logo_swisscom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7787" y="4522239"/>
            <a:ext cx="962025" cy="714374"/>
          </a:xfrm>
          <a:prstGeom prst="rect">
            <a:avLst/>
          </a:prstGeom>
        </p:spPr>
      </p:pic>
      <p:pic>
        <p:nvPicPr>
          <p:cNvPr id="8" name="Grafik 7" descr="logo_small_de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9701" y="4482992"/>
            <a:ext cx="1581150" cy="666750"/>
          </a:xfrm>
          <a:prstGeom prst="rect">
            <a:avLst/>
          </a:prstGeom>
        </p:spPr>
      </p:pic>
      <p:pic>
        <p:nvPicPr>
          <p:cNvPr id="9" name="Grafik 8" descr="orange_logo_40.png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04038" y="4597289"/>
            <a:ext cx="568872" cy="654203"/>
          </a:xfrm>
          <a:prstGeom prst="rect">
            <a:avLst/>
          </a:prstGeom>
        </p:spPr>
      </p:pic>
      <p:pic>
        <p:nvPicPr>
          <p:cNvPr id="10" name="Grafik 9" descr="180px-In&amp;Phone.svg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40824" y="5451585"/>
            <a:ext cx="1714500" cy="495300"/>
          </a:xfrm>
          <a:prstGeom prst="rect">
            <a:avLst/>
          </a:prstGeom>
        </p:spPr>
      </p:pic>
      <p:pic>
        <p:nvPicPr>
          <p:cNvPr id="11" name="Grafik 10" descr="sunrise-logo-rot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63717" y="5551761"/>
            <a:ext cx="1426781" cy="2972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98179" y="2122107"/>
            <a:ext cx="6589986" cy="4489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GSM Architecture</a:t>
            </a:r>
            <a:endParaRPr lang="en-US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GSM is a combination of wireless and fixed network systems</a:t>
            </a:r>
          </a:p>
          <a:p>
            <a:pPr lvl="1"/>
            <a:r>
              <a:rPr lang="en-US" dirty="0" smtClean="0"/>
              <a:t>Base station covers mobile users in a cell</a:t>
            </a:r>
          </a:p>
          <a:p>
            <a:pPr lvl="1"/>
            <a:r>
              <a:rPr lang="en-US" dirty="0" smtClean="0"/>
              <a:t>Different base stations are connected through a backbone network</a:t>
            </a:r>
            <a:endParaRPr lang="en-US" dirty="0"/>
          </a:p>
        </p:txBody>
      </p:sp>
      <p:pic>
        <p:nvPicPr>
          <p:cNvPr id="8" name="Grafik 7" descr="Gms-basisstat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63034" y="2175642"/>
            <a:ext cx="2008822" cy="30112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GSM Coverage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 smtClean="0"/>
          </a:p>
          <a:p>
            <a:r>
              <a:rPr lang="en-US" dirty="0" smtClean="0"/>
              <a:t>Coverage in Switzerland  is nearly 99.8% of the populated area</a:t>
            </a:r>
          </a:p>
          <a:p>
            <a:pPr lvl="1"/>
            <a:r>
              <a:rPr lang="en-US" dirty="0" smtClean="0"/>
              <a:t>Approx. 11‘000 base stations (antennas) placed all over the country</a:t>
            </a:r>
          </a:p>
          <a:p>
            <a:r>
              <a:rPr lang="en-US" dirty="0" smtClean="0"/>
              <a:t>Cell sizes can vary from a few hundred meters up to 30 km</a:t>
            </a:r>
          </a:p>
          <a:p>
            <a:pPr lvl="1"/>
            <a:r>
              <a:rPr lang="en-US" dirty="0" smtClean="0"/>
              <a:t>Depends on the number of users, geography, transceiver power</a:t>
            </a:r>
          </a:p>
          <a:p>
            <a:r>
              <a:rPr lang="en-US" dirty="0" smtClean="0"/>
              <a:t>Example: Zurich City</a:t>
            </a:r>
          </a:p>
          <a:p>
            <a:endParaRPr lang="de-CH" dirty="0" smtClean="0"/>
          </a:p>
          <a:p>
            <a:endParaRPr lang="de-CH" dirty="0" smtClean="0"/>
          </a:p>
          <a:p>
            <a:endParaRPr lang="de-CH" dirty="0" smtClean="0"/>
          </a:p>
          <a:p>
            <a:endParaRPr lang="de-CH" dirty="0" smtClean="0"/>
          </a:p>
          <a:p>
            <a:endParaRPr lang="de-CH" dirty="0" smtClean="0"/>
          </a:p>
          <a:p>
            <a:endParaRPr lang="de-CH" dirty="0" smtClean="0"/>
          </a:p>
          <a:p>
            <a:endParaRPr lang="de-CH" dirty="0" smtClean="0"/>
          </a:p>
          <a:p>
            <a:endParaRPr lang="de-CH" dirty="0" smtClean="0"/>
          </a:p>
          <a:p>
            <a:endParaRPr lang="de-CH" dirty="0" smtClean="0"/>
          </a:p>
          <a:p>
            <a:pPr lvl="1">
              <a:buNone/>
            </a:pPr>
            <a:r>
              <a:rPr lang="de-CH" sz="1200" dirty="0" smtClean="0"/>
              <a:t>Source: funksender.ch, BAKOM</a:t>
            </a:r>
            <a:endParaRPr lang="de-DE" sz="1200" dirty="0"/>
          </a:p>
        </p:txBody>
      </p:sp>
      <p:pic>
        <p:nvPicPr>
          <p:cNvPr id="6" name="Inhaltsplatzhalter 3" descr="gsm_zuric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024760" y="3109127"/>
            <a:ext cx="4676958" cy="3102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Handling Mobility in Cellular Networks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 smtClean="0"/>
          </a:p>
          <a:p>
            <a:r>
              <a:rPr lang="en-US" dirty="0" smtClean="0"/>
              <a:t>GSM designed for high mobility of users</a:t>
            </a:r>
          </a:p>
          <a:p>
            <a:pPr lvl="1"/>
            <a:r>
              <a:rPr lang="en-US" dirty="0" smtClean="0"/>
              <a:t>GSM evolved from former car telephony standards (e.g. </a:t>
            </a:r>
            <a:r>
              <a:rPr lang="en-US" dirty="0" err="1" smtClean="0"/>
              <a:t>Natel</a:t>
            </a:r>
            <a:r>
              <a:rPr lang="en-US" dirty="0" smtClean="0"/>
              <a:t> C)</a:t>
            </a:r>
          </a:p>
          <a:p>
            <a:endParaRPr lang="en-US" dirty="0" smtClean="0"/>
          </a:p>
          <a:p>
            <a:r>
              <a:rPr lang="en-US" dirty="0" smtClean="0"/>
              <a:t>Home network:</a:t>
            </a:r>
          </a:p>
          <a:p>
            <a:pPr lvl="1"/>
            <a:r>
              <a:rPr lang="en-US" dirty="0" smtClean="0"/>
              <a:t>Network of your service provider (e.g. </a:t>
            </a:r>
            <a:r>
              <a:rPr lang="en-US" dirty="0" err="1" smtClean="0"/>
              <a:t>Swisscom</a:t>
            </a:r>
            <a:r>
              <a:rPr lang="en-US" dirty="0" smtClean="0"/>
              <a:t>, Orange, …)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Home Location Register (HLR) : </a:t>
            </a:r>
            <a:r>
              <a:rPr lang="en-US" dirty="0" smtClean="0"/>
              <a:t>stores profile information (services, billing, preferences) of all customers of a network operator</a:t>
            </a:r>
          </a:p>
          <a:p>
            <a:pPr lvl="1"/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Visited network:</a:t>
            </a:r>
          </a:p>
          <a:p>
            <a:pPr lvl="1"/>
            <a:r>
              <a:rPr lang="en-US" dirty="0" smtClean="0"/>
              <a:t>Network in which mobile user currently resides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Visitor Location Register (VLR): </a:t>
            </a:r>
            <a:r>
              <a:rPr lang="en-US" dirty="0" smtClean="0"/>
              <a:t>contains an entry for each user currently in the network, entry for a mobile user is copied from the HLR of your home network</a:t>
            </a:r>
          </a:p>
          <a:p>
            <a:pPr>
              <a:buNone/>
            </a:pPr>
            <a:endParaRPr lang="de-CH" dirty="0" smtClean="0"/>
          </a:p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Addressing Scheme for Cellular Subscribers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 smtClean="0"/>
          </a:p>
          <a:p>
            <a:r>
              <a:rPr lang="en-US" dirty="0" smtClean="0"/>
              <a:t>Global addressing scheme for mobile users</a:t>
            </a:r>
          </a:p>
          <a:p>
            <a:pPr lvl="1"/>
            <a:r>
              <a:rPr lang="en-US" dirty="0" smtClean="0"/>
              <a:t>Mobile phone numbers need to be globally unique</a:t>
            </a:r>
          </a:p>
          <a:p>
            <a:pPr lvl="1"/>
            <a:r>
              <a:rPr lang="en-US" dirty="0" smtClean="0"/>
              <a:t>Hierarchical addressing (country, operator, subscriber)</a:t>
            </a:r>
          </a:p>
          <a:p>
            <a:endParaRPr lang="en-US" dirty="0" smtClean="0"/>
          </a:p>
          <a:p>
            <a:r>
              <a:rPr lang="en-US" dirty="0" smtClean="0"/>
              <a:t>International Mobile Subscriber Identity (IMSI)</a:t>
            </a:r>
          </a:p>
          <a:p>
            <a:pPr lvl="1"/>
            <a:r>
              <a:rPr lang="en-US" dirty="0" smtClean="0"/>
              <a:t>Stored on the Subscriber Identity Module (SIM) card</a:t>
            </a:r>
          </a:p>
          <a:p>
            <a:pPr lvl="1"/>
            <a:r>
              <a:rPr lang="en-US" dirty="0" smtClean="0"/>
              <a:t>3 digits Mobile Country Code (MCC)</a:t>
            </a:r>
          </a:p>
          <a:p>
            <a:pPr lvl="1"/>
            <a:r>
              <a:rPr lang="en-US" dirty="0" smtClean="0"/>
              <a:t>2 digits Mobile Network Code (MNC)</a:t>
            </a:r>
          </a:p>
          <a:p>
            <a:pPr lvl="1"/>
            <a:r>
              <a:rPr lang="en-US" dirty="0" smtClean="0"/>
              <a:t>Max. 10 digits mobile station identification number</a:t>
            </a:r>
          </a:p>
          <a:p>
            <a:pPr lvl="1"/>
            <a:r>
              <a:rPr lang="en-US" dirty="0" smtClean="0"/>
              <a:t>Example for an IMSI:</a:t>
            </a:r>
          </a:p>
          <a:p>
            <a:pPr lvl="2">
              <a:buNone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228 01 1234567</a:t>
            </a:r>
          </a:p>
          <a:p>
            <a:pPr lvl="2">
              <a:buNone/>
            </a:pPr>
            <a:r>
              <a:rPr lang="en-US" sz="1800" dirty="0" smtClean="0">
                <a:latin typeface="+mj-lt"/>
                <a:cs typeface="Courier New" pitchFamily="49" charset="0"/>
              </a:rPr>
              <a:t>(228 = Switzerland, 01 = </a:t>
            </a:r>
            <a:r>
              <a:rPr lang="en-US" sz="1800" dirty="0" err="1" smtClean="0">
                <a:latin typeface="+mj-lt"/>
                <a:cs typeface="Courier New" pitchFamily="49" charset="0"/>
              </a:rPr>
              <a:t>Swisscom</a:t>
            </a:r>
            <a:r>
              <a:rPr lang="en-US" sz="1800" dirty="0" smtClean="0">
                <a:latin typeface="+mj-lt"/>
                <a:cs typeface="Courier New" pitchFamily="49" charset="0"/>
              </a:rPr>
              <a:t>, 1234567 = identification number)</a:t>
            </a:r>
          </a:p>
          <a:p>
            <a:pPr lvl="2">
              <a:buNone/>
            </a:pPr>
            <a:r>
              <a:rPr lang="en-US" sz="1800" dirty="0" smtClean="0">
                <a:latin typeface="+mj-lt"/>
                <a:cs typeface="Courier New" pitchFamily="49" charset="0"/>
              </a:rPr>
              <a:t>Corresponds to the international phone number  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+41 79 123 45 67</a:t>
            </a:r>
          </a:p>
          <a:p>
            <a:pPr lvl="2">
              <a:buNone/>
            </a:pPr>
            <a:endParaRPr lang="en-US" sz="2400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4" name="Grafik 3" descr="Sim_car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97552" y="2913222"/>
            <a:ext cx="1611366" cy="10281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Terminated Call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endParaRPr lang="de-CH" dirty="0" smtClean="0"/>
          </a:p>
          <a:p>
            <a:pPr marL="457200" indent="-457200">
              <a:buFont typeface="+mj-lt"/>
              <a:buAutoNum type="arabicPeriod"/>
            </a:pPr>
            <a:endParaRPr lang="de-CH" dirty="0" smtClean="0"/>
          </a:p>
          <a:p>
            <a:pPr marL="457200" indent="-457200">
              <a:buFont typeface="+mj-lt"/>
              <a:buAutoNum type="arabicPeriod"/>
            </a:pPr>
            <a:endParaRPr lang="de-CH" dirty="0" smtClean="0"/>
          </a:p>
          <a:p>
            <a:pPr marL="457200" indent="-457200">
              <a:buFont typeface="+mj-lt"/>
              <a:buAutoNum type="arabicPeriod"/>
            </a:pPr>
            <a:endParaRPr lang="de-CH" dirty="0" smtClean="0"/>
          </a:p>
          <a:p>
            <a:pPr marL="457200" indent="-457200">
              <a:buFont typeface="+mj-lt"/>
              <a:buAutoNum type="arabicPeriod"/>
            </a:pPr>
            <a:endParaRPr lang="de-CH" dirty="0" smtClean="0"/>
          </a:p>
          <a:p>
            <a:pPr marL="457200" indent="-457200">
              <a:buFont typeface="+mj-lt"/>
              <a:buAutoNum type="arabicPeriod"/>
            </a:pPr>
            <a:endParaRPr lang="de-CH" dirty="0" smtClean="0"/>
          </a:p>
          <a:p>
            <a:pPr marL="457200" indent="-457200">
              <a:buFont typeface="+mj-lt"/>
              <a:buAutoNum type="arabicPeriod"/>
            </a:pPr>
            <a:endParaRPr lang="de-CH" dirty="0" smtClean="0"/>
          </a:p>
          <a:p>
            <a:pPr marL="457200" indent="-457200">
              <a:buFont typeface="+mj-lt"/>
              <a:buAutoNum type="arabicPeriod"/>
            </a:pPr>
            <a:endParaRPr lang="de-CH" dirty="0" smtClean="0"/>
          </a:p>
          <a:p>
            <a:pPr marL="457200" indent="-457200">
              <a:buFont typeface="+mj-lt"/>
              <a:buAutoNum type="arabicPeriod"/>
            </a:pPr>
            <a:endParaRPr lang="de-CH" dirty="0" smtClean="0"/>
          </a:p>
          <a:p>
            <a:pPr marL="457200" indent="-457200">
              <a:buFont typeface="+mj-lt"/>
              <a:buAutoNum type="arabicPeriod"/>
            </a:pPr>
            <a:endParaRPr lang="de-CH" dirty="0" smtClean="0"/>
          </a:p>
          <a:p>
            <a:pPr marL="457200" indent="-457200">
              <a:buFont typeface="+mj-lt"/>
              <a:buAutoNum type="arabicPeriod"/>
            </a:pPr>
            <a:endParaRPr lang="de-CH" dirty="0" smtClean="0"/>
          </a:p>
          <a:p>
            <a:pPr marL="457200" indent="-457200">
              <a:buFont typeface="+mj-lt"/>
              <a:buAutoNum type="arabicPeriod"/>
            </a:pPr>
            <a:endParaRPr lang="de-CH" sz="105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1600" dirty="0" smtClean="0"/>
              <a:t>Calling a GSM subscriber, call is forwarded to the GMSC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 smtClean="0"/>
              <a:t>Look-up of the current location in the HLR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 smtClean="0"/>
              <a:t>Call is forwarded to the responsible MSC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 smtClean="0"/>
              <a:t>All base stations controlled by the MSC start paging the subscriber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 smtClean="0"/>
              <a:t>Mobile subscriber answers, security checks, call setup</a:t>
            </a:r>
            <a:endParaRPr lang="en-US" sz="1600" dirty="0"/>
          </a:p>
        </p:txBody>
      </p:sp>
      <p:pic>
        <p:nvPicPr>
          <p:cNvPr id="31232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4169" y="947244"/>
            <a:ext cx="6182217" cy="384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1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1346" y="2229178"/>
            <a:ext cx="3162300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GSM Handover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 smtClean="0"/>
          </a:p>
          <a:p>
            <a:r>
              <a:rPr lang="en-US" dirty="0" smtClean="0"/>
              <a:t>Intra-network mobility:</a:t>
            </a:r>
          </a:p>
          <a:p>
            <a:pPr lvl="1"/>
            <a:r>
              <a:rPr lang="en-US" dirty="0" smtClean="0"/>
              <a:t>User changes between different base stations (BSS) of the same network operator (handover)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Seamless handover (no call drop)</a:t>
            </a:r>
          </a:p>
          <a:p>
            <a:pPr marL="857250" lvl="1" indent="-342900">
              <a:buFont typeface="+mj-lt"/>
              <a:buAutoNum type="arabicPeriod"/>
            </a:pPr>
            <a:r>
              <a:rPr lang="en-US" dirty="0" smtClean="0"/>
              <a:t>Old BSS informs MSC of pending handover</a:t>
            </a:r>
          </a:p>
          <a:p>
            <a:pPr marL="857250" lvl="1" indent="-342900">
              <a:buFont typeface="+mj-lt"/>
              <a:buAutoNum type="arabicPeriod"/>
            </a:pPr>
            <a:r>
              <a:rPr lang="en-US" dirty="0" smtClean="0"/>
              <a:t>MSC sets up path (resources) to new BSS</a:t>
            </a:r>
          </a:p>
          <a:p>
            <a:pPr marL="857250" lvl="1" indent="-342900">
              <a:buFont typeface="+mj-lt"/>
              <a:buAutoNum type="arabicPeriod"/>
            </a:pPr>
            <a:r>
              <a:rPr lang="en-US" dirty="0" smtClean="0"/>
              <a:t>New BSS signals to MSC and old BSS: ready</a:t>
            </a:r>
          </a:p>
          <a:p>
            <a:pPr marL="857250" lvl="1" indent="-342900">
              <a:buFont typeface="+mj-lt"/>
              <a:buAutoNum type="arabicPeriod"/>
            </a:pPr>
            <a:r>
              <a:rPr lang="en-US" dirty="0" smtClean="0"/>
              <a:t>Old BSS tells subscriber to perform handover</a:t>
            </a:r>
          </a:p>
          <a:p>
            <a:pPr marL="857250" lvl="1" indent="-342900">
              <a:buFont typeface="+mj-lt"/>
              <a:buAutoNum type="arabicPeriod"/>
            </a:pPr>
            <a:r>
              <a:rPr lang="en-US" dirty="0" smtClean="0"/>
              <a:t>MSC re-routes call to the new BSS,</a:t>
            </a:r>
            <a:br>
              <a:rPr lang="en-US" dirty="0" smtClean="0"/>
            </a:br>
            <a:r>
              <a:rPr lang="en-US" dirty="0" smtClean="0"/>
              <a:t>old BSS releases resources</a:t>
            </a:r>
          </a:p>
          <a:p>
            <a:pPr marL="857250" lvl="1" indent="-342900">
              <a:buNone/>
            </a:pPr>
            <a:endParaRPr lang="en-US" dirty="0" smtClean="0"/>
          </a:p>
          <a:p>
            <a:pPr marL="457200"/>
            <a:r>
              <a:rPr lang="en-US" dirty="0" smtClean="0"/>
              <a:t>Sometimes it is even necessary to perform</a:t>
            </a:r>
            <a:br>
              <a:rPr lang="en-US" dirty="0" smtClean="0"/>
            </a:br>
            <a:r>
              <a:rPr lang="en-US" dirty="0" smtClean="0"/>
              <a:t>a handover between different MSCs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GSM Roaming</a:t>
            </a:r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 smtClean="0"/>
          </a:p>
          <a:p>
            <a:r>
              <a:rPr lang="en-US" dirty="0" smtClean="0"/>
              <a:t>Inter-network mobility:</a:t>
            </a:r>
          </a:p>
          <a:p>
            <a:pPr lvl="1"/>
            <a:r>
              <a:rPr lang="en-US" dirty="0" smtClean="0"/>
              <a:t>Home Location Register(HLR) keeps track of the current location</a:t>
            </a:r>
          </a:p>
          <a:p>
            <a:pPr lvl="1"/>
            <a:r>
              <a:rPr lang="en-US" dirty="0" smtClean="0"/>
              <a:t>Mobile user can be addressed by a temporary Mobile Station Roaming Number (MSRN)</a:t>
            </a:r>
          </a:p>
          <a:p>
            <a:pPr marL="800100" lvl="1" indent="-342900">
              <a:buFont typeface="+mj-lt"/>
              <a:buAutoNum type="arabicPeriod"/>
            </a:pPr>
            <a:endParaRPr lang="en-US" dirty="0" smtClean="0"/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Call is forwarded to</a:t>
            </a:r>
            <a:br>
              <a:rPr lang="en-US" dirty="0" smtClean="0"/>
            </a:br>
            <a:r>
              <a:rPr lang="en-US" dirty="0" smtClean="0"/>
              <a:t>home network GMSC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Location look-up in HLR,</a:t>
            </a:r>
            <a:br>
              <a:rPr lang="en-US" dirty="0" smtClean="0"/>
            </a:br>
            <a:r>
              <a:rPr lang="en-US" dirty="0" smtClean="0"/>
              <a:t>obtain temporary MSRN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Call is forwarded to </a:t>
            </a:r>
            <a:br>
              <a:rPr lang="en-US" dirty="0" smtClean="0"/>
            </a:br>
            <a:r>
              <a:rPr lang="en-US" dirty="0" smtClean="0"/>
              <a:t>visitor MSC over PSTN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Lookup location in VLR,</a:t>
            </a:r>
            <a:br>
              <a:rPr lang="en-US" dirty="0" smtClean="0"/>
            </a:br>
            <a:r>
              <a:rPr lang="en-US" dirty="0" smtClean="0"/>
              <a:t>forward call to user</a:t>
            </a:r>
          </a:p>
          <a:p>
            <a:pPr lvl="1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1679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7146" y="2502148"/>
            <a:ext cx="4887312" cy="4146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Mobility: IP versus GSM</a:t>
            </a:r>
            <a:endParaRPr lang="de-DE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</p:nvPr>
        </p:nvGraphicFramePr>
        <p:xfrm>
          <a:off x="468313" y="1404164"/>
          <a:ext cx="8207376" cy="3388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8859"/>
                <a:gridCol w="3436883"/>
                <a:gridCol w="303163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noProof="0" smtClean="0">
                          <a:solidFill>
                            <a:schemeClr val="tx1"/>
                          </a:solidFill>
                        </a:rPr>
                        <a:t>Mobile IP</a:t>
                      </a:r>
                      <a:endParaRPr lang="en-US" noProof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smtClean="0">
                          <a:solidFill>
                            <a:schemeClr val="tx1"/>
                          </a:solidFill>
                        </a:rPr>
                        <a:t>GSM</a:t>
                      </a:r>
                      <a:endParaRPr lang="en-US" noProof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smtClean="0">
                          <a:solidFill>
                            <a:schemeClr val="tx1"/>
                          </a:solidFill>
                        </a:rPr>
                        <a:t>Comment</a:t>
                      </a:r>
                      <a:endParaRPr lang="en-US" noProof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smtClean="0">
                          <a:solidFill>
                            <a:schemeClr val="tx1"/>
                          </a:solidFill>
                        </a:rPr>
                        <a:t>Home</a:t>
                      </a:r>
                      <a:r>
                        <a:rPr lang="en-US" baseline="0" noProof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noProof="0" smtClean="0">
                          <a:solidFill>
                            <a:schemeClr val="tx1"/>
                          </a:solidFill>
                        </a:rPr>
                        <a:t>Agent (HA)</a:t>
                      </a:r>
                      <a:endParaRPr lang="en-US" noProof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smtClean="0">
                          <a:solidFill>
                            <a:schemeClr val="tx1"/>
                          </a:solidFill>
                        </a:rPr>
                        <a:t>Gateway</a:t>
                      </a:r>
                      <a:r>
                        <a:rPr lang="en-US" baseline="0" noProof="0" smtClean="0">
                          <a:solidFill>
                            <a:schemeClr val="tx1"/>
                          </a:solidFill>
                        </a:rPr>
                        <a:t> Mobile Switching Center (GMSC) and Home Location Register (HLR)</a:t>
                      </a:r>
                      <a:endParaRPr lang="en-US" noProof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noProof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smtClean="0">
                          <a:solidFill>
                            <a:schemeClr val="tx1"/>
                          </a:solidFill>
                        </a:rPr>
                        <a:t>Point of contact to obtain</a:t>
                      </a:r>
                      <a:r>
                        <a:rPr lang="en-US" baseline="0" noProof="0" smtClean="0">
                          <a:solidFill>
                            <a:schemeClr val="tx1"/>
                          </a:solidFill>
                        </a:rPr>
                        <a:t> the current address (IP) or roaming number (GSM) of the mobile user</a:t>
                      </a:r>
                      <a:endParaRPr lang="en-US" noProof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smtClean="0">
                          <a:solidFill>
                            <a:schemeClr val="tx1"/>
                          </a:solidFill>
                        </a:rPr>
                        <a:t>Foreign Agent (FA)</a:t>
                      </a:r>
                      <a:endParaRPr lang="en-US" noProof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smtClean="0">
                          <a:solidFill>
                            <a:schemeClr val="tx1"/>
                          </a:solidFill>
                        </a:rPr>
                        <a:t>Visited Mobile Switching Center (MSC) and Visitor Location Register (VLR)</a:t>
                      </a:r>
                      <a:endParaRPr lang="en-US" noProof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smtClean="0">
                          <a:solidFill>
                            <a:schemeClr val="tx1"/>
                          </a:solidFill>
                        </a:rPr>
                        <a:t>Stores temporary information about the mobile user</a:t>
                      </a:r>
                      <a:endParaRPr lang="en-US" noProof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smtClean="0">
                          <a:solidFill>
                            <a:schemeClr val="tx1"/>
                          </a:solidFill>
                        </a:rPr>
                        <a:t>Care-of Address (COA)</a:t>
                      </a:r>
                      <a:endParaRPr lang="en-US" noProof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smtClean="0">
                          <a:solidFill>
                            <a:schemeClr val="tx1"/>
                          </a:solidFill>
                        </a:rPr>
                        <a:t>Mobile Station Roaming Number (MSRN)</a:t>
                      </a:r>
                      <a:endParaRPr lang="en-US" noProof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>
                          <a:solidFill>
                            <a:schemeClr val="tx1"/>
                          </a:solidFill>
                        </a:rPr>
                        <a:t>Temporary</a:t>
                      </a:r>
                      <a:r>
                        <a:rPr lang="en-US" baseline="0" noProof="0" dirty="0" smtClean="0">
                          <a:solidFill>
                            <a:schemeClr val="tx1"/>
                          </a:solidFill>
                        </a:rPr>
                        <a:t> address (IP) or number (GSM) for the mobile user</a:t>
                      </a:r>
                      <a:endParaRPr lang="en-US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Area maturity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Practical importance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Theoretical importance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889907" y="1657357"/>
            <a:ext cx="7788729" cy="489857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33CC33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bg1"/>
                </a:solidFill>
              </a:rPr>
              <a:t>First steps                                                        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Text book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889907" y="3132373"/>
            <a:ext cx="7788729" cy="489857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33CC33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No apps                                                     Mission critical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889907" y="4607389"/>
            <a:ext cx="7788729" cy="489857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33CC33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Not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really                                                         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Must have</a:t>
            </a:r>
          </a:p>
        </p:txBody>
      </p:sp>
      <p:sp>
        <p:nvSpPr>
          <p:cNvPr id="7" name="Isosceles Triangle 6"/>
          <p:cNvSpPr/>
          <p:nvPr/>
        </p:nvSpPr>
        <p:spPr bwMode="auto">
          <a:xfrm>
            <a:off x="3281879" y="1926771"/>
            <a:ext cx="293915" cy="391886"/>
          </a:xfrm>
          <a:prstGeom prst="triangl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Isosceles Triangle 7"/>
          <p:cNvSpPr/>
          <p:nvPr/>
        </p:nvSpPr>
        <p:spPr bwMode="auto">
          <a:xfrm>
            <a:off x="5744993" y="3385456"/>
            <a:ext cx="293915" cy="391886"/>
          </a:xfrm>
          <a:prstGeom prst="triangl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Isosceles Triangle 8"/>
          <p:cNvSpPr/>
          <p:nvPr/>
        </p:nvSpPr>
        <p:spPr bwMode="auto">
          <a:xfrm>
            <a:off x="4730722" y="4876798"/>
            <a:ext cx="293915" cy="391886"/>
          </a:xfrm>
          <a:prstGeom prst="triangl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Location services</a:t>
            </a:r>
          </a:p>
        </p:txBody>
      </p:sp>
      <p:sp>
        <p:nvSpPr>
          <p:cNvPr id="951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 b="1"/>
              <a:t>Service that maps node names to (geographic) coordinates</a:t>
            </a:r>
          </a:p>
          <a:p>
            <a:pPr lvl="1"/>
            <a:r>
              <a:rPr lang="en-US"/>
              <a:t>Should be distributed (no require for specialized hardware)</a:t>
            </a:r>
          </a:p>
          <a:p>
            <a:pPr lvl="1"/>
            <a:r>
              <a:rPr lang="en-US"/>
              <a:t>Should be efficient</a:t>
            </a:r>
          </a:p>
          <a:p>
            <a:r>
              <a:rPr lang="en-US" b="1"/>
              <a:t>Lookup of the position (or COA) of a mobile node</a:t>
            </a:r>
            <a:endParaRPr lang="en-US"/>
          </a:p>
          <a:p>
            <a:pPr lvl="1"/>
            <a:r>
              <a:rPr lang="en-US"/>
              <a:t>Mobile IP: Ask home agent</a:t>
            </a:r>
          </a:p>
          <a:p>
            <a:pPr lvl="1"/>
            <a:r>
              <a:rPr lang="en-US"/>
              <a:t>Home agent is determined through IP (unique ID) of MN</a:t>
            </a:r>
          </a:p>
          <a:p>
            <a:pPr lvl="1"/>
            <a:r>
              <a:rPr lang="en-US"/>
              <a:t>Possibly long detours even though sender and receiver are close</a:t>
            </a:r>
          </a:p>
          <a:p>
            <a:pPr lvl="1"/>
            <a:r>
              <a:rPr lang="en-US"/>
              <a:t>OK for Internet applications, where latency is (normally) low</a:t>
            </a:r>
          </a:p>
          <a:p>
            <a:r>
              <a:rPr lang="en-US" b="1"/>
              <a:t>Other application: Routing in a MANET</a:t>
            </a:r>
            <a:endParaRPr lang="en-US"/>
          </a:p>
          <a:p>
            <a:pPr lvl="1"/>
            <a:r>
              <a:rPr lang="en-US"/>
              <a:t>MANET: </a:t>
            </a:r>
            <a:r>
              <a:rPr lang="en-US" u="sng"/>
              <a:t>m</a:t>
            </a:r>
            <a:r>
              <a:rPr lang="en-US"/>
              <a:t>obile </a:t>
            </a:r>
            <a:r>
              <a:rPr lang="en-US" u="sng"/>
              <a:t>a</a:t>
            </a:r>
            <a:r>
              <a:rPr lang="en-US"/>
              <a:t>d hoc </a:t>
            </a:r>
            <a:r>
              <a:rPr lang="en-US" u="sng"/>
              <a:t>net</a:t>
            </a:r>
            <a:r>
              <a:rPr lang="en-US"/>
              <a:t>work</a:t>
            </a:r>
          </a:p>
          <a:p>
            <a:pPr lvl="1"/>
            <a:r>
              <a:rPr lang="en-US"/>
              <a:t>No dedicated routing hardware</a:t>
            </a:r>
          </a:p>
          <a:p>
            <a:pPr lvl="1"/>
            <a:r>
              <a:rPr lang="en-US"/>
              <a:t>Limited memory on each node: cannot store huge routing tables</a:t>
            </a:r>
          </a:p>
          <a:p>
            <a:pPr lvl="1"/>
            <a:r>
              <a:rPr lang="en-US"/>
              <a:t>Nodes are mostly battery powered and have limited energy</a:t>
            </a:r>
          </a:p>
          <a:p>
            <a:pPr lvl="1"/>
            <a:r>
              <a:rPr lang="en-US"/>
              <a:t>Nodes route messages, e.g. using </a:t>
            </a:r>
            <a:r>
              <a:rPr lang="en-US">
                <a:solidFill>
                  <a:srgbClr val="FF0000"/>
                </a:solidFill>
              </a:rPr>
              <a:t>georouting</a:t>
            </a:r>
          </a:p>
          <a:p>
            <a:pPr lvl="1">
              <a:buFontTx/>
              <a:buNone/>
            </a:pPr>
            <a:endParaRPr lang="en-US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Home based georouting in a MANET</a:t>
            </a:r>
          </a:p>
        </p:txBody>
      </p:sp>
      <p:sp>
        <p:nvSpPr>
          <p:cNvPr id="9533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b="1"/>
          </a:p>
          <a:p>
            <a:r>
              <a:rPr lang="en-US" b="1"/>
              <a:t>How can the sender learn the current position of another node?</a:t>
            </a:r>
          </a:p>
          <a:p>
            <a:pPr lvl="1"/>
            <a:r>
              <a:rPr lang="en-US"/>
              <a:t>Flooding the entire network is undesirable (traffic and energy overhead)</a:t>
            </a:r>
            <a:endParaRPr lang="en-US" b="1"/>
          </a:p>
          <a:p>
            <a:r>
              <a:rPr lang="en-US" b="1"/>
              <a:t>Home based approach</a:t>
            </a:r>
          </a:p>
          <a:p>
            <a:pPr lvl="1"/>
            <a:r>
              <a:rPr lang="en-US"/>
              <a:t>Similar to Mobile IP, each node has a </a:t>
            </a:r>
            <a:r>
              <a:rPr lang="en-US" i="1"/>
              <a:t>home </a:t>
            </a:r>
            <a:r>
              <a:rPr lang="en-US"/>
              <a:t>node, where it stores and regularly updates its current position</a:t>
            </a:r>
          </a:p>
          <a:p>
            <a:pPr lvl="1"/>
            <a:r>
              <a:rPr lang="en-US"/>
              <a:t>The home is determined by the unique ID of the node </a:t>
            </a:r>
            <a:r>
              <a:rPr lang="en-US" i="1"/>
              <a:t>t</a:t>
            </a:r>
            <a:r>
              <a:rPr lang="en-US"/>
              <a:t>. One possibility is to hash the ID to a position </a:t>
            </a:r>
            <a:r>
              <a:rPr lang="en-US" i="1"/>
              <a:t>p</a:t>
            </a:r>
            <a:r>
              <a:rPr lang="en-US" i="1" baseline="-25000"/>
              <a:t>t</a:t>
            </a:r>
            <a:r>
              <a:rPr lang="en-US"/>
              <a:t> and use the node closest to </a:t>
            </a:r>
            <a:r>
              <a:rPr lang="en-US" i="1"/>
              <a:t>p</a:t>
            </a:r>
            <a:r>
              <a:rPr lang="en-US" i="1" baseline="-25000"/>
              <a:t>t</a:t>
            </a:r>
            <a:r>
              <a:rPr lang="en-US"/>
              <a:t> as home. </a:t>
            </a:r>
          </a:p>
          <a:p>
            <a:pPr lvl="1"/>
            <a:r>
              <a:rPr lang="en-US"/>
              <a:t>Thus, given the ID of a node, every node can determine the position of the corresponding home.</a:t>
            </a:r>
          </a:p>
          <a:p>
            <a:pPr lvl="1"/>
            <a:endParaRPr lang="en-US"/>
          </a:p>
          <a:p>
            <a:pPr lvl="1"/>
            <a:endParaRPr lang="en-US" b="1"/>
          </a:p>
        </p:txBody>
      </p:sp>
      <p:sp>
        <p:nvSpPr>
          <p:cNvPr id="953792" name="Oval 448"/>
          <p:cNvSpPr>
            <a:spLocks noChangeArrowheads="1"/>
          </p:cNvSpPr>
          <p:nvPr/>
        </p:nvSpPr>
        <p:spPr bwMode="auto">
          <a:xfrm>
            <a:off x="5073650" y="5151438"/>
            <a:ext cx="0" cy="0"/>
          </a:xfrm>
          <a:prstGeom prst="ellipse">
            <a:avLst/>
          </a:prstGeom>
          <a:solidFill>
            <a:schemeClr val="tx1"/>
          </a:solidFill>
          <a:ln w="1524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3793" name="Oval 449"/>
          <p:cNvSpPr>
            <a:spLocks noChangeArrowheads="1"/>
          </p:cNvSpPr>
          <p:nvPr/>
        </p:nvSpPr>
        <p:spPr bwMode="auto">
          <a:xfrm>
            <a:off x="5302250" y="5427663"/>
            <a:ext cx="0" cy="0"/>
          </a:xfrm>
          <a:prstGeom prst="ellipse">
            <a:avLst/>
          </a:prstGeom>
          <a:solidFill>
            <a:schemeClr val="tx1"/>
          </a:solidFill>
          <a:ln w="1524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3794" name="Oval 450"/>
          <p:cNvSpPr>
            <a:spLocks noChangeArrowheads="1"/>
          </p:cNvSpPr>
          <p:nvPr/>
        </p:nvSpPr>
        <p:spPr bwMode="auto">
          <a:xfrm>
            <a:off x="6216650" y="5246688"/>
            <a:ext cx="0" cy="0"/>
          </a:xfrm>
          <a:prstGeom prst="ellipse">
            <a:avLst/>
          </a:prstGeom>
          <a:solidFill>
            <a:schemeClr val="tx1"/>
          </a:solidFill>
          <a:ln w="1524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3795" name="Oval 451"/>
          <p:cNvSpPr>
            <a:spLocks noChangeArrowheads="1"/>
          </p:cNvSpPr>
          <p:nvPr/>
        </p:nvSpPr>
        <p:spPr bwMode="auto">
          <a:xfrm>
            <a:off x="5576888" y="5246688"/>
            <a:ext cx="0" cy="0"/>
          </a:xfrm>
          <a:prstGeom prst="ellipse">
            <a:avLst/>
          </a:prstGeom>
          <a:solidFill>
            <a:schemeClr val="tx1"/>
          </a:solidFill>
          <a:ln w="1524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3796" name="Oval 452"/>
          <p:cNvSpPr>
            <a:spLocks noChangeArrowheads="1"/>
          </p:cNvSpPr>
          <p:nvPr/>
        </p:nvSpPr>
        <p:spPr bwMode="auto">
          <a:xfrm>
            <a:off x="5989638" y="5427663"/>
            <a:ext cx="0" cy="0"/>
          </a:xfrm>
          <a:prstGeom prst="ellipse">
            <a:avLst/>
          </a:prstGeom>
          <a:solidFill>
            <a:schemeClr val="tx1"/>
          </a:solidFill>
          <a:ln w="1524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3797" name="Oval 453"/>
          <p:cNvSpPr>
            <a:spLocks noChangeArrowheads="1"/>
          </p:cNvSpPr>
          <p:nvPr/>
        </p:nvSpPr>
        <p:spPr bwMode="auto">
          <a:xfrm>
            <a:off x="6311900" y="4833938"/>
            <a:ext cx="0" cy="0"/>
          </a:xfrm>
          <a:prstGeom prst="ellipse">
            <a:avLst/>
          </a:prstGeom>
          <a:solidFill>
            <a:schemeClr val="tx1"/>
          </a:solidFill>
          <a:ln w="1524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3798" name="Oval 454"/>
          <p:cNvSpPr>
            <a:spLocks noChangeArrowheads="1"/>
          </p:cNvSpPr>
          <p:nvPr/>
        </p:nvSpPr>
        <p:spPr bwMode="auto">
          <a:xfrm>
            <a:off x="6402388" y="5564188"/>
            <a:ext cx="0" cy="0"/>
          </a:xfrm>
          <a:prstGeom prst="ellipse">
            <a:avLst/>
          </a:prstGeom>
          <a:solidFill>
            <a:schemeClr val="tx1"/>
          </a:solidFill>
          <a:ln w="1524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3799" name="Oval 455"/>
          <p:cNvSpPr>
            <a:spLocks noChangeArrowheads="1"/>
          </p:cNvSpPr>
          <p:nvPr/>
        </p:nvSpPr>
        <p:spPr bwMode="auto">
          <a:xfrm>
            <a:off x="7502525" y="5062538"/>
            <a:ext cx="0" cy="0"/>
          </a:xfrm>
          <a:prstGeom prst="ellipse">
            <a:avLst/>
          </a:prstGeom>
          <a:solidFill>
            <a:schemeClr val="tx1"/>
          </a:solidFill>
          <a:ln w="1524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3800" name="Oval 456"/>
          <p:cNvSpPr>
            <a:spLocks noChangeArrowheads="1"/>
          </p:cNvSpPr>
          <p:nvPr/>
        </p:nvSpPr>
        <p:spPr bwMode="auto">
          <a:xfrm>
            <a:off x="7316788" y="5473700"/>
            <a:ext cx="0" cy="0"/>
          </a:xfrm>
          <a:prstGeom prst="ellipse">
            <a:avLst/>
          </a:prstGeom>
          <a:solidFill>
            <a:schemeClr val="tx1"/>
          </a:solidFill>
          <a:ln w="1524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3801" name="Oval 457"/>
          <p:cNvSpPr>
            <a:spLocks noChangeArrowheads="1"/>
          </p:cNvSpPr>
          <p:nvPr/>
        </p:nvSpPr>
        <p:spPr bwMode="auto">
          <a:xfrm>
            <a:off x="6767513" y="5289550"/>
            <a:ext cx="0" cy="0"/>
          </a:xfrm>
          <a:prstGeom prst="ellipse">
            <a:avLst/>
          </a:prstGeom>
          <a:solidFill>
            <a:schemeClr val="tx1"/>
          </a:solidFill>
          <a:ln w="1524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3802" name="Oval 458"/>
          <p:cNvSpPr>
            <a:spLocks noChangeArrowheads="1"/>
          </p:cNvSpPr>
          <p:nvPr/>
        </p:nvSpPr>
        <p:spPr bwMode="auto">
          <a:xfrm>
            <a:off x="7180263" y="5108575"/>
            <a:ext cx="0" cy="0"/>
          </a:xfrm>
          <a:prstGeom prst="ellipse">
            <a:avLst/>
          </a:prstGeom>
          <a:solidFill>
            <a:schemeClr val="tx1"/>
          </a:solidFill>
          <a:ln w="1524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3803" name="Oval 459"/>
          <p:cNvSpPr>
            <a:spLocks noChangeArrowheads="1"/>
          </p:cNvSpPr>
          <p:nvPr/>
        </p:nvSpPr>
        <p:spPr bwMode="auto">
          <a:xfrm>
            <a:off x="7042150" y="5427663"/>
            <a:ext cx="0" cy="0"/>
          </a:xfrm>
          <a:prstGeom prst="ellipse">
            <a:avLst/>
          </a:prstGeom>
          <a:solidFill>
            <a:schemeClr val="tx1"/>
          </a:solidFill>
          <a:ln w="1524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3804" name="Oval 460"/>
          <p:cNvSpPr>
            <a:spLocks noChangeArrowheads="1"/>
          </p:cNvSpPr>
          <p:nvPr/>
        </p:nvSpPr>
        <p:spPr bwMode="auto">
          <a:xfrm>
            <a:off x="7639050" y="4649788"/>
            <a:ext cx="0" cy="0"/>
          </a:xfrm>
          <a:prstGeom prst="ellipse">
            <a:avLst/>
          </a:prstGeom>
          <a:solidFill>
            <a:schemeClr val="tx1"/>
          </a:solidFill>
          <a:ln w="1524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3805" name="Oval 461"/>
          <p:cNvSpPr>
            <a:spLocks noChangeArrowheads="1"/>
          </p:cNvSpPr>
          <p:nvPr/>
        </p:nvSpPr>
        <p:spPr bwMode="auto">
          <a:xfrm>
            <a:off x="7867650" y="5337175"/>
            <a:ext cx="0" cy="0"/>
          </a:xfrm>
          <a:prstGeom prst="ellipse">
            <a:avLst/>
          </a:prstGeom>
          <a:solidFill>
            <a:schemeClr val="tx1"/>
          </a:solidFill>
          <a:ln w="1524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3806" name="Oval 462"/>
          <p:cNvSpPr>
            <a:spLocks noChangeArrowheads="1"/>
          </p:cNvSpPr>
          <p:nvPr/>
        </p:nvSpPr>
        <p:spPr bwMode="auto">
          <a:xfrm>
            <a:off x="8142288" y="5151438"/>
            <a:ext cx="0" cy="0"/>
          </a:xfrm>
          <a:prstGeom prst="ellipse">
            <a:avLst/>
          </a:prstGeom>
          <a:solidFill>
            <a:schemeClr val="tx1"/>
          </a:solidFill>
          <a:ln w="1524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3807" name="Oval 463"/>
          <p:cNvSpPr>
            <a:spLocks noChangeArrowheads="1"/>
          </p:cNvSpPr>
          <p:nvPr/>
        </p:nvSpPr>
        <p:spPr bwMode="auto">
          <a:xfrm>
            <a:off x="6586538" y="5886450"/>
            <a:ext cx="0" cy="0"/>
          </a:xfrm>
          <a:prstGeom prst="ellipse">
            <a:avLst/>
          </a:prstGeom>
          <a:solidFill>
            <a:schemeClr val="tx1"/>
          </a:solidFill>
          <a:ln w="1524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3808" name="Oval 464"/>
          <p:cNvSpPr>
            <a:spLocks noChangeArrowheads="1"/>
          </p:cNvSpPr>
          <p:nvPr/>
        </p:nvSpPr>
        <p:spPr bwMode="auto">
          <a:xfrm>
            <a:off x="6813550" y="5611813"/>
            <a:ext cx="0" cy="0"/>
          </a:xfrm>
          <a:prstGeom prst="ellipse">
            <a:avLst/>
          </a:prstGeom>
          <a:solidFill>
            <a:schemeClr val="tx1"/>
          </a:solidFill>
          <a:ln w="1524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3809" name="Line 465"/>
          <p:cNvSpPr>
            <a:spLocks noChangeShapeType="1"/>
          </p:cNvSpPr>
          <p:nvPr/>
        </p:nvSpPr>
        <p:spPr bwMode="auto">
          <a:xfrm flipV="1">
            <a:off x="5302250" y="5246688"/>
            <a:ext cx="274638" cy="180975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53810" name="Line 466"/>
          <p:cNvSpPr>
            <a:spLocks noChangeShapeType="1"/>
          </p:cNvSpPr>
          <p:nvPr/>
        </p:nvSpPr>
        <p:spPr bwMode="auto">
          <a:xfrm flipH="1">
            <a:off x="5576888" y="5014913"/>
            <a:ext cx="138112" cy="231775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53811" name="Line 467"/>
          <p:cNvSpPr>
            <a:spLocks noChangeShapeType="1"/>
          </p:cNvSpPr>
          <p:nvPr/>
        </p:nvSpPr>
        <p:spPr bwMode="auto">
          <a:xfrm flipH="1" flipV="1">
            <a:off x="5529263" y="4421188"/>
            <a:ext cx="185737" cy="593725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53812" name="Line 468"/>
          <p:cNvSpPr>
            <a:spLocks noChangeShapeType="1"/>
          </p:cNvSpPr>
          <p:nvPr/>
        </p:nvSpPr>
        <p:spPr bwMode="auto">
          <a:xfrm flipH="1" flipV="1">
            <a:off x="6767513" y="5289550"/>
            <a:ext cx="46037" cy="322263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53813" name="Line 469"/>
          <p:cNvSpPr>
            <a:spLocks noChangeShapeType="1"/>
          </p:cNvSpPr>
          <p:nvPr/>
        </p:nvSpPr>
        <p:spPr bwMode="auto">
          <a:xfrm flipV="1">
            <a:off x="6767513" y="4876800"/>
            <a:ext cx="227012" cy="412750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53814" name="Line 470"/>
          <p:cNvSpPr>
            <a:spLocks noChangeShapeType="1"/>
          </p:cNvSpPr>
          <p:nvPr/>
        </p:nvSpPr>
        <p:spPr bwMode="auto">
          <a:xfrm>
            <a:off x="6994525" y="4876800"/>
            <a:ext cx="185738" cy="231775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53815" name="Line 471"/>
          <p:cNvSpPr>
            <a:spLocks noChangeShapeType="1"/>
          </p:cNvSpPr>
          <p:nvPr/>
        </p:nvSpPr>
        <p:spPr bwMode="auto">
          <a:xfrm flipH="1">
            <a:off x="7042150" y="5108575"/>
            <a:ext cx="138113" cy="319088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53816" name="Line 472"/>
          <p:cNvSpPr>
            <a:spLocks noChangeShapeType="1"/>
          </p:cNvSpPr>
          <p:nvPr/>
        </p:nvSpPr>
        <p:spPr bwMode="auto">
          <a:xfrm>
            <a:off x="7042150" y="5427663"/>
            <a:ext cx="274638" cy="46037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53817" name="Line 473"/>
          <p:cNvSpPr>
            <a:spLocks noChangeShapeType="1"/>
          </p:cNvSpPr>
          <p:nvPr/>
        </p:nvSpPr>
        <p:spPr bwMode="auto">
          <a:xfrm flipV="1">
            <a:off x="7316788" y="5062538"/>
            <a:ext cx="185737" cy="411162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53818" name="Line 474"/>
          <p:cNvSpPr>
            <a:spLocks noChangeShapeType="1"/>
          </p:cNvSpPr>
          <p:nvPr/>
        </p:nvSpPr>
        <p:spPr bwMode="auto">
          <a:xfrm flipH="1" flipV="1">
            <a:off x="6402388" y="5564188"/>
            <a:ext cx="411162" cy="47625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53819" name="Line 475"/>
          <p:cNvSpPr>
            <a:spLocks noChangeShapeType="1"/>
          </p:cNvSpPr>
          <p:nvPr/>
        </p:nvSpPr>
        <p:spPr bwMode="auto">
          <a:xfrm flipH="1" flipV="1">
            <a:off x="6216650" y="5246688"/>
            <a:ext cx="185738" cy="317500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53820" name="Line 476"/>
          <p:cNvSpPr>
            <a:spLocks noChangeShapeType="1"/>
          </p:cNvSpPr>
          <p:nvPr/>
        </p:nvSpPr>
        <p:spPr bwMode="auto">
          <a:xfrm flipV="1">
            <a:off x="6216650" y="4833938"/>
            <a:ext cx="95250" cy="412750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53821" name="Line 477"/>
          <p:cNvSpPr>
            <a:spLocks noChangeShapeType="1"/>
          </p:cNvSpPr>
          <p:nvPr/>
        </p:nvSpPr>
        <p:spPr bwMode="auto">
          <a:xfrm flipV="1">
            <a:off x="6311900" y="4421188"/>
            <a:ext cx="90488" cy="365125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53822" name="Line 478"/>
          <p:cNvSpPr>
            <a:spLocks noChangeShapeType="1"/>
          </p:cNvSpPr>
          <p:nvPr/>
        </p:nvSpPr>
        <p:spPr bwMode="auto">
          <a:xfrm>
            <a:off x="6402388" y="4421188"/>
            <a:ext cx="866775" cy="90487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53823" name="Line 479"/>
          <p:cNvSpPr>
            <a:spLocks noChangeShapeType="1"/>
          </p:cNvSpPr>
          <p:nvPr/>
        </p:nvSpPr>
        <p:spPr bwMode="auto">
          <a:xfrm>
            <a:off x="7269163" y="4511675"/>
            <a:ext cx="233362" cy="550863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53824" name="Line 480"/>
          <p:cNvSpPr>
            <a:spLocks noChangeShapeType="1"/>
          </p:cNvSpPr>
          <p:nvPr/>
        </p:nvSpPr>
        <p:spPr bwMode="auto">
          <a:xfrm flipH="1">
            <a:off x="5761038" y="5427663"/>
            <a:ext cx="228600" cy="365125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53825" name="Line 481"/>
          <p:cNvSpPr>
            <a:spLocks noChangeShapeType="1"/>
          </p:cNvSpPr>
          <p:nvPr/>
        </p:nvSpPr>
        <p:spPr bwMode="auto">
          <a:xfrm>
            <a:off x="5302250" y="5427663"/>
            <a:ext cx="458788" cy="365125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53826" name="Line 482"/>
          <p:cNvSpPr>
            <a:spLocks noChangeShapeType="1"/>
          </p:cNvSpPr>
          <p:nvPr/>
        </p:nvSpPr>
        <p:spPr bwMode="auto">
          <a:xfrm flipV="1">
            <a:off x="5989638" y="5246688"/>
            <a:ext cx="227012" cy="180975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53827" name="Line 483"/>
          <p:cNvSpPr>
            <a:spLocks noChangeShapeType="1"/>
          </p:cNvSpPr>
          <p:nvPr/>
        </p:nvSpPr>
        <p:spPr bwMode="auto">
          <a:xfrm>
            <a:off x="5761038" y="5792788"/>
            <a:ext cx="825500" cy="93662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53828" name="Line 484"/>
          <p:cNvSpPr>
            <a:spLocks noChangeShapeType="1"/>
          </p:cNvSpPr>
          <p:nvPr/>
        </p:nvSpPr>
        <p:spPr bwMode="auto">
          <a:xfrm flipH="1" flipV="1">
            <a:off x="5073650" y="5151438"/>
            <a:ext cx="228600" cy="276225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53829" name="Line 485"/>
          <p:cNvSpPr>
            <a:spLocks noChangeShapeType="1"/>
          </p:cNvSpPr>
          <p:nvPr/>
        </p:nvSpPr>
        <p:spPr bwMode="auto">
          <a:xfrm flipV="1">
            <a:off x="5073650" y="4421188"/>
            <a:ext cx="455613" cy="730250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53830" name="Line 486"/>
          <p:cNvSpPr>
            <a:spLocks noChangeShapeType="1"/>
          </p:cNvSpPr>
          <p:nvPr/>
        </p:nvSpPr>
        <p:spPr bwMode="auto">
          <a:xfrm flipV="1">
            <a:off x="6586538" y="5473700"/>
            <a:ext cx="730250" cy="412750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53831" name="Line 487"/>
          <p:cNvSpPr>
            <a:spLocks noChangeShapeType="1"/>
          </p:cNvSpPr>
          <p:nvPr/>
        </p:nvSpPr>
        <p:spPr bwMode="auto">
          <a:xfrm flipV="1">
            <a:off x="7316788" y="5337175"/>
            <a:ext cx="550862" cy="136525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53832" name="Line 488"/>
          <p:cNvSpPr>
            <a:spLocks noChangeShapeType="1"/>
          </p:cNvSpPr>
          <p:nvPr/>
        </p:nvSpPr>
        <p:spPr bwMode="auto">
          <a:xfrm flipV="1">
            <a:off x="7867650" y="5151438"/>
            <a:ext cx="274638" cy="185737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53833" name="Line 489"/>
          <p:cNvSpPr>
            <a:spLocks noChangeShapeType="1"/>
          </p:cNvSpPr>
          <p:nvPr/>
        </p:nvSpPr>
        <p:spPr bwMode="auto">
          <a:xfrm flipH="1" flipV="1">
            <a:off x="7639050" y="4649788"/>
            <a:ext cx="503238" cy="501650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53834" name="Line 490"/>
          <p:cNvSpPr>
            <a:spLocks noChangeShapeType="1"/>
          </p:cNvSpPr>
          <p:nvPr/>
        </p:nvSpPr>
        <p:spPr bwMode="auto">
          <a:xfrm>
            <a:off x="7269163" y="4511675"/>
            <a:ext cx="369887" cy="138113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53835" name="Line 491"/>
          <p:cNvSpPr>
            <a:spLocks noChangeShapeType="1"/>
          </p:cNvSpPr>
          <p:nvPr/>
        </p:nvSpPr>
        <p:spPr bwMode="auto">
          <a:xfrm flipV="1">
            <a:off x="6813550" y="5427663"/>
            <a:ext cx="228600" cy="184150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53836" name="Line 492"/>
          <p:cNvSpPr>
            <a:spLocks noChangeShapeType="1"/>
          </p:cNvSpPr>
          <p:nvPr/>
        </p:nvSpPr>
        <p:spPr bwMode="auto">
          <a:xfrm flipV="1">
            <a:off x="7634288" y="5337175"/>
            <a:ext cx="233362" cy="274638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53837" name="Line 493"/>
          <p:cNvSpPr>
            <a:spLocks noChangeShapeType="1"/>
          </p:cNvSpPr>
          <p:nvPr/>
        </p:nvSpPr>
        <p:spPr bwMode="auto">
          <a:xfrm flipH="1">
            <a:off x="7502525" y="5611813"/>
            <a:ext cx="136525" cy="503237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53838" name="Line 494"/>
          <p:cNvSpPr>
            <a:spLocks noChangeShapeType="1"/>
          </p:cNvSpPr>
          <p:nvPr/>
        </p:nvSpPr>
        <p:spPr bwMode="auto">
          <a:xfrm flipH="1" flipV="1">
            <a:off x="7046913" y="5886450"/>
            <a:ext cx="455612" cy="228600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53839" name="Line 495"/>
          <p:cNvSpPr>
            <a:spLocks noChangeShapeType="1"/>
          </p:cNvSpPr>
          <p:nvPr/>
        </p:nvSpPr>
        <p:spPr bwMode="auto">
          <a:xfrm>
            <a:off x="7316788" y="5473700"/>
            <a:ext cx="322262" cy="138113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53840" name="Line 496"/>
          <p:cNvSpPr>
            <a:spLocks noChangeShapeType="1"/>
          </p:cNvSpPr>
          <p:nvPr/>
        </p:nvSpPr>
        <p:spPr bwMode="auto">
          <a:xfrm flipH="1">
            <a:off x="7042150" y="5473700"/>
            <a:ext cx="274638" cy="412750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53841" name="Line 497"/>
          <p:cNvSpPr>
            <a:spLocks noChangeShapeType="1"/>
          </p:cNvSpPr>
          <p:nvPr/>
        </p:nvSpPr>
        <p:spPr bwMode="auto">
          <a:xfrm flipV="1">
            <a:off x="7502525" y="5792788"/>
            <a:ext cx="777875" cy="322262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53842" name="Line 498"/>
          <p:cNvSpPr>
            <a:spLocks noChangeShapeType="1"/>
          </p:cNvSpPr>
          <p:nvPr/>
        </p:nvSpPr>
        <p:spPr bwMode="auto">
          <a:xfrm>
            <a:off x="6586538" y="5883275"/>
            <a:ext cx="460375" cy="0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53843" name="Line 499"/>
          <p:cNvSpPr>
            <a:spLocks noChangeShapeType="1"/>
          </p:cNvSpPr>
          <p:nvPr/>
        </p:nvSpPr>
        <p:spPr bwMode="auto">
          <a:xfrm flipH="1" flipV="1">
            <a:off x="8142288" y="5151438"/>
            <a:ext cx="138112" cy="644525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53844" name="Oval 500"/>
          <p:cNvSpPr>
            <a:spLocks noChangeAspect="1" noChangeArrowheads="1"/>
          </p:cNvSpPr>
          <p:nvPr/>
        </p:nvSpPr>
        <p:spPr bwMode="auto">
          <a:xfrm>
            <a:off x="5705475" y="5745163"/>
            <a:ext cx="107950" cy="10795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3845" name="Oval 501"/>
          <p:cNvSpPr>
            <a:spLocks noChangeAspect="1" noChangeArrowheads="1"/>
          </p:cNvSpPr>
          <p:nvPr/>
        </p:nvSpPr>
        <p:spPr bwMode="auto">
          <a:xfrm>
            <a:off x="5249863" y="5375275"/>
            <a:ext cx="107950" cy="10795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3846" name="Oval 502"/>
          <p:cNvSpPr>
            <a:spLocks noChangeAspect="1" noChangeArrowheads="1"/>
          </p:cNvSpPr>
          <p:nvPr/>
        </p:nvSpPr>
        <p:spPr bwMode="auto">
          <a:xfrm>
            <a:off x="5524500" y="5191125"/>
            <a:ext cx="107950" cy="106363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3847" name="Oval 503"/>
          <p:cNvSpPr>
            <a:spLocks noChangeAspect="1" noChangeArrowheads="1"/>
          </p:cNvSpPr>
          <p:nvPr/>
        </p:nvSpPr>
        <p:spPr bwMode="auto">
          <a:xfrm>
            <a:off x="5649913" y="4962525"/>
            <a:ext cx="107950" cy="10795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3848" name="Oval 504"/>
          <p:cNvSpPr>
            <a:spLocks noChangeAspect="1" noChangeArrowheads="1"/>
          </p:cNvSpPr>
          <p:nvPr/>
        </p:nvSpPr>
        <p:spPr bwMode="auto">
          <a:xfrm>
            <a:off x="5018088" y="5100638"/>
            <a:ext cx="107950" cy="107950"/>
          </a:xfrm>
          <a:prstGeom prst="ellipse">
            <a:avLst/>
          </a:prstGeom>
          <a:solidFill>
            <a:schemeClr val="accent2"/>
          </a:solidFill>
          <a:ln w="3175">
            <a:solidFill>
              <a:schemeClr val="accent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3849" name="Oval 505"/>
          <p:cNvSpPr>
            <a:spLocks noChangeAspect="1" noChangeArrowheads="1"/>
          </p:cNvSpPr>
          <p:nvPr/>
        </p:nvSpPr>
        <p:spPr bwMode="auto">
          <a:xfrm>
            <a:off x="5478463" y="4370388"/>
            <a:ext cx="111125" cy="106362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3850" name="Oval 506"/>
          <p:cNvSpPr>
            <a:spLocks noChangeAspect="1" noChangeArrowheads="1"/>
          </p:cNvSpPr>
          <p:nvPr/>
        </p:nvSpPr>
        <p:spPr bwMode="auto">
          <a:xfrm>
            <a:off x="5937250" y="5380038"/>
            <a:ext cx="107950" cy="10795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3851" name="Oval 507"/>
          <p:cNvSpPr>
            <a:spLocks noChangeAspect="1" noChangeArrowheads="1"/>
          </p:cNvSpPr>
          <p:nvPr/>
        </p:nvSpPr>
        <p:spPr bwMode="auto">
          <a:xfrm>
            <a:off x="6165850" y="5194300"/>
            <a:ext cx="106363" cy="10795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3852" name="Oval 508"/>
          <p:cNvSpPr>
            <a:spLocks noChangeAspect="1" noChangeArrowheads="1"/>
          </p:cNvSpPr>
          <p:nvPr/>
        </p:nvSpPr>
        <p:spPr bwMode="auto">
          <a:xfrm>
            <a:off x="6259513" y="4783138"/>
            <a:ext cx="107950" cy="106362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3853" name="Oval 509"/>
          <p:cNvSpPr>
            <a:spLocks noChangeAspect="1" noChangeArrowheads="1"/>
          </p:cNvSpPr>
          <p:nvPr/>
        </p:nvSpPr>
        <p:spPr bwMode="auto">
          <a:xfrm>
            <a:off x="6350000" y="5518150"/>
            <a:ext cx="107950" cy="106363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3854" name="Oval 510"/>
          <p:cNvSpPr>
            <a:spLocks noChangeAspect="1" noChangeArrowheads="1"/>
          </p:cNvSpPr>
          <p:nvPr/>
        </p:nvSpPr>
        <p:spPr bwMode="auto">
          <a:xfrm>
            <a:off x="6535738" y="5835650"/>
            <a:ext cx="106362" cy="10795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3855" name="Oval 511"/>
          <p:cNvSpPr>
            <a:spLocks noChangeAspect="1" noChangeArrowheads="1"/>
          </p:cNvSpPr>
          <p:nvPr/>
        </p:nvSpPr>
        <p:spPr bwMode="auto">
          <a:xfrm>
            <a:off x="6989763" y="5835650"/>
            <a:ext cx="107950" cy="10795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3856" name="Oval 512"/>
          <p:cNvSpPr>
            <a:spLocks noChangeAspect="1" noChangeArrowheads="1"/>
          </p:cNvSpPr>
          <p:nvPr/>
        </p:nvSpPr>
        <p:spPr bwMode="auto">
          <a:xfrm>
            <a:off x="6757988" y="5564188"/>
            <a:ext cx="107950" cy="10795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3857" name="Oval 513"/>
          <p:cNvSpPr>
            <a:spLocks noChangeAspect="1" noChangeArrowheads="1"/>
          </p:cNvSpPr>
          <p:nvPr/>
        </p:nvSpPr>
        <p:spPr bwMode="auto">
          <a:xfrm>
            <a:off x="6715125" y="5238750"/>
            <a:ext cx="107950" cy="106363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3858" name="Oval 514"/>
          <p:cNvSpPr>
            <a:spLocks noChangeAspect="1" noChangeArrowheads="1"/>
          </p:cNvSpPr>
          <p:nvPr/>
        </p:nvSpPr>
        <p:spPr bwMode="auto">
          <a:xfrm>
            <a:off x="6943725" y="4826000"/>
            <a:ext cx="111125" cy="106363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3859" name="Oval 515"/>
          <p:cNvSpPr>
            <a:spLocks noChangeAspect="1" noChangeArrowheads="1"/>
          </p:cNvSpPr>
          <p:nvPr/>
        </p:nvSpPr>
        <p:spPr bwMode="auto">
          <a:xfrm>
            <a:off x="7127875" y="5057775"/>
            <a:ext cx="107950" cy="10795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3860" name="Oval 516"/>
          <p:cNvSpPr>
            <a:spLocks noChangeAspect="1" noChangeArrowheads="1"/>
          </p:cNvSpPr>
          <p:nvPr/>
        </p:nvSpPr>
        <p:spPr bwMode="auto">
          <a:xfrm>
            <a:off x="6989763" y="5370513"/>
            <a:ext cx="107950" cy="10795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3861" name="Oval 517"/>
          <p:cNvSpPr>
            <a:spLocks noChangeAspect="1" noChangeArrowheads="1"/>
          </p:cNvSpPr>
          <p:nvPr/>
        </p:nvSpPr>
        <p:spPr bwMode="auto">
          <a:xfrm>
            <a:off x="7265988" y="5422900"/>
            <a:ext cx="106362" cy="10795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3862" name="Oval 518"/>
          <p:cNvSpPr>
            <a:spLocks noChangeAspect="1" noChangeArrowheads="1"/>
          </p:cNvSpPr>
          <p:nvPr/>
        </p:nvSpPr>
        <p:spPr bwMode="auto">
          <a:xfrm>
            <a:off x="7583488" y="5561013"/>
            <a:ext cx="107950" cy="106362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3863" name="Oval 519"/>
          <p:cNvSpPr>
            <a:spLocks noChangeAspect="1" noChangeArrowheads="1"/>
          </p:cNvSpPr>
          <p:nvPr/>
        </p:nvSpPr>
        <p:spPr bwMode="auto">
          <a:xfrm>
            <a:off x="7450138" y="6062663"/>
            <a:ext cx="107950" cy="10795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3865" name="Oval 521"/>
          <p:cNvSpPr>
            <a:spLocks noChangeAspect="1" noChangeArrowheads="1"/>
          </p:cNvSpPr>
          <p:nvPr/>
        </p:nvSpPr>
        <p:spPr bwMode="auto">
          <a:xfrm>
            <a:off x="7213600" y="4456113"/>
            <a:ext cx="107950" cy="10795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3866" name="Oval 522"/>
          <p:cNvSpPr>
            <a:spLocks noChangeAspect="1" noChangeArrowheads="1"/>
          </p:cNvSpPr>
          <p:nvPr/>
        </p:nvSpPr>
        <p:spPr bwMode="auto">
          <a:xfrm>
            <a:off x="7578725" y="4597400"/>
            <a:ext cx="107950" cy="10795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3867" name="Oval 523"/>
          <p:cNvSpPr>
            <a:spLocks noChangeAspect="1" noChangeArrowheads="1"/>
          </p:cNvSpPr>
          <p:nvPr/>
        </p:nvSpPr>
        <p:spPr bwMode="auto">
          <a:xfrm>
            <a:off x="7445375" y="5010150"/>
            <a:ext cx="107950" cy="10795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3868" name="Oval 524"/>
          <p:cNvSpPr>
            <a:spLocks noChangeAspect="1" noChangeArrowheads="1"/>
          </p:cNvSpPr>
          <p:nvPr/>
        </p:nvSpPr>
        <p:spPr bwMode="auto">
          <a:xfrm>
            <a:off x="7810500" y="5281613"/>
            <a:ext cx="112713" cy="11112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3870" name="Oval 526"/>
          <p:cNvSpPr>
            <a:spLocks noChangeAspect="1" noChangeArrowheads="1"/>
          </p:cNvSpPr>
          <p:nvPr/>
        </p:nvSpPr>
        <p:spPr bwMode="auto">
          <a:xfrm>
            <a:off x="8223250" y="5740400"/>
            <a:ext cx="107950" cy="10795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3871" name="Text Box 527"/>
          <p:cNvSpPr txBox="1">
            <a:spLocks noChangeArrowheads="1"/>
          </p:cNvSpPr>
          <p:nvPr/>
        </p:nvSpPr>
        <p:spPr bwMode="auto">
          <a:xfrm>
            <a:off x="4743450" y="4940300"/>
            <a:ext cx="298450" cy="366713"/>
          </a:xfrm>
          <a:prstGeom prst="rect">
            <a:avLst/>
          </a:prstGeom>
          <a:noFill/>
          <a:ln w="38100" algn="ctr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r>
              <a:rPr lang="en-US" sz="1800" i="0">
                <a:solidFill>
                  <a:schemeClr val="accent2"/>
                </a:solidFill>
              </a:rPr>
              <a:t>s</a:t>
            </a:r>
          </a:p>
        </p:txBody>
      </p:sp>
      <p:sp>
        <p:nvSpPr>
          <p:cNvPr id="953872" name="Text Box 528"/>
          <p:cNvSpPr txBox="1">
            <a:spLocks noChangeArrowheads="1"/>
          </p:cNvSpPr>
          <p:nvPr/>
        </p:nvSpPr>
        <p:spPr bwMode="auto">
          <a:xfrm>
            <a:off x="8212138" y="4940300"/>
            <a:ext cx="247650" cy="366713"/>
          </a:xfrm>
          <a:prstGeom prst="rect">
            <a:avLst/>
          </a:prstGeom>
          <a:noFill/>
          <a:ln w="38100" algn="ctr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r>
              <a:rPr lang="en-US" sz="1800" i="0">
                <a:solidFill>
                  <a:schemeClr val="accent2"/>
                </a:solidFill>
              </a:rPr>
              <a:t>t</a:t>
            </a:r>
          </a:p>
        </p:txBody>
      </p:sp>
      <p:sp>
        <p:nvSpPr>
          <p:cNvPr id="953873" name="Text Box 529"/>
          <p:cNvSpPr txBox="1">
            <a:spLocks noChangeArrowheads="1"/>
          </p:cNvSpPr>
          <p:nvPr/>
        </p:nvSpPr>
        <p:spPr bwMode="auto">
          <a:xfrm>
            <a:off x="6261100" y="4071938"/>
            <a:ext cx="354013" cy="366712"/>
          </a:xfrm>
          <a:prstGeom prst="rect">
            <a:avLst/>
          </a:prstGeom>
          <a:noFill/>
          <a:ln w="38100" algn="ctr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r>
              <a:rPr lang="en-US" sz="1800" i="0">
                <a:solidFill>
                  <a:srgbClr val="FF0000"/>
                </a:solidFill>
              </a:rPr>
              <a:t>h</a:t>
            </a:r>
            <a:r>
              <a:rPr lang="en-US" sz="1800" i="0" baseline="-2500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953874" name="Line 530"/>
          <p:cNvSpPr>
            <a:spLocks noChangeShapeType="1"/>
          </p:cNvSpPr>
          <p:nvPr/>
        </p:nvSpPr>
        <p:spPr bwMode="auto">
          <a:xfrm flipV="1">
            <a:off x="5738813" y="4822825"/>
            <a:ext cx="584200" cy="1905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53876" name="Line 532"/>
          <p:cNvSpPr>
            <a:spLocks noChangeShapeType="1"/>
          </p:cNvSpPr>
          <p:nvPr/>
        </p:nvSpPr>
        <p:spPr bwMode="auto">
          <a:xfrm>
            <a:off x="5702300" y="4995863"/>
            <a:ext cx="511175" cy="250825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53877" name="Line 533"/>
          <p:cNvSpPr>
            <a:spLocks noChangeShapeType="1"/>
          </p:cNvSpPr>
          <p:nvPr/>
        </p:nvSpPr>
        <p:spPr bwMode="auto">
          <a:xfrm flipV="1">
            <a:off x="5691188" y="4430713"/>
            <a:ext cx="719137" cy="587375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53878" name="Line 534"/>
          <p:cNvSpPr>
            <a:spLocks noChangeShapeType="1"/>
          </p:cNvSpPr>
          <p:nvPr/>
        </p:nvSpPr>
        <p:spPr bwMode="auto">
          <a:xfrm>
            <a:off x="5538788" y="4397375"/>
            <a:ext cx="849312" cy="33338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953864" name="Oval 520"/>
          <p:cNvSpPr>
            <a:spLocks noChangeAspect="1" noChangeArrowheads="1"/>
          </p:cNvSpPr>
          <p:nvPr/>
        </p:nvSpPr>
        <p:spPr bwMode="auto">
          <a:xfrm>
            <a:off x="6350000" y="4365625"/>
            <a:ext cx="107950" cy="107950"/>
          </a:xfrm>
          <a:prstGeom prst="ellipse">
            <a:avLst/>
          </a:prstGeom>
          <a:solidFill>
            <a:srgbClr val="FF0000"/>
          </a:solidFill>
          <a:ln w="3175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3869" name="Oval 525"/>
          <p:cNvSpPr>
            <a:spLocks noChangeAspect="1" noChangeArrowheads="1"/>
          </p:cNvSpPr>
          <p:nvPr/>
        </p:nvSpPr>
        <p:spPr bwMode="auto">
          <a:xfrm>
            <a:off x="8086725" y="5095875"/>
            <a:ext cx="106363" cy="107950"/>
          </a:xfrm>
          <a:prstGeom prst="ellipse">
            <a:avLst/>
          </a:prstGeom>
          <a:solidFill>
            <a:schemeClr val="accent2"/>
          </a:solidFill>
          <a:ln w="3175">
            <a:solidFill>
              <a:schemeClr val="accent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3880" name="Text Box 536"/>
          <p:cNvSpPr txBox="1">
            <a:spLocks noChangeArrowheads="1"/>
          </p:cNvSpPr>
          <p:nvPr/>
        </p:nvSpPr>
        <p:spPr bwMode="auto">
          <a:xfrm>
            <a:off x="592138" y="4325938"/>
            <a:ext cx="4124325" cy="1465262"/>
          </a:xfrm>
          <a:prstGeom prst="rect">
            <a:avLst/>
          </a:prstGeom>
          <a:noFill/>
          <a:ln w="28575" cap="sq" algn="ctr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457200" indent="-457200" algn="l"/>
            <a:r>
              <a:rPr lang="en-US" sz="1800" b="1" i="0"/>
              <a:t>Home based routing</a:t>
            </a:r>
          </a:p>
          <a:p>
            <a:pPr marL="457200" indent="-457200" algn="l">
              <a:buFontTx/>
              <a:buAutoNum type="arabicPeriod"/>
            </a:pPr>
            <a:r>
              <a:rPr lang="en-US" sz="1800" i="0"/>
              <a:t>Route packet to </a:t>
            </a:r>
            <a:r>
              <a:rPr lang="en-US" sz="1800"/>
              <a:t>h</a:t>
            </a:r>
            <a:r>
              <a:rPr lang="en-US" sz="1800" baseline="-25000"/>
              <a:t>t</a:t>
            </a:r>
            <a:r>
              <a:rPr lang="en-US" sz="1800" i="0"/>
              <a:t>, the home of the destination </a:t>
            </a:r>
            <a:r>
              <a:rPr lang="en-US" sz="1800"/>
              <a:t>t</a:t>
            </a:r>
          </a:p>
          <a:p>
            <a:pPr marL="457200" indent="-457200" algn="l">
              <a:buFontTx/>
              <a:buAutoNum type="arabicPeriod"/>
            </a:pPr>
            <a:r>
              <a:rPr lang="en-US" sz="1800" i="0"/>
              <a:t>Read the current position of </a:t>
            </a:r>
            <a:r>
              <a:rPr lang="en-US" sz="1800"/>
              <a:t>t</a:t>
            </a:r>
          </a:p>
          <a:p>
            <a:pPr marL="457200" indent="-457200" algn="l">
              <a:buFontTx/>
              <a:buAutoNum type="arabicPeriod"/>
            </a:pPr>
            <a:r>
              <a:rPr lang="en-US" sz="1800" i="0"/>
              <a:t>Route to </a:t>
            </a:r>
            <a:r>
              <a:rPr lang="en-US" sz="1800"/>
              <a:t>t</a:t>
            </a:r>
            <a:endParaRPr lang="en-US" sz="1800" i="0"/>
          </a:p>
        </p:txBody>
      </p:sp>
      <p:sp>
        <p:nvSpPr>
          <p:cNvPr id="953881" name="Text Box 537"/>
          <p:cNvSpPr txBox="1">
            <a:spLocks noChangeArrowheads="1"/>
          </p:cNvSpPr>
          <p:nvPr/>
        </p:nvSpPr>
        <p:spPr bwMode="auto">
          <a:xfrm>
            <a:off x="6424613" y="4532313"/>
            <a:ext cx="334962" cy="336550"/>
          </a:xfrm>
          <a:prstGeom prst="rect">
            <a:avLst/>
          </a:prstGeom>
          <a:noFill/>
          <a:ln w="28575" cap="sq" algn="ctr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/>
              <a:t>p</a:t>
            </a:r>
            <a:r>
              <a:rPr lang="en-US" baseline="-25000"/>
              <a:t>t</a:t>
            </a:r>
          </a:p>
        </p:txBody>
      </p:sp>
      <p:sp>
        <p:nvSpPr>
          <p:cNvPr id="953884" name="Oval 540"/>
          <p:cNvSpPr>
            <a:spLocks noChangeArrowheads="1"/>
          </p:cNvSpPr>
          <p:nvPr/>
        </p:nvSpPr>
        <p:spPr bwMode="auto">
          <a:xfrm>
            <a:off x="6553200" y="4549775"/>
            <a:ext cx="69850" cy="69850"/>
          </a:xfrm>
          <a:prstGeom prst="ellipse">
            <a:avLst/>
          </a:prstGeom>
          <a:solidFill>
            <a:srgbClr val="FFFFFF"/>
          </a:solidFill>
          <a:ln w="9525" algn="ctr">
            <a:solidFill>
              <a:schemeClr val="tx1"/>
            </a:solidFill>
            <a:round/>
            <a:headEnd type="none" w="sm" len="sm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549"/>
          <p:cNvGrpSpPr>
            <a:grpSpLocks/>
          </p:cNvGrpSpPr>
          <p:nvPr/>
        </p:nvGrpSpPr>
        <p:grpSpPr bwMode="auto">
          <a:xfrm>
            <a:off x="5076825" y="4406900"/>
            <a:ext cx="1295400" cy="736600"/>
            <a:chOff x="3198" y="2776"/>
            <a:chExt cx="816" cy="464"/>
          </a:xfrm>
        </p:grpSpPr>
        <p:sp>
          <p:nvSpPr>
            <p:cNvPr id="953885" name="Line 541"/>
            <p:cNvSpPr>
              <a:spLocks noChangeShapeType="1"/>
            </p:cNvSpPr>
            <p:nvPr/>
          </p:nvSpPr>
          <p:spPr bwMode="auto">
            <a:xfrm flipV="1">
              <a:off x="3198" y="2808"/>
              <a:ext cx="264" cy="43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none" w="sm" len="sm"/>
              <a:tailEnd type="arrow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53886" name="Line 542"/>
            <p:cNvSpPr>
              <a:spLocks noChangeShapeType="1"/>
            </p:cNvSpPr>
            <p:nvPr/>
          </p:nvSpPr>
          <p:spPr bwMode="auto">
            <a:xfrm>
              <a:off x="3505" y="2776"/>
              <a:ext cx="509" cy="1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none" w="sm" len="sm"/>
              <a:tailEnd type="arrow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" name="Group 548"/>
          <p:cNvGrpSpPr>
            <a:grpSpLocks/>
          </p:cNvGrpSpPr>
          <p:nvPr/>
        </p:nvGrpSpPr>
        <p:grpSpPr bwMode="auto">
          <a:xfrm>
            <a:off x="6467475" y="4419600"/>
            <a:ext cx="1628775" cy="666750"/>
            <a:chOff x="4074" y="2784"/>
            <a:chExt cx="1026" cy="420"/>
          </a:xfrm>
        </p:grpSpPr>
        <p:sp>
          <p:nvSpPr>
            <p:cNvPr id="953887" name="Line 543"/>
            <p:cNvSpPr>
              <a:spLocks noChangeShapeType="1"/>
            </p:cNvSpPr>
            <p:nvPr/>
          </p:nvSpPr>
          <p:spPr bwMode="auto">
            <a:xfrm>
              <a:off x="4074" y="2784"/>
              <a:ext cx="468" cy="4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none" w="sm" len="sm"/>
              <a:tailEnd type="arrow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53888" name="Line 544"/>
            <p:cNvSpPr>
              <a:spLocks noChangeShapeType="1"/>
            </p:cNvSpPr>
            <p:nvPr/>
          </p:nvSpPr>
          <p:spPr bwMode="auto">
            <a:xfrm>
              <a:off x="4614" y="2850"/>
              <a:ext cx="162" cy="5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none" w="sm" len="sm"/>
              <a:tailEnd type="arrow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53889" name="Line 545"/>
            <p:cNvSpPr>
              <a:spLocks noChangeShapeType="1"/>
            </p:cNvSpPr>
            <p:nvPr/>
          </p:nvSpPr>
          <p:spPr bwMode="auto">
            <a:xfrm>
              <a:off x="4830" y="2946"/>
              <a:ext cx="270" cy="25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none" w="sm" len="sm"/>
              <a:tailEnd type="arrow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 based location service – how good is it?</a:t>
            </a:r>
            <a:endParaRPr lang="en-US" dirty="0"/>
          </a:p>
        </p:txBody>
      </p:sp>
      <p:sp>
        <p:nvSpPr>
          <p:cNvPr id="102" name="Text Box 580"/>
          <p:cNvSpPr txBox="1">
            <a:spLocks noChangeArrowheads="1"/>
          </p:cNvSpPr>
          <p:nvPr/>
        </p:nvSpPr>
        <p:spPr bwMode="auto">
          <a:xfrm>
            <a:off x="2393950" y="2863850"/>
            <a:ext cx="1644650" cy="366713"/>
          </a:xfrm>
          <a:prstGeom prst="rect">
            <a:avLst/>
          </a:prstGeom>
          <a:noFill/>
          <a:ln w="57150" cap="sq" algn="ctr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1800" i="0"/>
              <a:t>length of route</a:t>
            </a:r>
          </a:p>
        </p:txBody>
      </p:sp>
      <p:sp>
        <p:nvSpPr>
          <p:cNvPr id="103" name="Text Box 581"/>
          <p:cNvSpPr txBox="1">
            <a:spLocks noChangeArrowheads="1"/>
          </p:cNvSpPr>
          <p:nvPr/>
        </p:nvSpPr>
        <p:spPr bwMode="auto">
          <a:xfrm>
            <a:off x="1973263" y="3133725"/>
            <a:ext cx="2444750" cy="366713"/>
          </a:xfrm>
          <a:prstGeom prst="rect">
            <a:avLst/>
          </a:prstGeom>
          <a:noFill/>
          <a:ln w="57150" cap="sq" algn="ctr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1800" i="0"/>
              <a:t>length of optimal route</a:t>
            </a:r>
          </a:p>
        </p:txBody>
      </p:sp>
      <p:sp>
        <p:nvSpPr>
          <p:cNvPr id="104" name="Line 582"/>
          <p:cNvSpPr>
            <a:spLocks noChangeShapeType="1"/>
          </p:cNvSpPr>
          <p:nvPr/>
        </p:nvSpPr>
        <p:spPr bwMode="auto">
          <a:xfrm>
            <a:off x="1981200" y="3195638"/>
            <a:ext cx="24511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05" name="Text Box 583"/>
          <p:cNvSpPr txBox="1">
            <a:spLocks noChangeArrowheads="1"/>
          </p:cNvSpPr>
          <p:nvPr/>
        </p:nvSpPr>
        <p:spPr bwMode="auto">
          <a:xfrm>
            <a:off x="827088" y="3009900"/>
            <a:ext cx="1193800" cy="366713"/>
          </a:xfrm>
          <a:prstGeom prst="rect">
            <a:avLst/>
          </a:prstGeom>
          <a:noFill/>
          <a:ln w="57150" cap="sq" algn="ctr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1800" i="0"/>
              <a:t>stretch := </a:t>
            </a:r>
          </a:p>
        </p:txBody>
      </p:sp>
      <p:sp>
        <p:nvSpPr>
          <p:cNvPr id="106" name="Oval 584"/>
          <p:cNvSpPr>
            <a:spLocks noChangeArrowheads="1"/>
          </p:cNvSpPr>
          <p:nvPr/>
        </p:nvSpPr>
        <p:spPr bwMode="auto">
          <a:xfrm>
            <a:off x="5434013" y="5151438"/>
            <a:ext cx="0" cy="0"/>
          </a:xfrm>
          <a:prstGeom prst="ellipse">
            <a:avLst/>
          </a:prstGeom>
          <a:solidFill>
            <a:schemeClr val="tx1"/>
          </a:solidFill>
          <a:ln w="1524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7" name="Oval 585"/>
          <p:cNvSpPr>
            <a:spLocks noChangeArrowheads="1"/>
          </p:cNvSpPr>
          <p:nvPr/>
        </p:nvSpPr>
        <p:spPr bwMode="auto">
          <a:xfrm>
            <a:off x="5662613" y="5427663"/>
            <a:ext cx="0" cy="0"/>
          </a:xfrm>
          <a:prstGeom prst="ellipse">
            <a:avLst/>
          </a:prstGeom>
          <a:solidFill>
            <a:schemeClr val="tx1"/>
          </a:solidFill>
          <a:ln w="1524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8" name="Oval 586"/>
          <p:cNvSpPr>
            <a:spLocks noChangeArrowheads="1"/>
          </p:cNvSpPr>
          <p:nvPr/>
        </p:nvSpPr>
        <p:spPr bwMode="auto">
          <a:xfrm>
            <a:off x="6577013" y="5246688"/>
            <a:ext cx="0" cy="0"/>
          </a:xfrm>
          <a:prstGeom prst="ellipse">
            <a:avLst/>
          </a:prstGeom>
          <a:solidFill>
            <a:schemeClr val="tx1"/>
          </a:solidFill>
          <a:ln w="1524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9" name="Oval 587"/>
          <p:cNvSpPr>
            <a:spLocks noChangeArrowheads="1"/>
          </p:cNvSpPr>
          <p:nvPr/>
        </p:nvSpPr>
        <p:spPr bwMode="auto">
          <a:xfrm>
            <a:off x="5937250" y="5246688"/>
            <a:ext cx="0" cy="0"/>
          </a:xfrm>
          <a:prstGeom prst="ellipse">
            <a:avLst/>
          </a:prstGeom>
          <a:solidFill>
            <a:schemeClr val="tx1"/>
          </a:solidFill>
          <a:ln w="1524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0" name="Oval 588"/>
          <p:cNvSpPr>
            <a:spLocks noChangeArrowheads="1"/>
          </p:cNvSpPr>
          <p:nvPr/>
        </p:nvSpPr>
        <p:spPr bwMode="auto">
          <a:xfrm>
            <a:off x="6350000" y="5427663"/>
            <a:ext cx="0" cy="0"/>
          </a:xfrm>
          <a:prstGeom prst="ellipse">
            <a:avLst/>
          </a:prstGeom>
          <a:solidFill>
            <a:schemeClr val="tx1"/>
          </a:solidFill>
          <a:ln w="1524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1" name="Oval 589"/>
          <p:cNvSpPr>
            <a:spLocks noChangeArrowheads="1"/>
          </p:cNvSpPr>
          <p:nvPr/>
        </p:nvSpPr>
        <p:spPr bwMode="auto">
          <a:xfrm>
            <a:off x="6672263" y="4833938"/>
            <a:ext cx="0" cy="0"/>
          </a:xfrm>
          <a:prstGeom prst="ellipse">
            <a:avLst/>
          </a:prstGeom>
          <a:solidFill>
            <a:schemeClr val="tx1"/>
          </a:solidFill>
          <a:ln w="1524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" name="Oval 590"/>
          <p:cNvSpPr>
            <a:spLocks noChangeArrowheads="1"/>
          </p:cNvSpPr>
          <p:nvPr/>
        </p:nvSpPr>
        <p:spPr bwMode="auto">
          <a:xfrm>
            <a:off x="6762750" y="5564188"/>
            <a:ext cx="0" cy="0"/>
          </a:xfrm>
          <a:prstGeom prst="ellipse">
            <a:avLst/>
          </a:prstGeom>
          <a:solidFill>
            <a:schemeClr val="tx1"/>
          </a:solidFill>
          <a:ln w="1524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" name="Oval 591"/>
          <p:cNvSpPr>
            <a:spLocks noChangeArrowheads="1"/>
          </p:cNvSpPr>
          <p:nvPr/>
        </p:nvSpPr>
        <p:spPr bwMode="auto">
          <a:xfrm>
            <a:off x="7862888" y="5062538"/>
            <a:ext cx="0" cy="0"/>
          </a:xfrm>
          <a:prstGeom prst="ellipse">
            <a:avLst/>
          </a:prstGeom>
          <a:solidFill>
            <a:schemeClr val="tx1"/>
          </a:solidFill>
          <a:ln w="1524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Oval 592"/>
          <p:cNvSpPr>
            <a:spLocks noChangeArrowheads="1"/>
          </p:cNvSpPr>
          <p:nvPr/>
        </p:nvSpPr>
        <p:spPr bwMode="auto">
          <a:xfrm>
            <a:off x="7677150" y="5473700"/>
            <a:ext cx="0" cy="0"/>
          </a:xfrm>
          <a:prstGeom prst="ellipse">
            <a:avLst/>
          </a:prstGeom>
          <a:solidFill>
            <a:schemeClr val="tx1"/>
          </a:solidFill>
          <a:ln w="1524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Oval 593"/>
          <p:cNvSpPr>
            <a:spLocks noChangeArrowheads="1"/>
          </p:cNvSpPr>
          <p:nvPr/>
        </p:nvSpPr>
        <p:spPr bwMode="auto">
          <a:xfrm>
            <a:off x="7127875" y="5289550"/>
            <a:ext cx="0" cy="0"/>
          </a:xfrm>
          <a:prstGeom prst="ellipse">
            <a:avLst/>
          </a:prstGeom>
          <a:solidFill>
            <a:schemeClr val="tx1"/>
          </a:solidFill>
          <a:ln w="1524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6" name="Oval 594"/>
          <p:cNvSpPr>
            <a:spLocks noChangeArrowheads="1"/>
          </p:cNvSpPr>
          <p:nvPr/>
        </p:nvSpPr>
        <p:spPr bwMode="auto">
          <a:xfrm>
            <a:off x="7540625" y="5108575"/>
            <a:ext cx="0" cy="0"/>
          </a:xfrm>
          <a:prstGeom prst="ellipse">
            <a:avLst/>
          </a:prstGeom>
          <a:solidFill>
            <a:schemeClr val="tx1"/>
          </a:solidFill>
          <a:ln w="1524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7" name="Oval 595"/>
          <p:cNvSpPr>
            <a:spLocks noChangeArrowheads="1"/>
          </p:cNvSpPr>
          <p:nvPr/>
        </p:nvSpPr>
        <p:spPr bwMode="auto">
          <a:xfrm>
            <a:off x="7402513" y="5427663"/>
            <a:ext cx="0" cy="0"/>
          </a:xfrm>
          <a:prstGeom prst="ellipse">
            <a:avLst/>
          </a:prstGeom>
          <a:solidFill>
            <a:schemeClr val="tx1"/>
          </a:solidFill>
          <a:ln w="1524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Oval 596"/>
          <p:cNvSpPr>
            <a:spLocks noChangeArrowheads="1"/>
          </p:cNvSpPr>
          <p:nvPr/>
        </p:nvSpPr>
        <p:spPr bwMode="auto">
          <a:xfrm>
            <a:off x="7999413" y="4649788"/>
            <a:ext cx="0" cy="0"/>
          </a:xfrm>
          <a:prstGeom prst="ellipse">
            <a:avLst/>
          </a:prstGeom>
          <a:solidFill>
            <a:schemeClr val="tx1"/>
          </a:solidFill>
          <a:ln w="1524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Oval 597"/>
          <p:cNvSpPr>
            <a:spLocks noChangeArrowheads="1"/>
          </p:cNvSpPr>
          <p:nvPr/>
        </p:nvSpPr>
        <p:spPr bwMode="auto">
          <a:xfrm>
            <a:off x="8228013" y="5337175"/>
            <a:ext cx="0" cy="0"/>
          </a:xfrm>
          <a:prstGeom prst="ellipse">
            <a:avLst/>
          </a:prstGeom>
          <a:solidFill>
            <a:schemeClr val="tx1"/>
          </a:solidFill>
          <a:ln w="1524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Oval 598"/>
          <p:cNvSpPr>
            <a:spLocks noChangeArrowheads="1"/>
          </p:cNvSpPr>
          <p:nvPr/>
        </p:nvSpPr>
        <p:spPr bwMode="auto">
          <a:xfrm>
            <a:off x="8502650" y="5151438"/>
            <a:ext cx="0" cy="0"/>
          </a:xfrm>
          <a:prstGeom prst="ellipse">
            <a:avLst/>
          </a:prstGeom>
          <a:solidFill>
            <a:schemeClr val="tx1"/>
          </a:solidFill>
          <a:ln w="1524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Oval 599"/>
          <p:cNvSpPr>
            <a:spLocks noChangeArrowheads="1"/>
          </p:cNvSpPr>
          <p:nvPr/>
        </p:nvSpPr>
        <p:spPr bwMode="auto">
          <a:xfrm>
            <a:off x="6946900" y="5886450"/>
            <a:ext cx="0" cy="0"/>
          </a:xfrm>
          <a:prstGeom prst="ellipse">
            <a:avLst/>
          </a:prstGeom>
          <a:solidFill>
            <a:schemeClr val="tx1"/>
          </a:solidFill>
          <a:ln w="1524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Oval 600"/>
          <p:cNvSpPr>
            <a:spLocks noChangeArrowheads="1"/>
          </p:cNvSpPr>
          <p:nvPr/>
        </p:nvSpPr>
        <p:spPr bwMode="auto">
          <a:xfrm>
            <a:off x="7173913" y="5611813"/>
            <a:ext cx="0" cy="0"/>
          </a:xfrm>
          <a:prstGeom prst="ellipse">
            <a:avLst/>
          </a:prstGeom>
          <a:solidFill>
            <a:schemeClr val="tx1"/>
          </a:solidFill>
          <a:ln w="1524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Line 601"/>
          <p:cNvSpPr>
            <a:spLocks noChangeShapeType="1"/>
          </p:cNvSpPr>
          <p:nvPr/>
        </p:nvSpPr>
        <p:spPr bwMode="auto">
          <a:xfrm flipV="1">
            <a:off x="5662613" y="5246688"/>
            <a:ext cx="274637" cy="180975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24" name="Line 602"/>
          <p:cNvSpPr>
            <a:spLocks noChangeShapeType="1"/>
          </p:cNvSpPr>
          <p:nvPr/>
        </p:nvSpPr>
        <p:spPr bwMode="auto">
          <a:xfrm flipH="1">
            <a:off x="5937250" y="5014913"/>
            <a:ext cx="138113" cy="231775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25" name="Line 603"/>
          <p:cNvSpPr>
            <a:spLocks noChangeShapeType="1"/>
          </p:cNvSpPr>
          <p:nvPr/>
        </p:nvSpPr>
        <p:spPr bwMode="auto">
          <a:xfrm flipH="1" flipV="1">
            <a:off x="5889625" y="4421188"/>
            <a:ext cx="185738" cy="593725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26" name="Line 604"/>
          <p:cNvSpPr>
            <a:spLocks noChangeShapeType="1"/>
          </p:cNvSpPr>
          <p:nvPr/>
        </p:nvSpPr>
        <p:spPr bwMode="auto">
          <a:xfrm flipH="1" flipV="1">
            <a:off x="7127875" y="5289550"/>
            <a:ext cx="46038" cy="322263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27" name="Line 605"/>
          <p:cNvSpPr>
            <a:spLocks noChangeShapeType="1"/>
          </p:cNvSpPr>
          <p:nvPr/>
        </p:nvSpPr>
        <p:spPr bwMode="auto">
          <a:xfrm flipV="1">
            <a:off x="7127875" y="4876800"/>
            <a:ext cx="227013" cy="412750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28" name="Line 606"/>
          <p:cNvSpPr>
            <a:spLocks noChangeShapeType="1"/>
          </p:cNvSpPr>
          <p:nvPr/>
        </p:nvSpPr>
        <p:spPr bwMode="auto">
          <a:xfrm>
            <a:off x="7354888" y="4876800"/>
            <a:ext cx="185737" cy="231775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29" name="Line 607"/>
          <p:cNvSpPr>
            <a:spLocks noChangeShapeType="1"/>
          </p:cNvSpPr>
          <p:nvPr/>
        </p:nvSpPr>
        <p:spPr bwMode="auto">
          <a:xfrm flipH="1">
            <a:off x="7402513" y="5108575"/>
            <a:ext cx="138112" cy="319088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30" name="Line 608"/>
          <p:cNvSpPr>
            <a:spLocks noChangeShapeType="1"/>
          </p:cNvSpPr>
          <p:nvPr/>
        </p:nvSpPr>
        <p:spPr bwMode="auto">
          <a:xfrm>
            <a:off x="7402513" y="5427663"/>
            <a:ext cx="274637" cy="46037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31" name="Line 609"/>
          <p:cNvSpPr>
            <a:spLocks noChangeShapeType="1"/>
          </p:cNvSpPr>
          <p:nvPr/>
        </p:nvSpPr>
        <p:spPr bwMode="auto">
          <a:xfrm flipV="1">
            <a:off x="7677150" y="5062538"/>
            <a:ext cx="185738" cy="411162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32" name="Line 610"/>
          <p:cNvSpPr>
            <a:spLocks noChangeShapeType="1"/>
          </p:cNvSpPr>
          <p:nvPr/>
        </p:nvSpPr>
        <p:spPr bwMode="auto">
          <a:xfrm flipH="1" flipV="1">
            <a:off x="6762750" y="5564188"/>
            <a:ext cx="411163" cy="47625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33" name="Line 611"/>
          <p:cNvSpPr>
            <a:spLocks noChangeShapeType="1"/>
          </p:cNvSpPr>
          <p:nvPr/>
        </p:nvSpPr>
        <p:spPr bwMode="auto">
          <a:xfrm flipH="1" flipV="1">
            <a:off x="6577013" y="5246688"/>
            <a:ext cx="185737" cy="317500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34" name="Line 612"/>
          <p:cNvSpPr>
            <a:spLocks noChangeShapeType="1"/>
          </p:cNvSpPr>
          <p:nvPr/>
        </p:nvSpPr>
        <p:spPr bwMode="auto">
          <a:xfrm flipV="1">
            <a:off x="6577013" y="4833938"/>
            <a:ext cx="95250" cy="412750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35" name="Line 613"/>
          <p:cNvSpPr>
            <a:spLocks noChangeShapeType="1"/>
          </p:cNvSpPr>
          <p:nvPr/>
        </p:nvSpPr>
        <p:spPr bwMode="auto">
          <a:xfrm flipV="1">
            <a:off x="6672263" y="4421188"/>
            <a:ext cx="90487" cy="365125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36" name="Line 614"/>
          <p:cNvSpPr>
            <a:spLocks noChangeShapeType="1"/>
          </p:cNvSpPr>
          <p:nvPr/>
        </p:nvSpPr>
        <p:spPr bwMode="auto">
          <a:xfrm>
            <a:off x="6762750" y="4421188"/>
            <a:ext cx="866775" cy="90487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37" name="Line 615"/>
          <p:cNvSpPr>
            <a:spLocks noChangeShapeType="1"/>
          </p:cNvSpPr>
          <p:nvPr/>
        </p:nvSpPr>
        <p:spPr bwMode="auto">
          <a:xfrm>
            <a:off x="7629525" y="4511675"/>
            <a:ext cx="233363" cy="550863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38" name="Line 616"/>
          <p:cNvSpPr>
            <a:spLocks noChangeShapeType="1"/>
          </p:cNvSpPr>
          <p:nvPr/>
        </p:nvSpPr>
        <p:spPr bwMode="auto">
          <a:xfrm flipH="1">
            <a:off x="6121400" y="5427663"/>
            <a:ext cx="228600" cy="365125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39" name="Line 617"/>
          <p:cNvSpPr>
            <a:spLocks noChangeShapeType="1"/>
          </p:cNvSpPr>
          <p:nvPr/>
        </p:nvSpPr>
        <p:spPr bwMode="auto">
          <a:xfrm>
            <a:off x="5662613" y="5427663"/>
            <a:ext cx="458787" cy="365125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40" name="Line 618"/>
          <p:cNvSpPr>
            <a:spLocks noChangeShapeType="1"/>
          </p:cNvSpPr>
          <p:nvPr/>
        </p:nvSpPr>
        <p:spPr bwMode="auto">
          <a:xfrm flipV="1">
            <a:off x="6350000" y="5246688"/>
            <a:ext cx="227013" cy="180975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41" name="Line 619"/>
          <p:cNvSpPr>
            <a:spLocks noChangeShapeType="1"/>
          </p:cNvSpPr>
          <p:nvPr/>
        </p:nvSpPr>
        <p:spPr bwMode="auto">
          <a:xfrm>
            <a:off x="6121400" y="5792788"/>
            <a:ext cx="825500" cy="93662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42" name="Line 620"/>
          <p:cNvSpPr>
            <a:spLocks noChangeShapeType="1"/>
          </p:cNvSpPr>
          <p:nvPr/>
        </p:nvSpPr>
        <p:spPr bwMode="auto">
          <a:xfrm flipH="1" flipV="1">
            <a:off x="5434013" y="5151438"/>
            <a:ext cx="228600" cy="276225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43" name="Line 621"/>
          <p:cNvSpPr>
            <a:spLocks noChangeShapeType="1"/>
          </p:cNvSpPr>
          <p:nvPr/>
        </p:nvSpPr>
        <p:spPr bwMode="auto">
          <a:xfrm flipV="1">
            <a:off x="5434013" y="4421188"/>
            <a:ext cx="455612" cy="730250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44" name="Line 622"/>
          <p:cNvSpPr>
            <a:spLocks noChangeShapeType="1"/>
          </p:cNvSpPr>
          <p:nvPr/>
        </p:nvSpPr>
        <p:spPr bwMode="auto">
          <a:xfrm flipV="1">
            <a:off x="6946900" y="5473700"/>
            <a:ext cx="730250" cy="412750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45" name="Line 623"/>
          <p:cNvSpPr>
            <a:spLocks noChangeShapeType="1"/>
          </p:cNvSpPr>
          <p:nvPr/>
        </p:nvSpPr>
        <p:spPr bwMode="auto">
          <a:xfrm flipV="1">
            <a:off x="7677150" y="5337175"/>
            <a:ext cx="550863" cy="136525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46" name="Line 624"/>
          <p:cNvSpPr>
            <a:spLocks noChangeShapeType="1"/>
          </p:cNvSpPr>
          <p:nvPr/>
        </p:nvSpPr>
        <p:spPr bwMode="auto">
          <a:xfrm flipV="1">
            <a:off x="8228013" y="5151438"/>
            <a:ext cx="274637" cy="185737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47" name="Line 625"/>
          <p:cNvSpPr>
            <a:spLocks noChangeShapeType="1"/>
          </p:cNvSpPr>
          <p:nvPr/>
        </p:nvSpPr>
        <p:spPr bwMode="auto">
          <a:xfrm flipH="1" flipV="1">
            <a:off x="7999413" y="4649788"/>
            <a:ext cx="503237" cy="501650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48" name="Line 626"/>
          <p:cNvSpPr>
            <a:spLocks noChangeShapeType="1"/>
          </p:cNvSpPr>
          <p:nvPr/>
        </p:nvSpPr>
        <p:spPr bwMode="auto">
          <a:xfrm>
            <a:off x="7629525" y="4511675"/>
            <a:ext cx="369888" cy="138113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49" name="Line 627"/>
          <p:cNvSpPr>
            <a:spLocks noChangeShapeType="1"/>
          </p:cNvSpPr>
          <p:nvPr/>
        </p:nvSpPr>
        <p:spPr bwMode="auto">
          <a:xfrm flipV="1">
            <a:off x="7173913" y="5427663"/>
            <a:ext cx="228600" cy="184150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50" name="Line 628"/>
          <p:cNvSpPr>
            <a:spLocks noChangeShapeType="1"/>
          </p:cNvSpPr>
          <p:nvPr/>
        </p:nvSpPr>
        <p:spPr bwMode="auto">
          <a:xfrm flipV="1">
            <a:off x="7994650" y="5337175"/>
            <a:ext cx="233363" cy="274638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51" name="Line 629"/>
          <p:cNvSpPr>
            <a:spLocks noChangeShapeType="1"/>
          </p:cNvSpPr>
          <p:nvPr/>
        </p:nvSpPr>
        <p:spPr bwMode="auto">
          <a:xfrm flipH="1">
            <a:off x="7862888" y="5611813"/>
            <a:ext cx="136525" cy="503237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52" name="Line 630"/>
          <p:cNvSpPr>
            <a:spLocks noChangeShapeType="1"/>
          </p:cNvSpPr>
          <p:nvPr/>
        </p:nvSpPr>
        <p:spPr bwMode="auto">
          <a:xfrm flipH="1" flipV="1">
            <a:off x="7407275" y="5886450"/>
            <a:ext cx="455613" cy="228600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53" name="Line 631"/>
          <p:cNvSpPr>
            <a:spLocks noChangeShapeType="1"/>
          </p:cNvSpPr>
          <p:nvPr/>
        </p:nvSpPr>
        <p:spPr bwMode="auto">
          <a:xfrm>
            <a:off x="7677150" y="5473700"/>
            <a:ext cx="322263" cy="138113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54" name="Line 632"/>
          <p:cNvSpPr>
            <a:spLocks noChangeShapeType="1"/>
          </p:cNvSpPr>
          <p:nvPr/>
        </p:nvSpPr>
        <p:spPr bwMode="auto">
          <a:xfrm flipH="1">
            <a:off x="7402513" y="5473700"/>
            <a:ext cx="274637" cy="412750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55" name="Line 633"/>
          <p:cNvSpPr>
            <a:spLocks noChangeShapeType="1"/>
          </p:cNvSpPr>
          <p:nvPr/>
        </p:nvSpPr>
        <p:spPr bwMode="auto">
          <a:xfrm flipV="1">
            <a:off x="7862888" y="5792788"/>
            <a:ext cx="777875" cy="322262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56" name="Line 634"/>
          <p:cNvSpPr>
            <a:spLocks noChangeShapeType="1"/>
          </p:cNvSpPr>
          <p:nvPr/>
        </p:nvSpPr>
        <p:spPr bwMode="auto">
          <a:xfrm>
            <a:off x="6946900" y="5883275"/>
            <a:ext cx="460375" cy="0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57" name="Line 635"/>
          <p:cNvSpPr>
            <a:spLocks noChangeShapeType="1"/>
          </p:cNvSpPr>
          <p:nvPr/>
        </p:nvSpPr>
        <p:spPr bwMode="auto">
          <a:xfrm flipH="1" flipV="1">
            <a:off x="8502650" y="5151438"/>
            <a:ext cx="138113" cy="644525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58" name="Oval 636"/>
          <p:cNvSpPr>
            <a:spLocks noChangeAspect="1" noChangeArrowheads="1"/>
          </p:cNvSpPr>
          <p:nvPr/>
        </p:nvSpPr>
        <p:spPr bwMode="auto">
          <a:xfrm>
            <a:off x="6065838" y="5745163"/>
            <a:ext cx="107950" cy="10795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9" name="Oval 637"/>
          <p:cNvSpPr>
            <a:spLocks noChangeAspect="1" noChangeArrowheads="1"/>
          </p:cNvSpPr>
          <p:nvPr/>
        </p:nvSpPr>
        <p:spPr bwMode="auto">
          <a:xfrm>
            <a:off x="5610225" y="5375275"/>
            <a:ext cx="107950" cy="10795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0" name="Oval 638"/>
          <p:cNvSpPr>
            <a:spLocks noChangeAspect="1" noChangeArrowheads="1"/>
          </p:cNvSpPr>
          <p:nvPr/>
        </p:nvSpPr>
        <p:spPr bwMode="auto">
          <a:xfrm>
            <a:off x="5884863" y="5191125"/>
            <a:ext cx="107950" cy="106363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1" name="Oval 639"/>
          <p:cNvSpPr>
            <a:spLocks noChangeAspect="1" noChangeArrowheads="1"/>
          </p:cNvSpPr>
          <p:nvPr/>
        </p:nvSpPr>
        <p:spPr bwMode="auto">
          <a:xfrm>
            <a:off x="6010275" y="4962525"/>
            <a:ext cx="107950" cy="10795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2" name="Oval 640"/>
          <p:cNvSpPr>
            <a:spLocks noChangeAspect="1" noChangeArrowheads="1"/>
          </p:cNvSpPr>
          <p:nvPr/>
        </p:nvSpPr>
        <p:spPr bwMode="auto">
          <a:xfrm>
            <a:off x="5378450" y="5100638"/>
            <a:ext cx="107950" cy="107950"/>
          </a:xfrm>
          <a:prstGeom prst="ellipse">
            <a:avLst/>
          </a:prstGeom>
          <a:solidFill>
            <a:schemeClr val="accent2"/>
          </a:solidFill>
          <a:ln w="3175">
            <a:solidFill>
              <a:schemeClr val="accent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" name="Oval 642"/>
          <p:cNvSpPr>
            <a:spLocks noChangeAspect="1" noChangeArrowheads="1"/>
          </p:cNvSpPr>
          <p:nvPr/>
        </p:nvSpPr>
        <p:spPr bwMode="auto">
          <a:xfrm>
            <a:off x="6297613" y="5380038"/>
            <a:ext cx="107950" cy="10795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" name="Oval 643"/>
          <p:cNvSpPr>
            <a:spLocks noChangeAspect="1" noChangeArrowheads="1"/>
          </p:cNvSpPr>
          <p:nvPr/>
        </p:nvSpPr>
        <p:spPr bwMode="auto">
          <a:xfrm>
            <a:off x="6526213" y="5194300"/>
            <a:ext cx="106362" cy="10795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5" name="Oval 644"/>
          <p:cNvSpPr>
            <a:spLocks noChangeAspect="1" noChangeArrowheads="1"/>
          </p:cNvSpPr>
          <p:nvPr/>
        </p:nvSpPr>
        <p:spPr bwMode="auto">
          <a:xfrm>
            <a:off x="6619875" y="4783138"/>
            <a:ext cx="107950" cy="106362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6" name="Oval 645"/>
          <p:cNvSpPr>
            <a:spLocks noChangeAspect="1" noChangeArrowheads="1"/>
          </p:cNvSpPr>
          <p:nvPr/>
        </p:nvSpPr>
        <p:spPr bwMode="auto">
          <a:xfrm>
            <a:off x="6710363" y="5518150"/>
            <a:ext cx="107950" cy="106363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7" name="Oval 646"/>
          <p:cNvSpPr>
            <a:spLocks noChangeAspect="1" noChangeArrowheads="1"/>
          </p:cNvSpPr>
          <p:nvPr/>
        </p:nvSpPr>
        <p:spPr bwMode="auto">
          <a:xfrm>
            <a:off x="6896100" y="5835650"/>
            <a:ext cx="106363" cy="10795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8" name="Oval 647"/>
          <p:cNvSpPr>
            <a:spLocks noChangeAspect="1" noChangeArrowheads="1"/>
          </p:cNvSpPr>
          <p:nvPr/>
        </p:nvSpPr>
        <p:spPr bwMode="auto">
          <a:xfrm>
            <a:off x="7350125" y="5835650"/>
            <a:ext cx="107950" cy="10795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9" name="Oval 648"/>
          <p:cNvSpPr>
            <a:spLocks noChangeAspect="1" noChangeArrowheads="1"/>
          </p:cNvSpPr>
          <p:nvPr/>
        </p:nvSpPr>
        <p:spPr bwMode="auto">
          <a:xfrm>
            <a:off x="7118350" y="5564188"/>
            <a:ext cx="107950" cy="10795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0" name="Oval 649"/>
          <p:cNvSpPr>
            <a:spLocks noChangeAspect="1" noChangeArrowheads="1"/>
          </p:cNvSpPr>
          <p:nvPr/>
        </p:nvSpPr>
        <p:spPr bwMode="auto">
          <a:xfrm>
            <a:off x="7075488" y="5238750"/>
            <a:ext cx="107950" cy="106363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1" name="Oval 650"/>
          <p:cNvSpPr>
            <a:spLocks noChangeAspect="1" noChangeArrowheads="1"/>
          </p:cNvSpPr>
          <p:nvPr/>
        </p:nvSpPr>
        <p:spPr bwMode="auto">
          <a:xfrm>
            <a:off x="7304088" y="4826000"/>
            <a:ext cx="111125" cy="106363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2" name="Oval 651"/>
          <p:cNvSpPr>
            <a:spLocks noChangeAspect="1" noChangeArrowheads="1"/>
          </p:cNvSpPr>
          <p:nvPr/>
        </p:nvSpPr>
        <p:spPr bwMode="auto">
          <a:xfrm>
            <a:off x="7488238" y="5057775"/>
            <a:ext cx="107950" cy="10795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3" name="Oval 652"/>
          <p:cNvSpPr>
            <a:spLocks noChangeAspect="1" noChangeArrowheads="1"/>
          </p:cNvSpPr>
          <p:nvPr/>
        </p:nvSpPr>
        <p:spPr bwMode="auto">
          <a:xfrm>
            <a:off x="7350125" y="5370513"/>
            <a:ext cx="107950" cy="10795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" name="Oval 653"/>
          <p:cNvSpPr>
            <a:spLocks noChangeAspect="1" noChangeArrowheads="1"/>
          </p:cNvSpPr>
          <p:nvPr/>
        </p:nvSpPr>
        <p:spPr bwMode="auto">
          <a:xfrm>
            <a:off x="7626350" y="5422900"/>
            <a:ext cx="106363" cy="10795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5" name="Oval 654"/>
          <p:cNvSpPr>
            <a:spLocks noChangeAspect="1" noChangeArrowheads="1"/>
          </p:cNvSpPr>
          <p:nvPr/>
        </p:nvSpPr>
        <p:spPr bwMode="auto">
          <a:xfrm>
            <a:off x="7943850" y="5561013"/>
            <a:ext cx="107950" cy="106362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6" name="Oval 655"/>
          <p:cNvSpPr>
            <a:spLocks noChangeAspect="1" noChangeArrowheads="1"/>
          </p:cNvSpPr>
          <p:nvPr/>
        </p:nvSpPr>
        <p:spPr bwMode="auto">
          <a:xfrm>
            <a:off x="7810500" y="6062663"/>
            <a:ext cx="107950" cy="10795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7" name="Oval 656"/>
          <p:cNvSpPr>
            <a:spLocks noChangeAspect="1" noChangeArrowheads="1"/>
          </p:cNvSpPr>
          <p:nvPr/>
        </p:nvSpPr>
        <p:spPr bwMode="auto">
          <a:xfrm>
            <a:off x="7573963" y="4456113"/>
            <a:ext cx="107950" cy="10795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8" name="Oval 657"/>
          <p:cNvSpPr>
            <a:spLocks noChangeAspect="1" noChangeArrowheads="1"/>
          </p:cNvSpPr>
          <p:nvPr/>
        </p:nvSpPr>
        <p:spPr bwMode="auto">
          <a:xfrm>
            <a:off x="7939088" y="4597400"/>
            <a:ext cx="107950" cy="10795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9" name="Oval 658"/>
          <p:cNvSpPr>
            <a:spLocks noChangeAspect="1" noChangeArrowheads="1"/>
          </p:cNvSpPr>
          <p:nvPr/>
        </p:nvSpPr>
        <p:spPr bwMode="auto">
          <a:xfrm>
            <a:off x="7805738" y="5010150"/>
            <a:ext cx="107950" cy="10795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0" name="Oval 659"/>
          <p:cNvSpPr>
            <a:spLocks noChangeAspect="1" noChangeArrowheads="1"/>
          </p:cNvSpPr>
          <p:nvPr/>
        </p:nvSpPr>
        <p:spPr bwMode="auto">
          <a:xfrm>
            <a:off x="8170863" y="5281613"/>
            <a:ext cx="112712" cy="11112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" name="Oval 660"/>
          <p:cNvSpPr>
            <a:spLocks noChangeAspect="1" noChangeArrowheads="1"/>
          </p:cNvSpPr>
          <p:nvPr/>
        </p:nvSpPr>
        <p:spPr bwMode="auto">
          <a:xfrm>
            <a:off x="8583613" y="5740400"/>
            <a:ext cx="107950" cy="10795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2" name="Text Box 661"/>
          <p:cNvSpPr txBox="1">
            <a:spLocks noChangeArrowheads="1"/>
          </p:cNvSpPr>
          <p:nvPr/>
        </p:nvSpPr>
        <p:spPr bwMode="auto">
          <a:xfrm>
            <a:off x="5103813" y="4940300"/>
            <a:ext cx="298450" cy="366713"/>
          </a:xfrm>
          <a:prstGeom prst="rect">
            <a:avLst/>
          </a:prstGeom>
          <a:noFill/>
          <a:ln w="38100" algn="ctr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r>
              <a:rPr lang="en-US" sz="1800" i="0">
                <a:solidFill>
                  <a:schemeClr val="accent2"/>
                </a:solidFill>
              </a:rPr>
              <a:t>s</a:t>
            </a:r>
          </a:p>
        </p:txBody>
      </p:sp>
      <p:sp>
        <p:nvSpPr>
          <p:cNvPr id="183" name="Text Box 662"/>
          <p:cNvSpPr txBox="1">
            <a:spLocks noChangeArrowheads="1"/>
          </p:cNvSpPr>
          <p:nvPr/>
        </p:nvSpPr>
        <p:spPr bwMode="auto">
          <a:xfrm>
            <a:off x="8572500" y="4940300"/>
            <a:ext cx="247650" cy="366713"/>
          </a:xfrm>
          <a:prstGeom prst="rect">
            <a:avLst/>
          </a:prstGeom>
          <a:noFill/>
          <a:ln w="38100" algn="ctr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r>
              <a:rPr lang="en-US" sz="1800" i="0">
                <a:solidFill>
                  <a:schemeClr val="accent2"/>
                </a:solidFill>
              </a:rPr>
              <a:t>t</a:t>
            </a:r>
          </a:p>
        </p:txBody>
      </p:sp>
      <p:sp>
        <p:nvSpPr>
          <p:cNvPr id="184" name="Line 664"/>
          <p:cNvSpPr>
            <a:spLocks noChangeShapeType="1"/>
          </p:cNvSpPr>
          <p:nvPr/>
        </p:nvSpPr>
        <p:spPr bwMode="auto">
          <a:xfrm flipV="1">
            <a:off x="6099175" y="4822825"/>
            <a:ext cx="584200" cy="1905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5" name="Line 665"/>
          <p:cNvSpPr>
            <a:spLocks noChangeShapeType="1"/>
          </p:cNvSpPr>
          <p:nvPr/>
        </p:nvSpPr>
        <p:spPr bwMode="auto">
          <a:xfrm>
            <a:off x="6062663" y="4995863"/>
            <a:ext cx="511175" cy="250825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6" name="Line 666"/>
          <p:cNvSpPr>
            <a:spLocks noChangeShapeType="1"/>
          </p:cNvSpPr>
          <p:nvPr/>
        </p:nvSpPr>
        <p:spPr bwMode="auto">
          <a:xfrm flipV="1">
            <a:off x="6051550" y="4430713"/>
            <a:ext cx="719138" cy="587375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7" name="Line 667"/>
          <p:cNvSpPr>
            <a:spLocks noChangeShapeType="1"/>
          </p:cNvSpPr>
          <p:nvPr/>
        </p:nvSpPr>
        <p:spPr bwMode="auto">
          <a:xfrm>
            <a:off x="5899150" y="4397375"/>
            <a:ext cx="849313" cy="33338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88" name="Oval 668"/>
          <p:cNvSpPr>
            <a:spLocks noChangeAspect="1" noChangeArrowheads="1"/>
          </p:cNvSpPr>
          <p:nvPr/>
        </p:nvSpPr>
        <p:spPr bwMode="auto">
          <a:xfrm>
            <a:off x="6710363" y="4365625"/>
            <a:ext cx="107950" cy="10795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" name="Oval 669"/>
          <p:cNvSpPr>
            <a:spLocks noChangeAspect="1" noChangeArrowheads="1"/>
          </p:cNvSpPr>
          <p:nvPr/>
        </p:nvSpPr>
        <p:spPr bwMode="auto">
          <a:xfrm>
            <a:off x="8447088" y="5095875"/>
            <a:ext cx="106362" cy="107950"/>
          </a:xfrm>
          <a:prstGeom prst="ellipse">
            <a:avLst/>
          </a:prstGeom>
          <a:solidFill>
            <a:schemeClr val="accent2"/>
          </a:solidFill>
          <a:ln w="3175">
            <a:solidFill>
              <a:schemeClr val="accent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" name="Text Box 670"/>
          <p:cNvSpPr txBox="1">
            <a:spLocks noChangeArrowheads="1"/>
          </p:cNvSpPr>
          <p:nvPr/>
        </p:nvSpPr>
        <p:spPr bwMode="auto">
          <a:xfrm>
            <a:off x="5984875" y="4387850"/>
            <a:ext cx="334963" cy="336550"/>
          </a:xfrm>
          <a:prstGeom prst="rect">
            <a:avLst/>
          </a:prstGeom>
          <a:noFill/>
          <a:ln w="28575" cap="sq" algn="ctr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/>
              <a:t>p</a:t>
            </a:r>
            <a:r>
              <a:rPr lang="en-US" baseline="-25000"/>
              <a:t>t</a:t>
            </a:r>
          </a:p>
        </p:txBody>
      </p:sp>
      <p:sp>
        <p:nvSpPr>
          <p:cNvPr id="191" name="Text Box 673"/>
          <p:cNvSpPr txBox="1">
            <a:spLocks noChangeArrowheads="1"/>
          </p:cNvSpPr>
          <p:nvPr/>
        </p:nvSpPr>
        <p:spPr bwMode="auto">
          <a:xfrm>
            <a:off x="5651500" y="4005263"/>
            <a:ext cx="354013" cy="366712"/>
          </a:xfrm>
          <a:prstGeom prst="rect">
            <a:avLst/>
          </a:prstGeom>
          <a:noFill/>
          <a:ln w="38100" algn="ctr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r>
              <a:rPr lang="en-US" sz="1800" i="0">
                <a:solidFill>
                  <a:srgbClr val="FF0000"/>
                </a:solidFill>
              </a:rPr>
              <a:t>h</a:t>
            </a:r>
            <a:r>
              <a:rPr lang="en-US" sz="1800" i="0" baseline="-2500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192" name="Oval 641"/>
          <p:cNvSpPr>
            <a:spLocks noChangeAspect="1" noChangeArrowheads="1"/>
          </p:cNvSpPr>
          <p:nvPr/>
        </p:nvSpPr>
        <p:spPr bwMode="auto">
          <a:xfrm>
            <a:off x="5838825" y="4370388"/>
            <a:ext cx="111125" cy="106362"/>
          </a:xfrm>
          <a:prstGeom prst="ellipse">
            <a:avLst/>
          </a:prstGeom>
          <a:solidFill>
            <a:srgbClr val="FF0000"/>
          </a:solidFill>
          <a:ln w="3175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3" name="Line 674"/>
          <p:cNvSpPr>
            <a:spLocks noChangeShapeType="1"/>
          </p:cNvSpPr>
          <p:nvPr/>
        </p:nvSpPr>
        <p:spPr bwMode="auto">
          <a:xfrm flipH="1">
            <a:off x="8027988" y="5145088"/>
            <a:ext cx="454025" cy="1163637"/>
          </a:xfrm>
          <a:prstGeom prst="line">
            <a:avLst/>
          </a:prstGeom>
          <a:noFill/>
          <a:ln w="76200" cap="rnd">
            <a:solidFill>
              <a:schemeClr val="accent2"/>
            </a:solidFill>
            <a:prstDash val="sysDot"/>
            <a:round/>
            <a:headEnd type="none" w="sm" len="sm"/>
            <a:tailEnd type="arrow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94" name="Line 675"/>
          <p:cNvSpPr>
            <a:spLocks noChangeShapeType="1"/>
          </p:cNvSpPr>
          <p:nvPr/>
        </p:nvSpPr>
        <p:spPr bwMode="auto">
          <a:xfrm flipV="1">
            <a:off x="5451475" y="4451350"/>
            <a:ext cx="419100" cy="6667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arrow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95" name="Line 676"/>
          <p:cNvSpPr>
            <a:spLocks noChangeShapeType="1"/>
          </p:cNvSpPr>
          <p:nvPr/>
        </p:nvSpPr>
        <p:spPr bwMode="auto">
          <a:xfrm>
            <a:off x="5899150" y="4400550"/>
            <a:ext cx="819150" cy="285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arrow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196" name="Line 677"/>
          <p:cNvSpPr>
            <a:spLocks noChangeShapeType="1"/>
          </p:cNvSpPr>
          <p:nvPr/>
        </p:nvSpPr>
        <p:spPr bwMode="auto">
          <a:xfrm>
            <a:off x="6823075" y="4429125"/>
            <a:ext cx="387350" cy="381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arrow" w="med" len="med"/>
          </a:ln>
          <a:effectLst/>
        </p:spPr>
        <p:txBody>
          <a:bodyPr wrap="none"/>
          <a:lstStyle/>
          <a:p>
            <a:endParaRPr lang="en-US"/>
          </a:p>
        </p:txBody>
      </p:sp>
      <p:grpSp>
        <p:nvGrpSpPr>
          <p:cNvPr id="201" name="Gruppieren 200"/>
          <p:cNvGrpSpPr/>
          <p:nvPr/>
        </p:nvGrpSpPr>
        <p:grpSpPr>
          <a:xfrm>
            <a:off x="5378450" y="1052513"/>
            <a:ext cx="3441700" cy="2382837"/>
            <a:chOff x="5378450" y="1052513"/>
            <a:chExt cx="3441700" cy="2382837"/>
          </a:xfrm>
        </p:grpSpPr>
        <p:sp>
          <p:nvSpPr>
            <p:cNvPr id="6" name="Oval 435"/>
            <p:cNvSpPr>
              <a:spLocks noChangeArrowheads="1"/>
            </p:cNvSpPr>
            <p:nvPr/>
          </p:nvSpPr>
          <p:spPr bwMode="auto">
            <a:xfrm>
              <a:off x="5434013" y="2132013"/>
              <a:ext cx="0" cy="0"/>
            </a:xfrm>
            <a:prstGeom prst="ellipse">
              <a:avLst/>
            </a:prstGeom>
            <a:solidFill>
              <a:schemeClr val="tx1"/>
            </a:solidFill>
            <a:ln w="1524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Oval 436"/>
            <p:cNvSpPr>
              <a:spLocks noChangeArrowheads="1"/>
            </p:cNvSpPr>
            <p:nvPr/>
          </p:nvSpPr>
          <p:spPr bwMode="auto">
            <a:xfrm>
              <a:off x="5662613" y="2408238"/>
              <a:ext cx="0" cy="0"/>
            </a:xfrm>
            <a:prstGeom prst="ellipse">
              <a:avLst/>
            </a:prstGeom>
            <a:solidFill>
              <a:schemeClr val="tx1"/>
            </a:solidFill>
            <a:ln w="1524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Oval 437"/>
            <p:cNvSpPr>
              <a:spLocks noChangeArrowheads="1"/>
            </p:cNvSpPr>
            <p:nvPr/>
          </p:nvSpPr>
          <p:spPr bwMode="auto">
            <a:xfrm>
              <a:off x="6577013" y="2227263"/>
              <a:ext cx="0" cy="0"/>
            </a:xfrm>
            <a:prstGeom prst="ellipse">
              <a:avLst/>
            </a:prstGeom>
            <a:solidFill>
              <a:schemeClr val="tx1"/>
            </a:solidFill>
            <a:ln w="1524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Oval 438"/>
            <p:cNvSpPr>
              <a:spLocks noChangeArrowheads="1"/>
            </p:cNvSpPr>
            <p:nvPr/>
          </p:nvSpPr>
          <p:spPr bwMode="auto">
            <a:xfrm>
              <a:off x="5937250" y="2227263"/>
              <a:ext cx="0" cy="0"/>
            </a:xfrm>
            <a:prstGeom prst="ellipse">
              <a:avLst/>
            </a:prstGeom>
            <a:solidFill>
              <a:schemeClr val="tx1"/>
            </a:solidFill>
            <a:ln w="1524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Oval 439"/>
            <p:cNvSpPr>
              <a:spLocks noChangeArrowheads="1"/>
            </p:cNvSpPr>
            <p:nvPr/>
          </p:nvSpPr>
          <p:spPr bwMode="auto">
            <a:xfrm>
              <a:off x="6350000" y="2408238"/>
              <a:ext cx="0" cy="0"/>
            </a:xfrm>
            <a:prstGeom prst="ellipse">
              <a:avLst/>
            </a:prstGeom>
            <a:solidFill>
              <a:schemeClr val="tx1"/>
            </a:solidFill>
            <a:ln w="1524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Oval 440"/>
            <p:cNvSpPr>
              <a:spLocks noChangeArrowheads="1"/>
            </p:cNvSpPr>
            <p:nvPr/>
          </p:nvSpPr>
          <p:spPr bwMode="auto">
            <a:xfrm>
              <a:off x="6672263" y="1814513"/>
              <a:ext cx="0" cy="0"/>
            </a:xfrm>
            <a:prstGeom prst="ellipse">
              <a:avLst/>
            </a:prstGeom>
            <a:solidFill>
              <a:schemeClr val="tx1"/>
            </a:solidFill>
            <a:ln w="1524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Oval 441"/>
            <p:cNvSpPr>
              <a:spLocks noChangeArrowheads="1"/>
            </p:cNvSpPr>
            <p:nvPr/>
          </p:nvSpPr>
          <p:spPr bwMode="auto">
            <a:xfrm>
              <a:off x="6762750" y="2544763"/>
              <a:ext cx="0" cy="0"/>
            </a:xfrm>
            <a:prstGeom prst="ellipse">
              <a:avLst/>
            </a:prstGeom>
            <a:solidFill>
              <a:schemeClr val="tx1"/>
            </a:solidFill>
            <a:ln w="1524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Oval 442"/>
            <p:cNvSpPr>
              <a:spLocks noChangeArrowheads="1"/>
            </p:cNvSpPr>
            <p:nvPr/>
          </p:nvSpPr>
          <p:spPr bwMode="auto">
            <a:xfrm>
              <a:off x="7862888" y="2043113"/>
              <a:ext cx="0" cy="0"/>
            </a:xfrm>
            <a:prstGeom prst="ellipse">
              <a:avLst/>
            </a:prstGeom>
            <a:solidFill>
              <a:schemeClr val="tx1"/>
            </a:solidFill>
            <a:ln w="1524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Oval 443"/>
            <p:cNvSpPr>
              <a:spLocks noChangeArrowheads="1"/>
            </p:cNvSpPr>
            <p:nvPr/>
          </p:nvSpPr>
          <p:spPr bwMode="auto">
            <a:xfrm>
              <a:off x="7677150" y="2454275"/>
              <a:ext cx="0" cy="0"/>
            </a:xfrm>
            <a:prstGeom prst="ellipse">
              <a:avLst/>
            </a:prstGeom>
            <a:solidFill>
              <a:schemeClr val="tx1"/>
            </a:solidFill>
            <a:ln w="1524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Oval 444"/>
            <p:cNvSpPr>
              <a:spLocks noChangeArrowheads="1"/>
            </p:cNvSpPr>
            <p:nvPr/>
          </p:nvSpPr>
          <p:spPr bwMode="auto">
            <a:xfrm>
              <a:off x="7127875" y="2270125"/>
              <a:ext cx="0" cy="0"/>
            </a:xfrm>
            <a:prstGeom prst="ellipse">
              <a:avLst/>
            </a:prstGeom>
            <a:solidFill>
              <a:schemeClr val="tx1"/>
            </a:solidFill>
            <a:ln w="1524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Oval 445"/>
            <p:cNvSpPr>
              <a:spLocks noChangeArrowheads="1"/>
            </p:cNvSpPr>
            <p:nvPr/>
          </p:nvSpPr>
          <p:spPr bwMode="auto">
            <a:xfrm>
              <a:off x="7540625" y="2089150"/>
              <a:ext cx="0" cy="0"/>
            </a:xfrm>
            <a:prstGeom prst="ellipse">
              <a:avLst/>
            </a:prstGeom>
            <a:solidFill>
              <a:schemeClr val="tx1"/>
            </a:solidFill>
            <a:ln w="1524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Oval 446"/>
            <p:cNvSpPr>
              <a:spLocks noChangeArrowheads="1"/>
            </p:cNvSpPr>
            <p:nvPr/>
          </p:nvSpPr>
          <p:spPr bwMode="auto">
            <a:xfrm>
              <a:off x="7402513" y="2408238"/>
              <a:ext cx="0" cy="0"/>
            </a:xfrm>
            <a:prstGeom prst="ellipse">
              <a:avLst/>
            </a:prstGeom>
            <a:solidFill>
              <a:schemeClr val="tx1"/>
            </a:solidFill>
            <a:ln w="1524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Oval 447"/>
            <p:cNvSpPr>
              <a:spLocks noChangeArrowheads="1"/>
            </p:cNvSpPr>
            <p:nvPr/>
          </p:nvSpPr>
          <p:spPr bwMode="auto">
            <a:xfrm>
              <a:off x="7999413" y="1630363"/>
              <a:ext cx="0" cy="0"/>
            </a:xfrm>
            <a:prstGeom prst="ellipse">
              <a:avLst/>
            </a:prstGeom>
            <a:solidFill>
              <a:schemeClr val="tx1"/>
            </a:solidFill>
            <a:ln w="1524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Oval 448"/>
            <p:cNvSpPr>
              <a:spLocks noChangeArrowheads="1"/>
            </p:cNvSpPr>
            <p:nvPr/>
          </p:nvSpPr>
          <p:spPr bwMode="auto">
            <a:xfrm>
              <a:off x="8228013" y="2317750"/>
              <a:ext cx="0" cy="0"/>
            </a:xfrm>
            <a:prstGeom prst="ellipse">
              <a:avLst/>
            </a:prstGeom>
            <a:solidFill>
              <a:schemeClr val="tx1"/>
            </a:solidFill>
            <a:ln w="1524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Oval 449"/>
            <p:cNvSpPr>
              <a:spLocks noChangeArrowheads="1"/>
            </p:cNvSpPr>
            <p:nvPr/>
          </p:nvSpPr>
          <p:spPr bwMode="auto">
            <a:xfrm>
              <a:off x="8502650" y="2132013"/>
              <a:ext cx="0" cy="0"/>
            </a:xfrm>
            <a:prstGeom prst="ellipse">
              <a:avLst/>
            </a:prstGeom>
            <a:solidFill>
              <a:schemeClr val="tx1"/>
            </a:solidFill>
            <a:ln w="1524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Oval 450"/>
            <p:cNvSpPr>
              <a:spLocks noChangeArrowheads="1"/>
            </p:cNvSpPr>
            <p:nvPr/>
          </p:nvSpPr>
          <p:spPr bwMode="auto">
            <a:xfrm>
              <a:off x="6946900" y="2867025"/>
              <a:ext cx="0" cy="0"/>
            </a:xfrm>
            <a:prstGeom prst="ellipse">
              <a:avLst/>
            </a:prstGeom>
            <a:solidFill>
              <a:schemeClr val="tx1"/>
            </a:solidFill>
            <a:ln w="1524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Oval 451"/>
            <p:cNvSpPr>
              <a:spLocks noChangeArrowheads="1"/>
            </p:cNvSpPr>
            <p:nvPr/>
          </p:nvSpPr>
          <p:spPr bwMode="auto">
            <a:xfrm>
              <a:off x="7173913" y="2592388"/>
              <a:ext cx="0" cy="0"/>
            </a:xfrm>
            <a:prstGeom prst="ellipse">
              <a:avLst/>
            </a:prstGeom>
            <a:solidFill>
              <a:schemeClr val="tx1"/>
            </a:solidFill>
            <a:ln w="1524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Line 452"/>
            <p:cNvSpPr>
              <a:spLocks noChangeShapeType="1"/>
            </p:cNvSpPr>
            <p:nvPr/>
          </p:nvSpPr>
          <p:spPr bwMode="auto">
            <a:xfrm flipV="1">
              <a:off x="5662613" y="2227263"/>
              <a:ext cx="274637" cy="180975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" name="Line 453"/>
            <p:cNvSpPr>
              <a:spLocks noChangeShapeType="1"/>
            </p:cNvSpPr>
            <p:nvPr/>
          </p:nvSpPr>
          <p:spPr bwMode="auto">
            <a:xfrm flipH="1">
              <a:off x="5937250" y="1995488"/>
              <a:ext cx="138113" cy="231775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" name="Line 454"/>
            <p:cNvSpPr>
              <a:spLocks noChangeShapeType="1"/>
            </p:cNvSpPr>
            <p:nvPr/>
          </p:nvSpPr>
          <p:spPr bwMode="auto">
            <a:xfrm flipH="1" flipV="1">
              <a:off x="5889625" y="1401763"/>
              <a:ext cx="185738" cy="593725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6" name="Line 455"/>
            <p:cNvSpPr>
              <a:spLocks noChangeShapeType="1"/>
            </p:cNvSpPr>
            <p:nvPr/>
          </p:nvSpPr>
          <p:spPr bwMode="auto">
            <a:xfrm flipH="1" flipV="1">
              <a:off x="7127875" y="2270125"/>
              <a:ext cx="46038" cy="322263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7" name="Line 456"/>
            <p:cNvSpPr>
              <a:spLocks noChangeShapeType="1"/>
            </p:cNvSpPr>
            <p:nvPr/>
          </p:nvSpPr>
          <p:spPr bwMode="auto">
            <a:xfrm flipV="1">
              <a:off x="7127875" y="1857375"/>
              <a:ext cx="227013" cy="41275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" name="Line 457"/>
            <p:cNvSpPr>
              <a:spLocks noChangeShapeType="1"/>
            </p:cNvSpPr>
            <p:nvPr/>
          </p:nvSpPr>
          <p:spPr bwMode="auto">
            <a:xfrm>
              <a:off x="7354888" y="1857375"/>
              <a:ext cx="185737" cy="231775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9" name="Line 458"/>
            <p:cNvSpPr>
              <a:spLocks noChangeShapeType="1"/>
            </p:cNvSpPr>
            <p:nvPr/>
          </p:nvSpPr>
          <p:spPr bwMode="auto">
            <a:xfrm flipH="1">
              <a:off x="7402513" y="2089150"/>
              <a:ext cx="138112" cy="319088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0" name="Line 459"/>
            <p:cNvSpPr>
              <a:spLocks noChangeShapeType="1"/>
            </p:cNvSpPr>
            <p:nvPr/>
          </p:nvSpPr>
          <p:spPr bwMode="auto">
            <a:xfrm>
              <a:off x="7402513" y="2408238"/>
              <a:ext cx="274637" cy="46037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" name="Line 460"/>
            <p:cNvSpPr>
              <a:spLocks noChangeShapeType="1"/>
            </p:cNvSpPr>
            <p:nvPr/>
          </p:nvSpPr>
          <p:spPr bwMode="auto">
            <a:xfrm flipV="1">
              <a:off x="7677150" y="2043113"/>
              <a:ext cx="185738" cy="411162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" name="Line 461"/>
            <p:cNvSpPr>
              <a:spLocks noChangeShapeType="1"/>
            </p:cNvSpPr>
            <p:nvPr/>
          </p:nvSpPr>
          <p:spPr bwMode="auto">
            <a:xfrm flipH="1" flipV="1">
              <a:off x="6762750" y="2544763"/>
              <a:ext cx="411163" cy="47625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" name="Line 462"/>
            <p:cNvSpPr>
              <a:spLocks noChangeShapeType="1"/>
            </p:cNvSpPr>
            <p:nvPr/>
          </p:nvSpPr>
          <p:spPr bwMode="auto">
            <a:xfrm flipH="1" flipV="1">
              <a:off x="6577013" y="2227263"/>
              <a:ext cx="185737" cy="31750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4" name="Line 463"/>
            <p:cNvSpPr>
              <a:spLocks noChangeShapeType="1"/>
            </p:cNvSpPr>
            <p:nvPr/>
          </p:nvSpPr>
          <p:spPr bwMode="auto">
            <a:xfrm flipV="1">
              <a:off x="6577013" y="1814513"/>
              <a:ext cx="95250" cy="41275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" name="Line 464"/>
            <p:cNvSpPr>
              <a:spLocks noChangeShapeType="1"/>
            </p:cNvSpPr>
            <p:nvPr/>
          </p:nvSpPr>
          <p:spPr bwMode="auto">
            <a:xfrm flipV="1">
              <a:off x="6672263" y="1401763"/>
              <a:ext cx="90487" cy="365125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6" name="Line 465"/>
            <p:cNvSpPr>
              <a:spLocks noChangeShapeType="1"/>
            </p:cNvSpPr>
            <p:nvPr/>
          </p:nvSpPr>
          <p:spPr bwMode="auto">
            <a:xfrm>
              <a:off x="6762750" y="1401763"/>
              <a:ext cx="866775" cy="90487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7" name="Line 466"/>
            <p:cNvSpPr>
              <a:spLocks noChangeShapeType="1"/>
            </p:cNvSpPr>
            <p:nvPr/>
          </p:nvSpPr>
          <p:spPr bwMode="auto">
            <a:xfrm>
              <a:off x="7629525" y="1492250"/>
              <a:ext cx="233363" cy="550863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8" name="Line 467"/>
            <p:cNvSpPr>
              <a:spLocks noChangeShapeType="1"/>
            </p:cNvSpPr>
            <p:nvPr/>
          </p:nvSpPr>
          <p:spPr bwMode="auto">
            <a:xfrm flipH="1">
              <a:off x="6121400" y="2408238"/>
              <a:ext cx="228600" cy="365125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9" name="Line 468"/>
            <p:cNvSpPr>
              <a:spLocks noChangeShapeType="1"/>
            </p:cNvSpPr>
            <p:nvPr/>
          </p:nvSpPr>
          <p:spPr bwMode="auto">
            <a:xfrm>
              <a:off x="5662613" y="2408238"/>
              <a:ext cx="458787" cy="365125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0" name="Line 469"/>
            <p:cNvSpPr>
              <a:spLocks noChangeShapeType="1"/>
            </p:cNvSpPr>
            <p:nvPr/>
          </p:nvSpPr>
          <p:spPr bwMode="auto">
            <a:xfrm flipV="1">
              <a:off x="6350000" y="2227263"/>
              <a:ext cx="227013" cy="180975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1" name="Line 470"/>
            <p:cNvSpPr>
              <a:spLocks noChangeShapeType="1"/>
            </p:cNvSpPr>
            <p:nvPr/>
          </p:nvSpPr>
          <p:spPr bwMode="auto">
            <a:xfrm>
              <a:off x="6121400" y="2773363"/>
              <a:ext cx="825500" cy="93662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2" name="Line 471"/>
            <p:cNvSpPr>
              <a:spLocks noChangeShapeType="1"/>
            </p:cNvSpPr>
            <p:nvPr/>
          </p:nvSpPr>
          <p:spPr bwMode="auto">
            <a:xfrm flipH="1" flipV="1">
              <a:off x="5434013" y="2132013"/>
              <a:ext cx="228600" cy="276225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3" name="Line 472"/>
            <p:cNvSpPr>
              <a:spLocks noChangeShapeType="1"/>
            </p:cNvSpPr>
            <p:nvPr/>
          </p:nvSpPr>
          <p:spPr bwMode="auto">
            <a:xfrm flipV="1">
              <a:off x="5434013" y="1401763"/>
              <a:ext cx="455612" cy="73025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4" name="Line 473"/>
            <p:cNvSpPr>
              <a:spLocks noChangeShapeType="1"/>
            </p:cNvSpPr>
            <p:nvPr/>
          </p:nvSpPr>
          <p:spPr bwMode="auto">
            <a:xfrm flipV="1">
              <a:off x="6946900" y="2454275"/>
              <a:ext cx="730250" cy="41275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5" name="Line 474"/>
            <p:cNvSpPr>
              <a:spLocks noChangeShapeType="1"/>
            </p:cNvSpPr>
            <p:nvPr/>
          </p:nvSpPr>
          <p:spPr bwMode="auto">
            <a:xfrm flipV="1">
              <a:off x="7677150" y="2317750"/>
              <a:ext cx="550863" cy="136525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6" name="Line 475"/>
            <p:cNvSpPr>
              <a:spLocks noChangeShapeType="1"/>
            </p:cNvSpPr>
            <p:nvPr/>
          </p:nvSpPr>
          <p:spPr bwMode="auto">
            <a:xfrm flipV="1">
              <a:off x="8228013" y="2132013"/>
              <a:ext cx="274637" cy="185737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7" name="Line 476"/>
            <p:cNvSpPr>
              <a:spLocks noChangeShapeType="1"/>
            </p:cNvSpPr>
            <p:nvPr/>
          </p:nvSpPr>
          <p:spPr bwMode="auto">
            <a:xfrm flipH="1" flipV="1">
              <a:off x="7999413" y="1630363"/>
              <a:ext cx="503237" cy="50165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8" name="Line 477"/>
            <p:cNvSpPr>
              <a:spLocks noChangeShapeType="1"/>
            </p:cNvSpPr>
            <p:nvPr/>
          </p:nvSpPr>
          <p:spPr bwMode="auto">
            <a:xfrm>
              <a:off x="7629525" y="1492250"/>
              <a:ext cx="369888" cy="138113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9" name="Line 478"/>
            <p:cNvSpPr>
              <a:spLocks noChangeShapeType="1"/>
            </p:cNvSpPr>
            <p:nvPr/>
          </p:nvSpPr>
          <p:spPr bwMode="auto">
            <a:xfrm flipV="1">
              <a:off x="7173913" y="2408238"/>
              <a:ext cx="228600" cy="18415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0" name="Line 479"/>
            <p:cNvSpPr>
              <a:spLocks noChangeShapeType="1"/>
            </p:cNvSpPr>
            <p:nvPr/>
          </p:nvSpPr>
          <p:spPr bwMode="auto">
            <a:xfrm flipV="1">
              <a:off x="7994650" y="2317750"/>
              <a:ext cx="233363" cy="274638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1" name="Line 480"/>
            <p:cNvSpPr>
              <a:spLocks noChangeShapeType="1"/>
            </p:cNvSpPr>
            <p:nvPr/>
          </p:nvSpPr>
          <p:spPr bwMode="auto">
            <a:xfrm flipH="1">
              <a:off x="7862888" y="2592388"/>
              <a:ext cx="136525" cy="503237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2" name="Line 481"/>
            <p:cNvSpPr>
              <a:spLocks noChangeShapeType="1"/>
            </p:cNvSpPr>
            <p:nvPr/>
          </p:nvSpPr>
          <p:spPr bwMode="auto">
            <a:xfrm flipH="1" flipV="1">
              <a:off x="7407275" y="2867025"/>
              <a:ext cx="455613" cy="22860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3" name="Line 482"/>
            <p:cNvSpPr>
              <a:spLocks noChangeShapeType="1"/>
            </p:cNvSpPr>
            <p:nvPr/>
          </p:nvSpPr>
          <p:spPr bwMode="auto">
            <a:xfrm>
              <a:off x="7677150" y="2454275"/>
              <a:ext cx="322263" cy="138113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" name="Line 483"/>
            <p:cNvSpPr>
              <a:spLocks noChangeShapeType="1"/>
            </p:cNvSpPr>
            <p:nvPr/>
          </p:nvSpPr>
          <p:spPr bwMode="auto">
            <a:xfrm flipH="1">
              <a:off x="7402513" y="2454275"/>
              <a:ext cx="274637" cy="41275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5" name="Line 484"/>
            <p:cNvSpPr>
              <a:spLocks noChangeShapeType="1"/>
            </p:cNvSpPr>
            <p:nvPr/>
          </p:nvSpPr>
          <p:spPr bwMode="auto">
            <a:xfrm flipV="1">
              <a:off x="7862888" y="2773363"/>
              <a:ext cx="777875" cy="322262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6" name="Line 485"/>
            <p:cNvSpPr>
              <a:spLocks noChangeShapeType="1"/>
            </p:cNvSpPr>
            <p:nvPr/>
          </p:nvSpPr>
          <p:spPr bwMode="auto">
            <a:xfrm>
              <a:off x="6946900" y="2863850"/>
              <a:ext cx="460375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7" name="Line 486"/>
            <p:cNvSpPr>
              <a:spLocks noChangeShapeType="1"/>
            </p:cNvSpPr>
            <p:nvPr/>
          </p:nvSpPr>
          <p:spPr bwMode="auto">
            <a:xfrm flipH="1" flipV="1">
              <a:off x="8502650" y="2132013"/>
              <a:ext cx="138113" cy="644525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8" name="Oval 487"/>
            <p:cNvSpPr>
              <a:spLocks noChangeAspect="1" noChangeArrowheads="1"/>
            </p:cNvSpPr>
            <p:nvPr/>
          </p:nvSpPr>
          <p:spPr bwMode="auto">
            <a:xfrm>
              <a:off x="6065838" y="2725738"/>
              <a:ext cx="107950" cy="107950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Oval 488"/>
            <p:cNvSpPr>
              <a:spLocks noChangeAspect="1" noChangeArrowheads="1"/>
            </p:cNvSpPr>
            <p:nvPr/>
          </p:nvSpPr>
          <p:spPr bwMode="auto">
            <a:xfrm>
              <a:off x="5610225" y="2355850"/>
              <a:ext cx="107950" cy="107950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Oval 489"/>
            <p:cNvSpPr>
              <a:spLocks noChangeAspect="1" noChangeArrowheads="1"/>
            </p:cNvSpPr>
            <p:nvPr/>
          </p:nvSpPr>
          <p:spPr bwMode="auto">
            <a:xfrm>
              <a:off x="5884863" y="2171700"/>
              <a:ext cx="107950" cy="106363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Oval 490"/>
            <p:cNvSpPr>
              <a:spLocks noChangeAspect="1" noChangeArrowheads="1"/>
            </p:cNvSpPr>
            <p:nvPr/>
          </p:nvSpPr>
          <p:spPr bwMode="auto">
            <a:xfrm>
              <a:off x="6010275" y="1943100"/>
              <a:ext cx="107950" cy="107950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Oval 491"/>
            <p:cNvSpPr>
              <a:spLocks noChangeAspect="1" noChangeArrowheads="1"/>
            </p:cNvSpPr>
            <p:nvPr/>
          </p:nvSpPr>
          <p:spPr bwMode="auto">
            <a:xfrm>
              <a:off x="5378450" y="2081213"/>
              <a:ext cx="107950" cy="107950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Oval 492"/>
            <p:cNvSpPr>
              <a:spLocks noChangeAspect="1" noChangeArrowheads="1"/>
            </p:cNvSpPr>
            <p:nvPr/>
          </p:nvSpPr>
          <p:spPr bwMode="auto">
            <a:xfrm>
              <a:off x="5838825" y="1350963"/>
              <a:ext cx="111125" cy="106362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Oval 493"/>
            <p:cNvSpPr>
              <a:spLocks noChangeAspect="1" noChangeArrowheads="1"/>
            </p:cNvSpPr>
            <p:nvPr/>
          </p:nvSpPr>
          <p:spPr bwMode="auto">
            <a:xfrm>
              <a:off x="6297613" y="2360613"/>
              <a:ext cx="107950" cy="107950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Oval 494"/>
            <p:cNvSpPr>
              <a:spLocks noChangeAspect="1" noChangeArrowheads="1"/>
            </p:cNvSpPr>
            <p:nvPr/>
          </p:nvSpPr>
          <p:spPr bwMode="auto">
            <a:xfrm>
              <a:off x="6526213" y="2174875"/>
              <a:ext cx="106362" cy="107950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Oval 495"/>
            <p:cNvSpPr>
              <a:spLocks noChangeAspect="1" noChangeArrowheads="1"/>
            </p:cNvSpPr>
            <p:nvPr/>
          </p:nvSpPr>
          <p:spPr bwMode="auto">
            <a:xfrm>
              <a:off x="6619875" y="1763713"/>
              <a:ext cx="107950" cy="106362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Oval 496"/>
            <p:cNvSpPr>
              <a:spLocks noChangeAspect="1" noChangeArrowheads="1"/>
            </p:cNvSpPr>
            <p:nvPr/>
          </p:nvSpPr>
          <p:spPr bwMode="auto">
            <a:xfrm>
              <a:off x="6710363" y="2498725"/>
              <a:ext cx="107950" cy="106363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Oval 497"/>
            <p:cNvSpPr>
              <a:spLocks noChangeAspect="1" noChangeArrowheads="1"/>
            </p:cNvSpPr>
            <p:nvPr/>
          </p:nvSpPr>
          <p:spPr bwMode="auto">
            <a:xfrm>
              <a:off x="6896100" y="2816225"/>
              <a:ext cx="106363" cy="107950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Oval 498"/>
            <p:cNvSpPr>
              <a:spLocks noChangeAspect="1" noChangeArrowheads="1"/>
            </p:cNvSpPr>
            <p:nvPr/>
          </p:nvSpPr>
          <p:spPr bwMode="auto">
            <a:xfrm>
              <a:off x="7350125" y="2816225"/>
              <a:ext cx="107950" cy="107950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Oval 499"/>
            <p:cNvSpPr>
              <a:spLocks noChangeAspect="1" noChangeArrowheads="1"/>
            </p:cNvSpPr>
            <p:nvPr/>
          </p:nvSpPr>
          <p:spPr bwMode="auto">
            <a:xfrm>
              <a:off x="7118350" y="2544763"/>
              <a:ext cx="107950" cy="107950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Oval 500"/>
            <p:cNvSpPr>
              <a:spLocks noChangeAspect="1" noChangeArrowheads="1"/>
            </p:cNvSpPr>
            <p:nvPr/>
          </p:nvSpPr>
          <p:spPr bwMode="auto">
            <a:xfrm>
              <a:off x="7075488" y="2219325"/>
              <a:ext cx="107950" cy="106363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" name="Oval 501"/>
            <p:cNvSpPr>
              <a:spLocks noChangeAspect="1" noChangeArrowheads="1"/>
            </p:cNvSpPr>
            <p:nvPr/>
          </p:nvSpPr>
          <p:spPr bwMode="auto">
            <a:xfrm>
              <a:off x="7304088" y="1806575"/>
              <a:ext cx="111125" cy="106363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Oval 502"/>
            <p:cNvSpPr>
              <a:spLocks noChangeAspect="1" noChangeArrowheads="1"/>
            </p:cNvSpPr>
            <p:nvPr/>
          </p:nvSpPr>
          <p:spPr bwMode="auto">
            <a:xfrm>
              <a:off x="7488238" y="2038350"/>
              <a:ext cx="107950" cy="107950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Oval 503"/>
            <p:cNvSpPr>
              <a:spLocks noChangeAspect="1" noChangeArrowheads="1"/>
            </p:cNvSpPr>
            <p:nvPr/>
          </p:nvSpPr>
          <p:spPr bwMode="auto">
            <a:xfrm>
              <a:off x="7350125" y="2351088"/>
              <a:ext cx="107950" cy="107950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Oval 504"/>
            <p:cNvSpPr>
              <a:spLocks noChangeAspect="1" noChangeArrowheads="1"/>
            </p:cNvSpPr>
            <p:nvPr/>
          </p:nvSpPr>
          <p:spPr bwMode="auto">
            <a:xfrm>
              <a:off x="7626350" y="2403475"/>
              <a:ext cx="106363" cy="107950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Oval 505"/>
            <p:cNvSpPr>
              <a:spLocks noChangeAspect="1" noChangeArrowheads="1"/>
            </p:cNvSpPr>
            <p:nvPr/>
          </p:nvSpPr>
          <p:spPr bwMode="auto">
            <a:xfrm>
              <a:off x="7943850" y="2541588"/>
              <a:ext cx="107950" cy="106362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Oval 506"/>
            <p:cNvSpPr>
              <a:spLocks noChangeAspect="1" noChangeArrowheads="1"/>
            </p:cNvSpPr>
            <p:nvPr/>
          </p:nvSpPr>
          <p:spPr bwMode="auto">
            <a:xfrm>
              <a:off x="7810500" y="3043238"/>
              <a:ext cx="107950" cy="107950"/>
            </a:xfrm>
            <a:prstGeom prst="ellipse">
              <a:avLst/>
            </a:prstGeom>
            <a:solidFill>
              <a:schemeClr val="accent2"/>
            </a:solidFill>
            <a:ln w="3175">
              <a:solidFill>
                <a:schemeClr val="accent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Oval 507"/>
            <p:cNvSpPr>
              <a:spLocks noChangeAspect="1" noChangeArrowheads="1"/>
            </p:cNvSpPr>
            <p:nvPr/>
          </p:nvSpPr>
          <p:spPr bwMode="auto">
            <a:xfrm>
              <a:off x="7573963" y="1436688"/>
              <a:ext cx="107950" cy="107950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" name="Oval 508"/>
            <p:cNvSpPr>
              <a:spLocks noChangeAspect="1" noChangeArrowheads="1"/>
            </p:cNvSpPr>
            <p:nvPr/>
          </p:nvSpPr>
          <p:spPr bwMode="auto">
            <a:xfrm>
              <a:off x="7939088" y="1577975"/>
              <a:ext cx="107950" cy="107950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Oval 509"/>
            <p:cNvSpPr>
              <a:spLocks noChangeAspect="1" noChangeArrowheads="1"/>
            </p:cNvSpPr>
            <p:nvPr/>
          </p:nvSpPr>
          <p:spPr bwMode="auto">
            <a:xfrm>
              <a:off x="7805738" y="1990725"/>
              <a:ext cx="107950" cy="107950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Oval 510"/>
            <p:cNvSpPr>
              <a:spLocks noChangeAspect="1" noChangeArrowheads="1"/>
            </p:cNvSpPr>
            <p:nvPr/>
          </p:nvSpPr>
          <p:spPr bwMode="auto">
            <a:xfrm>
              <a:off x="8170863" y="2262188"/>
              <a:ext cx="112712" cy="11112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Oval 511"/>
            <p:cNvSpPr>
              <a:spLocks noChangeAspect="1" noChangeArrowheads="1"/>
            </p:cNvSpPr>
            <p:nvPr/>
          </p:nvSpPr>
          <p:spPr bwMode="auto">
            <a:xfrm>
              <a:off x="8583613" y="2720975"/>
              <a:ext cx="107950" cy="107950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Text Box 513"/>
            <p:cNvSpPr txBox="1">
              <a:spLocks noChangeArrowheads="1"/>
            </p:cNvSpPr>
            <p:nvPr/>
          </p:nvSpPr>
          <p:spPr bwMode="auto">
            <a:xfrm>
              <a:off x="8572500" y="1920875"/>
              <a:ext cx="247650" cy="366713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 type="none" w="lg" len="lg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i="0">
                  <a:solidFill>
                    <a:schemeClr val="accent2"/>
                  </a:solidFill>
                </a:rPr>
                <a:t>t</a:t>
              </a:r>
            </a:p>
          </p:txBody>
        </p:sp>
        <p:sp>
          <p:nvSpPr>
            <p:cNvPr id="84" name="Text Box 514"/>
            <p:cNvSpPr txBox="1">
              <a:spLocks noChangeArrowheads="1"/>
            </p:cNvSpPr>
            <p:nvPr/>
          </p:nvSpPr>
          <p:spPr bwMode="auto">
            <a:xfrm>
              <a:off x="6621463" y="1052513"/>
              <a:ext cx="354012" cy="366712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 type="none" w="lg" len="lg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i="0">
                  <a:solidFill>
                    <a:srgbClr val="FF0000"/>
                  </a:solidFill>
                </a:rPr>
                <a:t>h</a:t>
              </a:r>
              <a:r>
                <a:rPr lang="en-US" sz="1800" i="0" baseline="-25000">
                  <a:solidFill>
                    <a:srgbClr val="FF0000"/>
                  </a:solidFill>
                </a:rPr>
                <a:t>t</a:t>
              </a:r>
            </a:p>
          </p:txBody>
        </p:sp>
        <p:sp>
          <p:nvSpPr>
            <p:cNvPr id="85" name="Line 515"/>
            <p:cNvSpPr>
              <a:spLocks noChangeShapeType="1"/>
            </p:cNvSpPr>
            <p:nvPr/>
          </p:nvSpPr>
          <p:spPr bwMode="auto">
            <a:xfrm flipV="1">
              <a:off x="6099175" y="1803400"/>
              <a:ext cx="584200" cy="19050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6" name="Line 516"/>
            <p:cNvSpPr>
              <a:spLocks noChangeShapeType="1"/>
            </p:cNvSpPr>
            <p:nvPr/>
          </p:nvSpPr>
          <p:spPr bwMode="auto">
            <a:xfrm>
              <a:off x="6062663" y="1976438"/>
              <a:ext cx="511175" cy="250825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7" name="Line 517"/>
            <p:cNvSpPr>
              <a:spLocks noChangeShapeType="1"/>
            </p:cNvSpPr>
            <p:nvPr/>
          </p:nvSpPr>
          <p:spPr bwMode="auto">
            <a:xfrm flipV="1">
              <a:off x="6051550" y="1411288"/>
              <a:ext cx="719138" cy="587375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8" name="Line 518"/>
            <p:cNvSpPr>
              <a:spLocks noChangeShapeType="1"/>
            </p:cNvSpPr>
            <p:nvPr/>
          </p:nvSpPr>
          <p:spPr bwMode="auto">
            <a:xfrm>
              <a:off x="5899150" y="1377950"/>
              <a:ext cx="849313" cy="33338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9" name="Oval 519"/>
            <p:cNvSpPr>
              <a:spLocks noChangeAspect="1" noChangeArrowheads="1"/>
            </p:cNvSpPr>
            <p:nvPr/>
          </p:nvSpPr>
          <p:spPr bwMode="auto">
            <a:xfrm>
              <a:off x="6710363" y="1346200"/>
              <a:ext cx="107950" cy="107950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rgbClr val="FF0000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Oval 520"/>
            <p:cNvSpPr>
              <a:spLocks noChangeAspect="1" noChangeArrowheads="1"/>
            </p:cNvSpPr>
            <p:nvPr/>
          </p:nvSpPr>
          <p:spPr bwMode="auto">
            <a:xfrm>
              <a:off x="8447088" y="2076450"/>
              <a:ext cx="106362" cy="107950"/>
            </a:xfrm>
            <a:prstGeom prst="ellipse">
              <a:avLst/>
            </a:prstGeom>
            <a:solidFill>
              <a:schemeClr val="accent2"/>
            </a:solidFill>
            <a:ln w="3175">
              <a:solidFill>
                <a:schemeClr val="accent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Text Box 524"/>
            <p:cNvSpPr txBox="1">
              <a:spLocks noChangeArrowheads="1"/>
            </p:cNvSpPr>
            <p:nvPr/>
          </p:nvSpPr>
          <p:spPr bwMode="auto">
            <a:xfrm>
              <a:off x="7729538" y="3068638"/>
              <a:ext cx="298450" cy="366712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 type="none" w="lg" len="lg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i="0">
                  <a:solidFill>
                    <a:schemeClr val="accent2"/>
                  </a:solidFill>
                </a:rPr>
                <a:t>s</a:t>
              </a:r>
            </a:p>
          </p:txBody>
        </p:sp>
        <p:sp>
          <p:nvSpPr>
            <p:cNvPr id="92" name="Line 547"/>
            <p:cNvSpPr>
              <a:spLocks noChangeShapeType="1"/>
            </p:cNvSpPr>
            <p:nvPr/>
          </p:nvSpPr>
          <p:spPr bwMode="auto">
            <a:xfrm flipH="1" flipV="1">
              <a:off x="7448550" y="2882900"/>
              <a:ext cx="414338" cy="20796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none" w="sm" len="sm"/>
              <a:tailEnd type="arrow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3" name="Line 548"/>
            <p:cNvSpPr>
              <a:spLocks noChangeShapeType="1"/>
            </p:cNvSpPr>
            <p:nvPr/>
          </p:nvSpPr>
          <p:spPr bwMode="auto">
            <a:xfrm flipH="1">
              <a:off x="6989763" y="2862263"/>
              <a:ext cx="363537" cy="158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none" w="sm" len="sm"/>
              <a:tailEnd type="arrow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4" name="Line 549"/>
            <p:cNvSpPr>
              <a:spLocks noChangeShapeType="1"/>
            </p:cNvSpPr>
            <p:nvPr/>
          </p:nvSpPr>
          <p:spPr bwMode="auto">
            <a:xfrm flipH="1" flipV="1">
              <a:off x="6157913" y="2781300"/>
              <a:ext cx="731837" cy="8255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none" w="sm" len="sm"/>
              <a:tailEnd type="arrow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5" name="Line 550"/>
            <p:cNvSpPr>
              <a:spLocks noChangeShapeType="1"/>
            </p:cNvSpPr>
            <p:nvPr/>
          </p:nvSpPr>
          <p:spPr bwMode="auto">
            <a:xfrm flipV="1">
              <a:off x="6143625" y="2446338"/>
              <a:ext cx="182563" cy="28733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none" w="sm" len="sm"/>
              <a:tailEnd type="arrow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6" name="Line 551"/>
            <p:cNvSpPr>
              <a:spLocks noChangeShapeType="1"/>
            </p:cNvSpPr>
            <p:nvPr/>
          </p:nvSpPr>
          <p:spPr bwMode="auto">
            <a:xfrm flipV="1">
              <a:off x="6388100" y="2257425"/>
              <a:ext cx="155575" cy="1158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none" w="sm" len="sm"/>
              <a:tailEnd type="arrow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7" name="Line 552"/>
            <p:cNvSpPr>
              <a:spLocks noChangeShapeType="1"/>
            </p:cNvSpPr>
            <p:nvPr/>
          </p:nvSpPr>
          <p:spPr bwMode="auto">
            <a:xfrm flipV="1">
              <a:off x="6573838" y="1858963"/>
              <a:ext cx="87312" cy="34925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none" w="sm" len="sm"/>
              <a:tailEnd type="arrow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8" name="Line 553"/>
            <p:cNvSpPr>
              <a:spLocks noChangeShapeType="1"/>
            </p:cNvSpPr>
            <p:nvPr/>
          </p:nvSpPr>
          <p:spPr bwMode="auto">
            <a:xfrm flipV="1">
              <a:off x="6677025" y="1433513"/>
              <a:ext cx="76200" cy="33496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none" w="sm" len="sm"/>
              <a:tailEnd type="arrow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9" name="Line 554"/>
            <p:cNvSpPr>
              <a:spLocks noChangeShapeType="1"/>
            </p:cNvSpPr>
            <p:nvPr/>
          </p:nvSpPr>
          <p:spPr bwMode="auto">
            <a:xfrm>
              <a:off x="6808788" y="1404938"/>
              <a:ext cx="766762" cy="8096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none" w="sm" len="sm"/>
              <a:tailEnd type="arrow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0" name="Line 555"/>
            <p:cNvSpPr>
              <a:spLocks noChangeShapeType="1"/>
            </p:cNvSpPr>
            <p:nvPr/>
          </p:nvSpPr>
          <p:spPr bwMode="auto">
            <a:xfrm>
              <a:off x="7685088" y="1512888"/>
              <a:ext cx="268287" cy="1016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none" w="sm" len="sm"/>
              <a:tailEnd type="arrow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1" name="Line 556"/>
            <p:cNvSpPr>
              <a:spLocks noChangeShapeType="1"/>
            </p:cNvSpPr>
            <p:nvPr/>
          </p:nvSpPr>
          <p:spPr bwMode="auto">
            <a:xfrm>
              <a:off x="8027988" y="1658938"/>
              <a:ext cx="431800" cy="43338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none" w="sm" len="sm"/>
              <a:tailEnd type="arrow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7" name="Text Box 678"/>
            <p:cNvSpPr txBox="1">
              <a:spLocks noChangeArrowheads="1"/>
            </p:cNvSpPr>
            <p:nvPr/>
          </p:nvSpPr>
          <p:spPr bwMode="auto">
            <a:xfrm>
              <a:off x="6713538" y="1508125"/>
              <a:ext cx="334962" cy="336550"/>
            </a:xfrm>
            <a:prstGeom prst="rect">
              <a:avLst/>
            </a:prstGeom>
            <a:noFill/>
            <a:ln w="28575" cap="sq" algn="ctr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p</a:t>
              </a:r>
              <a:r>
                <a:rPr lang="en-US" baseline="-25000"/>
                <a:t>t</a:t>
              </a:r>
            </a:p>
          </p:txBody>
        </p:sp>
        <p:sp>
          <p:nvSpPr>
            <p:cNvPr id="198" name="Oval 679"/>
            <p:cNvSpPr>
              <a:spLocks noChangeArrowheads="1"/>
            </p:cNvSpPr>
            <p:nvPr/>
          </p:nvSpPr>
          <p:spPr bwMode="auto">
            <a:xfrm>
              <a:off x="6842125" y="1525588"/>
              <a:ext cx="69850" cy="69850"/>
            </a:xfrm>
            <a:prstGeom prst="ellipse">
              <a:avLst/>
            </a:prstGeom>
            <a:solidFill>
              <a:srgbClr val="FFFFFF"/>
            </a:solidFill>
            <a:ln w="9525" algn="ctr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9" name="Oval 680"/>
          <p:cNvSpPr>
            <a:spLocks noChangeArrowheads="1"/>
          </p:cNvSpPr>
          <p:nvPr/>
        </p:nvSpPr>
        <p:spPr bwMode="auto">
          <a:xfrm>
            <a:off x="6013450" y="4468813"/>
            <a:ext cx="69850" cy="69850"/>
          </a:xfrm>
          <a:prstGeom prst="ellipse">
            <a:avLst/>
          </a:prstGeom>
          <a:solidFill>
            <a:srgbClr val="FFFFFF"/>
          </a:solidFill>
          <a:ln w="9525" algn="ctr">
            <a:solidFill>
              <a:schemeClr val="tx1"/>
            </a:solidFill>
            <a:round/>
            <a:headEnd type="none" w="sm" len="sm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" name="Rectangle 434"/>
          <p:cNvSpPr txBox="1">
            <a:spLocks noChangeArrowheads="1"/>
          </p:cNvSpPr>
          <p:nvPr/>
        </p:nvSpPr>
        <p:spPr bwMode="auto">
          <a:xfrm>
            <a:off x="468313" y="836613"/>
            <a:ext cx="4608512" cy="528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Visiting the home of a node might be wasteful if the sender and receiver happen to be close, but the home far away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routing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stretch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defined as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We want routing algorithms with low stretch.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Simultaneous message routing and node movement might cause problems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Can we do better?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Classification of location services</a:t>
            </a:r>
          </a:p>
        </p:txBody>
      </p:sp>
      <p:sp>
        <p:nvSpPr>
          <p:cNvPr id="952370" name="Rectangle 50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  <a:p>
            <a:r>
              <a:rPr lang="en-US" b="1" dirty="0"/>
              <a:t>Proactive</a:t>
            </a:r>
          </a:p>
          <a:p>
            <a:pPr lvl="1"/>
            <a:r>
              <a:rPr lang="en-US" sz="2000" dirty="0"/>
              <a:t>Mobile node divulges its position to all nodes whenever it moves</a:t>
            </a:r>
          </a:p>
          <a:p>
            <a:pPr lvl="1"/>
            <a:r>
              <a:rPr lang="en-US" sz="2000" dirty="0"/>
              <a:t>E.g. through flooding</a:t>
            </a:r>
          </a:p>
          <a:p>
            <a:r>
              <a:rPr lang="en-US" b="1" dirty="0"/>
              <a:t>Reactive</a:t>
            </a:r>
          </a:p>
          <a:p>
            <a:pPr lvl="1"/>
            <a:r>
              <a:rPr lang="en-US" sz="2000" dirty="0"/>
              <a:t>Sender searches mobile host only when it wants to send a message</a:t>
            </a:r>
          </a:p>
          <a:p>
            <a:pPr lvl="1"/>
            <a:r>
              <a:rPr lang="en-US" sz="2000" dirty="0"/>
              <a:t>E.g. through flooding</a:t>
            </a:r>
          </a:p>
          <a:p>
            <a:r>
              <a:rPr lang="en-US" b="1" dirty="0"/>
              <a:t>Hybrid</a:t>
            </a:r>
          </a:p>
          <a:p>
            <a:pPr lvl="1"/>
            <a:r>
              <a:rPr lang="en-US" sz="2000" dirty="0"/>
              <a:t>Both, proactive and reactive.</a:t>
            </a:r>
          </a:p>
          <a:p>
            <a:pPr lvl="1"/>
            <a:r>
              <a:rPr lang="en-US" sz="2000" dirty="0"/>
              <a:t>Some nodes store information about where a node is located</a:t>
            </a:r>
          </a:p>
          <a:p>
            <a:pPr lvl="1"/>
            <a:r>
              <a:rPr lang="en-US" sz="2000" dirty="0"/>
              <a:t>Arbitrarily complicated storage structures</a:t>
            </a:r>
          </a:p>
          <a:p>
            <a:pPr lvl="1"/>
            <a:r>
              <a:rPr lang="en-US" sz="2000" dirty="0"/>
              <a:t>Support for simultaneous routing and node mobility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Location services: Lookup &amp; Publish </a:t>
            </a:r>
          </a:p>
        </p:txBody>
      </p:sp>
      <p:sp>
        <p:nvSpPr>
          <p:cNvPr id="972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836613"/>
            <a:ext cx="8207375" cy="4806965"/>
          </a:xfrm>
        </p:spPr>
        <p:txBody>
          <a:bodyPr/>
          <a:lstStyle/>
          <a:p>
            <a:endParaRPr lang="en-US" dirty="0"/>
          </a:p>
          <a:p>
            <a:r>
              <a:rPr lang="en-US" b="1" dirty="0"/>
              <a:t>Any node </a:t>
            </a:r>
            <a:r>
              <a:rPr lang="en-US" i="1" dirty="0"/>
              <a:t>A</a:t>
            </a:r>
            <a:r>
              <a:rPr lang="en-US" b="1" dirty="0"/>
              <a:t> can invoke to basic operations</a:t>
            </a:r>
            <a:r>
              <a:rPr lang="en-US" b="1" dirty="0" smtClean="0"/>
              <a:t>:</a:t>
            </a:r>
            <a:endParaRPr lang="en-US" dirty="0"/>
          </a:p>
          <a:p>
            <a:pPr lvl="1"/>
            <a:r>
              <a:rPr lang="en-US" sz="2000" dirty="0"/>
              <a:t>Lookup(</a:t>
            </a:r>
            <a:r>
              <a:rPr lang="en-US" sz="2000" i="1" dirty="0"/>
              <a:t>A, B</a:t>
            </a:r>
            <a:r>
              <a:rPr lang="en-US" sz="2000" dirty="0"/>
              <a:t>): </a:t>
            </a:r>
            <a:r>
              <a:rPr lang="en-US" sz="2000" i="1" dirty="0"/>
              <a:t>A </a:t>
            </a:r>
            <a:r>
              <a:rPr lang="en-US" sz="2000" dirty="0"/>
              <a:t>asks for the position of </a:t>
            </a:r>
            <a:r>
              <a:rPr lang="en-US" sz="2000" dirty="0" smtClean="0"/>
              <a:t>B</a:t>
            </a:r>
            <a:endParaRPr lang="en-US" sz="2000" dirty="0"/>
          </a:p>
          <a:p>
            <a:pPr lvl="1"/>
            <a:r>
              <a:rPr lang="en-US" sz="2000" dirty="0"/>
              <a:t>Publish(</a:t>
            </a:r>
            <a:r>
              <a:rPr lang="en-US" sz="2000" i="1" dirty="0"/>
              <a:t>A</a:t>
            </a:r>
            <a:r>
              <a:rPr lang="en-US" sz="2000" dirty="0"/>
              <a:t>, </a:t>
            </a:r>
            <a:r>
              <a:rPr lang="en-US" sz="2000" i="1" dirty="0"/>
              <a:t>x</a:t>
            </a:r>
            <a:r>
              <a:rPr lang="en-US" sz="2000" dirty="0"/>
              <a:t>, </a:t>
            </a:r>
            <a:r>
              <a:rPr lang="en-US" sz="2000" i="1" dirty="0"/>
              <a:t>y</a:t>
            </a:r>
            <a:r>
              <a:rPr lang="en-US" sz="2000" dirty="0"/>
              <a:t>): </a:t>
            </a:r>
            <a:r>
              <a:rPr lang="en-US" sz="2000" i="1" dirty="0"/>
              <a:t>A</a:t>
            </a:r>
            <a:r>
              <a:rPr lang="en-US" sz="2000" dirty="0"/>
              <a:t> announces its move from position </a:t>
            </a:r>
            <a:r>
              <a:rPr lang="en-US" sz="2000" i="1" dirty="0"/>
              <a:t>x</a:t>
            </a:r>
            <a:r>
              <a:rPr lang="en-US" sz="2000" dirty="0"/>
              <a:t> to </a:t>
            </a:r>
            <a:r>
              <a:rPr lang="en-US" sz="2000" i="1" dirty="0"/>
              <a:t>y</a:t>
            </a:r>
          </a:p>
          <a:p>
            <a:pPr lvl="1"/>
            <a:endParaRPr lang="en-US" i="1" dirty="0"/>
          </a:p>
          <a:p>
            <a:r>
              <a:rPr lang="en-US" b="1" dirty="0"/>
              <a:t>Open questions</a:t>
            </a:r>
          </a:p>
          <a:p>
            <a:pPr lvl="1"/>
            <a:r>
              <a:rPr lang="en-US" sz="2000" dirty="0"/>
              <a:t>How often does a node publish its current position?</a:t>
            </a:r>
          </a:p>
          <a:p>
            <a:pPr lvl="1"/>
            <a:r>
              <a:rPr lang="en-US" sz="2000" dirty="0"/>
              <a:t>Where is the position information stored?</a:t>
            </a:r>
          </a:p>
          <a:p>
            <a:pPr lvl="1"/>
            <a:r>
              <a:rPr lang="en-US" sz="2000" dirty="0"/>
              <a:t>How does the lookup operation find the desired information</a:t>
            </a:r>
            <a:r>
              <a:rPr lang="en-US" sz="2000" dirty="0" smtClean="0"/>
              <a:t>?</a:t>
            </a:r>
          </a:p>
          <a:p>
            <a:pPr lvl="1"/>
            <a:endParaRPr lang="en-US" dirty="0"/>
          </a:p>
          <a:p>
            <a:r>
              <a:rPr lang="en-US" b="1" dirty="0" smtClean="0"/>
              <a:t>Goal</a:t>
            </a:r>
          </a:p>
          <a:p>
            <a:pPr lvl="1"/>
            <a:r>
              <a:rPr lang="en-US" sz="2000" dirty="0" smtClean="0"/>
              <a:t>Minimize</a:t>
            </a:r>
            <a:endParaRPr lang="en-US" sz="2000" dirty="0"/>
          </a:p>
        </p:txBody>
      </p:sp>
      <p:sp>
        <p:nvSpPr>
          <p:cNvPr id="360" name="Text Box 580"/>
          <p:cNvSpPr txBox="1">
            <a:spLocks noChangeArrowheads="1"/>
          </p:cNvSpPr>
          <p:nvPr/>
        </p:nvSpPr>
        <p:spPr bwMode="auto">
          <a:xfrm>
            <a:off x="3852846" y="4643446"/>
            <a:ext cx="1821332" cy="400110"/>
          </a:xfrm>
          <a:prstGeom prst="rect">
            <a:avLst/>
          </a:prstGeom>
          <a:noFill/>
          <a:ln w="57150" cap="sq" algn="ctr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000" i="0" dirty="0"/>
              <a:t>length of route</a:t>
            </a:r>
          </a:p>
        </p:txBody>
      </p:sp>
      <p:sp>
        <p:nvSpPr>
          <p:cNvPr id="361" name="Text Box 581"/>
          <p:cNvSpPr txBox="1">
            <a:spLocks noChangeArrowheads="1"/>
          </p:cNvSpPr>
          <p:nvPr/>
        </p:nvSpPr>
        <p:spPr bwMode="auto">
          <a:xfrm>
            <a:off x="3432159" y="4913321"/>
            <a:ext cx="2719014" cy="400110"/>
          </a:xfrm>
          <a:prstGeom prst="rect">
            <a:avLst/>
          </a:prstGeom>
          <a:noFill/>
          <a:ln w="57150" cap="sq" algn="ctr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000" i="0" dirty="0"/>
              <a:t>length of </a:t>
            </a:r>
            <a:r>
              <a:rPr lang="en-US" sz="2000" i="1" dirty="0"/>
              <a:t>optimal</a:t>
            </a:r>
            <a:r>
              <a:rPr lang="en-US" sz="2000" i="0" dirty="0"/>
              <a:t> route</a:t>
            </a:r>
          </a:p>
        </p:txBody>
      </p:sp>
      <p:sp>
        <p:nvSpPr>
          <p:cNvPr id="362" name="Line 582"/>
          <p:cNvSpPr>
            <a:spLocks noChangeShapeType="1"/>
          </p:cNvSpPr>
          <p:nvPr/>
        </p:nvSpPr>
        <p:spPr bwMode="auto">
          <a:xfrm>
            <a:off x="3440096" y="4975234"/>
            <a:ext cx="24511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 sz="2000"/>
          </a:p>
        </p:txBody>
      </p:sp>
      <p:sp>
        <p:nvSpPr>
          <p:cNvPr id="363" name="Text Box 583"/>
          <p:cNvSpPr txBox="1">
            <a:spLocks noChangeArrowheads="1"/>
          </p:cNvSpPr>
          <p:nvPr/>
        </p:nvSpPr>
        <p:spPr bwMode="auto">
          <a:xfrm>
            <a:off x="2285984" y="4789496"/>
            <a:ext cx="1242649" cy="400110"/>
          </a:xfrm>
          <a:prstGeom prst="rect">
            <a:avLst/>
          </a:prstGeom>
          <a:noFill/>
          <a:ln w="57150" cap="sq" algn="ctr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000" i="0" dirty="0" smtClean="0"/>
              <a:t>stretch = </a:t>
            </a:r>
            <a:endParaRPr lang="en-US" sz="2000" i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Location Service: Goals</a:t>
            </a:r>
            <a:endParaRPr lang="en-US" dirty="0"/>
          </a:p>
        </p:txBody>
      </p:sp>
      <p:sp>
        <p:nvSpPr>
          <p:cNvPr id="984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  <a:p>
            <a:pPr>
              <a:buNone/>
            </a:pPr>
            <a:endParaRPr lang="en-US" sz="2200" dirty="0"/>
          </a:p>
          <a:p>
            <a:pPr>
              <a:lnSpc>
                <a:spcPct val="130000"/>
              </a:lnSpc>
            </a:pPr>
            <a:r>
              <a:rPr lang="en-US" sz="2200" b="1" dirty="0" smtClean="0"/>
              <a:t>Publish </a:t>
            </a:r>
            <a:r>
              <a:rPr lang="en-US" sz="2200" b="1" dirty="0"/>
              <a:t>cost </a:t>
            </a:r>
            <a:r>
              <a:rPr lang="en-US" sz="2200" dirty="0" smtClean="0"/>
              <a:t>should depend only </a:t>
            </a:r>
            <a:r>
              <a:rPr lang="en-US" sz="2200" dirty="0"/>
              <a:t>on moved distance</a:t>
            </a:r>
          </a:p>
          <a:p>
            <a:pPr>
              <a:lnSpc>
                <a:spcPct val="130000"/>
              </a:lnSpc>
            </a:pPr>
            <a:r>
              <a:rPr lang="en-US" sz="2200" b="1" dirty="0"/>
              <a:t>Lookup </a:t>
            </a:r>
            <a:r>
              <a:rPr lang="en-US" sz="2200" b="1" dirty="0" smtClean="0"/>
              <a:t>cost </a:t>
            </a:r>
            <a:r>
              <a:rPr lang="en-US" sz="2200" dirty="0" smtClean="0"/>
              <a:t>should depend only </a:t>
            </a:r>
            <a:r>
              <a:rPr lang="en-US" sz="2200" dirty="0"/>
              <a:t>on the distance between the sender and </a:t>
            </a:r>
            <a:r>
              <a:rPr lang="en-US" sz="2200" dirty="0" smtClean="0"/>
              <a:t>receiver (bounded </a:t>
            </a:r>
            <a:r>
              <a:rPr lang="en-US" sz="2200" i="1" dirty="0" smtClean="0"/>
              <a:t>stretch</a:t>
            </a:r>
            <a:r>
              <a:rPr lang="en-US" sz="2200" dirty="0" smtClean="0"/>
              <a:t>)</a:t>
            </a:r>
            <a:endParaRPr lang="en-US" sz="2200" dirty="0"/>
          </a:p>
          <a:p>
            <a:pPr>
              <a:lnSpc>
                <a:spcPct val="130000"/>
              </a:lnSpc>
            </a:pPr>
            <a:r>
              <a:rPr lang="en-US" sz="2200" dirty="0"/>
              <a:t>Nodes might </a:t>
            </a:r>
            <a:r>
              <a:rPr lang="en-US" sz="2200" b="1" dirty="0"/>
              <a:t>move arbitrarily at any time</a:t>
            </a:r>
            <a:r>
              <a:rPr lang="en-US" sz="2200" dirty="0"/>
              <a:t>, even while other nodes issue lookup requests</a:t>
            </a:r>
          </a:p>
          <a:p>
            <a:pPr>
              <a:lnSpc>
                <a:spcPct val="130000"/>
              </a:lnSpc>
            </a:pPr>
            <a:r>
              <a:rPr lang="en-US" sz="2200" dirty="0"/>
              <a:t>Determine the </a:t>
            </a:r>
            <a:r>
              <a:rPr lang="en-US" sz="2200" b="1" dirty="0"/>
              <a:t>maximum allowed node speed </a:t>
            </a:r>
            <a:r>
              <a:rPr lang="en-US" sz="2200" dirty="0"/>
              <a:t>under which </a:t>
            </a:r>
            <a:r>
              <a:rPr lang="en-US" sz="2200" dirty="0" smtClean="0"/>
              <a:t>delivery is still guaranteed</a:t>
            </a:r>
            <a:endParaRPr lang="en-US" sz="2200" dirty="0"/>
          </a:p>
          <a:p>
            <a:pPr lvl="1"/>
            <a:endParaRPr lang="en-US" sz="2000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Location Service: Initial observations</a:t>
            </a:r>
            <a:endParaRPr lang="en-US" dirty="0"/>
          </a:p>
        </p:txBody>
      </p:sp>
      <p:sp>
        <p:nvSpPr>
          <p:cNvPr id="984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836613"/>
            <a:ext cx="8207375" cy="1878007"/>
          </a:xfrm>
        </p:spPr>
        <p:txBody>
          <a:bodyPr/>
          <a:lstStyle/>
          <a:p>
            <a:endParaRPr lang="en-US" sz="800" dirty="0" smtClean="0"/>
          </a:p>
          <a:p>
            <a:r>
              <a:rPr lang="en-US" sz="2200" dirty="0" smtClean="0"/>
              <a:t>Cannot get reasonable stretch with a single home. Therefore, use several homes (</a:t>
            </a:r>
            <a:r>
              <a:rPr lang="en-US" sz="2200" b="1" dirty="0" smtClean="0"/>
              <a:t>location servers</a:t>
            </a:r>
            <a:r>
              <a:rPr lang="en-US" sz="2200" dirty="0" smtClean="0"/>
              <a:t>). </a:t>
            </a:r>
          </a:p>
          <a:p>
            <a:r>
              <a:rPr lang="en-US" sz="2200" dirty="0" smtClean="0"/>
              <a:t>If the sender </a:t>
            </a:r>
            <a:r>
              <a:rPr lang="en-US" sz="2200" i="1" dirty="0" smtClean="0"/>
              <a:t>s</a:t>
            </a:r>
            <a:r>
              <a:rPr lang="en-US" sz="2200" dirty="0" smtClean="0"/>
              <a:t> is close to the destination </a:t>
            </a:r>
            <a:r>
              <a:rPr lang="en-US" sz="2200" i="1" dirty="0" smtClean="0"/>
              <a:t>t</a:t>
            </a:r>
            <a:r>
              <a:rPr lang="en-US" sz="2200" dirty="0" smtClean="0"/>
              <a:t>, a location server should be close</a:t>
            </a:r>
            <a:endParaRPr lang="en-US" sz="2200" dirty="0"/>
          </a:p>
          <a:p>
            <a:pPr>
              <a:buNone/>
            </a:pP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68313" y="3857629"/>
            <a:ext cx="8207375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If the sender is further away, its OK to walk a bit longer until finding a location server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942" name="Group 941"/>
          <p:cNvGrpSpPr/>
          <p:nvPr/>
        </p:nvGrpSpPr>
        <p:grpSpPr>
          <a:xfrm>
            <a:off x="857224" y="2395530"/>
            <a:ext cx="5462624" cy="1224138"/>
            <a:chOff x="857224" y="2395530"/>
            <a:chExt cx="5462624" cy="1224138"/>
          </a:xfrm>
        </p:grpSpPr>
        <p:sp>
          <p:nvSpPr>
            <p:cNvPr id="81" name="Text Box 662"/>
            <p:cNvSpPr txBox="1">
              <a:spLocks noChangeArrowheads="1"/>
            </p:cNvSpPr>
            <p:nvPr/>
          </p:nvSpPr>
          <p:spPr bwMode="auto">
            <a:xfrm>
              <a:off x="6072198" y="2585238"/>
              <a:ext cx="247650" cy="366713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 type="none" w="lg" len="lg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i="0" dirty="0">
                  <a:solidFill>
                    <a:schemeClr val="accent2"/>
                  </a:solidFill>
                </a:rPr>
                <a:t>t</a:t>
              </a:r>
            </a:p>
          </p:txBody>
        </p:sp>
        <p:sp>
          <p:nvSpPr>
            <p:cNvPr id="830" name="Text Box 662"/>
            <p:cNvSpPr txBox="1">
              <a:spLocks noChangeArrowheads="1"/>
            </p:cNvSpPr>
            <p:nvPr/>
          </p:nvSpPr>
          <p:spPr bwMode="auto">
            <a:xfrm>
              <a:off x="5000628" y="2395530"/>
              <a:ext cx="300083" cy="369332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 type="none" w="lg" len="lg"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1800" dirty="0" smtClean="0">
                  <a:solidFill>
                    <a:schemeClr val="accent2"/>
                  </a:solidFill>
                </a:rPr>
                <a:t>s</a:t>
              </a:r>
              <a:endParaRPr lang="en-US" sz="1800" i="0" dirty="0">
                <a:solidFill>
                  <a:schemeClr val="accent2"/>
                </a:solidFill>
              </a:endParaRPr>
            </a:p>
          </p:txBody>
        </p:sp>
        <p:sp>
          <p:nvSpPr>
            <p:cNvPr id="736" name="Oval 660"/>
            <p:cNvSpPr>
              <a:spLocks noChangeAspect="1" noChangeArrowheads="1"/>
            </p:cNvSpPr>
            <p:nvPr/>
          </p:nvSpPr>
          <p:spPr bwMode="auto">
            <a:xfrm>
              <a:off x="857224" y="2714620"/>
              <a:ext cx="91175" cy="9117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" name="Oval 660"/>
            <p:cNvSpPr>
              <a:spLocks noChangeAspect="1" noChangeArrowheads="1"/>
            </p:cNvSpPr>
            <p:nvPr/>
          </p:nvSpPr>
          <p:spPr bwMode="auto">
            <a:xfrm>
              <a:off x="1460589" y="2714620"/>
              <a:ext cx="91175" cy="9117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8" name="Oval 660"/>
            <p:cNvSpPr>
              <a:spLocks noChangeAspect="1" noChangeArrowheads="1"/>
            </p:cNvSpPr>
            <p:nvPr/>
          </p:nvSpPr>
          <p:spPr bwMode="auto">
            <a:xfrm>
              <a:off x="1158907" y="2714620"/>
              <a:ext cx="91175" cy="9117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9" name="Oval 660"/>
            <p:cNvSpPr>
              <a:spLocks noChangeAspect="1" noChangeArrowheads="1"/>
            </p:cNvSpPr>
            <p:nvPr/>
          </p:nvSpPr>
          <p:spPr bwMode="auto">
            <a:xfrm>
              <a:off x="857224" y="2985465"/>
              <a:ext cx="91175" cy="9117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0" name="Oval 660"/>
            <p:cNvSpPr>
              <a:spLocks noChangeAspect="1" noChangeArrowheads="1"/>
            </p:cNvSpPr>
            <p:nvPr/>
          </p:nvSpPr>
          <p:spPr bwMode="auto">
            <a:xfrm>
              <a:off x="1460589" y="2985465"/>
              <a:ext cx="91175" cy="9117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1" name="Oval 660"/>
            <p:cNvSpPr>
              <a:spLocks noChangeAspect="1" noChangeArrowheads="1"/>
            </p:cNvSpPr>
            <p:nvPr/>
          </p:nvSpPr>
          <p:spPr bwMode="auto">
            <a:xfrm>
              <a:off x="1158907" y="2985465"/>
              <a:ext cx="91175" cy="9117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2" name="Oval 660"/>
            <p:cNvSpPr>
              <a:spLocks noChangeAspect="1" noChangeArrowheads="1"/>
            </p:cNvSpPr>
            <p:nvPr/>
          </p:nvSpPr>
          <p:spPr bwMode="auto">
            <a:xfrm>
              <a:off x="857224" y="3257649"/>
              <a:ext cx="91175" cy="9117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3" name="Oval 660"/>
            <p:cNvSpPr>
              <a:spLocks noChangeAspect="1" noChangeArrowheads="1"/>
            </p:cNvSpPr>
            <p:nvPr/>
          </p:nvSpPr>
          <p:spPr bwMode="auto">
            <a:xfrm>
              <a:off x="1460589" y="3257649"/>
              <a:ext cx="91175" cy="9117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4" name="Oval 660"/>
            <p:cNvSpPr>
              <a:spLocks noChangeAspect="1" noChangeArrowheads="1"/>
            </p:cNvSpPr>
            <p:nvPr/>
          </p:nvSpPr>
          <p:spPr bwMode="auto">
            <a:xfrm>
              <a:off x="1158907" y="3257649"/>
              <a:ext cx="91175" cy="9117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5" name="Oval 660"/>
            <p:cNvSpPr>
              <a:spLocks noChangeAspect="1" noChangeArrowheads="1"/>
            </p:cNvSpPr>
            <p:nvPr/>
          </p:nvSpPr>
          <p:spPr bwMode="auto">
            <a:xfrm>
              <a:off x="857224" y="3528493"/>
              <a:ext cx="91175" cy="9117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6" name="Oval 660"/>
            <p:cNvSpPr>
              <a:spLocks noChangeAspect="1" noChangeArrowheads="1"/>
            </p:cNvSpPr>
            <p:nvPr/>
          </p:nvSpPr>
          <p:spPr bwMode="auto">
            <a:xfrm>
              <a:off x="1460589" y="3528493"/>
              <a:ext cx="91175" cy="9117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9" name="Oval 660"/>
            <p:cNvSpPr>
              <a:spLocks noChangeAspect="1" noChangeArrowheads="1"/>
            </p:cNvSpPr>
            <p:nvPr/>
          </p:nvSpPr>
          <p:spPr bwMode="auto">
            <a:xfrm>
              <a:off x="5985829" y="2985465"/>
              <a:ext cx="91175" cy="9117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0" name="Oval 660"/>
            <p:cNvSpPr>
              <a:spLocks noChangeAspect="1" noChangeArrowheads="1"/>
            </p:cNvSpPr>
            <p:nvPr/>
          </p:nvSpPr>
          <p:spPr bwMode="auto">
            <a:xfrm>
              <a:off x="5985829" y="3257649"/>
              <a:ext cx="91175" cy="9117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1" name="Oval 660"/>
            <p:cNvSpPr>
              <a:spLocks noChangeAspect="1" noChangeArrowheads="1"/>
            </p:cNvSpPr>
            <p:nvPr/>
          </p:nvSpPr>
          <p:spPr bwMode="auto">
            <a:xfrm>
              <a:off x="5985829" y="3528493"/>
              <a:ext cx="91175" cy="9117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752" name="Straight Connector 751"/>
            <p:cNvCxnSpPr>
              <a:stCxn id="736" idx="6"/>
              <a:endCxn id="748" idx="2"/>
            </p:cNvCxnSpPr>
            <p:nvPr/>
          </p:nvCxnSpPr>
          <p:spPr bwMode="auto">
            <a:xfrm>
              <a:off x="948399" y="2760207"/>
              <a:ext cx="5037431" cy="134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53" name="Straight Connector 752"/>
            <p:cNvCxnSpPr>
              <a:stCxn id="739" idx="6"/>
              <a:endCxn id="749" idx="2"/>
            </p:cNvCxnSpPr>
            <p:nvPr/>
          </p:nvCxnSpPr>
          <p:spPr bwMode="auto">
            <a:xfrm>
              <a:off x="948399" y="3031052"/>
              <a:ext cx="5037431" cy="134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54" name="Straight Connector 753"/>
            <p:cNvCxnSpPr>
              <a:stCxn id="742" idx="6"/>
              <a:endCxn id="750" idx="2"/>
            </p:cNvCxnSpPr>
            <p:nvPr/>
          </p:nvCxnSpPr>
          <p:spPr bwMode="auto">
            <a:xfrm>
              <a:off x="948399" y="3303236"/>
              <a:ext cx="5037431" cy="134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55" name="Straight Connector 754"/>
            <p:cNvCxnSpPr>
              <a:stCxn id="745" idx="6"/>
              <a:endCxn id="751" idx="2"/>
            </p:cNvCxnSpPr>
            <p:nvPr/>
          </p:nvCxnSpPr>
          <p:spPr bwMode="auto">
            <a:xfrm>
              <a:off x="948399" y="3574081"/>
              <a:ext cx="5037431" cy="134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56" name="Straight Connector 755"/>
            <p:cNvCxnSpPr>
              <a:stCxn id="736" idx="4"/>
              <a:endCxn id="745" idx="0"/>
            </p:cNvCxnSpPr>
            <p:nvPr/>
          </p:nvCxnSpPr>
          <p:spPr bwMode="auto">
            <a:xfrm rot="5400000">
              <a:off x="541462" y="3167144"/>
              <a:ext cx="722699" cy="134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57" name="Straight Connector 756"/>
            <p:cNvCxnSpPr>
              <a:stCxn id="748" idx="4"/>
              <a:endCxn id="751" idx="0"/>
            </p:cNvCxnSpPr>
            <p:nvPr/>
          </p:nvCxnSpPr>
          <p:spPr bwMode="auto">
            <a:xfrm rot="5400000">
              <a:off x="5670067" y="3167144"/>
              <a:ext cx="722699" cy="134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58" name="Straight Connector 757"/>
            <p:cNvCxnSpPr>
              <a:stCxn id="738" idx="4"/>
              <a:endCxn id="747" idx="0"/>
            </p:cNvCxnSpPr>
            <p:nvPr/>
          </p:nvCxnSpPr>
          <p:spPr bwMode="auto">
            <a:xfrm rot="5400000">
              <a:off x="843145" y="3167144"/>
              <a:ext cx="722699" cy="134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59" name="Straight Connector 758"/>
            <p:cNvCxnSpPr>
              <a:stCxn id="737" idx="4"/>
              <a:endCxn id="746" idx="0"/>
            </p:cNvCxnSpPr>
            <p:nvPr/>
          </p:nvCxnSpPr>
          <p:spPr bwMode="auto">
            <a:xfrm rot="5400000">
              <a:off x="1144827" y="3167144"/>
              <a:ext cx="722699" cy="134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60" name="Oval 660"/>
            <p:cNvSpPr>
              <a:spLocks noChangeAspect="1" noChangeArrowheads="1"/>
            </p:cNvSpPr>
            <p:nvPr/>
          </p:nvSpPr>
          <p:spPr bwMode="auto">
            <a:xfrm>
              <a:off x="2063955" y="2714620"/>
              <a:ext cx="91175" cy="9117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1" name="Oval 660"/>
            <p:cNvSpPr>
              <a:spLocks noChangeAspect="1" noChangeArrowheads="1"/>
            </p:cNvSpPr>
            <p:nvPr/>
          </p:nvSpPr>
          <p:spPr bwMode="auto">
            <a:xfrm>
              <a:off x="1762272" y="2714620"/>
              <a:ext cx="91175" cy="9117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2" name="Oval 660"/>
            <p:cNvSpPr>
              <a:spLocks noChangeAspect="1" noChangeArrowheads="1"/>
            </p:cNvSpPr>
            <p:nvPr/>
          </p:nvSpPr>
          <p:spPr bwMode="auto">
            <a:xfrm>
              <a:off x="2063955" y="2985465"/>
              <a:ext cx="91175" cy="9117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3" name="Oval 660"/>
            <p:cNvSpPr>
              <a:spLocks noChangeAspect="1" noChangeArrowheads="1"/>
            </p:cNvSpPr>
            <p:nvPr/>
          </p:nvSpPr>
          <p:spPr bwMode="auto">
            <a:xfrm>
              <a:off x="1762272" y="2985465"/>
              <a:ext cx="91175" cy="9117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4" name="Oval 660"/>
            <p:cNvSpPr>
              <a:spLocks noChangeAspect="1" noChangeArrowheads="1"/>
            </p:cNvSpPr>
            <p:nvPr/>
          </p:nvSpPr>
          <p:spPr bwMode="auto">
            <a:xfrm>
              <a:off x="2063955" y="3257649"/>
              <a:ext cx="91175" cy="9117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5" name="Oval 660"/>
            <p:cNvSpPr>
              <a:spLocks noChangeAspect="1" noChangeArrowheads="1"/>
            </p:cNvSpPr>
            <p:nvPr/>
          </p:nvSpPr>
          <p:spPr bwMode="auto">
            <a:xfrm>
              <a:off x="1762272" y="3257649"/>
              <a:ext cx="91175" cy="9117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6" name="Oval 660"/>
            <p:cNvSpPr>
              <a:spLocks noChangeAspect="1" noChangeArrowheads="1"/>
            </p:cNvSpPr>
            <p:nvPr/>
          </p:nvSpPr>
          <p:spPr bwMode="auto">
            <a:xfrm>
              <a:off x="2063955" y="3528493"/>
              <a:ext cx="91175" cy="9117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7" name="Oval 660"/>
            <p:cNvSpPr>
              <a:spLocks noChangeAspect="1" noChangeArrowheads="1"/>
            </p:cNvSpPr>
            <p:nvPr/>
          </p:nvSpPr>
          <p:spPr bwMode="auto">
            <a:xfrm>
              <a:off x="1762272" y="3528493"/>
              <a:ext cx="91175" cy="9117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768" name="Straight Connector 767"/>
            <p:cNvCxnSpPr>
              <a:stCxn id="761" idx="4"/>
              <a:endCxn id="767" idx="0"/>
            </p:cNvCxnSpPr>
            <p:nvPr/>
          </p:nvCxnSpPr>
          <p:spPr bwMode="auto">
            <a:xfrm rot="5400000">
              <a:off x="1446510" y="3167144"/>
              <a:ext cx="722699" cy="134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69" name="Straight Connector 768"/>
            <p:cNvCxnSpPr>
              <a:stCxn id="760" idx="4"/>
              <a:endCxn id="766" idx="0"/>
            </p:cNvCxnSpPr>
            <p:nvPr/>
          </p:nvCxnSpPr>
          <p:spPr bwMode="auto">
            <a:xfrm rot="5400000">
              <a:off x="1748193" y="3167144"/>
              <a:ext cx="722699" cy="134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70" name="Oval 660"/>
            <p:cNvSpPr>
              <a:spLocks noChangeAspect="1" noChangeArrowheads="1"/>
            </p:cNvSpPr>
            <p:nvPr/>
          </p:nvSpPr>
          <p:spPr bwMode="auto">
            <a:xfrm>
              <a:off x="2667320" y="2714620"/>
              <a:ext cx="91175" cy="9117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1" name="Oval 660"/>
            <p:cNvSpPr>
              <a:spLocks noChangeAspect="1" noChangeArrowheads="1"/>
            </p:cNvSpPr>
            <p:nvPr/>
          </p:nvSpPr>
          <p:spPr bwMode="auto">
            <a:xfrm>
              <a:off x="2365637" y="2714620"/>
              <a:ext cx="91175" cy="9117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2" name="Oval 660"/>
            <p:cNvSpPr>
              <a:spLocks noChangeAspect="1" noChangeArrowheads="1"/>
            </p:cNvSpPr>
            <p:nvPr/>
          </p:nvSpPr>
          <p:spPr bwMode="auto">
            <a:xfrm>
              <a:off x="2667320" y="2985465"/>
              <a:ext cx="91175" cy="9117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3" name="Oval 660"/>
            <p:cNvSpPr>
              <a:spLocks noChangeAspect="1" noChangeArrowheads="1"/>
            </p:cNvSpPr>
            <p:nvPr/>
          </p:nvSpPr>
          <p:spPr bwMode="auto">
            <a:xfrm>
              <a:off x="2365637" y="2985465"/>
              <a:ext cx="91175" cy="9117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4" name="Oval 660"/>
            <p:cNvSpPr>
              <a:spLocks noChangeAspect="1" noChangeArrowheads="1"/>
            </p:cNvSpPr>
            <p:nvPr/>
          </p:nvSpPr>
          <p:spPr bwMode="auto">
            <a:xfrm>
              <a:off x="2667320" y="3257649"/>
              <a:ext cx="91175" cy="9117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5" name="Oval 660"/>
            <p:cNvSpPr>
              <a:spLocks noChangeAspect="1" noChangeArrowheads="1"/>
            </p:cNvSpPr>
            <p:nvPr/>
          </p:nvSpPr>
          <p:spPr bwMode="auto">
            <a:xfrm>
              <a:off x="2365637" y="3257649"/>
              <a:ext cx="91175" cy="9117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6" name="Oval 660"/>
            <p:cNvSpPr>
              <a:spLocks noChangeAspect="1" noChangeArrowheads="1"/>
            </p:cNvSpPr>
            <p:nvPr/>
          </p:nvSpPr>
          <p:spPr bwMode="auto">
            <a:xfrm>
              <a:off x="2667320" y="3528493"/>
              <a:ext cx="91175" cy="9117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7" name="Oval 660"/>
            <p:cNvSpPr>
              <a:spLocks noChangeAspect="1" noChangeArrowheads="1"/>
            </p:cNvSpPr>
            <p:nvPr/>
          </p:nvSpPr>
          <p:spPr bwMode="auto">
            <a:xfrm>
              <a:off x="2365637" y="3528493"/>
              <a:ext cx="91175" cy="9117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778" name="Straight Connector 777"/>
            <p:cNvCxnSpPr>
              <a:stCxn id="771" idx="4"/>
              <a:endCxn id="777" idx="0"/>
            </p:cNvCxnSpPr>
            <p:nvPr/>
          </p:nvCxnSpPr>
          <p:spPr bwMode="auto">
            <a:xfrm rot="5400000">
              <a:off x="2049875" y="3167144"/>
              <a:ext cx="722699" cy="134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79" name="Straight Connector 778"/>
            <p:cNvCxnSpPr>
              <a:stCxn id="770" idx="4"/>
              <a:endCxn id="776" idx="0"/>
            </p:cNvCxnSpPr>
            <p:nvPr/>
          </p:nvCxnSpPr>
          <p:spPr bwMode="auto">
            <a:xfrm rot="5400000">
              <a:off x="2351558" y="3167144"/>
              <a:ext cx="722699" cy="134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80" name="Oval 660"/>
            <p:cNvSpPr>
              <a:spLocks noChangeAspect="1" noChangeArrowheads="1"/>
            </p:cNvSpPr>
            <p:nvPr/>
          </p:nvSpPr>
          <p:spPr bwMode="auto">
            <a:xfrm>
              <a:off x="3270685" y="2714620"/>
              <a:ext cx="91175" cy="9117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1" name="Oval 660"/>
            <p:cNvSpPr>
              <a:spLocks noChangeAspect="1" noChangeArrowheads="1"/>
            </p:cNvSpPr>
            <p:nvPr/>
          </p:nvSpPr>
          <p:spPr bwMode="auto">
            <a:xfrm>
              <a:off x="2969003" y="2714620"/>
              <a:ext cx="91175" cy="9117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2" name="Oval 660"/>
            <p:cNvSpPr>
              <a:spLocks noChangeAspect="1" noChangeArrowheads="1"/>
            </p:cNvSpPr>
            <p:nvPr/>
          </p:nvSpPr>
          <p:spPr bwMode="auto">
            <a:xfrm>
              <a:off x="3270685" y="2985465"/>
              <a:ext cx="91175" cy="9117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3" name="Oval 660"/>
            <p:cNvSpPr>
              <a:spLocks noChangeAspect="1" noChangeArrowheads="1"/>
            </p:cNvSpPr>
            <p:nvPr/>
          </p:nvSpPr>
          <p:spPr bwMode="auto">
            <a:xfrm>
              <a:off x="2969003" y="2985465"/>
              <a:ext cx="91175" cy="9117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4" name="Oval 660"/>
            <p:cNvSpPr>
              <a:spLocks noChangeAspect="1" noChangeArrowheads="1"/>
            </p:cNvSpPr>
            <p:nvPr/>
          </p:nvSpPr>
          <p:spPr bwMode="auto">
            <a:xfrm>
              <a:off x="3270685" y="3257649"/>
              <a:ext cx="91175" cy="9117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5" name="Oval 660"/>
            <p:cNvSpPr>
              <a:spLocks noChangeAspect="1" noChangeArrowheads="1"/>
            </p:cNvSpPr>
            <p:nvPr/>
          </p:nvSpPr>
          <p:spPr bwMode="auto">
            <a:xfrm>
              <a:off x="2969003" y="3257649"/>
              <a:ext cx="91175" cy="9117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6" name="Oval 660"/>
            <p:cNvSpPr>
              <a:spLocks noChangeAspect="1" noChangeArrowheads="1"/>
            </p:cNvSpPr>
            <p:nvPr/>
          </p:nvSpPr>
          <p:spPr bwMode="auto">
            <a:xfrm>
              <a:off x="3270685" y="3528493"/>
              <a:ext cx="91175" cy="9117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7" name="Oval 660"/>
            <p:cNvSpPr>
              <a:spLocks noChangeAspect="1" noChangeArrowheads="1"/>
            </p:cNvSpPr>
            <p:nvPr/>
          </p:nvSpPr>
          <p:spPr bwMode="auto">
            <a:xfrm>
              <a:off x="2969003" y="3528493"/>
              <a:ext cx="91175" cy="9117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788" name="Straight Connector 787"/>
            <p:cNvCxnSpPr>
              <a:stCxn id="781" idx="4"/>
              <a:endCxn id="787" idx="0"/>
            </p:cNvCxnSpPr>
            <p:nvPr/>
          </p:nvCxnSpPr>
          <p:spPr bwMode="auto">
            <a:xfrm rot="5400000">
              <a:off x="2653241" y="3167144"/>
              <a:ext cx="722699" cy="134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89" name="Straight Connector 788"/>
            <p:cNvCxnSpPr>
              <a:stCxn id="780" idx="4"/>
              <a:endCxn id="786" idx="0"/>
            </p:cNvCxnSpPr>
            <p:nvPr/>
          </p:nvCxnSpPr>
          <p:spPr bwMode="auto">
            <a:xfrm rot="5400000">
              <a:off x="2954923" y="3167144"/>
              <a:ext cx="722699" cy="134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90" name="Oval 660"/>
            <p:cNvSpPr>
              <a:spLocks noChangeAspect="1" noChangeArrowheads="1"/>
            </p:cNvSpPr>
            <p:nvPr/>
          </p:nvSpPr>
          <p:spPr bwMode="auto">
            <a:xfrm>
              <a:off x="3874051" y="2714620"/>
              <a:ext cx="91175" cy="9117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2" name="Oval 660"/>
            <p:cNvSpPr>
              <a:spLocks noChangeAspect="1" noChangeArrowheads="1"/>
            </p:cNvSpPr>
            <p:nvPr/>
          </p:nvSpPr>
          <p:spPr bwMode="auto">
            <a:xfrm>
              <a:off x="3874051" y="2985465"/>
              <a:ext cx="91175" cy="9117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3" name="Oval 660"/>
            <p:cNvSpPr>
              <a:spLocks noChangeAspect="1" noChangeArrowheads="1"/>
            </p:cNvSpPr>
            <p:nvPr/>
          </p:nvSpPr>
          <p:spPr bwMode="auto">
            <a:xfrm>
              <a:off x="3572368" y="2985465"/>
              <a:ext cx="91175" cy="9117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4" name="Oval 660"/>
            <p:cNvSpPr>
              <a:spLocks noChangeAspect="1" noChangeArrowheads="1"/>
            </p:cNvSpPr>
            <p:nvPr/>
          </p:nvSpPr>
          <p:spPr bwMode="auto">
            <a:xfrm>
              <a:off x="3874051" y="3257649"/>
              <a:ext cx="91175" cy="9117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5" name="Oval 660"/>
            <p:cNvSpPr>
              <a:spLocks noChangeAspect="1" noChangeArrowheads="1"/>
            </p:cNvSpPr>
            <p:nvPr/>
          </p:nvSpPr>
          <p:spPr bwMode="auto">
            <a:xfrm>
              <a:off x="3572368" y="3257649"/>
              <a:ext cx="91175" cy="9117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6" name="Oval 660"/>
            <p:cNvSpPr>
              <a:spLocks noChangeAspect="1" noChangeArrowheads="1"/>
            </p:cNvSpPr>
            <p:nvPr/>
          </p:nvSpPr>
          <p:spPr bwMode="auto">
            <a:xfrm>
              <a:off x="3874051" y="3528493"/>
              <a:ext cx="91175" cy="9117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7" name="Oval 660"/>
            <p:cNvSpPr>
              <a:spLocks noChangeAspect="1" noChangeArrowheads="1"/>
            </p:cNvSpPr>
            <p:nvPr/>
          </p:nvSpPr>
          <p:spPr bwMode="auto">
            <a:xfrm>
              <a:off x="3572368" y="3528493"/>
              <a:ext cx="91175" cy="9117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798" name="Straight Connector 797"/>
            <p:cNvCxnSpPr>
              <a:stCxn id="791" idx="4"/>
              <a:endCxn id="797" idx="0"/>
            </p:cNvCxnSpPr>
            <p:nvPr/>
          </p:nvCxnSpPr>
          <p:spPr bwMode="auto">
            <a:xfrm rot="5400000">
              <a:off x="3256606" y="3167144"/>
              <a:ext cx="722699" cy="134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99" name="Straight Connector 798"/>
            <p:cNvCxnSpPr>
              <a:stCxn id="790" idx="4"/>
              <a:endCxn id="796" idx="0"/>
            </p:cNvCxnSpPr>
            <p:nvPr/>
          </p:nvCxnSpPr>
          <p:spPr bwMode="auto">
            <a:xfrm rot="5400000">
              <a:off x="3558289" y="3167144"/>
              <a:ext cx="722699" cy="134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00" name="Oval 660"/>
            <p:cNvSpPr>
              <a:spLocks noChangeAspect="1" noChangeArrowheads="1"/>
            </p:cNvSpPr>
            <p:nvPr/>
          </p:nvSpPr>
          <p:spPr bwMode="auto">
            <a:xfrm>
              <a:off x="4477416" y="2714620"/>
              <a:ext cx="91175" cy="9117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1" name="Oval 660"/>
            <p:cNvSpPr>
              <a:spLocks noChangeAspect="1" noChangeArrowheads="1"/>
            </p:cNvSpPr>
            <p:nvPr/>
          </p:nvSpPr>
          <p:spPr bwMode="auto">
            <a:xfrm>
              <a:off x="4175733" y="2714620"/>
              <a:ext cx="91175" cy="9117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2" name="Oval 660"/>
            <p:cNvSpPr>
              <a:spLocks noChangeAspect="1" noChangeArrowheads="1"/>
            </p:cNvSpPr>
            <p:nvPr/>
          </p:nvSpPr>
          <p:spPr bwMode="auto">
            <a:xfrm>
              <a:off x="4477416" y="2985465"/>
              <a:ext cx="91175" cy="9117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4" name="Oval 660"/>
            <p:cNvSpPr>
              <a:spLocks noChangeAspect="1" noChangeArrowheads="1"/>
            </p:cNvSpPr>
            <p:nvPr/>
          </p:nvSpPr>
          <p:spPr bwMode="auto">
            <a:xfrm>
              <a:off x="4477416" y="3257649"/>
              <a:ext cx="91175" cy="9117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5" name="Oval 660"/>
            <p:cNvSpPr>
              <a:spLocks noChangeAspect="1" noChangeArrowheads="1"/>
            </p:cNvSpPr>
            <p:nvPr/>
          </p:nvSpPr>
          <p:spPr bwMode="auto">
            <a:xfrm>
              <a:off x="4175733" y="3257649"/>
              <a:ext cx="91175" cy="9117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6" name="Oval 660"/>
            <p:cNvSpPr>
              <a:spLocks noChangeAspect="1" noChangeArrowheads="1"/>
            </p:cNvSpPr>
            <p:nvPr/>
          </p:nvSpPr>
          <p:spPr bwMode="auto">
            <a:xfrm>
              <a:off x="4477416" y="3528493"/>
              <a:ext cx="91175" cy="9117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7" name="Oval 660"/>
            <p:cNvSpPr>
              <a:spLocks noChangeAspect="1" noChangeArrowheads="1"/>
            </p:cNvSpPr>
            <p:nvPr/>
          </p:nvSpPr>
          <p:spPr bwMode="auto">
            <a:xfrm>
              <a:off x="4175733" y="3528493"/>
              <a:ext cx="91175" cy="9117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808" name="Straight Connector 807"/>
            <p:cNvCxnSpPr>
              <a:stCxn id="801" idx="4"/>
              <a:endCxn id="807" idx="0"/>
            </p:cNvCxnSpPr>
            <p:nvPr/>
          </p:nvCxnSpPr>
          <p:spPr bwMode="auto">
            <a:xfrm rot="5400000">
              <a:off x="3859971" y="3167144"/>
              <a:ext cx="722699" cy="134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09" name="Straight Connector 808"/>
            <p:cNvCxnSpPr>
              <a:stCxn id="800" idx="4"/>
              <a:endCxn id="806" idx="0"/>
            </p:cNvCxnSpPr>
            <p:nvPr/>
          </p:nvCxnSpPr>
          <p:spPr bwMode="auto">
            <a:xfrm rot="5400000">
              <a:off x="4161654" y="3167144"/>
              <a:ext cx="722699" cy="134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11" name="Oval 660"/>
            <p:cNvSpPr>
              <a:spLocks noChangeAspect="1" noChangeArrowheads="1"/>
            </p:cNvSpPr>
            <p:nvPr/>
          </p:nvSpPr>
          <p:spPr bwMode="auto">
            <a:xfrm>
              <a:off x="4779099" y="2714620"/>
              <a:ext cx="91175" cy="9117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2" name="Oval 660"/>
            <p:cNvSpPr>
              <a:spLocks noChangeAspect="1" noChangeArrowheads="1"/>
            </p:cNvSpPr>
            <p:nvPr/>
          </p:nvSpPr>
          <p:spPr bwMode="auto">
            <a:xfrm>
              <a:off x="5080781" y="2985465"/>
              <a:ext cx="91175" cy="9117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3" name="Oval 660"/>
            <p:cNvSpPr>
              <a:spLocks noChangeAspect="1" noChangeArrowheads="1"/>
            </p:cNvSpPr>
            <p:nvPr/>
          </p:nvSpPr>
          <p:spPr bwMode="auto">
            <a:xfrm>
              <a:off x="4779099" y="2985465"/>
              <a:ext cx="91175" cy="9117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4" name="Oval 660"/>
            <p:cNvSpPr>
              <a:spLocks noChangeAspect="1" noChangeArrowheads="1"/>
            </p:cNvSpPr>
            <p:nvPr/>
          </p:nvSpPr>
          <p:spPr bwMode="auto">
            <a:xfrm>
              <a:off x="5080781" y="3257649"/>
              <a:ext cx="91175" cy="9117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5" name="Oval 660"/>
            <p:cNvSpPr>
              <a:spLocks noChangeAspect="1" noChangeArrowheads="1"/>
            </p:cNvSpPr>
            <p:nvPr/>
          </p:nvSpPr>
          <p:spPr bwMode="auto">
            <a:xfrm>
              <a:off x="4779099" y="3257649"/>
              <a:ext cx="91175" cy="9117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6" name="Oval 660"/>
            <p:cNvSpPr>
              <a:spLocks noChangeAspect="1" noChangeArrowheads="1"/>
            </p:cNvSpPr>
            <p:nvPr/>
          </p:nvSpPr>
          <p:spPr bwMode="auto">
            <a:xfrm>
              <a:off x="5080781" y="3528493"/>
              <a:ext cx="91175" cy="9117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7" name="Oval 660"/>
            <p:cNvSpPr>
              <a:spLocks noChangeAspect="1" noChangeArrowheads="1"/>
            </p:cNvSpPr>
            <p:nvPr/>
          </p:nvSpPr>
          <p:spPr bwMode="auto">
            <a:xfrm>
              <a:off x="4779099" y="3528493"/>
              <a:ext cx="91175" cy="9117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818" name="Straight Connector 817"/>
            <p:cNvCxnSpPr>
              <a:stCxn id="811" idx="4"/>
              <a:endCxn id="817" idx="0"/>
            </p:cNvCxnSpPr>
            <p:nvPr/>
          </p:nvCxnSpPr>
          <p:spPr bwMode="auto">
            <a:xfrm rot="5400000">
              <a:off x="4463337" y="3167144"/>
              <a:ext cx="722699" cy="134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19" name="Straight Connector 818"/>
            <p:cNvCxnSpPr>
              <a:stCxn id="810" idx="4"/>
              <a:endCxn id="816" idx="0"/>
            </p:cNvCxnSpPr>
            <p:nvPr/>
          </p:nvCxnSpPr>
          <p:spPr bwMode="auto">
            <a:xfrm rot="5400000">
              <a:off x="4765019" y="3167144"/>
              <a:ext cx="722699" cy="134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20" name="Oval 660"/>
            <p:cNvSpPr>
              <a:spLocks noChangeAspect="1" noChangeArrowheads="1"/>
            </p:cNvSpPr>
            <p:nvPr/>
          </p:nvSpPr>
          <p:spPr bwMode="auto">
            <a:xfrm>
              <a:off x="5684147" y="2714620"/>
              <a:ext cx="91175" cy="9117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" name="Oval 660"/>
            <p:cNvSpPr>
              <a:spLocks noChangeAspect="1" noChangeArrowheads="1"/>
            </p:cNvSpPr>
            <p:nvPr/>
          </p:nvSpPr>
          <p:spPr bwMode="auto">
            <a:xfrm>
              <a:off x="5382464" y="2714620"/>
              <a:ext cx="91175" cy="9117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" name="Oval 660"/>
            <p:cNvSpPr>
              <a:spLocks noChangeAspect="1" noChangeArrowheads="1"/>
            </p:cNvSpPr>
            <p:nvPr/>
          </p:nvSpPr>
          <p:spPr bwMode="auto">
            <a:xfrm>
              <a:off x="5684147" y="2985465"/>
              <a:ext cx="91175" cy="9117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3" name="Oval 660"/>
            <p:cNvSpPr>
              <a:spLocks noChangeAspect="1" noChangeArrowheads="1"/>
            </p:cNvSpPr>
            <p:nvPr/>
          </p:nvSpPr>
          <p:spPr bwMode="auto">
            <a:xfrm>
              <a:off x="5382464" y="2985465"/>
              <a:ext cx="91175" cy="9117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4" name="Oval 660"/>
            <p:cNvSpPr>
              <a:spLocks noChangeAspect="1" noChangeArrowheads="1"/>
            </p:cNvSpPr>
            <p:nvPr/>
          </p:nvSpPr>
          <p:spPr bwMode="auto">
            <a:xfrm>
              <a:off x="5684147" y="3257649"/>
              <a:ext cx="91175" cy="9117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6" name="Oval 660"/>
            <p:cNvSpPr>
              <a:spLocks noChangeAspect="1" noChangeArrowheads="1"/>
            </p:cNvSpPr>
            <p:nvPr/>
          </p:nvSpPr>
          <p:spPr bwMode="auto">
            <a:xfrm>
              <a:off x="5684147" y="3528493"/>
              <a:ext cx="91175" cy="9117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7" name="Oval 660"/>
            <p:cNvSpPr>
              <a:spLocks noChangeAspect="1" noChangeArrowheads="1"/>
            </p:cNvSpPr>
            <p:nvPr/>
          </p:nvSpPr>
          <p:spPr bwMode="auto">
            <a:xfrm>
              <a:off x="5382464" y="3528493"/>
              <a:ext cx="91175" cy="9117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828" name="Straight Connector 827"/>
            <p:cNvCxnSpPr>
              <a:stCxn id="821" idx="4"/>
              <a:endCxn id="827" idx="0"/>
            </p:cNvCxnSpPr>
            <p:nvPr/>
          </p:nvCxnSpPr>
          <p:spPr bwMode="auto">
            <a:xfrm rot="5400000">
              <a:off x="5066702" y="3167144"/>
              <a:ext cx="722699" cy="134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29" name="Straight Connector 828"/>
            <p:cNvCxnSpPr>
              <a:stCxn id="820" idx="4"/>
              <a:endCxn id="826" idx="0"/>
            </p:cNvCxnSpPr>
            <p:nvPr/>
          </p:nvCxnSpPr>
          <p:spPr bwMode="auto">
            <a:xfrm rot="5400000">
              <a:off x="5368385" y="3167144"/>
              <a:ext cx="722699" cy="134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47" name="Oval 660"/>
            <p:cNvSpPr>
              <a:spLocks noChangeAspect="1" noChangeArrowheads="1"/>
            </p:cNvSpPr>
            <p:nvPr/>
          </p:nvSpPr>
          <p:spPr bwMode="auto">
            <a:xfrm>
              <a:off x="1158907" y="3528493"/>
              <a:ext cx="91175" cy="91175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rgbClr val="FF0000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1" name="Oval 660"/>
            <p:cNvSpPr>
              <a:spLocks noChangeAspect="1" noChangeArrowheads="1"/>
            </p:cNvSpPr>
            <p:nvPr/>
          </p:nvSpPr>
          <p:spPr bwMode="auto">
            <a:xfrm>
              <a:off x="3572368" y="2714620"/>
              <a:ext cx="91175" cy="9117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8" name="Oval 660"/>
            <p:cNvSpPr>
              <a:spLocks noChangeAspect="1" noChangeArrowheads="1"/>
            </p:cNvSpPr>
            <p:nvPr/>
          </p:nvSpPr>
          <p:spPr bwMode="auto">
            <a:xfrm>
              <a:off x="5985829" y="2714620"/>
              <a:ext cx="91175" cy="91175"/>
            </a:xfrm>
            <a:prstGeom prst="ellipse">
              <a:avLst/>
            </a:prstGeom>
            <a:solidFill>
              <a:schemeClr val="accent2"/>
            </a:solidFill>
            <a:ln w="63500">
              <a:solidFill>
                <a:schemeClr val="accent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0" name="Oval 660"/>
            <p:cNvSpPr>
              <a:spLocks noChangeAspect="1" noChangeArrowheads="1"/>
            </p:cNvSpPr>
            <p:nvPr/>
          </p:nvSpPr>
          <p:spPr bwMode="auto">
            <a:xfrm>
              <a:off x="5080781" y="2714620"/>
              <a:ext cx="91175" cy="91175"/>
            </a:xfrm>
            <a:prstGeom prst="ellipse">
              <a:avLst/>
            </a:prstGeom>
            <a:solidFill>
              <a:schemeClr val="accent2"/>
            </a:solidFill>
            <a:ln w="63500">
              <a:solidFill>
                <a:schemeClr val="accent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3" name="Freeform 832"/>
            <p:cNvSpPr/>
            <p:nvPr/>
          </p:nvSpPr>
          <p:spPr bwMode="auto">
            <a:xfrm>
              <a:off x="5073650" y="2752725"/>
              <a:ext cx="1050925" cy="655637"/>
            </a:xfrm>
            <a:custGeom>
              <a:avLst/>
              <a:gdLst>
                <a:gd name="connsiteX0" fmla="*/ 50800 w 1050925"/>
                <a:gd name="connsiteY0" fmla="*/ 0 h 655637"/>
                <a:gd name="connsiteX1" fmla="*/ 50800 w 1050925"/>
                <a:gd name="connsiteY1" fmla="*/ 561975 h 655637"/>
                <a:gd name="connsiteX2" fmla="*/ 355600 w 1050925"/>
                <a:gd name="connsiteY2" fmla="*/ 561975 h 655637"/>
                <a:gd name="connsiteX3" fmla="*/ 946150 w 1050925"/>
                <a:gd name="connsiteY3" fmla="*/ 495300 h 655637"/>
                <a:gd name="connsiteX4" fmla="*/ 984250 w 1050925"/>
                <a:gd name="connsiteY4" fmla="*/ 57150 h 655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0925" h="655637">
                  <a:moveTo>
                    <a:pt x="50800" y="0"/>
                  </a:moveTo>
                  <a:cubicBezTo>
                    <a:pt x="25400" y="234156"/>
                    <a:pt x="0" y="468313"/>
                    <a:pt x="50800" y="561975"/>
                  </a:cubicBezTo>
                  <a:cubicBezTo>
                    <a:pt x="101600" y="655637"/>
                    <a:pt x="206375" y="573087"/>
                    <a:pt x="355600" y="561975"/>
                  </a:cubicBezTo>
                  <a:cubicBezTo>
                    <a:pt x="504825" y="550863"/>
                    <a:pt x="841375" y="579437"/>
                    <a:pt x="946150" y="495300"/>
                  </a:cubicBezTo>
                  <a:cubicBezTo>
                    <a:pt x="1050925" y="411163"/>
                    <a:pt x="1017587" y="234156"/>
                    <a:pt x="984250" y="57150"/>
                  </a:cubicBezTo>
                </a:path>
              </a:pathLst>
            </a:custGeom>
            <a:noFill/>
            <a:ln w="50800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25" name="Oval 660"/>
            <p:cNvSpPr>
              <a:spLocks noChangeAspect="1" noChangeArrowheads="1"/>
            </p:cNvSpPr>
            <p:nvPr/>
          </p:nvSpPr>
          <p:spPr bwMode="auto">
            <a:xfrm>
              <a:off x="5382464" y="3257649"/>
              <a:ext cx="91175" cy="91175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rgbClr val="FF0000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3" name="Oval 660"/>
            <p:cNvSpPr>
              <a:spLocks noChangeAspect="1" noChangeArrowheads="1"/>
            </p:cNvSpPr>
            <p:nvPr/>
          </p:nvSpPr>
          <p:spPr bwMode="auto">
            <a:xfrm>
              <a:off x="4175733" y="2985465"/>
              <a:ext cx="91175" cy="91175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rgbClr val="FF0000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936" name="Object 935"/>
          <p:cNvGraphicFramePr>
            <a:graphicFrameLocks noChangeAspect="1"/>
          </p:cNvGraphicFramePr>
          <p:nvPr/>
        </p:nvGraphicFramePr>
        <p:xfrm>
          <a:off x="6430963" y="2682875"/>
          <a:ext cx="2225675" cy="72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978" name="Equation" r:id="rId4" imgW="1206360" imgH="393480" progId="Equation.3">
                  <p:embed/>
                </p:oleObj>
              </mc:Choice>
              <mc:Fallback>
                <p:oleObj name="Equation" r:id="rId4" imgW="1206360" imgH="393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0963" y="2682875"/>
                        <a:ext cx="2225675" cy="725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7" name="Object 936"/>
          <p:cNvGraphicFramePr>
            <a:graphicFrameLocks noChangeAspect="1"/>
          </p:cNvGraphicFramePr>
          <p:nvPr/>
        </p:nvGraphicFramePr>
        <p:xfrm>
          <a:off x="6348413" y="4856163"/>
          <a:ext cx="2390775" cy="725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979" name="Equation" r:id="rId6" imgW="1295280" imgH="393480" progId="Equation.3">
                  <p:embed/>
                </p:oleObj>
              </mc:Choice>
              <mc:Fallback>
                <p:oleObj name="Equation" r:id="rId6" imgW="1295280" imgH="3934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8413" y="4856163"/>
                        <a:ext cx="2390775" cy="725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43" name="Group 942"/>
          <p:cNvGrpSpPr/>
          <p:nvPr/>
        </p:nvGrpSpPr>
        <p:grpSpPr>
          <a:xfrm>
            <a:off x="857224" y="4522795"/>
            <a:ext cx="5462624" cy="1918743"/>
            <a:chOff x="857224" y="4522795"/>
            <a:chExt cx="5462624" cy="1918743"/>
          </a:xfrm>
        </p:grpSpPr>
        <p:sp>
          <p:nvSpPr>
            <p:cNvPr id="835" name="Oval 660"/>
            <p:cNvSpPr>
              <a:spLocks noChangeAspect="1" noChangeArrowheads="1"/>
            </p:cNvSpPr>
            <p:nvPr/>
          </p:nvSpPr>
          <p:spPr bwMode="auto">
            <a:xfrm>
              <a:off x="857224" y="4809968"/>
              <a:ext cx="91175" cy="9117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6" name="Oval 660"/>
            <p:cNvSpPr>
              <a:spLocks noChangeAspect="1" noChangeArrowheads="1"/>
            </p:cNvSpPr>
            <p:nvPr/>
          </p:nvSpPr>
          <p:spPr bwMode="auto">
            <a:xfrm>
              <a:off x="1460589" y="4809968"/>
              <a:ext cx="91175" cy="9117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7" name="Oval 660"/>
            <p:cNvSpPr>
              <a:spLocks noChangeAspect="1" noChangeArrowheads="1"/>
            </p:cNvSpPr>
            <p:nvPr/>
          </p:nvSpPr>
          <p:spPr bwMode="auto">
            <a:xfrm>
              <a:off x="1158907" y="4809968"/>
              <a:ext cx="91175" cy="9117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8" name="Oval 660"/>
            <p:cNvSpPr>
              <a:spLocks noChangeAspect="1" noChangeArrowheads="1"/>
            </p:cNvSpPr>
            <p:nvPr/>
          </p:nvSpPr>
          <p:spPr bwMode="auto">
            <a:xfrm>
              <a:off x="857224" y="5080813"/>
              <a:ext cx="91175" cy="9117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" name="Oval 660"/>
            <p:cNvSpPr>
              <a:spLocks noChangeAspect="1" noChangeArrowheads="1"/>
            </p:cNvSpPr>
            <p:nvPr/>
          </p:nvSpPr>
          <p:spPr bwMode="auto">
            <a:xfrm>
              <a:off x="1460589" y="5080813"/>
              <a:ext cx="91175" cy="9117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0" name="Oval 660"/>
            <p:cNvSpPr>
              <a:spLocks noChangeAspect="1" noChangeArrowheads="1"/>
            </p:cNvSpPr>
            <p:nvPr/>
          </p:nvSpPr>
          <p:spPr bwMode="auto">
            <a:xfrm>
              <a:off x="1158907" y="5080813"/>
              <a:ext cx="91175" cy="9117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1" name="Oval 660"/>
            <p:cNvSpPr>
              <a:spLocks noChangeAspect="1" noChangeArrowheads="1"/>
            </p:cNvSpPr>
            <p:nvPr/>
          </p:nvSpPr>
          <p:spPr bwMode="auto">
            <a:xfrm>
              <a:off x="857224" y="5352997"/>
              <a:ext cx="91175" cy="9117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2" name="Oval 660"/>
            <p:cNvSpPr>
              <a:spLocks noChangeAspect="1" noChangeArrowheads="1"/>
            </p:cNvSpPr>
            <p:nvPr/>
          </p:nvSpPr>
          <p:spPr bwMode="auto">
            <a:xfrm>
              <a:off x="1460589" y="5352997"/>
              <a:ext cx="91175" cy="9117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3" name="Oval 660"/>
            <p:cNvSpPr>
              <a:spLocks noChangeAspect="1" noChangeArrowheads="1"/>
            </p:cNvSpPr>
            <p:nvPr/>
          </p:nvSpPr>
          <p:spPr bwMode="auto">
            <a:xfrm>
              <a:off x="1158907" y="5352997"/>
              <a:ext cx="91175" cy="9117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4" name="Oval 660"/>
            <p:cNvSpPr>
              <a:spLocks noChangeAspect="1" noChangeArrowheads="1"/>
            </p:cNvSpPr>
            <p:nvPr/>
          </p:nvSpPr>
          <p:spPr bwMode="auto">
            <a:xfrm>
              <a:off x="857224" y="5623841"/>
              <a:ext cx="91175" cy="9117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5" name="Oval 660"/>
            <p:cNvSpPr>
              <a:spLocks noChangeAspect="1" noChangeArrowheads="1"/>
            </p:cNvSpPr>
            <p:nvPr/>
          </p:nvSpPr>
          <p:spPr bwMode="auto">
            <a:xfrm>
              <a:off x="1460589" y="5623841"/>
              <a:ext cx="91175" cy="9117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6" name="Oval 660"/>
            <p:cNvSpPr>
              <a:spLocks noChangeAspect="1" noChangeArrowheads="1"/>
            </p:cNvSpPr>
            <p:nvPr/>
          </p:nvSpPr>
          <p:spPr bwMode="auto">
            <a:xfrm>
              <a:off x="5985829" y="5080813"/>
              <a:ext cx="91175" cy="9117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7" name="Oval 660"/>
            <p:cNvSpPr>
              <a:spLocks noChangeAspect="1" noChangeArrowheads="1"/>
            </p:cNvSpPr>
            <p:nvPr/>
          </p:nvSpPr>
          <p:spPr bwMode="auto">
            <a:xfrm>
              <a:off x="5985829" y="5352997"/>
              <a:ext cx="91175" cy="9117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8" name="Oval 660"/>
            <p:cNvSpPr>
              <a:spLocks noChangeAspect="1" noChangeArrowheads="1"/>
            </p:cNvSpPr>
            <p:nvPr/>
          </p:nvSpPr>
          <p:spPr bwMode="auto">
            <a:xfrm>
              <a:off x="5985829" y="5623841"/>
              <a:ext cx="91175" cy="9117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849" name="Straight Connector 848"/>
            <p:cNvCxnSpPr>
              <a:stCxn id="835" idx="6"/>
              <a:endCxn id="927" idx="2"/>
            </p:cNvCxnSpPr>
            <p:nvPr/>
          </p:nvCxnSpPr>
          <p:spPr bwMode="auto">
            <a:xfrm>
              <a:off x="948399" y="4855555"/>
              <a:ext cx="5037431" cy="134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50" name="Straight Connector 849"/>
            <p:cNvCxnSpPr>
              <a:stCxn id="838" idx="6"/>
              <a:endCxn id="846" idx="2"/>
            </p:cNvCxnSpPr>
            <p:nvPr/>
          </p:nvCxnSpPr>
          <p:spPr bwMode="auto">
            <a:xfrm>
              <a:off x="948399" y="5126400"/>
              <a:ext cx="5037431" cy="134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51" name="Straight Connector 850"/>
            <p:cNvCxnSpPr>
              <a:stCxn id="841" idx="6"/>
              <a:endCxn id="847" idx="2"/>
            </p:cNvCxnSpPr>
            <p:nvPr/>
          </p:nvCxnSpPr>
          <p:spPr bwMode="auto">
            <a:xfrm>
              <a:off x="948399" y="5398584"/>
              <a:ext cx="5037431" cy="134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52" name="Straight Connector 851"/>
            <p:cNvCxnSpPr>
              <a:stCxn id="844" idx="6"/>
              <a:endCxn id="848" idx="2"/>
            </p:cNvCxnSpPr>
            <p:nvPr/>
          </p:nvCxnSpPr>
          <p:spPr bwMode="auto">
            <a:xfrm>
              <a:off x="948399" y="5669429"/>
              <a:ext cx="5037431" cy="134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53" name="Straight Connector 852"/>
            <p:cNvCxnSpPr>
              <a:stCxn id="835" idx="4"/>
              <a:endCxn id="844" idx="0"/>
            </p:cNvCxnSpPr>
            <p:nvPr/>
          </p:nvCxnSpPr>
          <p:spPr bwMode="auto">
            <a:xfrm rot="5400000">
              <a:off x="541462" y="5262492"/>
              <a:ext cx="722699" cy="134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54" name="Straight Connector 853"/>
            <p:cNvCxnSpPr>
              <a:stCxn id="927" idx="4"/>
              <a:endCxn id="848" idx="0"/>
            </p:cNvCxnSpPr>
            <p:nvPr/>
          </p:nvCxnSpPr>
          <p:spPr bwMode="auto">
            <a:xfrm rot="5400000">
              <a:off x="5670067" y="5262492"/>
              <a:ext cx="722699" cy="134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55" name="Straight Connector 854"/>
            <p:cNvCxnSpPr>
              <a:stCxn id="837" idx="4"/>
              <a:endCxn id="924" idx="0"/>
            </p:cNvCxnSpPr>
            <p:nvPr/>
          </p:nvCxnSpPr>
          <p:spPr bwMode="auto">
            <a:xfrm rot="5400000">
              <a:off x="843145" y="5262492"/>
              <a:ext cx="722699" cy="134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56" name="Straight Connector 855"/>
            <p:cNvCxnSpPr>
              <a:stCxn id="836" idx="4"/>
              <a:endCxn id="845" idx="0"/>
            </p:cNvCxnSpPr>
            <p:nvPr/>
          </p:nvCxnSpPr>
          <p:spPr bwMode="auto">
            <a:xfrm rot="5400000">
              <a:off x="1144827" y="5262492"/>
              <a:ext cx="722699" cy="134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57" name="Oval 660"/>
            <p:cNvSpPr>
              <a:spLocks noChangeAspect="1" noChangeArrowheads="1"/>
            </p:cNvSpPr>
            <p:nvPr/>
          </p:nvSpPr>
          <p:spPr bwMode="auto">
            <a:xfrm>
              <a:off x="2063955" y="4809968"/>
              <a:ext cx="91175" cy="9117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8" name="Oval 660"/>
            <p:cNvSpPr>
              <a:spLocks noChangeAspect="1" noChangeArrowheads="1"/>
            </p:cNvSpPr>
            <p:nvPr/>
          </p:nvSpPr>
          <p:spPr bwMode="auto">
            <a:xfrm>
              <a:off x="1762272" y="4809968"/>
              <a:ext cx="91175" cy="9117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9" name="Oval 660"/>
            <p:cNvSpPr>
              <a:spLocks noChangeAspect="1" noChangeArrowheads="1"/>
            </p:cNvSpPr>
            <p:nvPr/>
          </p:nvSpPr>
          <p:spPr bwMode="auto">
            <a:xfrm>
              <a:off x="2063955" y="5080813"/>
              <a:ext cx="91175" cy="9117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" name="Oval 660"/>
            <p:cNvSpPr>
              <a:spLocks noChangeAspect="1" noChangeArrowheads="1"/>
            </p:cNvSpPr>
            <p:nvPr/>
          </p:nvSpPr>
          <p:spPr bwMode="auto">
            <a:xfrm>
              <a:off x="1762272" y="5080813"/>
              <a:ext cx="91175" cy="9117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1" name="Oval 660"/>
            <p:cNvSpPr>
              <a:spLocks noChangeAspect="1" noChangeArrowheads="1"/>
            </p:cNvSpPr>
            <p:nvPr/>
          </p:nvSpPr>
          <p:spPr bwMode="auto">
            <a:xfrm>
              <a:off x="2063955" y="5352997"/>
              <a:ext cx="91175" cy="9117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2" name="Oval 660"/>
            <p:cNvSpPr>
              <a:spLocks noChangeAspect="1" noChangeArrowheads="1"/>
            </p:cNvSpPr>
            <p:nvPr/>
          </p:nvSpPr>
          <p:spPr bwMode="auto">
            <a:xfrm>
              <a:off x="1762272" y="5352997"/>
              <a:ext cx="91175" cy="9117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3" name="Oval 660"/>
            <p:cNvSpPr>
              <a:spLocks noChangeAspect="1" noChangeArrowheads="1"/>
            </p:cNvSpPr>
            <p:nvPr/>
          </p:nvSpPr>
          <p:spPr bwMode="auto">
            <a:xfrm>
              <a:off x="2063955" y="5623841"/>
              <a:ext cx="91175" cy="9117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4" name="Oval 660"/>
            <p:cNvSpPr>
              <a:spLocks noChangeAspect="1" noChangeArrowheads="1"/>
            </p:cNvSpPr>
            <p:nvPr/>
          </p:nvSpPr>
          <p:spPr bwMode="auto">
            <a:xfrm>
              <a:off x="1762272" y="5623841"/>
              <a:ext cx="91175" cy="9117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865" name="Straight Connector 864"/>
            <p:cNvCxnSpPr>
              <a:stCxn id="858" idx="4"/>
              <a:endCxn id="864" idx="0"/>
            </p:cNvCxnSpPr>
            <p:nvPr/>
          </p:nvCxnSpPr>
          <p:spPr bwMode="auto">
            <a:xfrm rot="5400000">
              <a:off x="1446510" y="5262492"/>
              <a:ext cx="722699" cy="134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66" name="Straight Connector 865"/>
            <p:cNvCxnSpPr>
              <a:stCxn id="857" idx="4"/>
              <a:endCxn id="863" idx="0"/>
            </p:cNvCxnSpPr>
            <p:nvPr/>
          </p:nvCxnSpPr>
          <p:spPr bwMode="auto">
            <a:xfrm rot="5400000">
              <a:off x="1748193" y="5262492"/>
              <a:ext cx="722699" cy="134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67" name="Oval 660"/>
            <p:cNvSpPr>
              <a:spLocks noChangeAspect="1" noChangeArrowheads="1"/>
            </p:cNvSpPr>
            <p:nvPr/>
          </p:nvSpPr>
          <p:spPr bwMode="auto">
            <a:xfrm>
              <a:off x="2667320" y="4809968"/>
              <a:ext cx="91175" cy="9117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8" name="Oval 660"/>
            <p:cNvSpPr>
              <a:spLocks noChangeAspect="1" noChangeArrowheads="1"/>
            </p:cNvSpPr>
            <p:nvPr/>
          </p:nvSpPr>
          <p:spPr bwMode="auto">
            <a:xfrm>
              <a:off x="2365637" y="4809968"/>
              <a:ext cx="91175" cy="91175"/>
            </a:xfrm>
            <a:prstGeom prst="ellipse">
              <a:avLst/>
            </a:prstGeom>
            <a:solidFill>
              <a:schemeClr val="accent2"/>
            </a:solidFill>
            <a:ln w="63500">
              <a:solidFill>
                <a:schemeClr val="accent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9" name="Oval 660"/>
            <p:cNvSpPr>
              <a:spLocks noChangeAspect="1" noChangeArrowheads="1"/>
            </p:cNvSpPr>
            <p:nvPr/>
          </p:nvSpPr>
          <p:spPr bwMode="auto">
            <a:xfrm>
              <a:off x="2667320" y="5080813"/>
              <a:ext cx="91175" cy="9117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1" name="Oval 660"/>
            <p:cNvSpPr>
              <a:spLocks noChangeAspect="1" noChangeArrowheads="1"/>
            </p:cNvSpPr>
            <p:nvPr/>
          </p:nvSpPr>
          <p:spPr bwMode="auto">
            <a:xfrm>
              <a:off x="2667320" y="5352997"/>
              <a:ext cx="91175" cy="9117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3" name="Oval 660"/>
            <p:cNvSpPr>
              <a:spLocks noChangeAspect="1" noChangeArrowheads="1"/>
            </p:cNvSpPr>
            <p:nvPr/>
          </p:nvSpPr>
          <p:spPr bwMode="auto">
            <a:xfrm>
              <a:off x="2667320" y="5623841"/>
              <a:ext cx="91175" cy="9117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4" name="Oval 660"/>
            <p:cNvSpPr>
              <a:spLocks noChangeAspect="1" noChangeArrowheads="1"/>
            </p:cNvSpPr>
            <p:nvPr/>
          </p:nvSpPr>
          <p:spPr bwMode="auto">
            <a:xfrm>
              <a:off x="2365637" y="5623841"/>
              <a:ext cx="91175" cy="9117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875" name="Straight Connector 874"/>
            <p:cNvCxnSpPr>
              <a:stCxn id="868" idx="4"/>
              <a:endCxn id="874" idx="0"/>
            </p:cNvCxnSpPr>
            <p:nvPr/>
          </p:nvCxnSpPr>
          <p:spPr bwMode="auto">
            <a:xfrm rot="5400000">
              <a:off x="2049875" y="5262492"/>
              <a:ext cx="722699" cy="134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76" name="Straight Connector 875"/>
            <p:cNvCxnSpPr>
              <a:stCxn id="867" idx="4"/>
              <a:endCxn id="873" idx="0"/>
            </p:cNvCxnSpPr>
            <p:nvPr/>
          </p:nvCxnSpPr>
          <p:spPr bwMode="auto">
            <a:xfrm rot="5400000">
              <a:off x="2351558" y="5262492"/>
              <a:ext cx="722699" cy="134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77" name="Oval 660"/>
            <p:cNvSpPr>
              <a:spLocks noChangeAspect="1" noChangeArrowheads="1"/>
            </p:cNvSpPr>
            <p:nvPr/>
          </p:nvSpPr>
          <p:spPr bwMode="auto">
            <a:xfrm>
              <a:off x="3270685" y="4809968"/>
              <a:ext cx="91175" cy="9117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8" name="Oval 660"/>
            <p:cNvSpPr>
              <a:spLocks noChangeAspect="1" noChangeArrowheads="1"/>
            </p:cNvSpPr>
            <p:nvPr/>
          </p:nvSpPr>
          <p:spPr bwMode="auto">
            <a:xfrm>
              <a:off x="2969003" y="4809968"/>
              <a:ext cx="91175" cy="9117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9" name="Oval 660"/>
            <p:cNvSpPr>
              <a:spLocks noChangeAspect="1" noChangeArrowheads="1"/>
            </p:cNvSpPr>
            <p:nvPr/>
          </p:nvSpPr>
          <p:spPr bwMode="auto">
            <a:xfrm>
              <a:off x="3270685" y="5080813"/>
              <a:ext cx="91175" cy="9117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0" name="Oval 660"/>
            <p:cNvSpPr>
              <a:spLocks noChangeAspect="1" noChangeArrowheads="1"/>
            </p:cNvSpPr>
            <p:nvPr/>
          </p:nvSpPr>
          <p:spPr bwMode="auto">
            <a:xfrm>
              <a:off x="2969003" y="5080813"/>
              <a:ext cx="91175" cy="9117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1" name="Oval 660"/>
            <p:cNvSpPr>
              <a:spLocks noChangeAspect="1" noChangeArrowheads="1"/>
            </p:cNvSpPr>
            <p:nvPr/>
          </p:nvSpPr>
          <p:spPr bwMode="auto">
            <a:xfrm>
              <a:off x="3270685" y="5352997"/>
              <a:ext cx="91175" cy="9117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2" name="Oval 660"/>
            <p:cNvSpPr>
              <a:spLocks noChangeAspect="1" noChangeArrowheads="1"/>
            </p:cNvSpPr>
            <p:nvPr/>
          </p:nvSpPr>
          <p:spPr bwMode="auto">
            <a:xfrm>
              <a:off x="2969003" y="5352997"/>
              <a:ext cx="91175" cy="9117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3" name="Oval 660"/>
            <p:cNvSpPr>
              <a:spLocks noChangeAspect="1" noChangeArrowheads="1"/>
            </p:cNvSpPr>
            <p:nvPr/>
          </p:nvSpPr>
          <p:spPr bwMode="auto">
            <a:xfrm>
              <a:off x="3270685" y="5623841"/>
              <a:ext cx="91175" cy="9117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4" name="Oval 660"/>
            <p:cNvSpPr>
              <a:spLocks noChangeAspect="1" noChangeArrowheads="1"/>
            </p:cNvSpPr>
            <p:nvPr/>
          </p:nvSpPr>
          <p:spPr bwMode="auto">
            <a:xfrm>
              <a:off x="2969003" y="5623841"/>
              <a:ext cx="91175" cy="9117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885" name="Straight Connector 884"/>
            <p:cNvCxnSpPr>
              <a:stCxn id="878" idx="4"/>
              <a:endCxn id="884" idx="0"/>
            </p:cNvCxnSpPr>
            <p:nvPr/>
          </p:nvCxnSpPr>
          <p:spPr bwMode="auto">
            <a:xfrm rot="5400000">
              <a:off x="2653241" y="5262492"/>
              <a:ext cx="722699" cy="134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86" name="Straight Connector 885"/>
            <p:cNvCxnSpPr>
              <a:stCxn id="877" idx="4"/>
              <a:endCxn id="883" idx="0"/>
            </p:cNvCxnSpPr>
            <p:nvPr/>
          </p:nvCxnSpPr>
          <p:spPr bwMode="auto">
            <a:xfrm rot="5400000">
              <a:off x="2954923" y="5262492"/>
              <a:ext cx="722699" cy="134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87" name="Oval 660"/>
            <p:cNvSpPr>
              <a:spLocks noChangeAspect="1" noChangeArrowheads="1"/>
            </p:cNvSpPr>
            <p:nvPr/>
          </p:nvSpPr>
          <p:spPr bwMode="auto">
            <a:xfrm>
              <a:off x="3874051" y="4809968"/>
              <a:ext cx="91175" cy="9117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8" name="Oval 660"/>
            <p:cNvSpPr>
              <a:spLocks noChangeAspect="1" noChangeArrowheads="1"/>
            </p:cNvSpPr>
            <p:nvPr/>
          </p:nvSpPr>
          <p:spPr bwMode="auto">
            <a:xfrm>
              <a:off x="3874051" y="5080813"/>
              <a:ext cx="91175" cy="9117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9" name="Oval 660"/>
            <p:cNvSpPr>
              <a:spLocks noChangeAspect="1" noChangeArrowheads="1"/>
            </p:cNvSpPr>
            <p:nvPr/>
          </p:nvSpPr>
          <p:spPr bwMode="auto">
            <a:xfrm>
              <a:off x="3572368" y="5080813"/>
              <a:ext cx="91175" cy="9117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0" name="Oval 660"/>
            <p:cNvSpPr>
              <a:spLocks noChangeAspect="1" noChangeArrowheads="1"/>
            </p:cNvSpPr>
            <p:nvPr/>
          </p:nvSpPr>
          <p:spPr bwMode="auto">
            <a:xfrm>
              <a:off x="3874051" y="5352997"/>
              <a:ext cx="91175" cy="9117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" name="Oval 660"/>
            <p:cNvSpPr>
              <a:spLocks noChangeAspect="1" noChangeArrowheads="1"/>
            </p:cNvSpPr>
            <p:nvPr/>
          </p:nvSpPr>
          <p:spPr bwMode="auto">
            <a:xfrm>
              <a:off x="3572368" y="5352997"/>
              <a:ext cx="91175" cy="9117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2" name="Oval 660"/>
            <p:cNvSpPr>
              <a:spLocks noChangeAspect="1" noChangeArrowheads="1"/>
            </p:cNvSpPr>
            <p:nvPr/>
          </p:nvSpPr>
          <p:spPr bwMode="auto">
            <a:xfrm>
              <a:off x="3874051" y="5623841"/>
              <a:ext cx="91175" cy="9117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3" name="Oval 660"/>
            <p:cNvSpPr>
              <a:spLocks noChangeAspect="1" noChangeArrowheads="1"/>
            </p:cNvSpPr>
            <p:nvPr/>
          </p:nvSpPr>
          <p:spPr bwMode="auto">
            <a:xfrm>
              <a:off x="3572368" y="5623841"/>
              <a:ext cx="91175" cy="9117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894" name="Straight Connector 893"/>
            <p:cNvCxnSpPr>
              <a:stCxn id="925" idx="4"/>
              <a:endCxn id="893" idx="0"/>
            </p:cNvCxnSpPr>
            <p:nvPr/>
          </p:nvCxnSpPr>
          <p:spPr bwMode="auto">
            <a:xfrm rot="5400000">
              <a:off x="3256606" y="5262492"/>
              <a:ext cx="722699" cy="134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95" name="Straight Connector 894"/>
            <p:cNvCxnSpPr>
              <a:stCxn id="887" idx="4"/>
              <a:endCxn id="892" idx="0"/>
            </p:cNvCxnSpPr>
            <p:nvPr/>
          </p:nvCxnSpPr>
          <p:spPr bwMode="auto">
            <a:xfrm rot="5400000">
              <a:off x="3558289" y="5262492"/>
              <a:ext cx="722699" cy="134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96" name="Oval 660"/>
            <p:cNvSpPr>
              <a:spLocks noChangeAspect="1" noChangeArrowheads="1"/>
            </p:cNvSpPr>
            <p:nvPr/>
          </p:nvSpPr>
          <p:spPr bwMode="auto">
            <a:xfrm>
              <a:off x="4477416" y="4809968"/>
              <a:ext cx="91175" cy="9117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7" name="Oval 660"/>
            <p:cNvSpPr>
              <a:spLocks noChangeAspect="1" noChangeArrowheads="1"/>
            </p:cNvSpPr>
            <p:nvPr/>
          </p:nvSpPr>
          <p:spPr bwMode="auto">
            <a:xfrm>
              <a:off x="4175733" y="4809968"/>
              <a:ext cx="91175" cy="9117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8" name="Oval 660"/>
            <p:cNvSpPr>
              <a:spLocks noChangeAspect="1" noChangeArrowheads="1"/>
            </p:cNvSpPr>
            <p:nvPr/>
          </p:nvSpPr>
          <p:spPr bwMode="auto">
            <a:xfrm>
              <a:off x="4477416" y="5080813"/>
              <a:ext cx="91175" cy="9117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0" name="Oval 660"/>
            <p:cNvSpPr>
              <a:spLocks noChangeAspect="1" noChangeArrowheads="1"/>
            </p:cNvSpPr>
            <p:nvPr/>
          </p:nvSpPr>
          <p:spPr bwMode="auto">
            <a:xfrm>
              <a:off x="4477416" y="5352997"/>
              <a:ext cx="91175" cy="9117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" name="Oval 660"/>
            <p:cNvSpPr>
              <a:spLocks noChangeAspect="1" noChangeArrowheads="1"/>
            </p:cNvSpPr>
            <p:nvPr/>
          </p:nvSpPr>
          <p:spPr bwMode="auto">
            <a:xfrm>
              <a:off x="4175733" y="5352997"/>
              <a:ext cx="91175" cy="9117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2" name="Oval 660"/>
            <p:cNvSpPr>
              <a:spLocks noChangeAspect="1" noChangeArrowheads="1"/>
            </p:cNvSpPr>
            <p:nvPr/>
          </p:nvSpPr>
          <p:spPr bwMode="auto">
            <a:xfrm>
              <a:off x="4477416" y="5623841"/>
              <a:ext cx="91175" cy="9117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3" name="Oval 660"/>
            <p:cNvSpPr>
              <a:spLocks noChangeAspect="1" noChangeArrowheads="1"/>
            </p:cNvSpPr>
            <p:nvPr/>
          </p:nvSpPr>
          <p:spPr bwMode="auto">
            <a:xfrm>
              <a:off x="4175733" y="5623841"/>
              <a:ext cx="91175" cy="9117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904" name="Straight Connector 903"/>
            <p:cNvCxnSpPr>
              <a:stCxn id="897" idx="4"/>
              <a:endCxn id="903" idx="0"/>
            </p:cNvCxnSpPr>
            <p:nvPr/>
          </p:nvCxnSpPr>
          <p:spPr bwMode="auto">
            <a:xfrm rot="5400000">
              <a:off x="3859971" y="5262492"/>
              <a:ext cx="722699" cy="134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05" name="Straight Connector 904"/>
            <p:cNvCxnSpPr>
              <a:stCxn id="896" idx="4"/>
              <a:endCxn id="902" idx="0"/>
            </p:cNvCxnSpPr>
            <p:nvPr/>
          </p:nvCxnSpPr>
          <p:spPr bwMode="auto">
            <a:xfrm rot="5400000">
              <a:off x="4161654" y="5262492"/>
              <a:ext cx="722699" cy="134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06" name="Oval 660"/>
            <p:cNvSpPr>
              <a:spLocks noChangeAspect="1" noChangeArrowheads="1"/>
            </p:cNvSpPr>
            <p:nvPr/>
          </p:nvSpPr>
          <p:spPr bwMode="auto">
            <a:xfrm>
              <a:off x="4779099" y="4809968"/>
              <a:ext cx="91175" cy="9117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7" name="Oval 660"/>
            <p:cNvSpPr>
              <a:spLocks noChangeAspect="1" noChangeArrowheads="1"/>
            </p:cNvSpPr>
            <p:nvPr/>
          </p:nvSpPr>
          <p:spPr bwMode="auto">
            <a:xfrm>
              <a:off x="5080781" y="5080813"/>
              <a:ext cx="91175" cy="9117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8" name="Oval 660"/>
            <p:cNvSpPr>
              <a:spLocks noChangeAspect="1" noChangeArrowheads="1"/>
            </p:cNvSpPr>
            <p:nvPr/>
          </p:nvSpPr>
          <p:spPr bwMode="auto">
            <a:xfrm>
              <a:off x="4779099" y="5080813"/>
              <a:ext cx="91175" cy="9117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9" name="Oval 660"/>
            <p:cNvSpPr>
              <a:spLocks noChangeAspect="1" noChangeArrowheads="1"/>
            </p:cNvSpPr>
            <p:nvPr/>
          </p:nvSpPr>
          <p:spPr bwMode="auto">
            <a:xfrm>
              <a:off x="5080781" y="5352997"/>
              <a:ext cx="91175" cy="9117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0" name="Oval 660"/>
            <p:cNvSpPr>
              <a:spLocks noChangeAspect="1" noChangeArrowheads="1"/>
            </p:cNvSpPr>
            <p:nvPr/>
          </p:nvSpPr>
          <p:spPr bwMode="auto">
            <a:xfrm>
              <a:off x="4779099" y="5352997"/>
              <a:ext cx="91175" cy="9117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" name="Oval 660"/>
            <p:cNvSpPr>
              <a:spLocks noChangeAspect="1" noChangeArrowheads="1"/>
            </p:cNvSpPr>
            <p:nvPr/>
          </p:nvSpPr>
          <p:spPr bwMode="auto">
            <a:xfrm>
              <a:off x="5080781" y="5623841"/>
              <a:ext cx="91175" cy="9117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2" name="Oval 660"/>
            <p:cNvSpPr>
              <a:spLocks noChangeAspect="1" noChangeArrowheads="1"/>
            </p:cNvSpPr>
            <p:nvPr/>
          </p:nvSpPr>
          <p:spPr bwMode="auto">
            <a:xfrm>
              <a:off x="4779099" y="5623841"/>
              <a:ext cx="91175" cy="9117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913" name="Straight Connector 912"/>
            <p:cNvCxnSpPr>
              <a:stCxn id="906" idx="4"/>
              <a:endCxn id="912" idx="0"/>
            </p:cNvCxnSpPr>
            <p:nvPr/>
          </p:nvCxnSpPr>
          <p:spPr bwMode="auto">
            <a:xfrm rot="5400000">
              <a:off x="4463337" y="5262492"/>
              <a:ext cx="722699" cy="134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14" name="Straight Connector 913"/>
            <p:cNvCxnSpPr>
              <a:stCxn id="928" idx="4"/>
              <a:endCxn id="911" idx="0"/>
            </p:cNvCxnSpPr>
            <p:nvPr/>
          </p:nvCxnSpPr>
          <p:spPr bwMode="auto">
            <a:xfrm rot="5400000">
              <a:off x="4765019" y="5262492"/>
              <a:ext cx="722699" cy="134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15" name="Oval 660"/>
            <p:cNvSpPr>
              <a:spLocks noChangeAspect="1" noChangeArrowheads="1"/>
            </p:cNvSpPr>
            <p:nvPr/>
          </p:nvSpPr>
          <p:spPr bwMode="auto">
            <a:xfrm>
              <a:off x="5684147" y="4809968"/>
              <a:ext cx="91175" cy="9117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6" name="Oval 660"/>
            <p:cNvSpPr>
              <a:spLocks noChangeAspect="1" noChangeArrowheads="1"/>
            </p:cNvSpPr>
            <p:nvPr/>
          </p:nvSpPr>
          <p:spPr bwMode="auto">
            <a:xfrm>
              <a:off x="5382464" y="4809968"/>
              <a:ext cx="91175" cy="9117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7" name="Oval 660"/>
            <p:cNvSpPr>
              <a:spLocks noChangeAspect="1" noChangeArrowheads="1"/>
            </p:cNvSpPr>
            <p:nvPr/>
          </p:nvSpPr>
          <p:spPr bwMode="auto">
            <a:xfrm>
              <a:off x="5684147" y="5080813"/>
              <a:ext cx="91175" cy="9117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8" name="Oval 660"/>
            <p:cNvSpPr>
              <a:spLocks noChangeAspect="1" noChangeArrowheads="1"/>
            </p:cNvSpPr>
            <p:nvPr/>
          </p:nvSpPr>
          <p:spPr bwMode="auto">
            <a:xfrm>
              <a:off x="5382464" y="5080813"/>
              <a:ext cx="91175" cy="9117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9" name="Oval 660"/>
            <p:cNvSpPr>
              <a:spLocks noChangeAspect="1" noChangeArrowheads="1"/>
            </p:cNvSpPr>
            <p:nvPr/>
          </p:nvSpPr>
          <p:spPr bwMode="auto">
            <a:xfrm>
              <a:off x="5684147" y="5352997"/>
              <a:ext cx="91175" cy="9117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0" name="Oval 660"/>
            <p:cNvSpPr>
              <a:spLocks noChangeAspect="1" noChangeArrowheads="1"/>
            </p:cNvSpPr>
            <p:nvPr/>
          </p:nvSpPr>
          <p:spPr bwMode="auto">
            <a:xfrm>
              <a:off x="5684147" y="5623841"/>
              <a:ext cx="91175" cy="9117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1" name="Oval 660"/>
            <p:cNvSpPr>
              <a:spLocks noChangeAspect="1" noChangeArrowheads="1"/>
            </p:cNvSpPr>
            <p:nvPr/>
          </p:nvSpPr>
          <p:spPr bwMode="auto">
            <a:xfrm>
              <a:off x="5382464" y="5623841"/>
              <a:ext cx="91175" cy="9117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922" name="Straight Connector 921"/>
            <p:cNvCxnSpPr>
              <a:stCxn id="916" idx="4"/>
              <a:endCxn id="921" idx="0"/>
            </p:cNvCxnSpPr>
            <p:nvPr/>
          </p:nvCxnSpPr>
          <p:spPr bwMode="auto">
            <a:xfrm rot="5400000">
              <a:off x="5066702" y="5262492"/>
              <a:ext cx="722699" cy="134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23" name="Straight Connector 922"/>
            <p:cNvCxnSpPr>
              <a:stCxn id="915" idx="4"/>
              <a:endCxn id="920" idx="0"/>
            </p:cNvCxnSpPr>
            <p:nvPr/>
          </p:nvCxnSpPr>
          <p:spPr bwMode="auto">
            <a:xfrm rot="5400000">
              <a:off x="5368385" y="5262492"/>
              <a:ext cx="722699" cy="134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24" name="Oval 660"/>
            <p:cNvSpPr>
              <a:spLocks noChangeAspect="1" noChangeArrowheads="1"/>
            </p:cNvSpPr>
            <p:nvPr/>
          </p:nvSpPr>
          <p:spPr bwMode="auto">
            <a:xfrm>
              <a:off x="1158907" y="5623841"/>
              <a:ext cx="91175" cy="91175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rgbClr val="FF0000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" name="Oval 660"/>
            <p:cNvSpPr>
              <a:spLocks noChangeAspect="1" noChangeArrowheads="1"/>
            </p:cNvSpPr>
            <p:nvPr/>
          </p:nvSpPr>
          <p:spPr bwMode="auto">
            <a:xfrm>
              <a:off x="3572368" y="4809968"/>
              <a:ext cx="91175" cy="9117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" name="Oval 660"/>
            <p:cNvSpPr>
              <a:spLocks noChangeAspect="1" noChangeArrowheads="1"/>
            </p:cNvSpPr>
            <p:nvPr/>
          </p:nvSpPr>
          <p:spPr bwMode="auto">
            <a:xfrm>
              <a:off x="5382464" y="5352997"/>
              <a:ext cx="91175" cy="91175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rgbClr val="FF0000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7" name="Oval 660"/>
            <p:cNvSpPr>
              <a:spLocks noChangeAspect="1" noChangeArrowheads="1"/>
            </p:cNvSpPr>
            <p:nvPr/>
          </p:nvSpPr>
          <p:spPr bwMode="auto">
            <a:xfrm>
              <a:off x="5985829" y="4809968"/>
              <a:ext cx="91175" cy="91175"/>
            </a:xfrm>
            <a:prstGeom prst="ellipse">
              <a:avLst/>
            </a:prstGeom>
            <a:solidFill>
              <a:schemeClr val="accent2"/>
            </a:solidFill>
            <a:ln w="63500">
              <a:solidFill>
                <a:schemeClr val="accent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" name="Oval 660"/>
            <p:cNvSpPr>
              <a:spLocks noChangeAspect="1" noChangeArrowheads="1"/>
            </p:cNvSpPr>
            <p:nvPr/>
          </p:nvSpPr>
          <p:spPr bwMode="auto">
            <a:xfrm>
              <a:off x="5080781" y="4809968"/>
              <a:ext cx="91175" cy="9117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9" name="Text Box 662"/>
            <p:cNvSpPr txBox="1">
              <a:spLocks noChangeArrowheads="1"/>
            </p:cNvSpPr>
            <p:nvPr/>
          </p:nvSpPr>
          <p:spPr bwMode="auto">
            <a:xfrm>
              <a:off x="6072198" y="4714884"/>
              <a:ext cx="247650" cy="366713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 type="none" w="lg" len="lg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i="0" dirty="0">
                  <a:solidFill>
                    <a:schemeClr val="accent2"/>
                  </a:solidFill>
                </a:rPr>
                <a:t>t</a:t>
              </a:r>
            </a:p>
          </p:txBody>
        </p:sp>
        <p:sp>
          <p:nvSpPr>
            <p:cNvPr id="870" name="Oval 660"/>
            <p:cNvSpPr>
              <a:spLocks noChangeAspect="1" noChangeArrowheads="1"/>
            </p:cNvSpPr>
            <p:nvPr/>
          </p:nvSpPr>
          <p:spPr bwMode="auto">
            <a:xfrm>
              <a:off x="2365637" y="5080813"/>
              <a:ext cx="91175" cy="9117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2" name="Oval 660"/>
            <p:cNvSpPr>
              <a:spLocks noChangeAspect="1" noChangeArrowheads="1"/>
            </p:cNvSpPr>
            <p:nvPr/>
          </p:nvSpPr>
          <p:spPr bwMode="auto">
            <a:xfrm>
              <a:off x="2365637" y="5352997"/>
              <a:ext cx="91175" cy="9117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0" name="Text Box 662"/>
            <p:cNvSpPr txBox="1">
              <a:spLocks noChangeArrowheads="1"/>
            </p:cNvSpPr>
            <p:nvPr/>
          </p:nvSpPr>
          <p:spPr bwMode="auto">
            <a:xfrm>
              <a:off x="2365637" y="4522795"/>
              <a:ext cx="300083" cy="369332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 type="none" w="lg" len="lg"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1800" dirty="0" smtClean="0">
                  <a:solidFill>
                    <a:schemeClr val="accent2"/>
                  </a:solidFill>
                </a:rPr>
                <a:t>s</a:t>
              </a:r>
              <a:endParaRPr lang="en-US" sz="1800" i="0" dirty="0">
                <a:solidFill>
                  <a:schemeClr val="accent2"/>
                </a:solidFill>
              </a:endParaRPr>
            </a:p>
          </p:txBody>
        </p:sp>
        <p:sp>
          <p:nvSpPr>
            <p:cNvPr id="899" name="Oval 660"/>
            <p:cNvSpPr>
              <a:spLocks noChangeAspect="1" noChangeArrowheads="1"/>
            </p:cNvSpPr>
            <p:nvPr/>
          </p:nvSpPr>
          <p:spPr bwMode="auto">
            <a:xfrm>
              <a:off x="4175733" y="5080813"/>
              <a:ext cx="91175" cy="91175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rgbClr val="FF0000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1" name="Freeform 930"/>
            <p:cNvSpPr/>
            <p:nvPr/>
          </p:nvSpPr>
          <p:spPr bwMode="auto">
            <a:xfrm>
              <a:off x="1138239" y="4785519"/>
              <a:ext cx="5019674" cy="981869"/>
            </a:xfrm>
            <a:custGeom>
              <a:avLst/>
              <a:gdLst>
                <a:gd name="connsiteX0" fmla="*/ 1404937 w 5618956"/>
                <a:gd name="connsiteY0" fmla="*/ 144462 h 1109662"/>
                <a:gd name="connsiteX1" fmla="*/ 204787 w 5618956"/>
                <a:gd name="connsiteY1" fmla="*/ 134937 h 1109662"/>
                <a:gd name="connsiteX2" fmla="*/ 200025 w 5618956"/>
                <a:gd name="connsiteY2" fmla="*/ 954087 h 1109662"/>
                <a:gd name="connsiteX3" fmla="*/ 1404937 w 5618956"/>
                <a:gd name="connsiteY3" fmla="*/ 949325 h 1109662"/>
                <a:gd name="connsiteX4" fmla="*/ 5014912 w 5618956"/>
                <a:gd name="connsiteY4" fmla="*/ 973137 h 1109662"/>
                <a:gd name="connsiteX5" fmla="*/ 5029200 w 5618956"/>
                <a:gd name="connsiteY5" fmla="*/ 130175 h 1109662"/>
                <a:gd name="connsiteX6" fmla="*/ 5029200 w 5618956"/>
                <a:gd name="connsiteY6" fmla="*/ 130175 h 1109662"/>
                <a:gd name="connsiteX0" fmla="*/ 1400969 w 5638806"/>
                <a:gd name="connsiteY0" fmla="*/ 144462 h 1121564"/>
                <a:gd name="connsiteX1" fmla="*/ 200819 w 5638806"/>
                <a:gd name="connsiteY1" fmla="*/ 134937 h 1121564"/>
                <a:gd name="connsiteX2" fmla="*/ 196057 w 5638806"/>
                <a:gd name="connsiteY2" fmla="*/ 954087 h 1121564"/>
                <a:gd name="connsiteX3" fmla="*/ 1258061 w 5638806"/>
                <a:gd name="connsiteY3" fmla="*/ 1020739 h 1121564"/>
                <a:gd name="connsiteX4" fmla="*/ 5010944 w 5638806"/>
                <a:gd name="connsiteY4" fmla="*/ 973137 h 1121564"/>
                <a:gd name="connsiteX5" fmla="*/ 5025232 w 5638806"/>
                <a:gd name="connsiteY5" fmla="*/ 130175 h 1121564"/>
                <a:gd name="connsiteX6" fmla="*/ 5025232 w 5638806"/>
                <a:gd name="connsiteY6" fmla="*/ 130175 h 1121564"/>
                <a:gd name="connsiteX0" fmla="*/ 2006599 w 6421437"/>
                <a:gd name="connsiteY0" fmla="*/ 144462 h 1110456"/>
                <a:gd name="connsiteX1" fmla="*/ 806449 w 6421437"/>
                <a:gd name="connsiteY1" fmla="*/ 134937 h 1110456"/>
                <a:gd name="connsiteX2" fmla="*/ 801687 w 6421437"/>
                <a:gd name="connsiteY2" fmla="*/ 954087 h 1110456"/>
                <a:gd name="connsiteX3" fmla="*/ 5616574 w 6421437"/>
                <a:gd name="connsiteY3" fmla="*/ 973137 h 1110456"/>
                <a:gd name="connsiteX4" fmla="*/ 5630862 w 6421437"/>
                <a:gd name="connsiteY4" fmla="*/ 130175 h 1110456"/>
                <a:gd name="connsiteX5" fmla="*/ 5630862 w 6421437"/>
                <a:gd name="connsiteY5" fmla="*/ 130175 h 1110456"/>
                <a:gd name="connsiteX0" fmla="*/ 2006599 w 6421437"/>
                <a:gd name="connsiteY0" fmla="*/ 144462 h 1110456"/>
                <a:gd name="connsiteX1" fmla="*/ 806449 w 6421437"/>
                <a:gd name="connsiteY1" fmla="*/ 134937 h 1110456"/>
                <a:gd name="connsiteX2" fmla="*/ 801687 w 6421437"/>
                <a:gd name="connsiteY2" fmla="*/ 954087 h 1110456"/>
                <a:gd name="connsiteX3" fmla="*/ 5616574 w 6421437"/>
                <a:gd name="connsiteY3" fmla="*/ 973137 h 1110456"/>
                <a:gd name="connsiteX4" fmla="*/ 5630862 w 6421437"/>
                <a:gd name="connsiteY4" fmla="*/ 130175 h 1110456"/>
                <a:gd name="connsiteX5" fmla="*/ 5630862 w 6421437"/>
                <a:gd name="connsiteY5" fmla="*/ 130175 h 1110456"/>
                <a:gd name="connsiteX0" fmla="*/ 1400969 w 5815807"/>
                <a:gd name="connsiteY0" fmla="*/ 144462 h 1110456"/>
                <a:gd name="connsiteX1" fmla="*/ 200819 w 5815807"/>
                <a:gd name="connsiteY1" fmla="*/ 134937 h 1110456"/>
                <a:gd name="connsiteX2" fmla="*/ 196057 w 5815807"/>
                <a:gd name="connsiteY2" fmla="*/ 954087 h 1110456"/>
                <a:gd name="connsiteX3" fmla="*/ 5010944 w 5815807"/>
                <a:gd name="connsiteY3" fmla="*/ 973137 h 1110456"/>
                <a:gd name="connsiteX4" fmla="*/ 5025232 w 5815807"/>
                <a:gd name="connsiteY4" fmla="*/ 130175 h 1110456"/>
                <a:gd name="connsiteX5" fmla="*/ 5025232 w 5815807"/>
                <a:gd name="connsiteY5" fmla="*/ 130175 h 1110456"/>
                <a:gd name="connsiteX0" fmla="*/ 1262062 w 5676900"/>
                <a:gd name="connsiteY0" fmla="*/ 144462 h 1110456"/>
                <a:gd name="connsiteX1" fmla="*/ 61912 w 5676900"/>
                <a:gd name="connsiteY1" fmla="*/ 134937 h 1110456"/>
                <a:gd name="connsiteX2" fmla="*/ 57150 w 5676900"/>
                <a:gd name="connsiteY2" fmla="*/ 954087 h 1110456"/>
                <a:gd name="connsiteX3" fmla="*/ 4872037 w 5676900"/>
                <a:gd name="connsiteY3" fmla="*/ 973137 h 1110456"/>
                <a:gd name="connsiteX4" fmla="*/ 4886325 w 5676900"/>
                <a:gd name="connsiteY4" fmla="*/ 130175 h 1110456"/>
                <a:gd name="connsiteX5" fmla="*/ 4886325 w 5676900"/>
                <a:gd name="connsiteY5" fmla="*/ 130175 h 1110456"/>
                <a:gd name="connsiteX0" fmla="*/ 1262062 w 5676900"/>
                <a:gd name="connsiteY0" fmla="*/ 72231 h 1038225"/>
                <a:gd name="connsiteX1" fmla="*/ 61912 w 5676900"/>
                <a:gd name="connsiteY1" fmla="*/ 62706 h 1038225"/>
                <a:gd name="connsiteX2" fmla="*/ 57150 w 5676900"/>
                <a:gd name="connsiteY2" fmla="*/ 881856 h 1038225"/>
                <a:gd name="connsiteX3" fmla="*/ 4872037 w 5676900"/>
                <a:gd name="connsiteY3" fmla="*/ 900906 h 1038225"/>
                <a:gd name="connsiteX4" fmla="*/ 4886325 w 5676900"/>
                <a:gd name="connsiteY4" fmla="*/ 57944 h 1038225"/>
                <a:gd name="connsiteX5" fmla="*/ 4886325 w 5676900"/>
                <a:gd name="connsiteY5" fmla="*/ 57944 h 1038225"/>
                <a:gd name="connsiteX0" fmla="*/ 1262062 w 5019674"/>
                <a:gd name="connsiteY0" fmla="*/ 72231 h 1038225"/>
                <a:gd name="connsiteX1" fmla="*/ 61912 w 5019674"/>
                <a:gd name="connsiteY1" fmla="*/ 62706 h 1038225"/>
                <a:gd name="connsiteX2" fmla="*/ 57150 w 5019674"/>
                <a:gd name="connsiteY2" fmla="*/ 881856 h 1038225"/>
                <a:gd name="connsiteX3" fmla="*/ 4872037 w 5019674"/>
                <a:gd name="connsiteY3" fmla="*/ 900906 h 1038225"/>
                <a:gd name="connsiteX4" fmla="*/ 4886325 w 5019674"/>
                <a:gd name="connsiteY4" fmla="*/ 57944 h 1038225"/>
                <a:gd name="connsiteX5" fmla="*/ 4886325 w 5019674"/>
                <a:gd name="connsiteY5" fmla="*/ 57944 h 1038225"/>
                <a:gd name="connsiteX0" fmla="*/ 1262062 w 5019674"/>
                <a:gd name="connsiteY0" fmla="*/ 72231 h 948531"/>
                <a:gd name="connsiteX1" fmla="*/ 61912 w 5019674"/>
                <a:gd name="connsiteY1" fmla="*/ 62706 h 948531"/>
                <a:gd name="connsiteX2" fmla="*/ 57150 w 5019674"/>
                <a:gd name="connsiteY2" fmla="*/ 881856 h 948531"/>
                <a:gd name="connsiteX3" fmla="*/ 4872037 w 5019674"/>
                <a:gd name="connsiteY3" fmla="*/ 900906 h 948531"/>
                <a:gd name="connsiteX4" fmla="*/ 4886325 w 5019674"/>
                <a:gd name="connsiteY4" fmla="*/ 57944 h 948531"/>
                <a:gd name="connsiteX5" fmla="*/ 4886325 w 5019674"/>
                <a:gd name="connsiteY5" fmla="*/ 57944 h 948531"/>
                <a:gd name="connsiteX0" fmla="*/ 1262062 w 5019674"/>
                <a:gd name="connsiteY0" fmla="*/ 72231 h 981869"/>
                <a:gd name="connsiteX1" fmla="*/ 61912 w 5019674"/>
                <a:gd name="connsiteY1" fmla="*/ 62706 h 981869"/>
                <a:gd name="connsiteX2" fmla="*/ 57150 w 5019674"/>
                <a:gd name="connsiteY2" fmla="*/ 881856 h 981869"/>
                <a:gd name="connsiteX3" fmla="*/ 4872037 w 5019674"/>
                <a:gd name="connsiteY3" fmla="*/ 900906 h 981869"/>
                <a:gd name="connsiteX4" fmla="*/ 4886325 w 5019674"/>
                <a:gd name="connsiteY4" fmla="*/ 57944 h 981869"/>
                <a:gd name="connsiteX5" fmla="*/ 4886325 w 5019674"/>
                <a:gd name="connsiteY5" fmla="*/ 57944 h 981869"/>
                <a:gd name="connsiteX0" fmla="*/ 1262062 w 5019674"/>
                <a:gd name="connsiteY0" fmla="*/ 72231 h 981869"/>
                <a:gd name="connsiteX1" fmla="*/ 61912 w 5019674"/>
                <a:gd name="connsiteY1" fmla="*/ 62706 h 981869"/>
                <a:gd name="connsiteX2" fmla="*/ 57150 w 5019674"/>
                <a:gd name="connsiteY2" fmla="*/ 881856 h 981869"/>
                <a:gd name="connsiteX3" fmla="*/ 4872037 w 5019674"/>
                <a:gd name="connsiteY3" fmla="*/ 900906 h 981869"/>
                <a:gd name="connsiteX4" fmla="*/ 4886325 w 5019674"/>
                <a:gd name="connsiteY4" fmla="*/ 57944 h 981869"/>
                <a:gd name="connsiteX5" fmla="*/ 4886325 w 5019674"/>
                <a:gd name="connsiteY5" fmla="*/ 57944 h 981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19674" h="981869">
                  <a:moveTo>
                    <a:pt x="1262062" y="72231"/>
                  </a:moveTo>
                  <a:cubicBezTo>
                    <a:pt x="762396" y="0"/>
                    <a:pt x="286566" y="794"/>
                    <a:pt x="61912" y="62706"/>
                  </a:cubicBezTo>
                  <a:cubicBezTo>
                    <a:pt x="14287" y="192871"/>
                    <a:pt x="0" y="642129"/>
                    <a:pt x="57150" y="881856"/>
                  </a:cubicBezTo>
                  <a:cubicBezTo>
                    <a:pt x="111163" y="961805"/>
                    <a:pt x="4738797" y="981869"/>
                    <a:pt x="4872037" y="900906"/>
                  </a:cubicBezTo>
                  <a:cubicBezTo>
                    <a:pt x="5019674" y="658797"/>
                    <a:pt x="4886325" y="57944"/>
                    <a:pt x="4886325" y="57944"/>
                  </a:cubicBezTo>
                  <a:lnTo>
                    <a:pt x="4886325" y="57944"/>
                  </a:lnTo>
                </a:path>
              </a:pathLst>
            </a:custGeom>
            <a:noFill/>
            <a:ln w="38100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939" name="Straight Arrow Connector 938"/>
            <p:cNvCxnSpPr>
              <a:endCxn id="924" idx="5"/>
            </p:cNvCxnSpPr>
            <p:nvPr/>
          </p:nvCxnSpPr>
          <p:spPr bwMode="auto">
            <a:xfrm rot="16200000" flipV="1">
              <a:off x="1091951" y="5846443"/>
              <a:ext cx="513418" cy="22385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940" name="TextBox 939"/>
            <p:cNvSpPr txBox="1"/>
            <p:nvPr/>
          </p:nvSpPr>
          <p:spPr>
            <a:xfrm>
              <a:off x="1357290" y="6072206"/>
              <a:ext cx="46602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location server which stores the location of t</a:t>
              </a:r>
              <a:endParaRPr lang="en-US" sz="1800" dirty="0"/>
            </a:p>
          </p:txBody>
        </p:sp>
      </p:grpSp>
      <p:grpSp>
        <p:nvGrpSpPr>
          <p:cNvPr id="205" name="Gruppieren 204"/>
          <p:cNvGrpSpPr/>
          <p:nvPr/>
        </p:nvGrpSpPr>
        <p:grpSpPr>
          <a:xfrm>
            <a:off x="-4071998" y="1794046"/>
            <a:ext cx="3441700" cy="2382837"/>
            <a:chOff x="5378450" y="1052513"/>
            <a:chExt cx="3441700" cy="2382837"/>
          </a:xfrm>
        </p:grpSpPr>
        <p:sp>
          <p:nvSpPr>
            <p:cNvPr id="206" name="Oval 435"/>
            <p:cNvSpPr>
              <a:spLocks noChangeArrowheads="1"/>
            </p:cNvSpPr>
            <p:nvPr/>
          </p:nvSpPr>
          <p:spPr bwMode="auto">
            <a:xfrm>
              <a:off x="5434013" y="2132013"/>
              <a:ext cx="0" cy="0"/>
            </a:xfrm>
            <a:prstGeom prst="ellipse">
              <a:avLst/>
            </a:prstGeom>
            <a:solidFill>
              <a:schemeClr val="tx1"/>
            </a:solidFill>
            <a:ln w="1524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" name="Oval 436"/>
            <p:cNvSpPr>
              <a:spLocks noChangeArrowheads="1"/>
            </p:cNvSpPr>
            <p:nvPr/>
          </p:nvSpPr>
          <p:spPr bwMode="auto">
            <a:xfrm>
              <a:off x="5662613" y="2408238"/>
              <a:ext cx="0" cy="0"/>
            </a:xfrm>
            <a:prstGeom prst="ellipse">
              <a:avLst/>
            </a:prstGeom>
            <a:solidFill>
              <a:schemeClr val="tx1"/>
            </a:solidFill>
            <a:ln w="1524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" name="Oval 437"/>
            <p:cNvSpPr>
              <a:spLocks noChangeArrowheads="1"/>
            </p:cNvSpPr>
            <p:nvPr/>
          </p:nvSpPr>
          <p:spPr bwMode="auto">
            <a:xfrm>
              <a:off x="6577013" y="2227263"/>
              <a:ext cx="0" cy="0"/>
            </a:xfrm>
            <a:prstGeom prst="ellipse">
              <a:avLst/>
            </a:prstGeom>
            <a:solidFill>
              <a:schemeClr val="tx1"/>
            </a:solidFill>
            <a:ln w="1524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" name="Oval 438"/>
            <p:cNvSpPr>
              <a:spLocks noChangeArrowheads="1"/>
            </p:cNvSpPr>
            <p:nvPr/>
          </p:nvSpPr>
          <p:spPr bwMode="auto">
            <a:xfrm>
              <a:off x="5937250" y="2227263"/>
              <a:ext cx="0" cy="0"/>
            </a:xfrm>
            <a:prstGeom prst="ellipse">
              <a:avLst/>
            </a:prstGeom>
            <a:solidFill>
              <a:schemeClr val="tx1"/>
            </a:solidFill>
            <a:ln w="1524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0" name="Oval 439"/>
            <p:cNvSpPr>
              <a:spLocks noChangeArrowheads="1"/>
            </p:cNvSpPr>
            <p:nvPr/>
          </p:nvSpPr>
          <p:spPr bwMode="auto">
            <a:xfrm>
              <a:off x="6350000" y="2408238"/>
              <a:ext cx="0" cy="0"/>
            </a:xfrm>
            <a:prstGeom prst="ellipse">
              <a:avLst/>
            </a:prstGeom>
            <a:solidFill>
              <a:schemeClr val="tx1"/>
            </a:solidFill>
            <a:ln w="1524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1" name="Oval 440"/>
            <p:cNvSpPr>
              <a:spLocks noChangeArrowheads="1"/>
            </p:cNvSpPr>
            <p:nvPr/>
          </p:nvSpPr>
          <p:spPr bwMode="auto">
            <a:xfrm>
              <a:off x="6672263" y="1814513"/>
              <a:ext cx="0" cy="0"/>
            </a:xfrm>
            <a:prstGeom prst="ellipse">
              <a:avLst/>
            </a:prstGeom>
            <a:solidFill>
              <a:schemeClr val="tx1"/>
            </a:solidFill>
            <a:ln w="1524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2" name="Oval 441"/>
            <p:cNvSpPr>
              <a:spLocks noChangeArrowheads="1"/>
            </p:cNvSpPr>
            <p:nvPr/>
          </p:nvSpPr>
          <p:spPr bwMode="auto">
            <a:xfrm>
              <a:off x="6762750" y="2544763"/>
              <a:ext cx="0" cy="0"/>
            </a:xfrm>
            <a:prstGeom prst="ellipse">
              <a:avLst/>
            </a:prstGeom>
            <a:solidFill>
              <a:schemeClr val="tx1"/>
            </a:solidFill>
            <a:ln w="1524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" name="Oval 442"/>
            <p:cNvSpPr>
              <a:spLocks noChangeArrowheads="1"/>
            </p:cNvSpPr>
            <p:nvPr/>
          </p:nvSpPr>
          <p:spPr bwMode="auto">
            <a:xfrm>
              <a:off x="7862888" y="2043113"/>
              <a:ext cx="0" cy="0"/>
            </a:xfrm>
            <a:prstGeom prst="ellipse">
              <a:avLst/>
            </a:prstGeom>
            <a:solidFill>
              <a:schemeClr val="tx1"/>
            </a:solidFill>
            <a:ln w="1524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4" name="Oval 443"/>
            <p:cNvSpPr>
              <a:spLocks noChangeArrowheads="1"/>
            </p:cNvSpPr>
            <p:nvPr/>
          </p:nvSpPr>
          <p:spPr bwMode="auto">
            <a:xfrm>
              <a:off x="7677150" y="2454275"/>
              <a:ext cx="0" cy="0"/>
            </a:xfrm>
            <a:prstGeom prst="ellipse">
              <a:avLst/>
            </a:prstGeom>
            <a:solidFill>
              <a:schemeClr val="tx1"/>
            </a:solidFill>
            <a:ln w="1524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" name="Oval 444"/>
            <p:cNvSpPr>
              <a:spLocks noChangeArrowheads="1"/>
            </p:cNvSpPr>
            <p:nvPr/>
          </p:nvSpPr>
          <p:spPr bwMode="auto">
            <a:xfrm>
              <a:off x="7127875" y="2270125"/>
              <a:ext cx="0" cy="0"/>
            </a:xfrm>
            <a:prstGeom prst="ellipse">
              <a:avLst/>
            </a:prstGeom>
            <a:solidFill>
              <a:schemeClr val="tx1"/>
            </a:solidFill>
            <a:ln w="1524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" name="Oval 445"/>
            <p:cNvSpPr>
              <a:spLocks noChangeArrowheads="1"/>
            </p:cNvSpPr>
            <p:nvPr/>
          </p:nvSpPr>
          <p:spPr bwMode="auto">
            <a:xfrm>
              <a:off x="7540625" y="2089150"/>
              <a:ext cx="0" cy="0"/>
            </a:xfrm>
            <a:prstGeom prst="ellipse">
              <a:avLst/>
            </a:prstGeom>
            <a:solidFill>
              <a:schemeClr val="tx1"/>
            </a:solidFill>
            <a:ln w="1524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" name="Oval 446"/>
            <p:cNvSpPr>
              <a:spLocks noChangeArrowheads="1"/>
            </p:cNvSpPr>
            <p:nvPr/>
          </p:nvSpPr>
          <p:spPr bwMode="auto">
            <a:xfrm>
              <a:off x="7402513" y="2408238"/>
              <a:ext cx="0" cy="0"/>
            </a:xfrm>
            <a:prstGeom prst="ellipse">
              <a:avLst/>
            </a:prstGeom>
            <a:solidFill>
              <a:schemeClr val="tx1"/>
            </a:solidFill>
            <a:ln w="1524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8" name="Oval 447"/>
            <p:cNvSpPr>
              <a:spLocks noChangeArrowheads="1"/>
            </p:cNvSpPr>
            <p:nvPr/>
          </p:nvSpPr>
          <p:spPr bwMode="auto">
            <a:xfrm>
              <a:off x="7999413" y="1630363"/>
              <a:ext cx="0" cy="0"/>
            </a:xfrm>
            <a:prstGeom prst="ellipse">
              <a:avLst/>
            </a:prstGeom>
            <a:solidFill>
              <a:schemeClr val="tx1"/>
            </a:solidFill>
            <a:ln w="1524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9" name="Oval 448"/>
            <p:cNvSpPr>
              <a:spLocks noChangeArrowheads="1"/>
            </p:cNvSpPr>
            <p:nvPr/>
          </p:nvSpPr>
          <p:spPr bwMode="auto">
            <a:xfrm>
              <a:off x="8228013" y="2317750"/>
              <a:ext cx="0" cy="0"/>
            </a:xfrm>
            <a:prstGeom prst="ellipse">
              <a:avLst/>
            </a:prstGeom>
            <a:solidFill>
              <a:schemeClr val="tx1"/>
            </a:solidFill>
            <a:ln w="1524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0" name="Oval 449"/>
            <p:cNvSpPr>
              <a:spLocks noChangeArrowheads="1"/>
            </p:cNvSpPr>
            <p:nvPr/>
          </p:nvSpPr>
          <p:spPr bwMode="auto">
            <a:xfrm>
              <a:off x="8502650" y="2132013"/>
              <a:ext cx="0" cy="0"/>
            </a:xfrm>
            <a:prstGeom prst="ellipse">
              <a:avLst/>
            </a:prstGeom>
            <a:solidFill>
              <a:schemeClr val="tx1"/>
            </a:solidFill>
            <a:ln w="1524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" name="Oval 450"/>
            <p:cNvSpPr>
              <a:spLocks noChangeArrowheads="1"/>
            </p:cNvSpPr>
            <p:nvPr/>
          </p:nvSpPr>
          <p:spPr bwMode="auto">
            <a:xfrm>
              <a:off x="6946900" y="2867025"/>
              <a:ext cx="0" cy="0"/>
            </a:xfrm>
            <a:prstGeom prst="ellipse">
              <a:avLst/>
            </a:prstGeom>
            <a:solidFill>
              <a:schemeClr val="tx1"/>
            </a:solidFill>
            <a:ln w="1524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" name="Oval 451"/>
            <p:cNvSpPr>
              <a:spLocks noChangeArrowheads="1"/>
            </p:cNvSpPr>
            <p:nvPr/>
          </p:nvSpPr>
          <p:spPr bwMode="auto">
            <a:xfrm>
              <a:off x="7173913" y="2592388"/>
              <a:ext cx="0" cy="0"/>
            </a:xfrm>
            <a:prstGeom prst="ellipse">
              <a:avLst/>
            </a:prstGeom>
            <a:solidFill>
              <a:schemeClr val="tx1"/>
            </a:solidFill>
            <a:ln w="1524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3" name="Line 452"/>
            <p:cNvSpPr>
              <a:spLocks noChangeShapeType="1"/>
            </p:cNvSpPr>
            <p:nvPr/>
          </p:nvSpPr>
          <p:spPr bwMode="auto">
            <a:xfrm flipV="1">
              <a:off x="5662613" y="2227263"/>
              <a:ext cx="274637" cy="180975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4" name="Line 453"/>
            <p:cNvSpPr>
              <a:spLocks noChangeShapeType="1"/>
            </p:cNvSpPr>
            <p:nvPr/>
          </p:nvSpPr>
          <p:spPr bwMode="auto">
            <a:xfrm flipH="1">
              <a:off x="5937250" y="1995488"/>
              <a:ext cx="138113" cy="231775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5" name="Line 454"/>
            <p:cNvSpPr>
              <a:spLocks noChangeShapeType="1"/>
            </p:cNvSpPr>
            <p:nvPr/>
          </p:nvSpPr>
          <p:spPr bwMode="auto">
            <a:xfrm flipH="1" flipV="1">
              <a:off x="5889625" y="1401763"/>
              <a:ext cx="185738" cy="593725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6" name="Line 455"/>
            <p:cNvSpPr>
              <a:spLocks noChangeShapeType="1"/>
            </p:cNvSpPr>
            <p:nvPr/>
          </p:nvSpPr>
          <p:spPr bwMode="auto">
            <a:xfrm flipH="1" flipV="1">
              <a:off x="7127875" y="2270125"/>
              <a:ext cx="46038" cy="322263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7" name="Line 456"/>
            <p:cNvSpPr>
              <a:spLocks noChangeShapeType="1"/>
            </p:cNvSpPr>
            <p:nvPr/>
          </p:nvSpPr>
          <p:spPr bwMode="auto">
            <a:xfrm flipV="1">
              <a:off x="7127875" y="1857375"/>
              <a:ext cx="227013" cy="41275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8" name="Line 457"/>
            <p:cNvSpPr>
              <a:spLocks noChangeShapeType="1"/>
            </p:cNvSpPr>
            <p:nvPr/>
          </p:nvSpPr>
          <p:spPr bwMode="auto">
            <a:xfrm>
              <a:off x="7354888" y="1857375"/>
              <a:ext cx="185737" cy="231775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9" name="Line 458"/>
            <p:cNvSpPr>
              <a:spLocks noChangeShapeType="1"/>
            </p:cNvSpPr>
            <p:nvPr/>
          </p:nvSpPr>
          <p:spPr bwMode="auto">
            <a:xfrm flipH="1">
              <a:off x="7402513" y="2089150"/>
              <a:ext cx="138112" cy="319088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0" name="Line 459"/>
            <p:cNvSpPr>
              <a:spLocks noChangeShapeType="1"/>
            </p:cNvSpPr>
            <p:nvPr/>
          </p:nvSpPr>
          <p:spPr bwMode="auto">
            <a:xfrm>
              <a:off x="7402513" y="2408238"/>
              <a:ext cx="274637" cy="46037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1" name="Line 460"/>
            <p:cNvSpPr>
              <a:spLocks noChangeShapeType="1"/>
            </p:cNvSpPr>
            <p:nvPr/>
          </p:nvSpPr>
          <p:spPr bwMode="auto">
            <a:xfrm flipV="1">
              <a:off x="7677150" y="2043113"/>
              <a:ext cx="185738" cy="411162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2" name="Line 461"/>
            <p:cNvSpPr>
              <a:spLocks noChangeShapeType="1"/>
            </p:cNvSpPr>
            <p:nvPr/>
          </p:nvSpPr>
          <p:spPr bwMode="auto">
            <a:xfrm flipH="1" flipV="1">
              <a:off x="6762750" y="2544763"/>
              <a:ext cx="411163" cy="47625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3" name="Line 462"/>
            <p:cNvSpPr>
              <a:spLocks noChangeShapeType="1"/>
            </p:cNvSpPr>
            <p:nvPr/>
          </p:nvSpPr>
          <p:spPr bwMode="auto">
            <a:xfrm flipH="1" flipV="1">
              <a:off x="6577013" y="2227263"/>
              <a:ext cx="185737" cy="31750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4" name="Line 463"/>
            <p:cNvSpPr>
              <a:spLocks noChangeShapeType="1"/>
            </p:cNvSpPr>
            <p:nvPr/>
          </p:nvSpPr>
          <p:spPr bwMode="auto">
            <a:xfrm flipV="1">
              <a:off x="6577013" y="1814513"/>
              <a:ext cx="95250" cy="41275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5" name="Line 464"/>
            <p:cNvSpPr>
              <a:spLocks noChangeShapeType="1"/>
            </p:cNvSpPr>
            <p:nvPr/>
          </p:nvSpPr>
          <p:spPr bwMode="auto">
            <a:xfrm flipV="1">
              <a:off x="6672263" y="1401763"/>
              <a:ext cx="90487" cy="365125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6" name="Line 465"/>
            <p:cNvSpPr>
              <a:spLocks noChangeShapeType="1"/>
            </p:cNvSpPr>
            <p:nvPr/>
          </p:nvSpPr>
          <p:spPr bwMode="auto">
            <a:xfrm>
              <a:off x="6762750" y="1401763"/>
              <a:ext cx="866775" cy="90487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7" name="Line 466"/>
            <p:cNvSpPr>
              <a:spLocks noChangeShapeType="1"/>
            </p:cNvSpPr>
            <p:nvPr/>
          </p:nvSpPr>
          <p:spPr bwMode="auto">
            <a:xfrm>
              <a:off x="7629525" y="1492250"/>
              <a:ext cx="233363" cy="550863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8" name="Line 467"/>
            <p:cNvSpPr>
              <a:spLocks noChangeShapeType="1"/>
            </p:cNvSpPr>
            <p:nvPr/>
          </p:nvSpPr>
          <p:spPr bwMode="auto">
            <a:xfrm flipH="1">
              <a:off x="6121400" y="2408238"/>
              <a:ext cx="228600" cy="365125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9" name="Line 468"/>
            <p:cNvSpPr>
              <a:spLocks noChangeShapeType="1"/>
            </p:cNvSpPr>
            <p:nvPr/>
          </p:nvSpPr>
          <p:spPr bwMode="auto">
            <a:xfrm>
              <a:off x="5662613" y="2408238"/>
              <a:ext cx="458787" cy="365125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0" name="Line 469"/>
            <p:cNvSpPr>
              <a:spLocks noChangeShapeType="1"/>
            </p:cNvSpPr>
            <p:nvPr/>
          </p:nvSpPr>
          <p:spPr bwMode="auto">
            <a:xfrm flipV="1">
              <a:off x="6350000" y="2227263"/>
              <a:ext cx="227013" cy="180975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1" name="Line 470"/>
            <p:cNvSpPr>
              <a:spLocks noChangeShapeType="1"/>
            </p:cNvSpPr>
            <p:nvPr/>
          </p:nvSpPr>
          <p:spPr bwMode="auto">
            <a:xfrm>
              <a:off x="6121400" y="2773363"/>
              <a:ext cx="825500" cy="93662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2" name="Line 471"/>
            <p:cNvSpPr>
              <a:spLocks noChangeShapeType="1"/>
            </p:cNvSpPr>
            <p:nvPr/>
          </p:nvSpPr>
          <p:spPr bwMode="auto">
            <a:xfrm flipH="1" flipV="1">
              <a:off x="5434013" y="2132013"/>
              <a:ext cx="228600" cy="276225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3" name="Line 472"/>
            <p:cNvSpPr>
              <a:spLocks noChangeShapeType="1"/>
            </p:cNvSpPr>
            <p:nvPr/>
          </p:nvSpPr>
          <p:spPr bwMode="auto">
            <a:xfrm flipV="1">
              <a:off x="5434013" y="1401763"/>
              <a:ext cx="455612" cy="73025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4" name="Line 473"/>
            <p:cNvSpPr>
              <a:spLocks noChangeShapeType="1"/>
            </p:cNvSpPr>
            <p:nvPr/>
          </p:nvSpPr>
          <p:spPr bwMode="auto">
            <a:xfrm flipV="1">
              <a:off x="6946900" y="2454275"/>
              <a:ext cx="730250" cy="41275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5" name="Line 474"/>
            <p:cNvSpPr>
              <a:spLocks noChangeShapeType="1"/>
            </p:cNvSpPr>
            <p:nvPr/>
          </p:nvSpPr>
          <p:spPr bwMode="auto">
            <a:xfrm flipV="1">
              <a:off x="7677150" y="2317750"/>
              <a:ext cx="550863" cy="136525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6" name="Line 475"/>
            <p:cNvSpPr>
              <a:spLocks noChangeShapeType="1"/>
            </p:cNvSpPr>
            <p:nvPr/>
          </p:nvSpPr>
          <p:spPr bwMode="auto">
            <a:xfrm flipV="1">
              <a:off x="8228013" y="2132013"/>
              <a:ext cx="274637" cy="185737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7" name="Line 476"/>
            <p:cNvSpPr>
              <a:spLocks noChangeShapeType="1"/>
            </p:cNvSpPr>
            <p:nvPr/>
          </p:nvSpPr>
          <p:spPr bwMode="auto">
            <a:xfrm flipH="1" flipV="1">
              <a:off x="7999413" y="1630363"/>
              <a:ext cx="503237" cy="50165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8" name="Line 477"/>
            <p:cNvSpPr>
              <a:spLocks noChangeShapeType="1"/>
            </p:cNvSpPr>
            <p:nvPr/>
          </p:nvSpPr>
          <p:spPr bwMode="auto">
            <a:xfrm>
              <a:off x="7629525" y="1492250"/>
              <a:ext cx="369888" cy="138113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9" name="Line 478"/>
            <p:cNvSpPr>
              <a:spLocks noChangeShapeType="1"/>
            </p:cNvSpPr>
            <p:nvPr/>
          </p:nvSpPr>
          <p:spPr bwMode="auto">
            <a:xfrm flipV="1">
              <a:off x="7173913" y="2408238"/>
              <a:ext cx="228600" cy="18415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0" name="Line 479"/>
            <p:cNvSpPr>
              <a:spLocks noChangeShapeType="1"/>
            </p:cNvSpPr>
            <p:nvPr/>
          </p:nvSpPr>
          <p:spPr bwMode="auto">
            <a:xfrm flipV="1">
              <a:off x="7994650" y="2317750"/>
              <a:ext cx="233363" cy="274638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1" name="Line 480"/>
            <p:cNvSpPr>
              <a:spLocks noChangeShapeType="1"/>
            </p:cNvSpPr>
            <p:nvPr/>
          </p:nvSpPr>
          <p:spPr bwMode="auto">
            <a:xfrm flipH="1">
              <a:off x="7862888" y="2592388"/>
              <a:ext cx="136525" cy="503237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2" name="Line 481"/>
            <p:cNvSpPr>
              <a:spLocks noChangeShapeType="1"/>
            </p:cNvSpPr>
            <p:nvPr/>
          </p:nvSpPr>
          <p:spPr bwMode="auto">
            <a:xfrm flipH="1" flipV="1">
              <a:off x="7407275" y="2867025"/>
              <a:ext cx="455613" cy="22860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3" name="Line 482"/>
            <p:cNvSpPr>
              <a:spLocks noChangeShapeType="1"/>
            </p:cNvSpPr>
            <p:nvPr/>
          </p:nvSpPr>
          <p:spPr bwMode="auto">
            <a:xfrm>
              <a:off x="7677150" y="2454275"/>
              <a:ext cx="322263" cy="138113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4" name="Line 483"/>
            <p:cNvSpPr>
              <a:spLocks noChangeShapeType="1"/>
            </p:cNvSpPr>
            <p:nvPr/>
          </p:nvSpPr>
          <p:spPr bwMode="auto">
            <a:xfrm flipH="1">
              <a:off x="7402513" y="2454275"/>
              <a:ext cx="274637" cy="41275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5" name="Line 484"/>
            <p:cNvSpPr>
              <a:spLocks noChangeShapeType="1"/>
            </p:cNvSpPr>
            <p:nvPr/>
          </p:nvSpPr>
          <p:spPr bwMode="auto">
            <a:xfrm flipV="1">
              <a:off x="7862888" y="2773363"/>
              <a:ext cx="777875" cy="322262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6" name="Line 485"/>
            <p:cNvSpPr>
              <a:spLocks noChangeShapeType="1"/>
            </p:cNvSpPr>
            <p:nvPr/>
          </p:nvSpPr>
          <p:spPr bwMode="auto">
            <a:xfrm>
              <a:off x="6946900" y="2863850"/>
              <a:ext cx="460375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7" name="Line 486"/>
            <p:cNvSpPr>
              <a:spLocks noChangeShapeType="1"/>
            </p:cNvSpPr>
            <p:nvPr/>
          </p:nvSpPr>
          <p:spPr bwMode="auto">
            <a:xfrm flipH="1" flipV="1">
              <a:off x="8502650" y="2132013"/>
              <a:ext cx="138113" cy="644525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8" name="Oval 487"/>
            <p:cNvSpPr>
              <a:spLocks noChangeAspect="1" noChangeArrowheads="1"/>
            </p:cNvSpPr>
            <p:nvPr/>
          </p:nvSpPr>
          <p:spPr bwMode="auto">
            <a:xfrm>
              <a:off x="6065838" y="2725738"/>
              <a:ext cx="107950" cy="107950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9" name="Oval 488"/>
            <p:cNvSpPr>
              <a:spLocks noChangeAspect="1" noChangeArrowheads="1"/>
            </p:cNvSpPr>
            <p:nvPr/>
          </p:nvSpPr>
          <p:spPr bwMode="auto">
            <a:xfrm>
              <a:off x="5610225" y="2355850"/>
              <a:ext cx="107950" cy="107950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0" name="Oval 489"/>
            <p:cNvSpPr>
              <a:spLocks noChangeAspect="1" noChangeArrowheads="1"/>
            </p:cNvSpPr>
            <p:nvPr/>
          </p:nvSpPr>
          <p:spPr bwMode="auto">
            <a:xfrm>
              <a:off x="5884863" y="2171700"/>
              <a:ext cx="107950" cy="106363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1" name="Oval 490"/>
            <p:cNvSpPr>
              <a:spLocks noChangeAspect="1" noChangeArrowheads="1"/>
            </p:cNvSpPr>
            <p:nvPr/>
          </p:nvSpPr>
          <p:spPr bwMode="auto">
            <a:xfrm>
              <a:off x="6010275" y="1943100"/>
              <a:ext cx="107950" cy="107950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2" name="Oval 491"/>
            <p:cNvSpPr>
              <a:spLocks noChangeAspect="1" noChangeArrowheads="1"/>
            </p:cNvSpPr>
            <p:nvPr/>
          </p:nvSpPr>
          <p:spPr bwMode="auto">
            <a:xfrm>
              <a:off x="5378450" y="2081213"/>
              <a:ext cx="107950" cy="107950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3" name="Oval 492"/>
            <p:cNvSpPr>
              <a:spLocks noChangeAspect="1" noChangeArrowheads="1"/>
            </p:cNvSpPr>
            <p:nvPr/>
          </p:nvSpPr>
          <p:spPr bwMode="auto">
            <a:xfrm>
              <a:off x="5838825" y="1350963"/>
              <a:ext cx="111125" cy="106362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4" name="Oval 493"/>
            <p:cNvSpPr>
              <a:spLocks noChangeAspect="1" noChangeArrowheads="1"/>
            </p:cNvSpPr>
            <p:nvPr/>
          </p:nvSpPr>
          <p:spPr bwMode="auto">
            <a:xfrm>
              <a:off x="6297613" y="2360613"/>
              <a:ext cx="107950" cy="107950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5" name="Oval 494"/>
            <p:cNvSpPr>
              <a:spLocks noChangeAspect="1" noChangeArrowheads="1"/>
            </p:cNvSpPr>
            <p:nvPr/>
          </p:nvSpPr>
          <p:spPr bwMode="auto">
            <a:xfrm>
              <a:off x="6526213" y="2174875"/>
              <a:ext cx="106362" cy="107950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" name="Oval 495"/>
            <p:cNvSpPr>
              <a:spLocks noChangeAspect="1" noChangeArrowheads="1"/>
            </p:cNvSpPr>
            <p:nvPr/>
          </p:nvSpPr>
          <p:spPr bwMode="auto">
            <a:xfrm>
              <a:off x="6619875" y="1763713"/>
              <a:ext cx="107950" cy="106362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" name="Oval 496"/>
            <p:cNvSpPr>
              <a:spLocks noChangeAspect="1" noChangeArrowheads="1"/>
            </p:cNvSpPr>
            <p:nvPr/>
          </p:nvSpPr>
          <p:spPr bwMode="auto">
            <a:xfrm>
              <a:off x="6710363" y="2498725"/>
              <a:ext cx="107950" cy="106363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8" name="Oval 497"/>
            <p:cNvSpPr>
              <a:spLocks noChangeAspect="1" noChangeArrowheads="1"/>
            </p:cNvSpPr>
            <p:nvPr/>
          </p:nvSpPr>
          <p:spPr bwMode="auto">
            <a:xfrm>
              <a:off x="6896100" y="2816225"/>
              <a:ext cx="106363" cy="107950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9" name="Oval 498"/>
            <p:cNvSpPr>
              <a:spLocks noChangeAspect="1" noChangeArrowheads="1"/>
            </p:cNvSpPr>
            <p:nvPr/>
          </p:nvSpPr>
          <p:spPr bwMode="auto">
            <a:xfrm>
              <a:off x="7350125" y="2816225"/>
              <a:ext cx="107950" cy="107950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0" name="Oval 499"/>
            <p:cNvSpPr>
              <a:spLocks noChangeAspect="1" noChangeArrowheads="1"/>
            </p:cNvSpPr>
            <p:nvPr/>
          </p:nvSpPr>
          <p:spPr bwMode="auto">
            <a:xfrm>
              <a:off x="7118350" y="2544763"/>
              <a:ext cx="107950" cy="107950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1" name="Oval 500"/>
            <p:cNvSpPr>
              <a:spLocks noChangeAspect="1" noChangeArrowheads="1"/>
            </p:cNvSpPr>
            <p:nvPr/>
          </p:nvSpPr>
          <p:spPr bwMode="auto">
            <a:xfrm>
              <a:off x="7075488" y="2219325"/>
              <a:ext cx="107950" cy="106363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2" name="Oval 501"/>
            <p:cNvSpPr>
              <a:spLocks noChangeAspect="1" noChangeArrowheads="1"/>
            </p:cNvSpPr>
            <p:nvPr/>
          </p:nvSpPr>
          <p:spPr bwMode="auto">
            <a:xfrm>
              <a:off x="7304088" y="1806575"/>
              <a:ext cx="111125" cy="106363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3" name="Oval 502"/>
            <p:cNvSpPr>
              <a:spLocks noChangeAspect="1" noChangeArrowheads="1"/>
            </p:cNvSpPr>
            <p:nvPr/>
          </p:nvSpPr>
          <p:spPr bwMode="auto">
            <a:xfrm>
              <a:off x="7488238" y="2038350"/>
              <a:ext cx="107950" cy="107950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4" name="Oval 503"/>
            <p:cNvSpPr>
              <a:spLocks noChangeAspect="1" noChangeArrowheads="1"/>
            </p:cNvSpPr>
            <p:nvPr/>
          </p:nvSpPr>
          <p:spPr bwMode="auto">
            <a:xfrm>
              <a:off x="7350125" y="2351088"/>
              <a:ext cx="107950" cy="107950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5" name="Oval 504"/>
            <p:cNvSpPr>
              <a:spLocks noChangeAspect="1" noChangeArrowheads="1"/>
            </p:cNvSpPr>
            <p:nvPr/>
          </p:nvSpPr>
          <p:spPr bwMode="auto">
            <a:xfrm>
              <a:off x="7626350" y="2403475"/>
              <a:ext cx="106363" cy="107950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" name="Oval 505"/>
            <p:cNvSpPr>
              <a:spLocks noChangeAspect="1" noChangeArrowheads="1"/>
            </p:cNvSpPr>
            <p:nvPr/>
          </p:nvSpPr>
          <p:spPr bwMode="auto">
            <a:xfrm>
              <a:off x="7943850" y="2541588"/>
              <a:ext cx="107950" cy="106362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" name="Oval 506"/>
            <p:cNvSpPr>
              <a:spLocks noChangeAspect="1" noChangeArrowheads="1"/>
            </p:cNvSpPr>
            <p:nvPr/>
          </p:nvSpPr>
          <p:spPr bwMode="auto">
            <a:xfrm>
              <a:off x="7810500" y="3043238"/>
              <a:ext cx="107950" cy="107950"/>
            </a:xfrm>
            <a:prstGeom prst="ellipse">
              <a:avLst/>
            </a:prstGeom>
            <a:solidFill>
              <a:schemeClr val="accent2"/>
            </a:solidFill>
            <a:ln w="3175">
              <a:solidFill>
                <a:schemeClr val="accent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" name="Oval 507"/>
            <p:cNvSpPr>
              <a:spLocks noChangeAspect="1" noChangeArrowheads="1"/>
            </p:cNvSpPr>
            <p:nvPr/>
          </p:nvSpPr>
          <p:spPr bwMode="auto">
            <a:xfrm>
              <a:off x="7573963" y="1436688"/>
              <a:ext cx="107950" cy="107950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" name="Oval 508"/>
            <p:cNvSpPr>
              <a:spLocks noChangeAspect="1" noChangeArrowheads="1"/>
            </p:cNvSpPr>
            <p:nvPr/>
          </p:nvSpPr>
          <p:spPr bwMode="auto">
            <a:xfrm>
              <a:off x="7939088" y="1577975"/>
              <a:ext cx="107950" cy="107950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" name="Oval 509"/>
            <p:cNvSpPr>
              <a:spLocks noChangeAspect="1" noChangeArrowheads="1"/>
            </p:cNvSpPr>
            <p:nvPr/>
          </p:nvSpPr>
          <p:spPr bwMode="auto">
            <a:xfrm>
              <a:off x="7805738" y="1990725"/>
              <a:ext cx="107950" cy="107950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" name="Oval 510"/>
            <p:cNvSpPr>
              <a:spLocks noChangeAspect="1" noChangeArrowheads="1"/>
            </p:cNvSpPr>
            <p:nvPr/>
          </p:nvSpPr>
          <p:spPr bwMode="auto">
            <a:xfrm>
              <a:off x="8170863" y="2262188"/>
              <a:ext cx="112712" cy="11112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" name="Oval 511"/>
            <p:cNvSpPr>
              <a:spLocks noChangeAspect="1" noChangeArrowheads="1"/>
            </p:cNvSpPr>
            <p:nvPr/>
          </p:nvSpPr>
          <p:spPr bwMode="auto">
            <a:xfrm>
              <a:off x="8583613" y="2720975"/>
              <a:ext cx="107950" cy="107950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3" name="Text Box 513"/>
            <p:cNvSpPr txBox="1">
              <a:spLocks noChangeArrowheads="1"/>
            </p:cNvSpPr>
            <p:nvPr/>
          </p:nvSpPr>
          <p:spPr bwMode="auto">
            <a:xfrm>
              <a:off x="8572500" y="1920875"/>
              <a:ext cx="247650" cy="366713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 type="none" w="lg" len="lg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i="0">
                  <a:solidFill>
                    <a:schemeClr val="accent2"/>
                  </a:solidFill>
                </a:rPr>
                <a:t>t</a:t>
              </a:r>
            </a:p>
          </p:txBody>
        </p:sp>
        <p:sp>
          <p:nvSpPr>
            <p:cNvPr id="284" name="Text Box 514"/>
            <p:cNvSpPr txBox="1">
              <a:spLocks noChangeArrowheads="1"/>
            </p:cNvSpPr>
            <p:nvPr/>
          </p:nvSpPr>
          <p:spPr bwMode="auto">
            <a:xfrm>
              <a:off x="6621463" y="1052513"/>
              <a:ext cx="354012" cy="366712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 type="none" w="lg" len="lg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i="0">
                  <a:solidFill>
                    <a:srgbClr val="FF0000"/>
                  </a:solidFill>
                </a:rPr>
                <a:t>h</a:t>
              </a:r>
              <a:r>
                <a:rPr lang="en-US" sz="1800" i="0" baseline="-25000">
                  <a:solidFill>
                    <a:srgbClr val="FF0000"/>
                  </a:solidFill>
                </a:rPr>
                <a:t>t</a:t>
              </a:r>
            </a:p>
          </p:txBody>
        </p:sp>
        <p:sp>
          <p:nvSpPr>
            <p:cNvPr id="285" name="Line 515"/>
            <p:cNvSpPr>
              <a:spLocks noChangeShapeType="1"/>
            </p:cNvSpPr>
            <p:nvPr/>
          </p:nvSpPr>
          <p:spPr bwMode="auto">
            <a:xfrm flipV="1">
              <a:off x="6099175" y="1803400"/>
              <a:ext cx="584200" cy="19050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6" name="Line 516"/>
            <p:cNvSpPr>
              <a:spLocks noChangeShapeType="1"/>
            </p:cNvSpPr>
            <p:nvPr/>
          </p:nvSpPr>
          <p:spPr bwMode="auto">
            <a:xfrm>
              <a:off x="6062663" y="1976438"/>
              <a:ext cx="511175" cy="250825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7" name="Line 517"/>
            <p:cNvSpPr>
              <a:spLocks noChangeShapeType="1"/>
            </p:cNvSpPr>
            <p:nvPr/>
          </p:nvSpPr>
          <p:spPr bwMode="auto">
            <a:xfrm flipV="1">
              <a:off x="6051550" y="1411288"/>
              <a:ext cx="719138" cy="587375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8" name="Line 518"/>
            <p:cNvSpPr>
              <a:spLocks noChangeShapeType="1"/>
            </p:cNvSpPr>
            <p:nvPr/>
          </p:nvSpPr>
          <p:spPr bwMode="auto">
            <a:xfrm>
              <a:off x="5899150" y="1377950"/>
              <a:ext cx="849313" cy="33338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9" name="Oval 519"/>
            <p:cNvSpPr>
              <a:spLocks noChangeAspect="1" noChangeArrowheads="1"/>
            </p:cNvSpPr>
            <p:nvPr/>
          </p:nvSpPr>
          <p:spPr bwMode="auto">
            <a:xfrm>
              <a:off x="6710363" y="1346200"/>
              <a:ext cx="107950" cy="107950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rgbClr val="FF0000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0" name="Oval 520"/>
            <p:cNvSpPr>
              <a:spLocks noChangeAspect="1" noChangeArrowheads="1"/>
            </p:cNvSpPr>
            <p:nvPr/>
          </p:nvSpPr>
          <p:spPr bwMode="auto">
            <a:xfrm>
              <a:off x="8447088" y="2076450"/>
              <a:ext cx="106362" cy="107950"/>
            </a:xfrm>
            <a:prstGeom prst="ellipse">
              <a:avLst/>
            </a:prstGeom>
            <a:solidFill>
              <a:schemeClr val="accent2"/>
            </a:solidFill>
            <a:ln w="3175">
              <a:solidFill>
                <a:schemeClr val="accent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1" name="Text Box 524"/>
            <p:cNvSpPr txBox="1">
              <a:spLocks noChangeArrowheads="1"/>
            </p:cNvSpPr>
            <p:nvPr/>
          </p:nvSpPr>
          <p:spPr bwMode="auto">
            <a:xfrm>
              <a:off x="7729538" y="3068638"/>
              <a:ext cx="298450" cy="366712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 type="none" w="lg" len="lg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i="0">
                  <a:solidFill>
                    <a:schemeClr val="accent2"/>
                  </a:solidFill>
                </a:rPr>
                <a:t>s</a:t>
              </a:r>
            </a:p>
          </p:txBody>
        </p:sp>
        <p:sp>
          <p:nvSpPr>
            <p:cNvPr id="292" name="Line 547"/>
            <p:cNvSpPr>
              <a:spLocks noChangeShapeType="1"/>
            </p:cNvSpPr>
            <p:nvPr/>
          </p:nvSpPr>
          <p:spPr bwMode="auto">
            <a:xfrm flipH="1" flipV="1">
              <a:off x="7448550" y="2882900"/>
              <a:ext cx="414338" cy="20796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none" w="sm" len="sm"/>
              <a:tailEnd type="arrow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93" name="Line 548"/>
            <p:cNvSpPr>
              <a:spLocks noChangeShapeType="1"/>
            </p:cNvSpPr>
            <p:nvPr/>
          </p:nvSpPr>
          <p:spPr bwMode="auto">
            <a:xfrm flipH="1">
              <a:off x="6989763" y="2862263"/>
              <a:ext cx="363537" cy="158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none" w="sm" len="sm"/>
              <a:tailEnd type="arrow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94" name="Line 549"/>
            <p:cNvSpPr>
              <a:spLocks noChangeShapeType="1"/>
            </p:cNvSpPr>
            <p:nvPr/>
          </p:nvSpPr>
          <p:spPr bwMode="auto">
            <a:xfrm flipH="1" flipV="1">
              <a:off x="6157913" y="2781300"/>
              <a:ext cx="731837" cy="8255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none" w="sm" len="sm"/>
              <a:tailEnd type="arrow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95" name="Line 550"/>
            <p:cNvSpPr>
              <a:spLocks noChangeShapeType="1"/>
            </p:cNvSpPr>
            <p:nvPr/>
          </p:nvSpPr>
          <p:spPr bwMode="auto">
            <a:xfrm flipV="1">
              <a:off x="6143625" y="2446338"/>
              <a:ext cx="182563" cy="28733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none" w="sm" len="sm"/>
              <a:tailEnd type="arrow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96" name="Line 551"/>
            <p:cNvSpPr>
              <a:spLocks noChangeShapeType="1"/>
            </p:cNvSpPr>
            <p:nvPr/>
          </p:nvSpPr>
          <p:spPr bwMode="auto">
            <a:xfrm flipV="1">
              <a:off x="6388100" y="2257425"/>
              <a:ext cx="155575" cy="1158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none" w="sm" len="sm"/>
              <a:tailEnd type="arrow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97" name="Line 552"/>
            <p:cNvSpPr>
              <a:spLocks noChangeShapeType="1"/>
            </p:cNvSpPr>
            <p:nvPr/>
          </p:nvSpPr>
          <p:spPr bwMode="auto">
            <a:xfrm flipV="1">
              <a:off x="6573838" y="1858963"/>
              <a:ext cx="87312" cy="34925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none" w="sm" len="sm"/>
              <a:tailEnd type="arrow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98" name="Line 553"/>
            <p:cNvSpPr>
              <a:spLocks noChangeShapeType="1"/>
            </p:cNvSpPr>
            <p:nvPr/>
          </p:nvSpPr>
          <p:spPr bwMode="auto">
            <a:xfrm flipV="1">
              <a:off x="6677025" y="1433513"/>
              <a:ext cx="76200" cy="33496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none" w="sm" len="sm"/>
              <a:tailEnd type="arrow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99" name="Line 554"/>
            <p:cNvSpPr>
              <a:spLocks noChangeShapeType="1"/>
            </p:cNvSpPr>
            <p:nvPr/>
          </p:nvSpPr>
          <p:spPr bwMode="auto">
            <a:xfrm>
              <a:off x="6808788" y="1404938"/>
              <a:ext cx="766762" cy="8096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none" w="sm" len="sm"/>
              <a:tailEnd type="arrow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00" name="Line 555"/>
            <p:cNvSpPr>
              <a:spLocks noChangeShapeType="1"/>
            </p:cNvSpPr>
            <p:nvPr/>
          </p:nvSpPr>
          <p:spPr bwMode="auto">
            <a:xfrm>
              <a:off x="7685088" y="1512888"/>
              <a:ext cx="268287" cy="1016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none" w="sm" len="sm"/>
              <a:tailEnd type="arrow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01" name="Line 556"/>
            <p:cNvSpPr>
              <a:spLocks noChangeShapeType="1"/>
            </p:cNvSpPr>
            <p:nvPr/>
          </p:nvSpPr>
          <p:spPr bwMode="auto">
            <a:xfrm>
              <a:off x="8027988" y="1658938"/>
              <a:ext cx="431800" cy="43338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none" w="sm" len="sm"/>
              <a:tailEnd type="arrow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02" name="Text Box 678"/>
            <p:cNvSpPr txBox="1">
              <a:spLocks noChangeArrowheads="1"/>
            </p:cNvSpPr>
            <p:nvPr/>
          </p:nvSpPr>
          <p:spPr bwMode="auto">
            <a:xfrm>
              <a:off x="6713538" y="1508125"/>
              <a:ext cx="334962" cy="336550"/>
            </a:xfrm>
            <a:prstGeom prst="rect">
              <a:avLst/>
            </a:prstGeom>
            <a:noFill/>
            <a:ln w="28575" cap="sq" algn="ctr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p</a:t>
              </a:r>
              <a:r>
                <a:rPr lang="en-US" baseline="-25000"/>
                <a:t>t</a:t>
              </a:r>
            </a:p>
          </p:txBody>
        </p:sp>
        <p:sp>
          <p:nvSpPr>
            <p:cNvPr id="303" name="Oval 679"/>
            <p:cNvSpPr>
              <a:spLocks noChangeArrowheads="1"/>
            </p:cNvSpPr>
            <p:nvPr/>
          </p:nvSpPr>
          <p:spPr bwMode="auto">
            <a:xfrm>
              <a:off x="6842125" y="1525588"/>
              <a:ext cx="69850" cy="69850"/>
            </a:xfrm>
            <a:prstGeom prst="ellipse">
              <a:avLst/>
            </a:prstGeom>
            <a:solidFill>
              <a:srgbClr val="FFFFFF"/>
            </a:solidFill>
            <a:ln w="9525" algn="ctr">
              <a:solidFill>
                <a:schemeClr val="tx1"/>
              </a:solidFill>
              <a:round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6268 0.07523 L 0.66268 0.07523 " pathEditMode="relative" ptsTypes="AA">
                                      <p:cBhvr>
                                        <p:cTn id="8" dur="2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4067" grpId="0" uiExpand="1" build="p"/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Location Service: Initial observations</a:t>
            </a:r>
            <a:endParaRPr lang="en-US" dirty="0"/>
          </a:p>
        </p:txBody>
      </p:sp>
      <p:sp>
        <p:nvSpPr>
          <p:cNvPr id="984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836613"/>
            <a:ext cx="8461405" cy="1377941"/>
          </a:xfrm>
        </p:spPr>
        <p:txBody>
          <a:bodyPr/>
          <a:lstStyle/>
          <a:p>
            <a:endParaRPr lang="en-US" sz="800" dirty="0" smtClean="0"/>
          </a:p>
          <a:p>
            <a:r>
              <a:rPr lang="en-US" sz="2200" dirty="0" smtClean="0"/>
              <a:t>Many location servers close to the node</a:t>
            </a:r>
          </a:p>
          <a:p>
            <a:r>
              <a:rPr lang="en-US" sz="2200" dirty="0" smtClean="0"/>
              <a:t>Sparser distribution of location servers the further away we are</a:t>
            </a:r>
            <a:endParaRPr lang="en-US" sz="2200" dirty="0"/>
          </a:p>
        </p:txBody>
      </p:sp>
      <p:sp>
        <p:nvSpPr>
          <p:cNvPr id="205" name="Oval 660"/>
          <p:cNvSpPr>
            <a:spLocks noChangeAspect="1" noChangeArrowheads="1"/>
          </p:cNvSpPr>
          <p:nvPr/>
        </p:nvSpPr>
        <p:spPr bwMode="auto">
          <a:xfrm>
            <a:off x="4103899" y="3480701"/>
            <a:ext cx="91175" cy="91175"/>
          </a:xfrm>
          <a:prstGeom prst="ellipse">
            <a:avLst/>
          </a:prstGeom>
          <a:solidFill>
            <a:schemeClr val="accent2"/>
          </a:solidFill>
          <a:ln w="63500">
            <a:solidFill>
              <a:schemeClr val="accent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6" name="Oval 660"/>
          <p:cNvSpPr>
            <a:spLocks noChangeAspect="1" noChangeArrowheads="1"/>
          </p:cNvSpPr>
          <p:nvPr/>
        </p:nvSpPr>
        <p:spPr bwMode="auto">
          <a:xfrm>
            <a:off x="3961023" y="3337825"/>
            <a:ext cx="91175" cy="91175"/>
          </a:xfrm>
          <a:prstGeom prst="ellipse">
            <a:avLst/>
          </a:prstGeom>
          <a:solidFill>
            <a:schemeClr val="bg1"/>
          </a:solidFill>
          <a:ln w="63500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7" name="Oval 660"/>
          <p:cNvSpPr>
            <a:spLocks noChangeAspect="1" noChangeArrowheads="1"/>
          </p:cNvSpPr>
          <p:nvPr/>
        </p:nvSpPr>
        <p:spPr bwMode="auto">
          <a:xfrm>
            <a:off x="4195074" y="3409263"/>
            <a:ext cx="91175" cy="91175"/>
          </a:xfrm>
          <a:prstGeom prst="ellipse">
            <a:avLst/>
          </a:prstGeom>
          <a:solidFill>
            <a:schemeClr val="bg1"/>
          </a:solidFill>
          <a:ln w="63500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8" name="Oval 660"/>
          <p:cNvSpPr>
            <a:spLocks noChangeAspect="1" noChangeArrowheads="1"/>
          </p:cNvSpPr>
          <p:nvPr/>
        </p:nvSpPr>
        <p:spPr bwMode="auto">
          <a:xfrm>
            <a:off x="4409388" y="3837891"/>
            <a:ext cx="91175" cy="91175"/>
          </a:xfrm>
          <a:prstGeom prst="ellipse">
            <a:avLst/>
          </a:prstGeom>
          <a:solidFill>
            <a:schemeClr val="bg1"/>
          </a:solidFill>
          <a:ln w="63500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9" name="Oval 660"/>
          <p:cNvSpPr>
            <a:spLocks noChangeAspect="1" noChangeArrowheads="1"/>
          </p:cNvSpPr>
          <p:nvPr/>
        </p:nvSpPr>
        <p:spPr bwMode="auto">
          <a:xfrm>
            <a:off x="3389519" y="4143380"/>
            <a:ext cx="91175" cy="91175"/>
          </a:xfrm>
          <a:prstGeom prst="ellipse">
            <a:avLst/>
          </a:prstGeom>
          <a:solidFill>
            <a:schemeClr val="bg1"/>
          </a:solidFill>
          <a:ln w="63500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0" name="Oval 660"/>
          <p:cNvSpPr>
            <a:spLocks noChangeAspect="1" noChangeArrowheads="1"/>
          </p:cNvSpPr>
          <p:nvPr/>
        </p:nvSpPr>
        <p:spPr bwMode="auto">
          <a:xfrm>
            <a:off x="5058432" y="2188703"/>
            <a:ext cx="91175" cy="91175"/>
          </a:xfrm>
          <a:prstGeom prst="ellipse">
            <a:avLst/>
          </a:prstGeom>
          <a:solidFill>
            <a:schemeClr val="bg1"/>
          </a:solidFill>
          <a:ln w="63500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1" name="Oval 660"/>
          <p:cNvSpPr>
            <a:spLocks noChangeAspect="1" noChangeArrowheads="1"/>
          </p:cNvSpPr>
          <p:nvPr/>
        </p:nvSpPr>
        <p:spPr bwMode="auto">
          <a:xfrm>
            <a:off x="1103503" y="5838155"/>
            <a:ext cx="91175" cy="91175"/>
          </a:xfrm>
          <a:prstGeom prst="ellipse">
            <a:avLst/>
          </a:prstGeom>
          <a:solidFill>
            <a:schemeClr val="bg1"/>
          </a:solidFill>
          <a:ln w="63500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3" name="Rectangle 212"/>
          <p:cNvSpPr/>
          <p:nvPr/>
        </p:nvSpPr>
        <p:spPr bwMode="auto">
          <a:xfrm>
            <a:off x="1071538" y="1928801"/>
            <a:ext cx="4337981" cy="4085319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14" name="Straight Arrow Connector 213"/>
          <p:cNvCxnSpPr/>
          <p:nvPr/>
        </p:nvCxnSpPr>
        <p:spPr bwMode="auto">
          <a:xfrm rot="10800000" flipV="1">
            <a:off x="5409521" y="2389111"/>
            <a:ext cx="223861" cy="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5" name="TextBox 214"/>
          <p:cNvSpPr txBox="1"/>
          <p:nvPr/>
        </p:nvSpPr>
        <p:spPr>
          <a:xfrm>
            <a:off x="5633383" y="2211165"/>
            <a:ext cx="2796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 smtClean="0"/>
              <a:t>Boundary of the network</a:t>
            </a:r>
            <a:endParaRPr lang="en-US" sz="1800" dirty="0"/>
          </a:p>
        </p:txBody>
      </p:sp>
      <p:cxnSp>
        <p:nvCxnSpPr>
          <p:cNvPr id="219" name="Straight Arrow Connector 218"/>
          <p:cNvCxnSpPr>
            <a:endCxn id="208" idx="6"/>
          </p:cNvCxnSpPr>
          <p:nvPr/>
        </p:nvCxnSpPr>
        <p:spPr bwMode="auto">
          <a:xfrm rot="10800000">
            <a:off x="4500564" y="3883480"/>
            <a:ext cx="1132819" cy="25990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2" name="TextBox 221"/>
          <p:cNvSpPr txBox="1"/>
          <p:nvPr/>
        </p:nvSpPr>
        <p:spPr>
          <a:xfrm>
            <a:off x="5633383" y="3958716"/>
            <a:ext cx="2796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 smtClean="0"/>
              <a:t>Location server for node t</a:t>
            </a:r>
            <a:endParaRPr lang="en-US" sz="1800" dirty="0"/>
          </a:p>
        </p:txBody>
      </p:sp>
      <p:sp>
        <p:nvSpPr>
          <p:cNvPr id="223" name="Text Box 662"/>
          <p:cNvSpPr txBox="1">
            <a:spLocks noChangeArrowheads="1"/>
          </p:cNvSpPr>
          <p:nvPr/>
        </p:nvSpPr>
        <p:spPr bwMode="auto">
          <a:xfrm>
            <a:off x="3895722" y="3419477"/>
            <a:ext cx="247650" cy="366713"/>
          </a:xfrm>
          <a:prstGeom prst="rect">
            <a:avLst/>
          </a:prstGeom>
          <a:noFill/>
          <a:ln w="38100" algn="ctr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r>
              <a:rPr lang="en-US" sz="1800" i="0" dirty="0">
                <a:solidFill>
                  <a:schemeClr val="accent2"/>
                </a:solidFill>
              </a:rPr>
              <a:t>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MLS: Location Service for Mobile Ad Hoc Networks</a:t>
            </a:r>
            <a:endParaRPr lang="en-US" dirty="0"/>
          </a:p>
        </p:txBody>
      </p:sp>
      <p:sp>
        <p:nvSpPr>
          <p:cNvPr id="9840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sz="800" dirty="0" smtClean="0"/>
          </a:p>
          <a:p>
            <a:r>
              <a:rPr lang="en-US" sz="2200" dirty="0" smtClean="0"/>
              <a:t>Geometric decomposition of the network into quadratic cells on several </a:t>
            </a:r>
            <a:r>
              <a:rPr lang="en-US" sz="2200" i="1" dirty="0" smtClean="0"/>
              <a:t>levels</a:t>
            </a:r>
            <a:endParaRPr lang="en-US" sz="2200" dirty="0"/>
          </a:p>
        </p:txBody>
      </p:sp>
      <p:sp>
        <p:nvSpPr>
          <p:cNvPr id="17" name="Rectangle 20"/>
          <p:cNvSpPr>
            <a:spLocks noChangeArrowheads="1"/>
          </p:cNvSpPr>
          <p:nvPr/>
        </p:nvSpPr>
        <p:spPr bwMode="auto">
          <a:xfrm>
            <a:off x="6091283" y="3422342"/>
            <a:ext cx="215900" cy="215900"/>
          </a:xfrm>
          <a:prstGeom prst="rect">
            <a:avLst/>
          </a:prstGeom>
          <a:solidFill>
            <a:srgbClr val="FFCCCC"/>
          </a:solidFill>
          <a:ln w="12700" algn="ctr">
            <a:solidFill>
              <a:schemeClr val="tx1"/>
            </a:solidFill>
            <a:miter lim="800000"/>
            <a:headEnd type="none" w="sm" len="sm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5227683" y="2558742"/>
            <a:ext cx="3454400" cy="3454400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 type="none" w="sm" len="sm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Line 7"/>
          <p:cNvSpPr>
            <a:spLocks noChangeShapeType="1"/>
          </p:cNvSpPr>
          <p:nvPr/>
        </p:nvSpPr>
        <p:spPr bwMode="auto">
          <a:xfrm>
            <a:off x="6523083" y="3422342"/>
            <a:ext cx="0" cy="8651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3" name="Line 8"/>
          <p:cNvSpPr>
            <a:spLocks noChangeShapeType="1"/>
          </p:cNvSpPr>
          <p:nvPr/>
        </p:nvSpPr>
        <p:spPr bwMode="auto">
          <a:xfrm>
            <a:off x="6091283" y="3854142"/>
            <a:ext cx="863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4" name="Line 9"/>
          <p:cNvSpPr>
            <a:spLocks noChangeShapeType="1"/>
          </p:cNvSpPr>
          <p:nvPr/>
        </p:nvSpPr>
        <p:spPr bwMode="auto">
          <a:xfrm>
            <a:off x="6307183" y="3422342"/>
            <a:ext cx="0" cy="4318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none" w="sm" len="sm"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5" name="Line 10"/>
          <p:cNvSpPr>
            <a:spLocks noChangeShapeType="1"/>
          </p:cNvSpPr>
          <p:nvPr/>
        </p:nvSpPr>
        <p:spPr bwMode="auto">
          <a:xfrm>
            <a:off x="6091283" y="3638242"/>
            <a:ext cx="43180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none" w="sm" len="sm"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6" name="Line 11"/>
          <p:cNvSpPr>
            <a:spLocks noChangeShapeType="1"/>
          </p:cNvSpPr>
          <p:nvPr/>
        </p:nvSpPr>
        <p:spPr bwMode="auto">
          <a:xfrm>
            <a:off x="6954883" y="2558742"/>
            <a:ext cx="0" cy="34559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7" name="Line 12"/>
          <p:cNvSpPr>
            <a:spLocks noChangeShapeType="1"/>
          </p:cNvSpPr>
          <p:nvPr/>
        </p:nvSpPr>
        <p:spPr bwMode="auto">
          <a:xfrm>
            <a:off x="5227683" y="4287529"/>
            <a:ext cx="34559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8" name="Text Box 13"/>
          <p:cNvSpPr txBox="1">
            <a:spLocks noChangeArrowheads="1"/>
          </p:cNvSpPr>
          <p:nvPr/>
        </p:nvSpPr>
        <p:spPr bwMode="auto">
          <a:xfrm>
            <a:off x="4784771" y="5986154"/>
            <a:ext cx="603250" cy="336550"/>
          </a:xfrm>
          <a:prstGeom prst="rect">
            <a:avLst/>
          </a:prstGeom>
          <a:noFill/>
          <a:ln w="12700" algn="ctr">
            <a:noFill/>
            <a:miter lim="800000"/>
            <a:headEnd type="none" w="sm" len="sm"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0"/>
              <a:t>(0,0)</a:t>
            </a:r>
          </a:p>
        </p:txBody>
      </p:sp>
      <p:sp>
        <p:nvSpPr>
          <p:cNvPr id="29" name="Text Box 14"/>
          <p:cNvSpPr txBox="1">
            <a:spLocks noChangeArrowheads="1"/>
          </p:cNvSpPr>
          <p:nvPr/>
        </p:nvSpPr>
        <p:spPr bwMode="auto">
          <a:xfrm>
            <a:off x="8237569" y="2066586"/>
            <a:ext cx="835025" cy="336550"/>
          </a:xfrm>
          <a:prstGeom prst="rect">
            <a:avLst/>
          </a:prstGeom>
          <a:noFill/>
          <a:ln w="12700" algn="ctr">
            <a:noFill/>
            <a:miter lim="800000"/>
            <a:headEnd type="none" w="sm" len="sm"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0" dirty="0"/>
              <a:t>(2</a:t>
            </a:r>
            <a:r>
              <a:rPr lang="en-US" i="0" baseline="30000" dirty="0"/>
              <a:t>M</a:t>
            </a:r>
            <a:r>
              <a:rPr lang="en-US" i="0" dirty="0"/>
              <a:t>,2</a:t>
            </a:r>
            <a:r>
              <a:rPr lang="en-US" i="0" baseline="30000" dirty="0"/>
              <a:t>M</a:t>
            </a:r>
            <a:r>
              <a:rPr lang="en-US" i="0" dirty="0"/>
              <a:t>)</a:t>
            </a:r>
          </a:p>
        </p:txBody>
      </p:sp>
      <p:sp>
        <p:nvSpPr>
          <p:cNvPr id="30" name="Line 15"/>
          <p:cNvSpPr>
            <a:spLocks noChangeShapeType="1"/>
          </p:cNvSpPr>
          <p:nvPr/>
        </p:nvSpPr>
        <p:spPr bwMode="auto">
          <a:xfrm>
            <a:off x="4863559" y="1961840"/>
            <a:ext cx="362535" cy="59849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arrow" w="lg" len="lg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1" name="Text Box 16"/>
          <p:cNvSpPr txBox="1">
            <a:spLocks noChangeArrowheads="1"/>
          </p:cNvSpPr>
          <p:nvPr/>
        </p:nvSpPr>
        <p:spPr bwMode="auto">
          <a:xfrm>
            <a:off x="3892592" y="1571612"/>
            <a:ext cx="1335091" cy="461665"/>
          </a:xfrm>
          <a:prstGeom prst="rect">
            <a:avLst/>
          </a:prstGeom>
          <a:noFill/>
          <a:ln w="12700" algn="ctr">
            <a:noFill/>
            <a:miter lim="800000"/>
            <a:headEnd type="none" w="sm" len="sm"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i="0" dirty="0"/>
              <a:t>Level-M</a:t>
            </a:r>
          </a:p>
        </p:txBody>
      </p:sp>
      <p:sp>
        <p:nvSpPr>
          <p:cNvPr id="34" name="Line 21"/>
          <p:cNvSpPr>
            <a:spLocks noChangeShapeType="1"/>
          </p:cNvSpPr>
          <p:nvPr/>
        </p:nvSpPr>
        <p:spPr bwMode="auto">
          <a:xfrm flipH="1">
            <a:off x="6180183" y="2271404"/>
            <a:ext cx="127000" cy="12906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arrow" w="lg" len="lg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5" name="Text Box 22"/>
          <p:cNvSpPr txBox="1">
            <a:spLocks noChangeArrowheads="1"/>
          </p:cNvSpPr>
          <p:nvPr/>
        </p:nvSpPr>
        <p:spPr bwMode="auto">
          <a:xfrm>
            <a:off x="5875383" y="1982479"/>
            <a:ext cx="849313" cy="336550"/>
          </a:xfrm>
          <a:prstGeom prst="rect">
            <a:avLst/>
          </a:prstGeom>
          <a:noFill/>
          <a:ln w="12700" algn="ctr">
            <a:noFill/>
            <a:miter lim="800000"/>
            <a:headEnd type="none" w="sm" len="sm"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i="0"/>
              <a:t>Level-1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5227683" y="2558742"/>
            <a:ext cx="3455988" cy="3455987"/>
            <a:chOff x="2443144" y="2492396"/>
            <a:chExt cx="3455988" cy="3455987"/>
          </a:xfrm>
        </p:grpSpPr>
        <p:sp>
          <p:nvSpPr>
            <p:cNvPr id="19" name="Rectangle 4"/>
            <p:cNvSpPr>
              <a:spLocks noChangeArrowheads="1"/>
            </p:cNvSpPr>
            <p:nvPr/>
          </p:nvSpPr>
          <p:spPr bwMode="auto">
            <a:xfrm>
              <a:off x="2443144" y="2492396"/>
              <a:ext cx="863600" cy="863600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miter lim="800000"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Rectangle 6"/>
            <p:cNvSpPr>
              <a:spLocks noChangeArrowheads="1"/>
            </p:cNvSpPr>
            <p:nvPr/>
          </p:nvSpPr>
          <p:spPr bwMode="auto">
            <a:xfrm>
              <a:off x="3306744" y="3355996"/>
              <a:ext cx="863600" cy="863600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miter lim="800000"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Rectangle 4"/>
            <p:cNvSpPr>
              <a:spLocks noChangeArrowheads="1"/>
            </p:cNvSpPr>
            <p:nvPr/>
          </p:nvSpPr>
          <p:spPr bwMode="auto">
            <a:xfrm>
              <a:off x="4170344" y="2493983"/>
              <a:ext cx="863600" cy="863600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miter lim="800000"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Rectangle 6"/>
            <p:cNvSpPr>
              <a:spLocks noChangeArrowheads="1"/>
            </p:cNvSpPr>
            <p:nvPr/>
          </p:nvSpPr>
          <p:spPr bwMode="auto">
            <a:xfrm>
              <a:off x="5033944" y="3357583"/>
              <a:ext cx="863600" cy="863600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miter lim="800000"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Rectangle 4"/>
            <p:cNvSpPr>
              <a:spLocks noChangeArrowheads="1"/>
            </p:cNvSpPr>
            <p:nvPr/>
          </p:nvSpPr>
          <p:spPr bwMode="auto">
            <a:xfrm>
              <a:off x="2443144" y="4219596"/>
              <a:ext cx="863600" cy="863600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miter lim="800000"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Rectangle 6"/>
            <p:cNvSpPr>
              <a:spLocks noChangeArrowheads="1"/>
            </p:cNvSpPr>
            <p:nvPr/>
          </p:nvSpPr>
          <p:spPr bwMode="auto">
            <a:xfrm>
              <a:off x="3306744" y="5083196"/>
              <a:ext cx="863600" cy="863600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miter lim="800000"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Rectangle 4"/>
            <p:cNvSpPr>
              <a:spLocks noChangeArrowheads="1"/>
            </p:cNvSpPr>
            <p:nvPr/>
          </p:nvSpPr>
          <p:spPr bwMode="auto">
            <a:xfrm>
              <a:off x="4171932" y="4221183"/>
              <a:ext cx="863600" cy="863600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miter lim="800000"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Rectangle 6"/>
            <p:cNvSpPr>
              <a:spLocks noChangeArrowheads="1"/>
            </p:cNvSpPr>
            <p:nvPr/>
          </p:nvSpPr>
          <p:spPr bwMode="auto">
            <a:xfrm>
              <a:off x="5035532" y="5084783"/>
              <a:ext cx="863600" cy="863600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miter lim="800000"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3" name="Rectangle 5"/>
          <p:cNvSpPr>
            <a:spLocks noChangeArrowheads="1"/>
          </p:cNvSpPr>
          <p:nvPr/>
        </p:nvSpPr>
        <p:spPr bwMode="auto">
          <a:xfrm>
            <a:off x="714348" y="785794"/>
            <a:ext cx="2857343" cy="2857343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 type="none" w="sm" len="sm"/>
            <a:tailEnd/>
          </a:ln>
          <a:effectLst/>
          <a:scene3d>
            <a:camera prst="isometricOffAxis1Top"/>
            <a:lightRig rig="threePt" dir="t"/>
          </a:scene3d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4" name="Gruppieren 43"/>
          <p:cNvGrpSpPr/>
          <p:nvPr/>
        </p:nvGrpSpPr>
        <p:grpSpPr>
          <a:xfrm>
            <a:off x="714348" y="1556161"/>
            <a:ext cx="2858656" cy="2859535"/>
            <a:chOff x="-3402092" y="1610332"/>
            <a:chExt cx="3455988" cy="3457050"/>
          </a:xfrm>
          <a:scene3d>
            <a:camera prst="isometricOffAxis1Top"/>
            <a:lightRig rig="threePt" dir="t"/>
          </a:scene3d>
        </p:grpSpPr>
        <p:sp>
          <p:nvSpPr>
            <p:cNvPr id="45" name="Rectangle 5"/>
            <p:cNvSpPr>
              <a:spLocks noChangeArrowheads="1"/>
            </p:cNvSpPr>
            <p:nvPr/>
          </p:nvSpPr>
          <p:spPr bwMode="auto">
            <a:xfrm>
              <a:off x="-3402092" y="1610332"/>
              <a:ext cx="3454400" cy="3454400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miter lim="800000"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6" name="Gruppieren 111"/>
            <p:cNvGrpSpPr/>
            <p:nvPr/>
          </p:nvGrpSpPr>
          <p:grpSpPr>
            <a:xfrm>
              <a:off x="-3402092" y="1611395"/>
              <a:ext cx="3455988" cy="3455987"/>
              <a:chOff x="5035532" y="2786058"/>
              <a:chExt cx="3455988" cy="3455987"/>
            </a:xfrm>
          </p:grpSpPr>
          <p:sp>
            <p:nvSpPr>
              <p:cNvPr id="47" name="Line 11"/>
              <p:cNvSpPr>
                <a:spLocks noChangeShapeType="1"/>
              </p:cNvSpPr>
              <p:nvPr/>
            </p:nvSpPr>
            <p:spPr bwMode="auto">
              <a:xfrm>
                <a:off x="6762732" y="2786058"/>
                <a:ext cx="0" cy="345598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8" name="Line 12"/>
              <p:cNvSpPr>
                <a:spLocks noChangeShapeType="1"/>
              </p:cNvSpPr>
              <p:nvPr/>
            </p:nvSpPr>
            <p:spPr bwMode="auto">
              <a:xfrm>
                <a:off x="5035532" y="4514845"/>
                <a:ext cx="345598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grpSp>
        <p:nvGrpSpPr>
          <p:cNvPr id="49" name="Gruppieren 48"/>
          <p:cNvGrpSpPr/>
          <p:nvPr/>
        </p:nvGrpSpPr>
        <p:grpSpPr>
          <a:xfrm>
            <a:off x="715662" y="2386077"/>
            <a:ext cx="2858656" cy="2860848"/>
            <a:chOff x="-3402092" y="1608745"/>
            <a:chExt cx="3455988" cy="3458637"/>
          </a:xfrm>
          <a:scene3d>
            <a:camera prst="isometricOffAxis1Top"/>
            <a:lightRig rig="threePt" dir="t"/>
          </a:scene3d>
        </p:grpSpPr>
        <p:grpSp>
          <p:nvGrpSpPr>
            <p:cNvPr id="50" name="Gruppieren 116"/>
            <p:cNvGrpSpPr/>
            <p:nvPr/>
          </p:nvGrpSpPr>
          <p:grpSpPr>
            <a:xfrm>
              <a:off x="-3402092" y="1610332"/>
              <a:ext cx="3455988" cy="3457050"/>
              <a:chOff x="-3402092" y="1610332"/>
              <a:chExt cx="3455988" cy="3457050"/>
            </a:xfrm>
          </p:grpSpPr>
          <p:sp>
            <p:nvSpPr>
              <p:cNvPr id="60" name="Rectangle 5"/>
              <p:cNvSpPr>
                <a:spLocks noChangeArrowheads="1"/>
              </p:cNvSpPr>
              <p:nvPr/>
            </p:nvSpPr>
            <p:spPr bwMode="auto">
              <a:xfrm>
                <a:off x="-3402092" y="1610332"/>
                <a:ext cx="3454400" cy="3454400"/>
              </a:xfrm>
              <a:prstGeom prst="rect">
                <a:avLst/>
              </a:prstGeom>
              <a:noFill/>
              <a:ln w="19050" algn="ctr">
                <a:solidFill>
                  <a:schemeClr val="tx1"/>
                </a:solidFill>
                <a:miter lim="800000"/>
                <a:headEnd type="none" w="sm" len="sm"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61" name="Gruppieren 127"/>
              <p:cNvGrpSpPr/>
              <p:nvPr/>
            </p:nvGrpSpPr>
            <p:grpSpPr>
              <a:xfrm>
                <a:off x="-3402092" y="1611395"/>
                <a:ext cx="3455988" cy="3455987"/>
                <a:chOff x="5035532" y="2786058"/>
                <a:chExt cx="3455988" cy="3455987"/>
              </a:xfrm>
            </p:grpSpPr>
            <p:sp>
              <p:nvSpPr>
                <p:cNvPr id="62" name="Line 11"/>
                <p:cNvSpPr>
                  <a:spLocks noChangeShapeType="1"/>
                </p:cNvSpPr>
                <p:nvPr/>
              </p:nvSpPr>
              <p:spPr bwMode="auto">
                <a:xfrm>
                  <a:off x="6762732" y="2786058"/>
                  <a:ext cx="0" cy="345598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 type="none" w="sm" len="sm"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63" name="Line 12"/>
                <p:cNvSpPr>
                  <a:spLocks noChangeShapeType="1"/>
                </p:cNvSpPr>
                <p:nvPr/>
              </p:nvSpPr>
              <p:spPr bwMode="auto">
                <a:xfrm>
                  <a:off x="5035532" y="4514845"/>
                  <a:ext cx="3455988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 type="none" w="sm" len="sm"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1" name="Gruppieren 117"/>
            <p:cNvGrpSpPr/>
            <p:nvPr/>
          </p:nvGrpSpPr>
          <p:grpSpPr>
            <a:xfrm>
              <a:off x="-3402092" y="1608745"/>
              <a:ext cx="3455988" cy="3455987"/>
              <a:chOff x="-5786510" y="1284274"/>
              <a:chExt cx="3455988" cy="3455987"/>
            </a:xfrm>
          </p:grpSpPr>
          <p:sp>
            <p:nvSpPr>
              <p:cNvPr id="52" name="Rectangle 4"/>
              <p:cNvSpPr>
                <a:spLocks noChangeArrowheads="1"/>
              </p:cNvSpPr>
              <p:nvPr/>
            </p:nvSpPr>
            <p:spPr bwMode="auto">
              <a:xfrm>
                <a:off x="-5786510" y="1284274"/>
                <a:ext cx="863600" cy="863600"/>
              </a:xfrm>
              <a:prstGeom prst="rect">
                <a:avLst/>
              </a:prstGeom>
              <a:noFill/>
              <a:ln w="19050" algn="ctr">
                <a:solidFill>
                  <a:schemeClr val="tx1"/>
                </a:solidFill>
                <a:miter lim="800000"/>
                <a:headEnd type="none" w="sm" len="sm"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" name="Rectangle 6"/>
              <p:cNvSpPr>
                <a:spLocks noChangeArrowheads="1"/>
              </p:cNvSpPr>
              <p:nvPr/>
            </p:nvSpPr>
            <p:spPr bwMode="auto">
              <a:xfrm>
                <a:off x="-4922910" y="2147874"/>
                <a:ext cx="863600" cy="863600"/>
              </a:xfrm>
              <a:prstGeom prst="rect">
                <a:avLst/>
              </a:prstGeom>
              <a:noFill/>
              <a:ln w="19050" algn="ctr">
                <a:solidFill>
                  <a:schemeClr val="tx1"/>
                </a:solidFill>
                <a:miter lim="800000"/>
                <a:headEnd type="none" w="sm" len="sm"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" name="Rectangle 4"/>
              <p:cNvSpPr>
                <a:spLocks noChangeArrowheads="1"/>
              </p:cNvSpPr>
              <p:nvPr/>
            </p:nvSpPr>
            <p:spPr bwMode="auto">
              <a:xfrm>
                <a:off x="-4059310" y="1285861"/>
                <a:ext cx="863600" cy="863600"/>
              </a:xfrm>
              <a:prstGeom prst="rect">
                <a:avLst/>
              </a:prstGeom>
              <a:noFill/>
              <a:ln w="19050" algn="ctr">
                <a:solidFill>
                  <a:schemeClr val="tx1"/>
                </a:solidFill>
                <a:miter lim="800000"/>
                <a:headEnd type="none" w="sm" len="sm"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" name="Rectangle 6"/>
              <p:cNvSpPr>
                <a:spLocks noChangeArrowheads="1"/>
              </p:cNvSpPr>
              <p:nvPr/>
            </p:nvSpPr>
            <p:spPr bwMode="auto">
              <a:xfrm>
                <a:off x="-3195710" y="2149461"/>
                <a:ext cx="863600" cy="863600"/>
              </a:xfrm>
              <a:prstGeom prst="rect">
                <a:avLst/>
              </a:prstGeom>
              <a:noFill/>
              <a:ln w="19050" algn="ctr">
                <a:solidFill>
                  <a:schemeClr val="tx1"/>
                </a:solidFill>
                <a:miter lim="800000"/>
                <a:headEnd type="none" w="sm" len="sm"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" name="Rectangle 4"/>
              <p:cNvSpPr>
                <a:spLocks noChangeArrowheads="1"/>
              </p:cNvSpPr>
              <p:nvPr/>
            </p:nvSpPr>
            <p:spPr bwMode="auto">
              <a:xfrm>
                <a:off x="-5786510" y="3011474"/>
                <a:ext cx="863600" cy="863600"/>
              </a:xfrm>
              <a:prstGeom prst="rect">
                <a:avLst/>
              </a:prstGeom>
              <a:noFill/>
              <a:ln w="19050" algn="ctr">
                <a:solidFill>
                  <a:schemeClr val="tx1"/>
                </a:solidFill>
                <a:miter lim="800000"/>
                <a:headEnd type="none" w="sm" len="sm"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" name="Rectangle 6"/>
              <p:cNvSpPr>
                <a:spLocks noChangeArrowheads="1"/>
              </p:cNvSpPr>
              <p:nvPr/>
            </p:nvSpPr>
            <p:spPr bwMode="auto">
              <a:xfrm>
                <a:off x="-4922910" y="3875074"/>
                <a:ext cx="863600" cy="863600"/>
              </a:xfrm>
              <a:prstGeom prst="rect">
                <a:avLst/>
              </a:prstGeom>
              <a:noFill/>
              <a:ln w="19050" algn="ctr">
                <a:solidFill>
                  <a:schemeClr val="tx1"/>
                </a:solidFill>
                <a:miter lim="800000"/>
                <a:headEnd type="none" w="sm" len="sm"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" name="Rectangle 4"/>
              <p:cNvSpPr>
                <a:spLocks noChangeArrowheads="1"/>
              </p:cNvSpPr>
              <p:nvPr/>
            </p:nvSpPr>
            <p:spPr bwMode="auto">
              <a:xfrm>
                <a:off x="-4057722" y="3013061"/>
                <a:ext cx="863600" cy="863600"/>
              </a:xfrm>
              <a:prstGeom prst="rect">
                <a:avLst/>
              </a:prstGeom>
              <a:noFill/>
              <a:ln w="19050" algn="ctr">
                <a:solidFill>
                  <a:schemeClr val="tx1"/>
                </a:solidFill>
                <a:miter lim="800000"/>
                <a:headEnd type="none" w="sm" len="sm"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" name="Rectangle 6"/>
              <p:cNvSpPr>
                <a:spLocks noChangeArrowheads="1"/>
              </p:cNvSpPr>
              <p:nvPr/>
            </p:nvSpPr>
            <p:spPr bwMode="auto">
              <a:xfrm>
                <a:off x="-3194122" y="3876661"/>
                <a:ext cx="863600" cy="863600"/>
              </a:xfrm>
              <a:prstGeom prst="rect">
                <a:avLst/>
              </a:prstGeom>
              <a:noFill/>
              <a:ln w="19050" algn="ctr">
                <a:solidFill>
                  <a:schemeClr val="tx1"/>
                </a:solidFill>
                <a:miter lim="800000"/>
                <a:headEnd type="none" w="sm" len="sm"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64" name="Gruppieren 63"/>
          <p:cNvGrpSpPr/>
          <p:nvPr/>
        </p:nvGrpSpPr>
        <p:grpSpPr>
          <a:xfrm>
            <a:off x="714348" y="3132207"/>
            <a:ext cx="2859970" cy="2883554"/>
            <a:chOff x="-3402092" y="1608745"/>
            <a:chExt cx="3457576" cy="3486088"/>
          </a:xfrm>
          <a:scene3d>
            <a:camera prst="isometricOffAxis1Top"/>
            <a:lightRig rig="threePt" dir="t"/>
          </a:scene3d>
        </p:grpSpPr>
        <p:grpSp>
          <p:nvGrpSpPr>
            <p:cNvPr id="65" name="Gruppieren 114"/>
            <p:cNvGrpSpPr/>
            <p:nvPr/>
          </p:nvGrpSpPr>
          <p:grpSpPr>
            <a:xfrm>
              <a:off x="-3402092" y="1608745"/>
              <a:ext cx="3455988" cy="3458637"/>
              <a:chOff x="-3402092" y="1608745"/>
              <a:chExt cx="3455988" cy="3458637"/>
            </a:xfrm>
          </p:grpSpPr>
          <p:grpSp>
            <p:nvGrpSpPr>
              <p:cNvPr id="75" name="Gruppieren 108"/>
              <p:cNvGrpSpPr/>
              <p:nvPr/>
            </p:nvGrpSpPr>
            <p:grpSpPr>
              <a:xfrm>
                <a:off x="-3402092" y="1610332"/>
                <a:ext cx="3455988" cy="3457050"/>
                <a:chOff x="-3402092" y="1610332"/>
                <a:chExt cx="3455988" cy="3457050"/>
              </a:xfrm>
            </p:grpSpPr>
            <p:sp>
              <p:nvSpPr>
                <p:cNvPr id="85" name="Rectangle 5"/>
                <p:cNvSpPr>
                  <a:spLocks noChangeArrowheads="1"/>
                </p:cNvSpPr>
                <p:nvPr/>
              </p:nvSpPr>
              <p:spPr bwMode="auto">
                <a:xfrm>
                  <a:off x="-3402092" y="1610332"/>
                  <a:ext cx="3454400" cy="3454400"/>
                </a:xfrm>
                <a:prstGeom prst="rect">
                  <a:avLst/>
                </a:prstGeom>
                <a:noFill/>
                <a:ln w="19050" algn="ctr">
                  <a:solidFill>
                    <a:schemeClr val="tx1"/>
                  </a:solidFill>
                  <a:miter lim="800000"/>
                  <a:headEnd type="none" w="sm" len="sm"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86" name="Gruppieren 37"/>
                <p:cNvGrpSpPr/>
                <p:nvPr/>
              </p:nvGrpSpPr>
              <p:grpSpPr>
                <a:xfrm>
                  <a:off x="-3402092" y="1611395"/>
                  <a:ext cx="3455988" cy="3455987"/>
                  <a:chOff x="5035532" y="2786058"/>
                  <a:chExt cx="3455988" cy="3455987"/>
                </a:xfrm>
              </p:grpSpPr>
              <p:sp>
                <p:nvSpPr>
                  <p:cNvPr id="87" name="Line 11"/>
                  <p:cNvSpPr>
                    <a:spLocks noChangeShapeType="1"/>
                  </p:cNvSpPr>
                  <p:nvPr/>
                </p:nvSpPr>
                <p:spPr bwMode="auto">
                  <a:xfrm>
                    <a:off x="6762732" y="2786058"/>
                    <a:ext cx="0" cy="3455987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 type="none" w="sm" len="sm"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88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5035532" y="4514845"/>
                    <a:ext cx="3455988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 type="none" w="sm" len="sm"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76" name="Gruppieren 86"/>
              <p:cNvGrpSpPr/>
              <p:nvPr/>
            </p:nvGrpSpPr>
            <p:grpSpPr>
              <a:xfrm>
                <a:off x="-3402092" y="1608745"/>
                <a:ext cx="3455988" cy="3455987"/>
                <a:chOff x="-5786510" y="1284274"/>
                <a:chExt cx="3455988" cy="3455987"/>
              </a:xfrm>
            </p:grpSpPr>
            <p:sp>
              <p:nvSpPr>
                <p:cNvPr id="77" name="Rectangle 4"/>
                <p:cNvSpPr>
                  <a:spLocks noChangeArrowheads="1"/>
                </p:cNvSpPr>
                <p:nvPr/>
              </p:nvSpPr>
              <p:spPr bwMode="auto">
                <a:xfrm>
                  <a:off x="-5786510" y="1284274"/>
                  <a:ext cx="863600" cy="863600"/>
                </a:xfrm>
                <a:prstGeom prst="rect">
                  <a:avLst/>
                </a:prstGeom>
                <a:noFill/>
                <a:ln w="19050" algn="ctr">
                  <a:solidFill>
                    <a:schemeClr val="tx1"/>
                  </a:solidFill>
                  <a:miter lim="800000"/>
                  <a:headEnd type="none" w="sm" len="sm"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8" name="Rectangle 6"/>
                <p:cNvSpPr>
                  <a:spLocks noChangeArrowheads="1"/>
                </p:cNvSpPr>
                <p:nvPr/>
              </p:nvSpPr>
              <p:spPr bwMode="auto">
                <a:xfrm>
                  <a:off x="-4922910" y="2147874"/>
                  <a:ext cx="863600" cy="863600"/>
                </a:xfrm>
                <a:prstGeom prst="rect">
                  <a:avLst/>
                </a:prstGeom>
                <a:noFill/>
                <a:ln w="19050" algn="ctr">
                  <a:solidFill>
                    <a:schemeClr val="tx1"/>
                  </a:solidFill>
                  <a:miter lim="800000"/>
                  <a:headEnd type="none" w="sm" len="sm"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9" name="Rectangle 4"/>
                <p:cNvSpPr>
                  <a:spLocks noChangeArrowheads="1"/>
                </p:cNvSpPr>
                <p:nvPr/>
              </p:nvSpPr>
              <p:spPr bwMode="auto">
                <a:xfrm>
                  <a:off x="-4059310" y="1285861"/>
                  <a:ext cx="863600" cy="863600"/>
                </a:xfrm>
                <a:prstGeom prst="rect">
                  <a:avLst/>
                </a:prstGeom>
                <a:noFill/>
                <a:ln w="19050" algn="ctr">
                  <a:solidFill>
                    <a:schemeClr val="tx1"/>
                  </a:solidFill>
                  <a:miter lim="800000"/>
                  <a:headEnd type="none" w="sm" len="sm"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0" name="Rectangle 6"/>
                <p:cNvSpPr>
                  <a:spLocks noChangeArrowheads="1"/>
                </p:cNvSpPr>
                <p:nvPr/>
              </p:nvSpPr>
              <p:spPr bwMode="auto">
                <a:xfrm>
                  <a:off x="-3195710" y="2149461"/>
                  <a:ext cx="863600" cy="863600"/>
                </a:xfrm>
                <a:prstGeom prst="rect">
                  <a:avLst/>
                </a:prstGeom>
                <a:noFill/>
                <a:ln w="19050" algn="ctr">
                  <a:solidFill>
                    <a:schemeClr val="tx1"/>
                  </a:solidFill>
                  <a:miter lim="800000"/>
                  <a:headEnd type="none" w="sm" len="sm"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1" name="Rectangle 4"/>
                <p:cNvSpPr>
                  <a:spLocks noChangeArrowheads="1"/>
                </p:cNvSpPr>
                <p:nvPr/>
              </p:nvSpPr>
              <p:spPr bwMode="auto">
                <a:xfrm>
                  <a:off x="-5786510" y="3011474"/>
                  <a:ext cx="863600" cy="863600"/>
                </a:xfrm>
                <a:prstGeom prst="rect">
                  <a:avLst/>
                </a:prstGeom>
                <a:noFill/>
                <a:ln w="19050" algn="ctr">
                  <a:solidFill>
                    <a:schemeClr val="tx1"/>
                  </a:solidFill>
                  <a:miter lim="800000"/>
                  <a:headEnd type="none" w="sm" len="sm"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" name="Rectangle 6"/>
                <p:cNvSpPr>
                  <a:spLocks noChangeArrowheads="1"/>
                </p:cNvSpPr>
                <p:nvPr/>
              </p:nvSpPr>
              <p:spPr bwMode="auto">
                <a:xfrm>
                  <a:off x="-4922910" y="3875074"/>
                  <a:ext cx="863600" cy="863600"/>
                </a:xfrm>
                <a:prstGeom prst="rect">
                  <a:avLst/>
                </a:prstGeom>
                <a:noFill/>
                <a:ln w="19050" algn="ctr">
                  <a:solidFill>
                    <a:schemeClr val="tx1"/>
                  </a:solidFill>
                  <a:miter lim="800000"/>
                  <a:headEnd type="none" w="sm" len="sm"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3" name="Rectangle 4"/>
                <p:cNvSpPr>
                  <a:spLocks noChangeArrowheads="1"/>
                </p:cNvSpPr>
                <p:nvPr/>
              </p:nvSpPr>
              <p:spPr bwMode="auto">
                <a:xfrm>
                  <a:off x="-4057722" y="3013061"/>
                  <a:ext cx="863600" cy="863600"/>
                </a:xfrm>
                <a:prstGeom prst="rect">
                  <a:avLst/>
                </a:prstGeom>
                <a:noFill/>
                <a:ln w="19050" algn="ctr">
                  <a:solidFill>
                    <a:schemeClr val="tx1"/>
                  </a:solidFill>
                  <a:miter lim="800000"/>
                  <a:headEnd type="none" w="sm" len="sm"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4" name="Rectangle 6"/>
                <p:cNvSpPr>
                  <a:spLocks noChangeArrowheads="1"/>
                </p:cNvSpPr>
                <p:nvPr/>
              </p:nvSpPr>
              <p:spPr bwMode="auto">
                <a:xfrm>
                  <a:off x="-3194122" y="3876661"/>
                  <a:ext cx="863600" cy="863600"/>
                </a:xfrm>
                <a:prstGeom prst="rect">
                  <a:avLst/>
                </a:prstGeom>
                <a:noFill/>
                <a:ln w="19050" algn="ctr">
                  <a:solidFill>
                    <a:schemeClr val="tx1"/>
                  </a:solidFill>
                  <a:miter lim="800000"/>
                  <a:headEnd type="none" w="sm" len="sm"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66" name="Gruppieren 130"/>
            <p:cNvGrpSpPr/>
            <p:nvPr/>
          </p:nvGrpSpPr>
          <p:grpSpPr>
            <a:xfrm>
              <a:off x="-3402092" y="1615599"/>
              <a:ext cx="3457576" cy="3479234"/>
              <a:chOff x="-5234832" y="1029011"/>
              <a:chExt cx="3457576" cy="3479234"/>
            </a:xfrm>
          </p:grpSpPr>
          <p:cxnSp>
            <p:nvCxnSpPr>
              <p:cNvPr id="67" name="Gerade Verbindung 66"/>
              <p:cNvCxnSpPr/>
              <p:nvPr/>
            </p:nvCxnSpPr>
            <p:spPr bwMode="auto">
              <a:xfrm rot="5400000" flipH="1" flipV="1">
                <a:off x="-6526660" y="2781443"/>
                <a:ext cx="3450433" cy="3172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8" name="Gerade Verbindung 67"/>
              <p:cNvCxnSpPr/>
              <p:nvPr/>
            </p:nvCxnSpPr>
            <p:spPr bwMode="auto">
              <a:xfrm rot="10800000" flipH="1">
                <a:off x="-5231658" y="1482474"/>
                <a:ext cx="3454400" cy="7139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9" name="Gerade Verbindung 68"/>
              <p:cNvCxnSpPr/>
              <p:nvPr/>
            </p:nvCxnSpPr>
            <p:spPr bwMode="auto">
              <a:xfrm rot="10800000" flipH="1">
                <a:off x="-5234832" y="2305374"/>
                <a:ext cx="3454400" cy="7139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0" name="Gerade Verbindung 69"/>
              <p:cNvCxnSpPr/>
              <p:nvPr/>
            </p:nvCxnSpPr>
            <p:spPr bwMode="auto">
              <a:xfrm rot="10800000" flipH="1">
                <a:off x="-5231656" y="3162630"/>
                <a:ext cx="3454400" cy="7139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1" name="Gerade Verbindung 70"/>
              <p:cNvCxnSpPr/>
              <p:nvPr/>
            </p:nvCxnSpPr>
            <p:spPr bwMode="auto">
              <a:xfrm rot="10800000" flipH="1">
                <a:off x="-5231656" y="4019886"/>
                <a:ext cx="3454400" cy="7139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2" name="Gerade Verbindung 71"/>
              <p:cNvCxnSpPr/>
              <p:nvPr/>
            </p:nvCxnSpPr>
            <p:spPr bwMode="auto">
              <a:xfrm rot="5400000" flipH="1" flipV="1">
                <a:off x="-5670990" y="2752642"/>
                <a:ext cx="3450433" cy="3172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3" name="Gerade Verbindung 72"/>
              <p:cNvCxnSpPr/>
              <p:nvPr/>
            </p:nvCxnSpPr>
            <p:spPr bwMode="auto">
              <a:xfrm rot="5400000" flipH="1" flipV="1">
                <a:off x="-4813734" y="2752643"/>
                <a:ext cx="3450433" cy="3172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4" name="Gerade Verbindung 73"/>
              <p:cNvCxnSpPr/>
              <p:nvPr/>
            </p:nvCxnSpPr>
            <p:spPr bwMode="auto">
              <a:xfrm rot="5400000" flipH="1" flipV="1">
                <a:off x="-3956478" y="2758197"/>
                <a:ext cx="3450433" cy="3172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grpSp>
        <p:nvGrpSpPr>
          <p:cNvPr id="89" name="Gruppieren 88"/>
          <p:cNvGrpSpPr/>
          <p:nvPr/>
        </p:nvGrpSpPr>
        <p:grpSpPr>
          <a:xfrm>
            <a:off x="714348" y="3831594"/>
            <a:ext cx="2859970" cy="2883554"/>
            <a:chOff x="-3457576" y="4420253"/>
            <a:chExt cx="3457576" cy="3486088"/>
          </a:xfrm>
          <a:scene3d>
            <a:camera prst="isometricOffAxis1Top"/>
            <a:lightRig rig="threePt" dir="t"/>
          </a:scene3d>
        </p:grpSpPr>
        <p:grpSp>
          <p:nvGrpSpPr>
            <p:cNvPr id="90" name="Gruppieren 140"/>
            <p:cNvGrpSpPr/>
            <p:nvPr/>
          </p:nvGrpSpPr>
          <p:grpSpPr>
            <a:xfrm>
              <a:off x="-3457576" y="4420253"/>
              <a:ext cx="3457576" cy="3486088"/>
              <a:chOff x="-3402092" y="1608745"/>
              <a:chExt cx="3457576" cy="3486088"/>
            </a:xfrm>
          </p:grpSpPr>
          <p:grpSp>
            <p:nvGrpSpPr>
              <p:cNvPr id="128" name="Gruppieren 141"/>
              <p:cNvGrpSpPr/>
              <p:nvPr/>
            </p:nvGrpSpPr>
            <p:grpSpPr>
              <a:xfrm>
                <a:off x="-3402092" y="1608745"/>
                <a:ext cx="3455988" cy="3458637"/>
                <a:chOff x="-3402092" y="1608745"/>
                <a:chExt cx="3455988" cy="3458637"/>
              </a:xfrm>
            </p:grpSpPr>
            <p:grpSp>
              <p:nvGrpSpPr>
                <p:cNvPr id="138" name="Gruppieren 151"/>
                <p:cNvGrpSpPr/>
                <p:nvPr/>
              </p:nvGrpSpPr>
              <p:grpSpPr>
                <a:xfrm>
                  <a:off x="-3402092" y="1610332"/>
                  <a:ext cx="3455988" cy="3457050"/>
                  <a:chOff x="-3402092" y="1610332"/>
                  <a:chExt cx="3455988" cy="3457050"/>
                </a:xfrm>
              </p:grpSpPr>
              <p:sp>
                <p:nvSpPr>
                  <p:cNvPr id="148" name="Rectangle 5"/>
                  <p:cNvSpPr>
                    <a:spLocks noChangeArrowheads="1"/>
                  </p:cNvSpPr>
                  <p:nvPr/>
                </p:nvSpPr>
                <p:spPr bwMode="auto">
                  <a:xfrm>
                    <a:off x="-3402092" y="1610332"/>
                    <a:ext cx="3454400" cy="3454400"/>
                  </a:xfrm>
                  <a:prstGeom prst="rect">
                    <a:avLst/>
                  </a:prstGeom>
                  <a:noFill/>
                  <a:ln w="19050" algn="ctr">
                    <a:solidFill>
                      <a:schemeClr val="tx1"/>
                    </a:solidFill>
                    <a:miter lim="800000"/>
                    <a:headEnd type="none" w="sm" len="sm"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149" name="Gruppieren 162"/>
                  <p:cNvGrpSpPr/>
                  <p:nvPr/>
                </p:nvGrpSpPr>
                <p:grpSpPr>
                  <a:xfrm>
                    <a:off x="-3402092" y="1611395"/>
                    <a:ext cx="3455988" cy="3455987"/>
                    <a:chOff x="5035532" y="2786058"/>
                    <a:chExt cx="3455988" cy="3455987"/>
                  </a:xfrm>
                </p:grpSpPr>
                <p:sp>
                  <p:nvSpPr>
                    <p:cNvPr id="150" name="Line 1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62732" y="2786058"/>
                      <a:ext cx="0" cy="3455987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 type="none" w="sm" len="sm"/>
                      <a:tailEnd/>
                    </a:ln>
                    <a:effectLst/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1" name="Line 1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035532" y="4514845"/>
                      <a:ext cx="3455988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 type="none" w="sm" len="sm"/>
                      <a:tailEnd/>
                    </a:ln>
                    <a:effectLst/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139" name="Gruppieren 152"/>
                <p:cNvGrpSpPr/>
                <p:nvPr/>
              </p:nvGrpSpPr>
              <p:grpSpPr>
                <a:xfrm>
                  <a:off x="-3402092" y="1608745"/>
                  <a:ext cx="3455988" cy="3455987"/>
                  <a:chOff x="-5786510" y="1284274"/>
                  <a:chExt cx="3455988" cy="3455987"/>
                </a:xfrm>
              </p:grpSpPr>
              <p:sp>
                <p:nvSpPr>
                  <p:cNvPr id="140" name="Rectangle 4"/>
                  <p:cNvSpPr>
                    <a:spLocks noChangeArrowheads="1"/>
                  </p:cNvSpPr>
                  <p:nvPr/>
                </p:nvSpPr>
                <p:spPr bwMode="auto">
                  <a:xfrm>
                    <a:off x="-5786510" y="1284274"/>
                    <a:ext cx="863600" cy="863600"/>
                  </a:xfrm>
                  <a:prstGeom prst="rect">
                    <a:avLst/>
                  </a:prstGeom>
                  <a:noFill/>
                  <a:ln w="19050" algn="ctr">
                    <a:solidFill>
                      <a:schemeClr val="tx1"/>
                    </a:solidFill>
                    <a:miter lim="800000"/>
                    <a:headEnd type="none" w="sm" len="sm"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1" name="Rectangle 6"/>
                  <p:cNvSpPr>
                    <a:spLocks noChangeArrowheads="1"/>
                  </p:cNvSpPr>
                  <p:nvPr/>
                </p:nvSpPr>
                <p:spPr bwMode="auto">
                  <a:xfrm>
                    <a:off x="-4922910" y="2147874"/>
                    <a:ext cx="863600" cy="863600"/>
                  </a:xfrm>
                  <a:prstGeom prst="rect">
                    <a:avLst/>
                  </a:prstGeom>
                  <a:noFill/>
                  <a:ln w="19050" algn="ctr">
                    <a:solidFill>
                      <a:schemeClr val="tx1"/>
                    </a:solidFill>
                    <a:miter lim="800000"/>
                    <a:headEnd type="none" w="sm" len="sm"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2" name="Rectangle 4"/>
                  <p:cNvSpPr>
                    <a:spLocks noChangeArrowheads="1"/>
                  </p:cNvSpPr>
                  <p:nvPr/>
                </p:nvSpPr>
                <p:spPr bwMode="auto">
                  <a:xfrm>
                    <a:off x="-4059310" y="1285861"/>
                    <a:ext cx="863600" cy="863600"/>
                  </a:xfrm>
                  <a:prstGeom prst="rect">
                    <a:avLst/>
                  </a:prstGeom>
                  <a:noFill/>
                  <a:ln w="19050" algn="ctr">
                    <a:solidFill>
                      <a:schemeClr val="tx1"/>
                    </a:solidFill>
                    <a:miter lim="800000"/>
                    <a:headEnd type="none" w="sm" len="sm"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3" name="Rectangle 6"/>
                  <p:cNvSpPr>
                    <a:spLocks noChangeArrowheads="1"/>
                  </p:cNvSpPr>
                  <p:nvPr/>
                </p:nvSpPr>
                <p:spPr bwMode="auto">
                  <a:xfrm>
                    <a:off x="-3195710" y="2149461"/>
                    <a:ext cx="863600" cy="863600"/>
                  </a:xfrm>
                  <a:prstGeom prst="rect">
                    <a:avLst/>
                  </a:prstGeom>
                  <a:noFill/>
                  <a:ln w="19050" algn="ctr">
                    <a:solidFill>
                      <a:schemeClr val="tx1"/>
                    </a:solidFill>
                    <a:miter lim="800000"/>
                    <a:headEnd type="none" w="sm" len="sm"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4" name="Rectangle 4"/>
                  <p:cNvSpPr>
                    <a:spLocks noChangeArrowheads="1"/>
                  </p:cNvSpPr>
                  <p:nvPr/>
                </p:nvSpPr>
                <p:spPr bwMode="auto">
                  <a:xfrm>
                    <a:off x="-5786510" y="3011474"/>
                    <a:ext cx="863600" cy="863600"/>
                  </a:xfrm>
                  <a:prstGeom prst="rect">
                    <a:avLst/>
                  </a:prstGeom>
                  <a:noFill/>
                  <a:ln w="19050" algn="ctr">
                    <a:solidFill>
                      <a:schemeClr val="tx1"/>
                    </a:solidFill>
                    <a:miter lim="800000"/>
                    <a:headEnd type="none" w="sm" len="sm"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5" name="Rectangle 6"/>
                  <p:cNvSpPr>
                    <a:spLocks noChangeArrowheads="1"/>
                  </p:cNvSpPr>
                  <p:nvPr/>
                </p:nvSpPr>
                <p:spPr bwMode="auto">
                  <a:xfrm>
                    <a:off x="-4922910" y="3875074"/>
                    <a:ext cx="863600" cy="863600"/>
                  </a:xfrm>
                  <a:prstGeom prst="rect">
                    <a:avLst/>
                  </a:prstGeom>
                  <a:noFill/>
                  <a:ln w="19050" algn="ctr">
                    <a:solidFill>
                      <a:schemeClr val="tx1"/>
                    </a:solidFill>
                    <a:miter lim="800000"/>
                    <a:headEnd type="none" w="sm" len="sm"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6" name="Rectangle 4"/>
                  <p:cNvSpPr>
                    <a:spLocks noChangeArrowheads="1"/>
                  </p:cNvSpPr>
                  <p:nvPr/>
                </p:nvSpPr>
                <p:spPr bwMode="auto">
                  <a:xfrm>
                    <a:off x="-4057722" y="3013061"/>
                    <a:ext cx="863600" cy="863600"/>
                  </a:xfrm>
                  <a:prstGeom prst="rect">
                    <a:avLst/>
                  </a:prstGeom>
                  <a:noFill/>
                  <a:ln w="19050" algn="ctr">
                    <a:solidFill>
                      <a:schemeClr val="tx1"/>
                    </a:solidFill>
                    <a:miter lim="800000"/>
                    <a:headEnd type="none" w="sm" len="sm"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" name="Rectangle 6"/>
                  <p:cNvSpPr>
                    <a:spLocks noChangeArrowheads="1"/>
                  </p:cNvSpPr>
                  <p:nvPr/>
                </p:nvSpPr>
                <p:spPr bwMode="auto">
                  <a:xfrm>
                    <a:off x="-3194122" y="3876661"/>
                    <a:ext cx="863600" cy="863600"/>
                  </a:xfrm>
                  <a:prstGeom prst="rect">
                    <a:avLst/>
                  </a:prstGeom>
                  <a:noFill/>
                  <a:ln w="19050" algn="ctr">
                    <a:solidFill>
                      <a:schemeClr val="tx1"/>
                    </a:solidFill>
                    <a:miter lim="800000"/>
                    <a:headEnd type="none" w="sm" len="sm"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29" name="Gruppieren 142"/>
              <p:cNvGrpSpPr/>
              <p:nvPr/>
            </p:nvGrpSpPr>
            <p:grpSpPr>
              <a:xfrm>
                <a:off x="-3402092" y="1615599"/>
                <a:ext cx="3457576" cy="3479234"/>
                <a:chOff x="-5234832" y="1029011"/>
                <a:chExt cx="3457576" cy="3479234"/>
              </a:xfrm>
            </p:grpSpPr>
            <p:cxnSp>
              <p:nvCxnSpPr>
                <p:cNvPr id="130" name="Gerade Verbindung 129"/>
                <p:cNvCxnSpPr/>
                <p:nvPr/>
              </p:nvCxnSpPr>
              <p:spPr bwMode="auto">
                <a:xfrm rot="5400000" flipH="1" flipV="1">
                  <a:off x="-6526660" y="2781443"/>
                  <a:ext cx="3450433" cy="3172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31" name="Gerade Verbindung 130"/>
                <p:cNvCxnSpPr/>
                <p:nvPr/>
              </p:nvCxnSpPr>
              <p:spPr bwMode="auto">
                <a:xfrm rot="10800000" flipH="1">
                  <a:off x="-5231658" y="1482474"/>
                  <a:ext cx="3454400" cy="7139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32" name="Gerade Verbindung 131"/>
                <p:cNvCxnSpPr/>
                <p:nvPr/>
              </p:nvCxnSpPr>
              <p:spPr bwMode="auto">
                <a:xfrm rot="10800000" flipH="1">
                  <a:off x="-5234832" y="2305374"/>
                  <a:ext cx="3454400" cy="7139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33" name="Gerade Verbindung 132"/>
                <p:cNvCxnSpPr/>
                <p:nvPr/>
              </p:nvCxnSpPr>
              <p:spPr bwMode="auto">
                <a:xfrm rot="10800000" flipH="1">
                  <a:off x="-5231656" y="3162630"/>
                  <a:ext cx="3454400" cy="7139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34" name="Gerade Verbindung 133"/>
                <p:cNvCxnSpPr/>
                <p:nvPr/>
              </p:nvCxnSpPr>
              <p:spPr bwMode="auto">
                <a:xfrm rot="10800000" flipH="1">
                  <a:off x="-5231656" y="4019886"/>
                  <a:ext cx="3454400" cy="7139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35" name="Gerade Verbindung 134"/>
                <p:cNvCxnSpPr/>
                <p:nvPr/>
              </p:nvCxnSpPr>
              <p:spPr bwMode="auto">
                <a:xfrm rot="5400000" flipH="1" flipV="1">
                  <a:off x="-5670990" y="2752642"/>
                  <a:ext cx="3450433" cy="3172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36" name="Gerade Verbindung 135"/>
                <p:cNvCxnSpPr/>
                <p:nvPr/>
              </p:nvCxnSpPr>
              <p:spPr bwMode="auto">
                <a:xfrm rot="5400000" flipH="1" flipV="1">
                  <a:off x="-4813734" y="2752643"/>
                  <a:ext cx="3450433" cy="3172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37" name="Gerade Verbindung 136"/>
                <p:cNvCxnSpPr/>
                <p:nvPr/>
              </p:nvCxnSpPr>
              <p:spPr bwMode="auto">
                <a:xfrm rot="5400000" flipH="1" flipV="1">
                  <a:off x="-3956478" y="2758197"/>
                  <a:ext cx="3450433" cy="3172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grpSp>
          <p:nvGrpSpPr>
            <p:cNvPr id="91" name="Gruppieren 165"/>
            <p:cNvGrpSpPr/>
            <p:nvPr/>
          </p:nvGrpSpPr>
          <p:grpSpPr>
            <a:xfrm>
              <a:off x="-3457576" y="4422903"/>
              <a:ext cx="3440716" cy="3429844"/>
              <a:chOff x="11082383" y="1643050"/>
              <a:chExt cx="3440716" cy="3429844"/>
            </a:xfrm>
          </p:grpSpPr>
          <p:grpSp>
            <p:nvGrpSpPr>
              <p:cNvPr id="92" name="Gruppieren 166"/>
              <p:cNvGrpSpPr/>
              <p:nvPr/>
            </p:nvGrpSpPr>
            <p:grpSpPr>
              <a:xfrm>
                <a:off x="11082383" y="1643050"/>
                <a:ext cx="1715708" cy="1717678"/>
                <a:chOff x="498446" y="1289827"/>
                <a:chExt cx="3457576" cy="3461542"/>
              </a:xfrm>
            </p:grpSpPr>
            <p:cxnSp>
              <p:nvCxnSpPr>
                <p:cNvPr id="120" name="Gerade Verbindung 119"/>
                <p:cNvCxnSpPr/>
                <p:nvPr/>
              </p:nvCxnSpPr>
              <p:spPr bwMode="auto">
                <a:xfrm rot="5400000" flipH="1" flipV="1">
                  <a:off x="-794968" y="3013458"/>
                  <a:ext cx="3450433" cy="3172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21" name="Gerade Verbindung 120"/>
                <p:cNvCxnSpPr/>
                <p:nvPr/>
              </p:nvCxnSpPr>
              <p:spPr bwMode="auto">
                <a:xfrm rot="10800000" flipH="1">
                  <a:off x="500034" y="1714489"/>
                  <a:ext cx="3454400" cy="7139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22" name="Gerade Verbindung 121"/>
                <p:cNvCxnSpPr/>
                <p:nvPr/>
              </p:nvCxnSpPr>
              <p:spPr bwMode="auto">
                <a:xfrm rot="10800000" flipH="1">
                  <a:off x="498446" y="2571744"/>
                  <a:ext cx="3454400" cy="7139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23" name="Gerade Verbindung 122"/>
                <p:cNvCxnSpPr/>
                <p:nvPr/>
              </p:nvCxnSpPr>
              <p:spPr bwMode="auto">
                <a:xfrm rot="10800000" flipH="1">
                  <a:off x="501622" y="3429000"/>
                  <a:ext cx="3454400" cy="7139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24" name="Gerade Verbindung 123"/>
                <p:cNvCxnSpPr/>
                <p:nvPr/>
              </p:nvCxnSpPr>
              <p:spPr bwMode="auto">
                <a:xfrm rot="10800000" flipH="1">
                  <a:off x="501622" y="4286256"/>
                  <a:ext cx="3454400" cy="7139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25" name="Gerade Verbindung 124"/>
                <p:cNvCxnSpPr/>
                <p:nvPr/>
              </p:nvCxnSpPr>
              <p:spPr bwMode="auto">
                <a:xfrm rot="5400000" flipH="1" flipV="1">
                  <a:off x="62288" y="3019012"/>
                  <a:ext cx="3450433" cy="3172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26" name="Gerade Verbindung 125"/>
                <p:cNvCxnSpPr/>
                <p:nvPr/>
              </p:nvCxnSpPr>
              <p:spPr bwMode="auto">
                <a:xfrm rot="5400000" flipH="1" flipV="1">
                  <a:off x="919544" y="3019013"/>
                  <a:ext cx="3450433" cy="3172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27" name="Gerade Verbindung 126"/>
                <p:cNvCxnSpPr/>
                <p:nvPr/>
              </p:nvCxnSpPr>
              <p:spPr bwMode="auto">
                <a:xfrm rot="5400000" flipH="1" flipV="1">
                  <a:off x="1776800" y="3024567"/>
                  <a:ext cx="3450433" cy="3172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93" name="Gruppieren 167"/>
              <p:cNvGrpSpPr/>
              <p:nvPr/>
            </p:nvGrpSpPr>
            <p:grpSpPr>
              <a:xfrm>
                <a:off x="12807391" y="1643050"/>
                <a:ext cx="1715708" cy="1717678"/>
                <a:chOff x="498446" y="1289827"/>
                <a:chExt cx="3457576" cy="3461542"/>
              </a:xfrm>
            </p:grpSpPr>
            <p:cxnSp>
              <p:nvCxnSpPr>
                <p:cNvPr id="112" name="Gerade Verbindung 111"/>
                <p:cNvCxnSpPr/>
                <p:nvPr/>
              </p:nvCxnSpPr>
              <p:spPr bwMode="auto">
                <a:xfrm rot="5400000" flipH="1" flipV="1">
                  <a:off x="-794968" y="3013458"/>
                  <a:ext cx="3450433" cy="3172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13" name="Gerade Verbindung 112"/>
                <p:cNvCxnSpPr/>
                <p:nvPr/>
              </p:nvCxnSpPr>
              <p:spPr bwMode="auto">
                <a:xfrm rot="10800000" flipH="1">
                  <a:off x="500034" y="1714489"/>
                  <a:ext cx="3454400" cy="7139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14" name="Gerade Verbindung 113"/>
                <p:cNvCxnSpPr/>
                <p:nvPr/>
              </p:nvCxnSpPr>
              <p:spPr bwMode="auto">
                <a:xfrm rot="10800000" flipH="1">
                  <a:off x="498446" y="2571744"/>
                  <a:ext cx="3454400" cy="7139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15" name="Gerade Verbindung 114"/>
                <p:cNvCxnSpPr/>
                <p:nvPr/>
              </p:nvCxnSpPr>
              <p:spPr bwMode="auto">
                <a:xfrm rot="10800000" flipH="1">
                  <a:off x="501622" y="3429000"/>
                  <a:ext cx="3454400" cy="7139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16" name="Gerade Verbindung 115"/>
                <p:cNvCxnSpPr/>
                <p:nvPr/>
              </p:nvCxnSpPr>
              <p:spPr bwMode="auto">
                <a:xfrm rot="10800000" flipH="1">
                  <a:off x="501622" y="4286256"/>
                  <a:ext cx="3454400" cy="7139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17" name="Gerade Verbindung 116"/>
                <p:cNvCxnSpPr/>
                <p:nvPr/>
              </p:nvCxnSpPr>
              <p:spPr bwMode="auto">
                <a:xfrm rot="5400000" flipH="1" flipV="1">
                  <a:off x="62288" y="3019012"/>
                  <a:ext cx="3450433" cy="3172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18" name="Gerade Verbindung 117"/>
                <p:cNvCxnSpPr/>
                <p:nvPr/>
              </p:nvCxnSpPr>
              <p:spPr bwMode="auto">
                <a:xfrm rot="5400000" flipH="1" flipV="1">
                  <a:off x="919544" y="3019013"/>
                  <a:ext cx="3450433" cy="3172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19" name="Gerade Verbindung 118"/>
                <p:cNvCxnSpPr/>
                <p:nvPr/>
              </p:nvCxnSpPr>
              <p:spPr bwMode="auto">
                <a:xfrm rot="5400000" flipH="1" flipV="1">
                  <a:off x="1776800" y="3024567"/>
                  <a:ext cx="3450433" cy="3172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94" name="Gruppieren 168"/>
              <p:cNvGrpSpPr/>
              <p:nvPr/>
            </p:nvGrpSpPr>
            <p:grpSpPr>
              <a:xfrm>
                <a:off x="11082383" y="3355216"/>
                <a:ext cx="1715708" cy="1717678"/>
                <a:chOff x="498446" y="1289827"/>
                <a:chExt cx="3457576" cy="3461542"/>
              </a:xfrm>
            </p:grpSpPr>
            <p:cxnSp>
              <p:nvCxnSpPr>
                <p:cNvPr id="104" name="Gerade Verbindung 103"/>
                <p:cNvCxnSpPr/>
                <p:nvPr/>
              </p:nvCxnSpPr>
              <p:spPr bwMode="auto">
                <a:xfrm rot="5400000" flipH="1" flipV="1">
                  <a:off x="-794968" y="3013458"/>
                  <a:ext cx="3450433" cy="3172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05" name="Gerade Verbindung 104"/>
                <p:cNvCxnSpPr/>
                <p:nvPr/>
              </p:nvCxnSpPr>
              <p:spPr bwMode="auto">
                <a:xfrm rot="10800000" flipH="1">
                  <a:off x="500034" y="1714489"/>
                  <a:ext cx="3454400" cy="7139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06" name="Gerade Verbindung 105"/>
                <p:cNvCxnSpPr/>
                <p:nvPr/>
              </p:nvCxnSpPr>
              <p:spPr bwMode="auto">
                <a:xfrm rot="10800000" flipH="1">
                  <a:off x="498446" y="2571744"/>
                  <a:ext cx="3454400" cy="7139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07" name="Gerade Verbindung 106"/>
                <p:cNvCxnSpPr/>
                <p:nvPr/>
              </p:nvCxnSpPr>
              <p:spPr bwMode="auto">
                <a:xfrm rot="10800000" flipH="1">
                  <a:off x="501622" y="3429000"/>
                  <a:ext cx="3454400" cy="7139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08" name="Gerade Verbindung 107"/>
                <p:cNvCxnSpPr/>
                <p:nvPr/>
              </p:nvCxnSpPr>
              <p:spPr bwMode="auto">
                <a:xfrm rot="10800000" flipH="1">
                  <a:off x="501622" y="4286256"/>
                  <a:ext cx="3454400" cy="7139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09" name="Gerade Verbindung 108"/>
                <p:cNvCxnSpPr/>
                <p:nvPr/>
              </p:nvCxnSpPr>
              <p:spPr bwMode="auto">
                <a:xfrm rot="5400000" flipH="1" flipV="1">
                  <a:off x="62288" y="3019012"/>
                  <a:ext cx="3450433" cy="3172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10" name="Gerade Verbindung 109"/>
                <p:cNvCxnSpPr/>
                <p:nvPr/>
              </p:nvCxnSpPr>
              <p:spPr bwMode="auto">
                <a:xfrm rot="5400000" flipH="1" flipV="1">
                  <a:off x="919544" y="3019013"/>
                  <a:ext cx="3450433" cy="3172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11" name="Gerade Verbindung 110"/>
                <p:cNvCxnSpPr/>
                <p:nvPr/>
              </p:nvCxnSpPr>
              <p:spPr bwMode="auto">
                <a:xfrm rot="5400000" flipH="1" flipV="1">
                  <a:off x="1776800" y="3024567"/>
                  <a:ext cx="3450433" cy="3172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95" name="Gruppieren 169"/>
              <p:cNvGrpSpPr/>
              <p:nvPr/>
            </p:nvGrpSpPr>
            <p:grpSpPr>
              <a:xfrm>
                <a:off x="12807391" y="3355216"/>
                <a:ext cx="1715708" cy="1717678"/>
                <a:chOff x="498446" y="1289827"/>
                <a:chExt cx="3457576" cy="3461542"/>
              </a:xfrm>
            </p:grpSpPr>
            <p:cxnSp>
              <p:nvCxnSpPr>
                <p:cNvPr id="96" name="Gerade Verbindung 95"/>
                <p:cNvCxnSpPr/>
                <p:nvPr/>
              </p:nvCxnSpPr>
              <p:spPr bwMode="auto">
                <a:xfrm rot="5400000" flipH="1" flipV="1">
                  <a:off x="-794968" y="3013458"/>
                  <a:ext cx="3450433" cy="3172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97" name="Gerade Verbindung 96"/>
                <p:cNvCxnSpPr/>
                <p:nvPr/>
              </p:nvCxnSpPr>
              <p:spPr bwMode="auto">
                <a:xfrm rot="10800000" flipH="1">
                  <a:off x="500034" y="1714489"/>
                  <a:ext cx="3454400" cy="7139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98" name="Gerade Verbindung 97"/>
                <p:cNvCxnSpPr/>
                <p:nvPr/>
              </p:nvCxnSpPr>
              <p:spPr bwMode="auto">
                <a:xfrm rot="10800000" flipH="1">
                  <a:off x="498446" y="2571744"/>
                  <a:ext cx="3454400" cy="7139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99" name="Gerade Verbindung 98"/>
                <p:cNvCxnSpPr/>
                <p:nvPr/>
              </p:nvCxnSpPr>
              <p:spPr bwMode="auto">
                <a:xfrm rot="10800000" flipH="1">
                  <a:off x="501622" y="3429000"/>
                  <a:ext cx="3454400" cy="7139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00" name="Gerade Verbindung 99"/>
                <p:cNvCxnSpPr/>
                <p:nvPr/>
              </p:nvCxnSpPr>
              <p:spPr bwMode="auto">
                <a:xfrm rot="10800000" flipH="1">
                  <a:off x="501622" y="4286256"/>
                  <a:ext cx="3454400" cy="7139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01" name="Gerade Verbindung 100"/>
                <p:cNvCxnSpPr/>
                <p:nvPr/>
              </p:nvCxnSpPr>
              <p:spPr bwMode="auto">
                <a:xfrm rot="5400000" flipH="1" flipV="1">
                  <a:off x="62288" y="3019012"/>
                  <a:ext cx="3450433" cy="3172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02" name="Gerade Verbindung 101"/>
                <p:cNvCxnSpPr/>
                <p:nvPr/>
              </p:nvCxnSpPr>
              <p:spPr bwMode="auto">
                <a:xfrm rot="5400000" flipH="1" flipV="1">
                  <a:off x="919544" y="3019013"/>
                  <a:ext cx="3450433" cy="3172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03" name="Gerade Verbindung 102"/>
                <p:cNvCxnSpPr/>
                <p:nvPr/>
              </p:nvCxnSpPr>
              <p:spPr bwMode="auto">
                <a:xfrm rot="5400000" flipH="1" flipV="1">
                  <a:off x="1776800" y="3024567"/>
                  <a:ext cx="3450433" cy="3172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</p:grpSp>
      <p:sp>
        <p:nvSpPr>
          <p:cNvPr id="153" name="Rectangle 5"/>
          <p:cNvSpPr>
            <a:spLocks noChangeArrowheads="1"/>
          </p:cNvSpPr>
          <p:nvPr/>
        </p:nvSpPr>
        <p:spPr bwMode="auto">
          <a:xfrm>
            <a:off x="714525" y="4857937"/>
            <a:ext cx="2857343" cy="2857343"/>
          </a:xfrm>
          <a:prstGeom prst="rect">
            <a:avLst/>
          </a:prstGeom>
          <a:solidFill>
            <a:schemeClr val="accent3">
              <a:lumMod val="85000"/>
            </a:schemeClr>
          </a:solidFill>
          <a:ln w="19050" algn="ctr">
            <a:noFill/>
            <a:miter lim="800000"/>
            <a:headEnd type="none" w="sm" len="sm"/>
            <a:tailEnd/>
          </a:ln>
          <a:effectLst/>
          <a:scene3d>
            <a:camera prst="isometricOffAxis1Top"/>
            <a:lightRig rig="threePt" dir="t"/>
          </a:scene3d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54" name="Gruppieren 299"/>
          <p:cNvGrpSpPr/>
          <p:nvPr/>
        </p:nvGrpSpPr>
        <p:grpSpPr>
          <a:xfrm>
            <a:off x="714525" y="5505950"/>
            <a:ext cx="2791522" cy="1520825"/>
            <a:chOff x="5018088" y="4365625"/>
            <a:chExt cx="3313112" cy="1804988"/>
          </a:xfrm>
          <a:scene3d>
            <a:camera prst="isometricOffAxis1Top"/>
            <a:lightRig rig="threePt" dir="t"/>
          </a:scene3d>
        </p:grpSpPr>
        <p:sp>
          <p:nvSpPr>
            <p:cNvPr id="155" name="Oval 448"/>
            <p:cNvSpPr>
              <a:spLocks noChangeArrowheads="1"/>
            </p:cNvSpPr>
            <p:nvPr/>
          </p:nvSpPr>
          <p:spPr bwMode="auto">
            <a:xfrm>
              <a:off x="5073650" y="5151438"/>
              <a:ext cx="0" cy="0"/>
            </a:xfrm>
            <a:prstGeom prst="ellipse">
              <a:avLst/>
            </a:prstGeom>
            <a:solidFill>
              <a:schemeClr val="tx1"/>
            </a:solidFill>
            <a:ln w="1524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6" name="Oval 449"/>
            <p:cNvSpPr>
              <a:spLocks noChangeArrowheads="1"/>
            </p:cNvSpPr>
            <p:nvPr/>
          </p:nvSpPr>
          <p:spPr bwMode="auto">
            <a:xfrm>
              <a:off x="5302250" y="5427663"/>
              <a:ext cx="0" cy="0"/>
            </a:xfrm>
            <a:prstGeom prst="ellipse">
              <a:avLst/>
            </a:prstGeom>
            <a:solidFill>
              <a:schemeClr val="tx1"/>
            </a:solidFill>
            <a:ln w="1524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7" name="Oval 450"/>
            <p:cNvSpPr>
              <a:spLocks noChangeArrowheads="1"/>
            </p:cNvSpPr>
            <p:nvPr/>
          </p:nvSpPr>
          <p:spPr bwMode="auto">
            <a:xfrm>
              <a:off x="6216650" y="5246688"/>
              <a:ext cx="0" cy="0"/>
            </a:xfrm>
            <a:prstGeom prst="ellipse">
              <a:avLst/>
            </a:prstGeom>
            <a:solidFill>
              <a:schemeClr val="tx1"/>
            </a:solidFill>
            <a:ln w="1524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8" name="Oval 451"/>
            <p:cNvSpPr>
              <a:spLocks noChangeArrowheads="1"/>
            </p:cNvSpPr>
            <p:nvPr/>
          </p:nvSpPr>
          <p:spPr bwMode="auto">
            <a:xfrm>
              <a:off x="5576888" y="5246688"/>
              <a:ext cx="0" cy="0"/>
            </a:xfrm>
            <a:prstGeom prst="ellipse">
              <a:avLst/>
            </a:prstGeom>
            <a:solidFill>
              <a:schemeClr val="tx1"/>
            </a:solidFill>
            <a:ln w="1524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" name="Oval 452"/>
            <p:cNvSpPr>
              <a:spLocks noChangeArrowheads="1"/>
            </p:cNvSpPr>
            <p:nvPr/>
          </p:nvSpPr>
          <p:spPr bwMode="auto">
            <a:xfrm>
              <a:off x="5989638" y="5427663"/>
              <a:ext cx="0" cy="0"/>
            </a:xfrm>
            <a:prstGeom prst="ellipse">
              <a:avLst/>
            </a:prstGeom>
            <a:solidFill>
              <a:schemeClr val="tx1"/>
            </a:solidFill>
            <a:ln w="1524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0" name="Oval 453"/>
            <p:cNvSpPr>
              <a:spLocks noChangeArrowheads="1"/>
            </p:cNvSpPr>
            <p:nvPr/>
          </p:nvSpPr>
          <p:spPr bwMode="auto">
            <a:xfrm>
              <a:off x="6311900" y="4833938"/>
              <a:ext cx="0" cy="0"/>
            </a:xfrm>
            <a:prstGeom prst="ellipse">
              <a:avLst/>
            </a:prstGeom>
            <a:solidFill>
              <a:schemeClr val="tx1"/>
            </a:solidFill>
            <a:ln w="1524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1" name="Oval 454"/>
            <p:cNvSpPr>
              <a:spLocks noChangeArrowheads="1"/>
            </p:cNvSpPr>
            <p:nvPr/>
          </p:nvSpPr>
          <p:spPr bwMode="auto">
            <a:xfrm>
              <a:off x="6402388" y="5564188"/>
              <a:ext cx="0" cy="0"/>
            </a:xfrm>
            <a:prstGeom prst="ellipse">
              <a:avLst/>
            </a:prstGeom>
            <a:solidFill>
              <a:schemeClr val="tx1"/>
            </a:solidFill>
            <a:ln w="1524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" name="Oval 455"/>
            <p:cNvSpPr>
              <a:spLocks noChangeArrowheads="1"/>
            </p:cNvSpPr>
            <p:nvPr/>
          </p:nvSpPr>
          <p:spPr bwMode="auto">
            <a:xfrm>
              <a:off x="7502525" y="5062538"/>
              <a:ext cx="0" cy="0"/>
            </a:xfrm>
            <a:prstGeom prst="ellipse">
              <a:avLst/>
            </a:prstGeom>
            <a:solidFill>
              <a:schemeClr val="tx1"/>
            </a:solidFill>
            <a:ln w="1524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" name="Oval 456"/>
            <p:cNvSpPr>
              <a:spLocks noChangeArrowheads="1"/>
            </p:cNvSpPr>
            <p:nvPr/>
          </p:nvSpPr>
          <p:spPr bwMode="auto">
            <a:xfrm>
              <a:off x="7316788" y="5473700"/>
              <a:ext cx="0" cy="0"/>
            </a:xfrm>
            <a:prstGeom prst="ellipse">
              <a:avLst/>
            </a:prstGeom>
            <a:solidFill>
              <a:schemeClr val="tx1"/>
            </a:solidFill>
            <a:ln w="1524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" name="Oval 457"/>
            <p:cNvSpPr>
              <a:spLocks noChangeArrowheads="1"/>
            </p:cNvSpPr>
            <p:nvPr/>
          </p:nvSpPr>
          <p:spPr bwMode="auto">
            <a:xfrm>
              <a:off x="6767513" y="5289550"/>
              <a:ext cx="0" cy="0"/>
            </a:xfrm>
            <a:prstGeom prst="ellipse">
              <a:avLst/>
            </a:prstGeom>
            <a:solidFill>
              <a:schemeClr val="tx1"/>
            </a:solidFill>
            <a:ln w="1524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" name="Oval 458"/>
            <p:cNvSpPr>
              <a:spLocks noChangeArrowheads="1"/>
            </p:cNvSpPr>
            <p:nvPr/>
          </p:nvSpPr>
          <p:spPr bwMode="auto">
            <a:xfrm>
              <a:off x="7180263" y="5108575"/>
              <a:ext cx="0" cy="0"/>
            </a:xfrm>
            <a:prstGeom prst="ellipse">
              <a:avLst/>
            </a:prstGeom>
            <a:solidFill>
              <a:schemeClr val="tx1"/>
            </a:solidFill>
            <a:ln w="1524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" name="Oval 459"/>
            <p:cNvSpPr>
              <a:spLocks noChangeArrowheads="1"/>
            </p:cNvSpPr>
            <p:nvPr/>
          </p:nvSpPr>
          <p:spPr bwMode="auto">
            <a:xfrm>
              <a:off x="7042150" y="5427663"/>
              <a:ext cx="0" cy="0"/>
            </a:xfrm>
            <a:prstGeom prst="ellipse">
              <a:avLst/>
            </a:prstGeom>
            <a:solidFill>
              <a:schemeClr val="tx1"/>
            </a:solidFill>
            <a:ln w="1524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7" name="Oval 460"/>
            <p:cNvSpPr>
              <a:spLocks noChangeArrowheads="1"/>
            </p:cNvSpPr>
            <p:nvPr/>
          </p:nvSpPr>
          <p:spPr bwMode="auto">
            <a:xfrm>
              <a:off x="7639050" y="4649788"/>
              <a:ext cx="0" cy="0"/>
            </a:xfrm>
            <a:prstGeom prst="ellipse">
              <a:avLst/>
            </a:prstGeom>
            <a:solidFill>
              <a:schemeClr val="tx1"/>
            </a:solidFill>
            <a:ln w="1524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" name="Oval 461"/>
            <p:cNvSpPr>
              <a:spLocks noChangeArrowheads="1"/>
            </p:cNvSpPr>
            <p:nvPr/>
          </p:nvSpPr>
          <p:spPr bwMode="auto">
            <a:xfrm>
              <a:off x="7867650" y="5337175"/>
              <a:ext cx="0" cy="0"/>
            </a:xfrm>
            <a:prstGeom prst="ellipse">
              <a:avLst/>
            </a:prstGeom>
            <a:solidFill>
              <a:schemeClr val="tx1"/>
            </a:solidFill>
            <a:ln w="1524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9" name="Oval 462"/>
            <p:cNvSpPr>
              <a:spLocks noChangeArrowheads="1"/>
            </p:cNvSpPr>
            <p:nvPr/>
          </p:nvSpPr>
          <p:spPr bwMode="auto">
            <a:xfrm>
              <a:off x="8142288" y="5151438"/>
              <a:ext cx="0" cy="0"/>
            </a:xfrm>
            <a:prstGeom prst="ellipse">
              <a:avLst/>
            </a:prstGeom>
            <a:solidFill>
              <a:schemeClr val="tx1"/>
            </a:solidFill>
            <a:ln w="1524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0" name="Oval 463"/>
            <p:cNvSpPr>
              <a:spLocks noChangeArrowheads="1"/>
            </p:cNvSpPr>
            <p:nvPr/>
          </p:nvSpPr>
          <p:spPr bwMode="auto">
            <a:xfrm>
              <a:off x="6586538" y="5886450"/>
              <a:ext cx="0" cy="0"/>
            </a:xfrm>
            <a:prstGeom prst="ellipse">
              <a:avLst/>
            </a:prstGeom>
            <a:solidFill>
              <a:schemeClr val="tx1"/>
            </a:solidFill>
            <a:ln w="1524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" name="Oval 464"/>
            <p:cNvSpPr>
              <a:spLocks noChangeArrowheads="1"/>
            </p:cNvSpPr>
            <p:nvPr/>
          </p:nvSpPr>
          <p:spPr bwMode="auto">
            <a:xfrm>
              <a:off x="6813550" y="5611813"/>
              <a:ext cx="0" cy="0"/>
            </a:xfrm>
            <a:prstGeom prst="ellipse">
              <a:avLst/>
            </a:prstGeom>
            <a:solidFill>
              <a:schemeClr val="tx1"/>
            </a:solidFill>
            <a:ln w="1524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2" name="Line 465"/>
            <p:cNvSpPr>
              <a:spLocks noChangeShapeType="1"/>
            </p:cNvSpPr>
            <p:nvPr/>
          </p:nvSpPr>
          <p:spPr bwMode="auto">
            <a:xfrm flipV="1">
              <a:off x="5302250" y="5246688"/>
              <a:ext cx="274638" cy="180975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3" name="Line 466"/>
            <p:cNvSpPr>
              <a:spLocks noChangeShapeType="1"/>
            </p:cNvSpPr>
            <p:nvPr/>
          </p:nvSpPr>
          <p:spPr bwMode="auto">
            <a:xfrm flipH="1">
              <a:off x="5576888" y="5014913"/>
              <a:ext cx="138112" cy="231775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4" name="Line 467"/>
            <p:cNvSpPr>
              <a:spLocks noChangeShapeType="1"/>
            </p:cNvSpPr>
            <p:nvPr/>
          </p:nvSpPr>
          <p:spPr bwMode="auto">
            <a:xfrm flipH="1" flipV="1">
              <a:off x="5529263" y="4421188"/>
              <a:ext cx="185737" cy="593725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5" name="Line 468"/>
            <p:cNvSpPr>
              <a:spLocks noChangeShapeType="1"/>
            </p:cNvSpPr>
            <p:nvPr/>
          </p:nvSpPr>
          <p:spPr bwMode="auto">
            <a:xfrm flipH="1" flipV="1">
              <a:off x="6767513" y="5289550"/>
              <a:ext cx="46037" cy="322263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6" name="Line 469"/>
            <p:cNvSpPr>
              <a:spLocks noChangeShapeType="1"/>
            </p:cNvSpPr>
            <p:nvPr/>
          </p:nvSpPr>
          <p:spPr bwMode="auto">
            <a:xfrm flipV="1">
              <a:off x="6767513" y="4876800"/>
              <a:ext cx="227012" cy="41275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7" name="Line 470"/>
            <p:cNvSpPr>
              <a:spLocks noChangeShapeType="1"/>
            </p:cNvSpPr>
            <p:nvPr/>
          </p:nvSpPr>
          <p:spPr bwMode="auto">
            <a:xfrm>
              <a:off x="6994525" y="4876800"/>
              <a:ext cx="185738" cy="231775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8" name="Line 471"/>
            <p:cNvSpPr>
              <a:spLocks noChangeShapeType="1"/>
            </p:cNvSpPr>
            <p:nvPr/>
          </p:nvSpPr>
          <p:spPr bwMode="auto">
            <a:xfrm flipH="1">
              <a:off x="7042150" y="5108575"/>
              <a:ext cx="138113" cy="319088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9" name="Line 472"/>
            <p:cNvSpPr>
              <a:spLocks noChangeShapeType="1"/>
            </p:cNvSpPr>
            <p:nvPr/>
          </p:nvSpPr>
          <p:spPr bwMode="auto">
            <a:xfrm>
              <a:off x="7042150" y="5427663"/>
              <a:ext cx="274638" cy="46037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0" name="Line 473"/>
            <p:cNvSpPr>
              <a:spLocks noChangeShapeType="1"/>
            </p:cNvSpPr>
            <p:nvPr/>
          </p:nvSpPr>
          <p:spPr bwMode="auto">
            <a:xfrm flipV="1">
              <a:off x="7316788" y="5062538"/>
              <a:ext cx="185737" cy="411162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1" name="Line 474"/>
            <p:cNvSpPr>
              <a:spLocks noChangeShapeType="1"/>
            </p:cNvSpPr>
            <p:nvPr/>
          </p:nvSpPr>
          <p:spPr bwMode="auto">
            <a:xfrm flipH="1" flipV="1">
              <a:off x="6402388" y="5564188"/>
              <a:ext cx="411162" cy="47625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2" name="Line 475"/>
            <p:cNvSpPr>
              <a:spLocks noChangeShapeType="1"/>
            </p:cNvSpPr>
            <p:nvPr/>
          </p:nvSpPr>
          <p:spPr bwMode="auto">
            <a:xfrm flipH="1" flipV="1">
              <a:off x="6216650" y="5246688"/>
              <a:ext cx="185738" cy="31750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3" name="Line 476"/>
            <p:cNvSpPr>
              <a:spLocks noChangeShapeType="1"/>
            </p:cNvSpPr>
            <p:nvPr/>
          </p:nvSpPr>
          <p:spPr bwMode="auto">
            <a:xfrm flipV="1">
              <a:off x="6216650" y="4833938"/>
              <a:ext cx="95250" cy="41275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4" name="Line 477"/>
            <p:cNvSpPr>
              <a:spLocks noChangeShapeType="1"/>
            </p:cNvSpPr>
            <p:nvPr/>
          </p:nvSpPr>
          <p:spPr bwMode="auto">
            <a:xfrm flipV="1">
              <a:off x="6311900" y="4421188"/>
              <a:ext cx="90488" cy="365125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5" name="Line 478"/>
            <p:cNvSpPr>
              <a:spLocks noChangeShapeType="1"/>
            </p:cNvSpPr>
            <p:nvPr/>
          </p:nvSpPr>
          <p:spPr bwMode="auto">
            <a:xfrm>
              <a:off x="6402388" y="4421188"/>
              <a:ext cx="866775" cy="90487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6" name="Line 479"/>
            <p:cNvSpPr>
              <a:spLocks noChangeShapeType="1"/>
            </p:cNvSpPr>
            <p:nvPr/>
          </p:nvSpPr>
          <p:spPr bwMode="auto">
            <a:xfrm>
              <a:off x="7269163" y="4511675"/>
              <a:ext cx="233362" cy="550863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7" name="Line 480"/>
            <p:cNvSpPr>
              <a:spLocks noChangeShapeType="1"/>
            </p:cNvSpPr>
            <p:nvPr/>
          </p:nvSpPr>
          <p:spPr bwMode="auto">
            <a:xfrm flipH="1">
              <a:off x="5761038" y="5427663"/>
              <a:ext cx="228600" cy="365125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8" name="Line 481"/>
            <p:cNvSpPr>
              <a:spLocks noChangeShapeType="1"/>
            </p:cNvSpPr>
            <p:nvPr/>
          </p:nvSpPr>
          <p:spPr bwMode="auto">
            <a:xfrm>
              <a:off x="5302250" y="5427663"/>
              <a:ext cx="458788" cy="365125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9" name="Line 482"/>
            <p:cNvSpPr>
              <a:spLocks noChangeShapeType="1"/>
            </p:cNvSpPr>
            <p:nvPr/>
          </p:nvSpPr>
          <p:spPr bwMode="auto">
            <a:xfrm flipV="1">
              <a:off x="5989638" y="5246688"/>
              <a:ext cx="227012" cy="180975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0" name="Line 483"/>
            <p:cNvSpPr>
              <a:spLocks noChangeShapeType="1"/>
            </p:cNvSpPr>
            <p:nvPr/>
          </p:nvSpPr>
          <p:spPr bwMode="auto">
            <a:xfrm>
              <a:off x="5761038" y="5792788"/>
              <a:ext cx="825500" cy="93662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1" name="Line 484"/>
            <p:cNvSpPr>
              <a:spLocks noChangeShapeType="1"/>
            </p:cNvSpPr>
            <p:nvPr/>
          </p:nvSpPr>
          <p:spPr bwMode="auto">
            <a:xfrm flipH="1" flipV="1">
              <a:off x="5073650" y="5151438"/>
              <a:ext cx="228600" cy="276225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2" name="Line 485"/>
            <p:cNvSpPr>
              <a:spLocks noChangeShapeType="1"/>
            </p:cNvSpPr>
            <p:nvPr/>
          </p:nvSpPr>
          <p:spPr bwMode="auto">
            <a:xfrm flipV="1">
              <a:off x="5073650" y="4421188"/>
              <a:ext cx="455613" cy="73025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3" name="Line 486"/>
            <p:cNvSpPr>
              <a:spLocks noChangeShapeType="1"/>
            </p:cNvSpPr>
            <p:nvPr/>
          </p:nvSpPr>
          <p:spPr bwMode="auto">
            <a:xfrm flipV="1">
              <a:off x="6586538" y="5473700"/>
              <a:ext cx="730250" cy="41275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4" name="Line 487"/>
            <p:cNvSpPr>
              <a:spLocks noChangeShapeType="1"/>
            </p:cNvSpPr>
            <p:nvPr/>
          </p:nvSpPr>
          <p:spPr bwMode="auto">
            <a:xfrm flipV="1">
              <a:off x="7316788" y="5337175"/>
              <a:ext cx="550862" cy="136525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5" name="Line 488"/>
            <p:cNvSpPr>
              <a:spLocks noChangeShapeType="1"/>
            </p:cNvSpPr>
            <p:nvPr/>
          </p:nvSpPr>
          <p:spPr bwMode="auto">
            <a:xfrm flipV="1">
              <a:off x="7867650" y="5151438"/>
              <a:ext cx="274638" cy="185737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6" name="Line 489"/>
            <p:cNvSpPr>
              <a:spLocks noChangeShapeType="1"/>
            </p:cNvSpPr>
            <p:nvPr/>
          </p:nvSpPr>
          <p:spPr bwMode="auto">
            <a:xfrm flipH="1" flipV="1">
              <a:off x="7639050" y="4649788"/>
              <a:ext cx="503238" cy="50165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7" name="Line 490"/>
            <p:cNvSpPr>
              <a:spLocks noChangeShapeType="1"/>
            </p:cNvSpPr>
            <p:nvPr/>
          </p:nvSpPr>
          <p:spPr bwMode="auto">
            <a:xfrm>
              <a:off x="7269163" y="4511675"/>
              <a:ext cx="369887" cy="138113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8" name="Line 491"/>
            <p:cNvSpPr>
              <a:spLocks noChangeShapeType="1"/>
            </p:cNvSpPr>
            <p:nvPr/>
          </p:nvSpPr>
          <p:spPr bwMode="auto">
            <a:xfrm flipV="1">
              <a:off x="6813550" y="5427663"/>
              <a:ext cx="228600" cy="18415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9" name="Line 492"/>
            <p:cNvSpPr>
              <a:spLocks noChangeShapeType="1"/>
            </p:cNvSpPr>
            <p:nvPr/>
          </p:nvSpPr>
          <p:spPr bwMode="auto">
            <a:xfrm flipV="1">
              <a:off x="7634288" y="5337175"/>
              <a:ext cx="233362" cy="274638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0" name="Line 493"/>
            <p:cNvSpPr>
              <a:spLocks noChangeShapeType="1"/>
            </p:cNvSpPr>
            <p:nvPr/>
          </p:nvSpPr>
          <p:spPr bwMode="auto">
            <a:xfrm flipH="1">
              <a:off x="7502525" y="5611813"/>
              <a:ext cx="136525" cy="503237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1" name="Line 494"/>
            <p:cNvSpPr>
              <a:spLocks noChangeShapeType="1"/>
            </p:cNvSpPr>
            <p:nvPr/>
          </p:nvSpPr>
          <p:spPr bwMode="auto">
            <a:xfrm flipH="1" flipV="1">
              <a:off x="7046913" y="5886450"/>
              <a:ext cx="455612" cy="22860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2" name="Line 495"/>
            <p:cNvSpPr>
              <a:spLocks noChangeShapeType="1"/>
            </p:cNvSpPr>
            <p:nvPr/>
          </p:nvSpPr>
          <p:spPr bwMode="auto">
            <a:xfrm>
              <a:off x="7316788" y="5473700"/>
              <a:ext cx="322262" cy="138113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3" name="Line 496"/>
            <p:cNvSpPr>
              <a:spLocks noChangeShapeType="1"/>
            </p:cNvSpPr>
            <p:nvPr/>
          </p:nvSpPr>
          <p:spPr bwMode="auto">
            <a:xfrm flipH="1">
              <a:off x="7042150" y="5473700"/>
              <a:ext cx="274638" cy="41275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4" name="Line 497"/>
            <p:cNvSpPr>
              <a:spLocks noChangeShapeType="1"/>
            </p:cNvSpPr>
            <p:nvPr/>
          </p:nvSpPr>
          <p:spPr bwMode="auto">
            <a:xfrm flipV="1">
              <a:off x="7502525" y="5792788"/>
              <a:ext cx="777875" cy="322262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5" name="Line 498"/>
            <p:cNvSpPr>
              <a:spLocks noChangeShapeType="1"/>
            </p:cNvSpPr>
            <p:nvPr/>
          </p:nvSpPr>
          <p:spPr bwMode="auto">
            <a:xfrm>
              <a:off x="6586538" y="5883275"/>
              <a:ext cx="460375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6" name="Line 499"/>
            <p:cNvSpPr>
              <a:spLocks noChangeShapeType="1"/>
            </p:cNvSpPr>
            <p:nvPr/>
          </p:nvSpPr>
          <p:spPr bwMode="auto">
            <a:xfrm flipH="1" flipV="1">
              <a:off x="8142288" y="5151438"/>
              <a:ext cx="138112" cy="644525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7" name="Oval 500"/>
            <p:cNvSpPr>
              <a:spLocks noChangeAspect="1" noChangeArrowheads="1"/>
            </p:cNvSpPr>
            <p:nvPr/>
          </p:nvSpPr>
          <p:spPr bwMode="auto">
            <a:xfrm>
              <a:off x="5705475" y="5745163"/>
              <a:ext cx="107950" cy="107950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" name="Oval 501"/>
            <p:cNvSpPr>
              <a:spLocks noChangeAspect="1" noChangeArrowheads="1"/>
            </p:cNvSpPr>
            <p:nvPr/>
          </p:nvSpPr>
          <p:spPr bwMode="auto">
            <a:xfrm>
              <a:off x="5249863" y="5375275"/>
              <a:ext cx="107950" cy="107950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" name="Oval 502"/>
            <p:cNvSpPr>
              <a:spLocks noChangeAspect="1" noChangeArrowheads="1"/>
            </p:cNvSpPr>
            <p:nvPr/>
          </p:nvSpPr>
          <p:spPr bwMode="auto">
            <a:xfrm>
              <a:off x="5524500" y="5191125"/>
              <a:ext cx="107950" cy="106363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0" name="Oval 503"/>
            <p:cNvSpPr>
              <a:spLocks noChangeAspect="1" noChangeArrowheads="1"/>
            </p:cNvSpPr>
            <p:nvPr/>
          </p:nvSpPr>
          <p:spPr bwMode="auto">
            <a:xfrm>
              <a:off x="5649913" y="4962525"/>
              <a:ext cx="107950" cy="107950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1" name="Oval 504"/>
            <p:cNvSpPr>
              <a:spLocks noChangeAspect="1" noChangeArrowheads="1"/>
            </p:cNvSpPr>
            <p:nvPr/>
          </p:nvSpPr>
          <p:spPr bwMode="auto">
            <a:xfrm>
              <a:off x="5018088" y="5100638"/>
              <a:ext cx="107950" cy="107950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2" name="Oval 505"/>
            <p:cNvSpPr>
              <a:spLocks noChangeAspect="1" noChangeArrowheads="1"/>
            </p:cNvSpPr>
            <p:nvPr/>
          </p:nvSpPr>
          <p:spPr bwMode="auto">
            <a:xfrm>
              <a:off x="5478463" y="4370388"/>
              <a:ext cx="111125" cy="106362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" name="Oval 506"/>
            <p:cNvSpPr>
              <a:spLocks noChangeAspect="1" noChangeArrowheads="1"/>
            </p:cNvSpPr>
            <p:nvPr/>
          </p:nvSpPr>
          <p:spPr bwMode="auto">
            <a:xfrm>
              <a:off x="5937250" y="5380038"/>
              <a:ext cx="107950" cy="107950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4" name="Oval 507"/>
            <p:cNvSpPr>
              <a:spLocks noChangeAspect="1" noChangeArrowheads="1"/>
            </p:cNvSpPr>
            <p:nvPr/>
          </p:nvSpPr>
          <p:spPr bwMode="auto">
            <a:xfrm>
              <a:off x="6165850" y="5194300"/>
              <a:ext cx="106363" cy="107950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" name="Oval 508"/>
            <p:cNvSpPr>
              <a:spLocks noChangeAspect="1" noChangeArrowheads="1"/>
            </p:cNvSpPr>
            <p:nvPr/>
          </p:nvSpPr>
          <p:spPr bwMode="auto">
            <a:xfrm>
              <a:off x="6259513" y="4783138"/>
              <a:ext cx="107950" cy="106362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" name="Oval 509"/>
            <p:cNvSpPr>
              <a:spLocks noChangeAspect="1" noChangeArrowheads="1"/>
            </p:cNvSpPr>
            <p:nvPr/>
          </p:nvSpPr>
          <p:spPr bwMode="auto">
            <a:xfrm>
              <a:off x="6350000" y="5518150"/>
              <a:ext cx="107950" cy="106363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" name="Oval 510"/>
            <p:cNvSpPr>
              <a:spLocks noChangeAspect="1" noChangeArrowheads="1"/>
            </p:cNvSpPr>
            <p:nvPr/>
          </p:nvSpPr>
          <p:spPr bwMode="auto">
            <a:xfrm>
              <a:off x="6535738" y="5835650"/>
              <a:ext cx="106362" cy="107950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8" name="Oval 511"/>
            <p:cNvSpPr>
              <a:spLocks noChangeAspect="1" noChangeArrowheads="1"/>
            </p:cNvSpPr>
            <p:nvPr/>
          </p:nvSpPr>
          <p:spPr bwMode="auto">
            <a:xfrm>
              <a:off x="6989763" y="5835650"/>
              <a:ext cx="107950" cy="107950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9" name="Oval 512"/>
            <p:cNvSpPr>
              <a:spLocks noChangeAspect="1" noChangeArrowheads="1"/>
            </p:cNvSpPr>
            <p:nvPr/>
          </p:nvSpPr>
          <p:spPr bwMode="auto">
            <a:xfrm>
              <a:off x="6757988" y="5564188"/>
              <a:ext cx="107950" cy="107950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0" name="Oval 513"/>
            <p:cNvSpPr>
              <a:spLocks noChangeAspect="1" noChangeArrowheads="1"/>
            </p:cNvSpPr>
            <p:nvPr/>
          </p:nvSpPr>
          <p:spPr bwMode="auto">
            <a:xfrm>
              <a:off x="6715125" y="5238750"/>
              <a:ext cx="107950" cy="106363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" name="Oval 514"/>
            <p:cNvSpPr>
              <a:spLocks noChangeAspect="1" noChangeArrowheads="1"/>
            </p:cNvSpPr>
            <p:nvPr/>
          </p:nvSpPr>
          <p:spPr bwMode="auto">
            <a:xfrm>
              <a:off x="6943725" y="4826000"/>
              <a:ext cx="111125" cy="106363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" name="Oval 515"/>
            <p:cNvSpPr>
              <a:spLocks noChangeAspect="1" noChangeArrowheads="1"/>
            </p:cNvSpPr>
            <p:nvPr/>
          </p:nvSpPr>
          <p:spPr bwMode="auto">
            <a:xfrm>
              <a:off x="7127875" y="5057775"/>
              <a:ext cx="107950" cy="107950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3" name="Oval 516"/>
            <p:cNvSpPr>
              <a:spLocks noChangeAspect="1" noChangeArrowheads="1"/>
            </p:cNvSpPr>
            <p:nvPr/>
          </p:nvSpPr>
          <p:spPr bwMode="auto">
            <a:xfrm>
              <a:off x="6989763" y="5370513"/>
              <a:ext cx="107950" cy="107950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4" name="Oval 517"/>
            <p:cNvSpPr>
              <a:spLocks noChangeAspect="1" noChangeArrowheads="1"/>
            </p:cNvSpPr>
            <p:nvPr/>
          </p:nvSpPr>
          <p:spPr bwMode="auto">
            <a:xfrm>
              <a:off x="7265988" y="5422900"/>
              <a:ext cx="106362" cy="107950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" name="Oval 518"/>
            <p:cNvSpPr>
              <a:spLocks noChangeAspect="1" noChangeArrowheads="1"/>
            </p:cNvSpPr>
            <p:nvPr/>
          </p:nvSpPr>
          <p:spPr bwMode="auto">
            <a:xfrm>
              <a:off x="7583488" y="5561013"/>
              <a:ext cx="107950" cy="106362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" name="Oval 519"/>
            <p:cNvSpPr>
              <a:spLocks noChangeAspect="1" noChangeArrowheads="1"/>
            </p:cNvSpPr>
            <p:nvPr/>
          </p:nvSpPr>
          <p:spPr bwMode="auto">
            <a:xfrm>
              <a:off x="7450138" y="6062663"/>
              <a:ext cx="107950" cy="107950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7" name="Oval 521"/>
            <p:cNvSpPr>
              <a:spLocks noChangeAspect="1" noChangeArrowheads="1"/>
            </p:cNvSpPr>
            <p:nvPr/>
          </p:nvSpPr>
          <p:spPr bwMode="auto">
            <a:xfrm>
              <a:off x="7213600" y="4456113"/>
              <a:ext cx="107950" cy="107950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8" name="Oval 522"/>
            <p:cNvSpPr>
              <a:spLocks noChangeAspect="1" noChangeArrowheads="1"/>
            </p:cNvSpPr>
            <p:nvPr/>
          </p:nvSpPr>
          <p:spPr bwMode="auto">
            <a:xfrm>
              <a:off x="7578725" y="4597400"/>
              <a:ext cx="107950" cy="107950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9" name="Oval 523"/>
            <p:cNvSpPr>
              <a:spLocks noChangeAspect="1" noChangeArrowheads="1"/>
            </p:cNvSpPr>
            <p:nvPr/>
          </p:nvSpPr>
          <p:spPr bwMode="auto">
            <a:xfrm>
              <a:off x="7445375" y="5010150"/>
              <a:ext cx="107950" cy="107950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0" name="Oval 524"/>
            <p:cNvSpPr>
              <a:spLocks noChangeAspect="1" noChangeArrowheads="1"/>
            </p:cNvSpPr>
            <p:nvPr/>
          </p:nvSpPr>
          <p:spPr bwMode="auto">
            <a:xfrm>
              <a:off x="7810500" y="5281613"/>
              <a:ext cx="112713" cy="111125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1" name="Oval 526"/>
            <p:cNvSpPr>
              <a:spLocks noChangeAspect="1" noChangeArrowheads="1"/>
            </p:cNvSpPr>
            <p:nvPr/>
          </p:nvSpPr>
          <p:spPr bwMode="auto">
            <a:xfrm>
              <a:off x="8223250" y="5740400"/>
              <a:ext cx="107950" cy="107950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2" name="Line 530"/>
            <p:cNvSpPr>
              <a:spLocks noChangeShapeType="1"/>
            </p:cNvSpPr>
            <p:nvPr/>
          </p:nvSpPr>
          <p:spPr bwMode="auto">
            <a:xfrm flipV="1">
              <a:off x="5738813" y="4822825"/>
              <a:ext cx="584200" cy="19050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3" name="Line 532"/>
            <p:cNvSpPr>
              <a:spLocks noChangeShapeType="1"/>
            </p:cNvSpPr>
            <p:nvPr/>
          </p:nvSpPr>
          <p:spPr bwMode="auto">
            <a:xfrm>
              <a:off x="5702300" y="4995863"/>
              <a:ext cx="511175" cy="250825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4" name="Line 533"/>
            <p:cNvSpPr>
              <a:spLocks noChangeShapeType="1"/>
            </p:cNvSpPr>
            <p:nvPr/>
          </p:nvSpPr>
          <p:spPr bwMode="auto">
            <a:xfrm flipV="1">
              <a:off x="5691188" y="4430713"/>
              <a:ext cx="719137" cy="587375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5" name="Line 534"/>
            <p:cNvSpPr>
              <a:spLocks noChangeShapeType="1"/>
            </p:cNvSpPr>
            <p:nvPr/>
          </p:nvSpPr>
          <p:spPr bwMode="auto">
            <a:xfrm>
              <a:off x="5538788" y="4397375"/>
              <a:ext cx="849312" cy="33338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6" name="Oval 520"/>
            <p:cNvSpPr>
              <a:spLocks noChangeAspect="1" noChangeArrowheads="1"/>
            </p:cNvSpPr>
            <p:nvPr/>
          </p:nvSpPr>
          <p:spPr bwMode="auto">
            <a:xfrm>
              <a:off x="6350000" y="4365625"/>
              <a:ext cx="107950" cy="107950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7" name="Oval 525"/>
            <p:cNvSpPr>
              <a:spLocks noChangeAspect="1" noChangeArrowheads="1"/>
            </p:cNvSpPr>
            <p:nvPr/>
          </p:nvSpPr>
          <p:spPr bwMode="auto">
            <a:xfrm>
              <a:off x="8086725" y="5095875"/>
              <a:ext cx="106363" cy="107950"/>
            </a:xfrm>
            <a:prstGeom prst="ellipse">
              <a:avLst/>
            </a:prstGeom>
            <a:solidFill>
              <a:schemeClr val="tx1"/>
            </a:solidFill>
            <a:ln w="28575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38" name="Gruppieren 237"/>
          <p:cNvGrpSpPr/>
          <p:nvPr/>
        </p:nvGrpSpPr>
        <p:grpSpPr>
          <a:xfrm>
            <a:off x="214282" y="1605962"/>
            <a:ext cx="3847181" cy="5290145"/>
            <a:chOff x="214282" y="1605962"/>
            <a:chExt cx="3847181" cy="5290145"/>
          </a:xfrm>
        </p:grpSpPr>
        <p:cxnSp>
          <p:nvCxnSpPr>
            <p:cNvPr id="239" name="Gerade Verbindung 238"/>
            <p:cNvCxnSpPr/>
            <p:nvPr/>
          </p:nvCxnSpPr>
          <p:spPr bwMode="auto">
            <a:xfrm rot="5400000">
              <a:off x="2015493" y="4446270"/>
              <a:ext cx="4076697" cy="15242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0" name="Gerade Verbindung 239"/>
            <p:cNvCxnSpPr/>
            <p:nvPr/>
          </p:nvCxnSpPr>
          <p:spPr bwMode="auto">
            <a:xfrm rot="5400000">
              <a:off x="-578458" y="4850138"/>
              <a:ext cx="4076697" cy="15242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1" name="Gerade Verbindung 240"/>
            <p:cNvCxnSpPr/>
            <p:nvPr/>
          </p:nvCxnSpPr>
          <p:spPr bwMode="auto">
            <a:xfrm rot="5400000">
              <a:off x="-1816446" y="4053547"/>
              <a:ext cx="4076697" cy="15242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2" name="Gerade Verbindung 241"/>
            <p:cNvCxnSpPr/>
            <p:nvPr/>
          </p:nvCxnSpPr>
          <p:spPr bwMode="auto">
            <a:xfrm rot="5400000">
              <a:off x="742161" y="3636690"/>
              <a:ext cx="4076697" cy="15242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43" name="Line 15"/>
          <p:cNvSpPr>
            <a:spLocks noChangeShapeType="1"/>
          </p:cNvSpPr>
          <p:nvPr/>
        </p:nvSpPr>
        <p:spPr bwMode="auto">
          <a:xfrm flipH="1">
            <a:off x="3918998" y="1960252"/>
            <a:ext cx="410577" cy="35877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arrow" w="lg" len="lg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45" name="Text Box 16"/>
          <p:cNvSpPr txBox="1">
            <a:spLocks noChangeArrowheads="1"/>
          </p:cNvSpPr>
          <p:nvPr/>
        </p:nvSpPr>
        <p:spPr bwMode="auto">
          <a:xfrm>
            <a:off x="4046220" y="2962264"/>
            <a:ext cx="714380" cy="461665"/>
          </a:xfrm>
          <a:prstGeom prst="rect">
            <a:avLst/>
          </a:prstGeom>
          <a:noFill/>
          <a:ln w="12700" algn="ctr">
            <a:noFill/>
            <a:miter lim="800000"/>
            <a:headEnd type="none" w="sm" len="sm"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i="0" dirty="0" smtClean="0"/>
              <a:t>M-1</a:t>
            </a:r>
            <a:endParaRPr lang="en-US" i="0" dirty="0"/>
          </a:p>
        </p:txBody>
      </p:sp>
      <p:sp>
        <p:nvSpPr>
          <p:cNvPr id="446" name="Text Box 16"/>
          <p:cNvSpPr txBox="1">
            <a:spLocks noChangeArrowheads="1"/>
          </p:cNvSpPr>
          <p:nvPr/>
        </p:nvSpPr>
        <p:spPr bwMode="auto">
          <a:xfrm>
            <a:off x="4046220" y="3750685"/>
            <a:ext cx="714380" cy="461665"/>
          </a:xfrm>
          <a:prstGeom prst="rect">
            <a:avLst/>
          </a:prstGeom>
          <a:noFill/>
          <a:ln w="12700" algn="ctr">
            <a:noFill/>
            <a:miter lim="800000"/>
            <a:headEnd type="none" w="sm" len="sm"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b="1" i="0" dirty="0" smtClean="0"/>
              <a:t>…</a:t>
            </a:r>
            <a:endParaRPr lang="en-US" b="1" i="0" dirty="0"/>
          </a:p>
        </p:txBody>
      </p:sp>
      <p:sp>
        <p:nvSpPr>
          <p:cNvPr id="447" name="Text Box 16"/>
          <p:cNvSpPr txBox="1">
            <a:spLocks noChangeArrowheads="1"/>
          </p:cNvSpPr>
          <p:nvPr/>
        </p:nvSpPr>
        <p:spPr bwMode="auto">
          <a:xfrm>
            <a:off x="4046220" y="4529084"/>
            <a:ext cx="714380" cy="461665"/>
          </a:xfrm>
          <a:prstGeom prst="rect">
            <a:avLst/>
          </a:prstGeom>
          <a:noFill/>
          <a:ln w="12700" algn="ctr">
            <a:noFill/>
            <a:miter lim="800000"/>
            <a:headEnd type="none" w="sm" len="sm"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dirty="0" smtClean="0"/>
              <a:t>2</a:t>
            </a:r>
            <a:endParaRPr lang="en-US" i="0" dirty="0"/>
          </a:p>
        </p:txBody>
      </p:sp>
      <p:sp>
        <p:nvSpPr>
          <p:cNvPr id="448" name="Text Box 16"/>
          <p:cNvSpPr txBox="1">
            <a:spLocks noChangeArrowheads="1"/>
          </p:cNvSpPr>
          <p:nvPr/>
        </p:nvSpPr>
        <p:spPr bwMode="auto">
          <a:xfrm>
            <a:off x="4046220" y="5220995"/>
            <a:ext cx="714380" cy="461665"/>
          </a:xfrm>
          <a:prstGeom prst="rect">
            <a:avLst/>
          </a:prstGeom>
          <a:noFill/>
          <a:ln w="12700" algn="ctr">
            <a:noFill/>
            <a:miter lim="800000"/>
            <a:headEnd type="none" w="sm" len="sm"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dirty="0" smtClean="0"/>
              <a:t>1</a:t>
            </a:r>
            <a:endParaRPr lang="en-US" i="0" dirty="0"/>
          </a:p>
        </p:txBody>
      </p:sp>
      <p:grpSp>
        <p:nvGrpSpPr>
          <p:cNvPr id="249" name="Gruppieren 248"/>
          <p:cNvGrpSpPr/>
          <p:nvPr/>
        </p:nvGrpSpPr>
        <p:grpSpPr>
          <a:xfrm>
            <a:off x="488474" y="2124792"/>
            <a:ext cx="1386430" cy="4076697"/>
            <a:chOff x="488474" y="2124792"/>
            <a:chExt cx="1386430" cy="4076697"/>
          </a:xfrm>
        </p:grpSpPr>
        <p:sp>
          <p:nvSpPr>
            <p:cNvPr id="248" name="Rechteck 247"/>
            <p:cNvSpPr/>
            <p:nvPr/>
          </p:nvSpPr>
          <p:spPr bwMode="auto">
            <a:xfrm>
              <a:off x="488474" y="2153081"/>
              <a:ext cx="1386430" cy="1449238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isometricOffAxis1Top"/>
              <a:lightRig rig="threePt" dir="t"/>
            </a:scene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5" name="Rechteck 244"/>
            <p:cNvSpPr/>
            <p:nvPr/>
          </p:nvSpPr>
          <p:spPr bwMode="auto">
            <a:xfrm>
              <a:off x="922969" y="5127416"/>
              <a:ext cx="148471" cy="147798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isometricOffAxis1Top"/>
              <a:lightRig rig="threePt" dir="t"/>
            </a:scene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6" name="Rechteck 245"/>
            <p:cNvSpPr/>
            <p:nvPr/>
          </p:nvSpPr>
          <p:spPr bwMode="auto">
            <a:xfrm>
              <a:off x="938583" y="4367635"/>
              <a:ext cx="327706" cy="342552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isometricOffAxis1Top"/>
              <a:lightRig rig="threePt" dir="t"/>
            </a:scene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7" name="Rechteck 246"/>
            <p:cNvSpPr/>
            <p:nvPr/>
          </p:nvSpPr>
          <p:spPr bwMode="auto">
            <a:xfrm>
              <a:off x="694732" y="3512029"/>
              <a:ext cx="673025" cy="703515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isometricOffAxis1Top"/>
              <a:lightRig rig="threePt" dir="t"/>
            </a:scene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244" name="Gerade Verbindung 243"/>
            <p:cNvCxnSpPr/>
            <p:nvPr/>
          </p:nvCxnSpPr>
          <p:spPr bwMode="auto">
            <a:xfrm rot="5400000">
              <a:off x="-1120917" y="4155520"/>
              <a:ext cx="4076697" cy="15242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50" name="Rechteck 249"/>
          <p:cNvSpPr/>
          <p:nvPr/>
        </p:nvSpPr>
        <p:spPr bwMode="auto">
          <a:xfrm>
            <a:off x="714615" y="776087"/>
            <a:ext cx="2850777" cy="2872049"/>
          </a:xfrm>
          <a:prstGeom prst="rect">
            <a:avLst/>
          </a:prstGeom>
          <a:solidFill>
            <a:srgbClr val="FF0000">
              <a:alpha val="4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isometricOffAxis1Top"/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1" name="Freihandform 250"/>
          <p:cNvSpPr/>
          <p:nvPr/>
        </p:nvSpPr>
        <p:spPr bwMode="auto">
          <a:xfrm>
            <a:off x="2043953" y="1936376"/>
            <a:ext cx="686440" cy="960505"/>
          </a:xfrm>
          <a:custGeom>
            <a:avLst/>
            <a:gdLst>
              <a:gd name="connsiteX0" fmla="*/ 614723 w 686440"/>
              <a:gd name="connsiteY0" fmla="*/ 0 h 960505"/>
              <a:gd name="connsiteX1" fmla="*/ 583986 w 686440"/>
              <a:gd name="connsiteY1" fmla="*/ 553251 h 960505"/>
              <a:gd name="connsiteX2" fmla="*/ 0 w 686440"/>
              <a:gd name="connsiteY2" fmla="*/ 960505 h 960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86440" h="960505">
                <a:moveTo>
                  <a:pt x="614723" y="0"/>
                </a:moveTo>
                <a:cubicBezTo>
                  <a:pt x="650581" y="196583"/>
                  <a:pt x="686440" y="393167"/>
                  <a:pt x="583986" y="553251"/>
                </a:cubicBezTo>
                <a:cubicBezTo>
                  <a:pt x="481532" y="713335"/>
                  <a:pt x="240766" y="836920"/>
                  <a:pt x="0" y="960505"/>
                </a:cubicBezTo>
              </a:path>
            </a:pathLst>
          </a:custGeom>
          <a:noFill/>
          <a:ln w="381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2" name="Ellipse 251"/>
          <p:cNvSpPr/>
          <p:nvPr/>
        </p:nvSpPr>
        <p:spPr bwMode="auto">
          <a:xfrm>
            <a:off x="2608534" y="1857364"/>
            <a:ext cx="79012" cy="79012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6" name="Freihandform 255"/>
          <p:cNvSpPr/>
          <p:nvPr/>
        </p:nvSpPr>
        <p:spPr bwMode="auto">
          <a:xfrm>
            <a:off x="329142" y="2832100"/>
            <a:ext cx="324908" cy="946150"/>
          </a:xfrm>
          <a:custGeom>
            <a:avLst/>
            <a:gdLst>
              <a:gd name="connsiteX0" fmla="*/ 324908 w 324908"/>
              <a:gd name="connsiteY0" fmla="*/ 0 h 946150"/>
              <a:gd name="connsiteX1" fmla="*/ 7408 w 324908"/>
              <a:gd name="connsiteY1" fmla="*/ 495300 h 946150"/>
              <a:gd name="connsiteX2" fmla="*/ 280458 w 324908"/>
              <a:gd name="connsiteY2" fmla="*/ 946150 h 946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4908" h="946150">
                <a:moveTo>
                  <a:pt x="324908" y="0"/>
                </a:moveTo>
                <a:cubicBezTo>
                  <a:pt x="169862" y="168804"/>
                  <a:pt x="14816" y="337608"/>
                  <a:pt x="7408" y="495300"/>
                </a:cubicBezTo>
                <a:cubicBezTo>
                  <a:pt x="0" y="652992"/>
                  <a:pt x="140229" y="799571"/>
                  <a:pt x="280458" y="946150"/>
                </a:cubicBezTo>
              </a:path>
            </a:pathLst>
          </a:custGeom>
          <a:noFill/>
          <a:ln w="381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  <p:sp>
        <p:nvSpPr>
          <p:cNvPr id="253" name="Ellipse 252"/>
          <p:cNvSpPr/>
          <p:nvPr/>
        </p:nvSpPr>
        <p:spPr bwMode="auto">
          <a:xfrm>
            <a:off x="642910" y="2778484"/>
            <a:ext cx="79012" cy="79012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8" name="Ellipse 257"/>
          <p:cNvSpPr/>
          <p:nvPr/>
        </p:nvSpPr>
        <p:spPr bwMode="auto">
          <a:xfrm>
            <a:off x="1142976" y="4492996"/>
            <a:ext cx="79012" cy="79012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9" name="Ellipse 258"/>
          <p:cNvSpPr/>
          <p:nvPr/>
        </p:nvSpPr>
        <p:spPr bwMode="auto">
          <a:xfrm>
            <a:off x="928662" y="5143512"/>
            <a:ext cx="79012" cy="79012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0" name="Freihandform 259"/>
          <p:cNvSpPr/>
          <p:nvPr/>
        </p:nvSpPr>
        <p:spPr bwMode="auto">
          <a:xfrm>
            <a:off x="1246880" y="3841750"/>
            <a:ext cx="306753" cy="651246"/>
          </a:xfrm>
          <a:custGeom>
            <a:avLst/>
            <a:gdLst>
              <a:gd name="connsiteX0" fmla="*/ 0 w 296333"/>
              <a:gd name="connsiteY0" fmla="*/ 0 h 647700"/>
              <a:gd name="connsiteX1" fmla="*/ 292100 w 296333"/>
              <a:gd name="connsiteY1" fmla="*/ 285750 h 647700"/>
              <a:gd name="connsiteX2" fmla="*/ 25400 w 296333"/>
              <a:gd name="connsiteY2" fmla="*/ 647700 h 64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6333" h="647700">
                <a:moveTo>
                  <a:pt x="0" y="0"/>
                </a:moveTo>
                <a:cubicBezTo>
                  <a:pt x="143933" y="88900"/>
                  <a:pt x="287867" y="177800"/>
                  <a:pt x="292100" y="285750"/>
                </a:cubicBezTo>
                <a:cubicBezTo>
                  <a:pt x="296333" y="393700"/>
                  <a:pt x="160866" y="520700"/>
                  <a:pt x="25400" y="647700"/>
                </a:cubicBezTo>
              </a:path>
            </a:pathLst>
          </a:custGeom>
          <a:noFill/>
          <a:ln w="381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de-DE" smtClean="0"/>
          </a:p>
        </p:txBody>
      </p:sp>
      <p:sp>
        <p:nvSpPr>
          <p:cNvPr id="257" name="Ellipse 256"/>
          <p:cNvSpPr/>
          <p:nvPr/>
        </p:nvSpPr>
        <p:spPr bwMode="auto">
          <a:xfrm>
            <a:off x="1206840" y="3786190"/>
            <a:ext cx="79012" cy="79012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1" name="Freihandform 260"/>
          <p:cNvSpPr/>
          <p:nvPr/>
        </p:nvSpPr>
        <p:spPr bwMode="auto">
          <a:xfrm>
            <a:off x="1054100" y="4565650"/>
            <a:ext cx="291042" cy="647700"/>
          </a:xfrm>
          <a:custGeom>
            <a:avLst/>
            <a:gdLst>
              <a:gd name="connsiteX0" fmla="*/ 146050 w 291042"/>
              <a:gd name="connsiteY0" fmla="*/ 0 h 647700"/>
              <a:gd name="connsiteX1" fmla="*/ 266700 w 291042"/>
              <a:gd name="connsiteY1" fmla="*/ 406400 h 647700"/>
              <a:gd name="connsiteX2" fmla="*/ 0 w 291042"/>
              <a:gd name="connsiteY2" fmla="*/ 647700 h 64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1042" h="647700">
                <a:moveTo>
                  <a:pt x="146050" y="0"/>
                </a:moveTo>
                <a:cubicBezTo>
                  <a:pt x="218546" y="149225"/>
                  <a:pt x="291042" y="298450"/>
                  <a:pt x="266700" y="406400"/>
                </a:cubicBezTo>
                <a:cubicBezTo>
                  <a:pt x="242358" y="514350"/>
                  <a:pt x="121179" y="581025"/>
                  <a:pt x="0" y="647700"/>
                </a:cubicBezTo>
              </a:path>
            </a:pathLst>
          </a:custGeom>
          <a:noFill/>
          <a:ln w="381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  <p:sp>
        <p:nvSpPr>
          <p:cNvPr id="262" name="Freihandform 261"/>
          <p:cNvSpPr/>
          <p:nvPr/>
        </p:nvSpPr>
        <p:spPr bwMode="auto">
          <a:xfrm>
            <a:off x="600075" y="5194300"/>
            <a:ext cx="339725" cy="990600"/>
          </a:xfrm>
          <a:custGeom>
            <a:avLst/>
            <a:gdLst>
              <a:gd name="connsiteX0" fmla="*/ 339725 w 339725"/>
              <a:gd name="connsiteY0" fmla="*/ 0 h 990600"/>
              <a:gd name="connsiteX1" fmla="*/ 9525 w 339725"/>
              <a:gd name="connsiteY1" fmla="*/ 469900 h 990600"/>
              <a:gd name="connsiteX2" fmla="*/ 282575 w 339725"/>
              <a:gd name="connsiteY2" fmla="*/ 990600 h 99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9725" h="990600">
                <a:moveTo>
                  <a:pt x="339725" y="0"/>
                </a:moveTo>
                <a:cubicBezTo>
                  <a:pt x="179387" y="152400"/>
                  <a:pt x="19050" y="304800"/>
                  <a:pt x="9525" y="469900"/>
                </a:cubicBezTo>
                <a:cubicBezTo>
                  <a:pt x="0" y="635000"/>
                  <a:pt x="141287" y="812800"/>
                  <a:pt x="282575" y="990600"/>
                </a:cubicBezTo>
              </a:path>
            </a:pathLst>
          </a:custGeom>
          <a:noFill/>
          <a:ln w="381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  <p:pic>
        <p:nvPicPr>
          <p:cNvPr id="263" name="Picture 123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 bwMode="auto">
          <a:xfrm>
            <a:off x="888386" y="5929330"/>
            <a:ext cx="183152" cy="244585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/>
      <p:bldP spid="29" grpId="0"/>
      <p:bldP spid="30" grpId="0" animBg="1"/>
      <p:bldP spid="31" grpId="0"/>
      <p:bldP spid="34" grpId="0" animBg="1"/>
      <p:bldP spid="35" grpId="0"/>
      <p:bldP spid="43" grpId="0" animBg="1"/>
      <p:bldP spid="243" grpId="0" animBg="1"/>
      <p:bldP spid="445" grpId="0"/>
      <p:bldP spid="446" grpId="0"/>
      <p:bldP spid="447" grpId="0"/>
      <p:bldP spid="448" grpId="0"/>
      <p:bldP spid="250" grpId="0" animBg="1"/>
      <p:bldP spid="251" grpId="0" animBg="1"/>
      <p:bldP spid="252" grpId="0" animBg="1"/>
      <p:bldP spid="256" grpId="0" animBg="1"/>
      <p:bldP spid="253" grpId="0" animBg="1"/>
      <p:bldP spid="258" grpId="0" animBg="1"/>
      <p:bldP spid="259" grpId="0" animBg="1"/>
      <p:bldP spid="260" grpId="0" animBg="1"/>
      <p:bldP spid="257" grpId="0" animBg="1"/>
      <p:bldP spid="261" grpId="0" animBg="1"/>
      <p:bldP spid="26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Rectangle 124"/>
          <p:cNvSpPr/>
          <p:nvPr/>
        </p:nvSpPr>
        <p:spPr bwMode="auto">
          <a:xfrm>
            <a:off x="3659781" y="4932363"/>
            <a:ext cx="597894" cy="611187"/>
          </a:xfrm>
          <a:prstGeom prst="rect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85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Location pointers (aka location servers)</a:t>
            </a:r>
          </a:p>
        </p:txBody>
      </p:sp>
      <p:sp>
        <p:nvSpPr>
          <p:cNvPr id="9850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 smtClean="0"/>
              <a:t>On every level, </a:t>
            </a:r>
            <a:r>
              <a:rPr lang="en-US" i="1" dirty="0" smtClean="0"/>
              <a:t>t</a:t>
            </a:r>
            <a:r>
              <a:rPr lang="en-US" dirty="0" smtClean="0"/>
              <a:t> stores one </a:t>
            </a:r>
            <a:r>
              <a:rPr lang="en-US" dirty="0" smtClean="0">
                <a:solidFill>
                  <a:srgbClr val="FF0000"/>
                </a:solidFill>
              </a:rPr>
              <a:t>location pointer</a:t>
            </a:r>
            <a:r>
              <a:rPr lang="en-US" dirty="0" smtClean="0">
                <a:solidFill>
                  <a:schemeClr val="tx1"/>
                </a:solidFill>
              </a:rPr>
              <a:t> in the cell containing </a:t>
            </a:r>
            <a:r>
              <a:rPr lang="en-US" i="1" dirty="0" smtClean="0">
                <a:solidFill>
                  <a:schemeClr val="tx1"/>
                </a:solidFill>
              </a:rPr>
              <a:t>t</a:t>
            </a:r>
            <a:endParaRPr lang="en-US" i="1" dirty="0">
              <a:solidFill>
                <a:schemeClr val="tx1"/>
              </a:solidFill>
            </a:endParaRPr>
          </a:p>
          <a:p>
            <a:pPr lvl="1"/>
            <a:r>
              <a:rPr lang="en-US" dirty="0" smtClean="0"/>
              <a:t>     denotes the quadratic cell on level </a:t>
            </a:r>
            <a:r>
              <a:rPr lang="en-US" i="1" dirty="0" smtClean="0"/>
              <a:t>M</a:t>
            </a:r>
            <a:r>
              <a:rPr lang="en-US" dirty="0" smtClean="0"/>
              <a:t> containing </a:t>
            </a:r>
            <a:r>
              <a:rPr lang="en-US" i="1" dirty="0" smtClean="0"/>
              <a:t>t</a:t>
            </a:r>
          </a:p>
          <a:p>
            <a:pPr lvl="1"/>
            <a:r>
              <a:rPr lang="de-CH" dirty="0" smtClean="0"/>
              <a:t>On level k, the </a:t>
            </a:r>
            <a:r>
              <a:rPr lang="de-CH" i="1" dirty="0" smtClean="0"/>
              <a:t>location pointer</a:t>
            </a:r>
            <a:r>
              <a:rPr lang="de-CH" dirty="0" smtClean="0"/>
              <a:t> for </a:t>
            </a:r>
            <a:r>
              <a:rPr lang="de-CH" i="1" dirty="0" smtClean="0"/>
              <a:t>t </a:t>
            </a:r>
            <a:r>
              <a:rPr lang="de-CH" dirty="0" smtClean="0"/>
              <a:t>is called </a:t>
            </a:r>
            <a:endParaRPr lang="en-US" dirty="0"/>
          </a:p>
        </p:txBody>
      </p:sp>
      <p:sp>
        <p:nvSpPr>
          <p:cNvPr id="985092" name="Rectangle 4"/>
          <p:cNvSpPr>
            <a:spLocks noChangeArrowheads="1"/>
          </p:cNvSpPr>
          <p:nvPr/>
        </p:nvSpPr>
        <p:spPr bwMode="auto">
          <a:xfrm>
            <a:off x="1776413" y="3062288"/>
            <a:ext cx="2503487" cy="248126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985097" name="Line 9"/>
          <p:cNvSpPr>
            <a:spLocks noChangeShapeType="1"/>
          </p:cNvSpPr>
          <p:nvPr/>
        </p:nvSpPr>
        <p:spPr bwMode="auto">
          <a:xfrm>
            <a:off x="3030538" y="3062288"/>
            <a:ext cx="0" cy="2481262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985098" name="Line 10"/>
          <p:cNvSpPr>
            <a:spLocks noChangeShapeType="1"/>
          </p:cNvSpPr>
          <p:nvPr/>
        </p:nvSpPr>
        <p:spPr bwMode="auto">
          <a:xfrm>
            <a:off x="1776413" y="4303713"/>
            <a:ext cx="2503487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985099" name="Freeform 11"/>
          <p:cNvSpPr>
            <a:spLocks/>
          </p:cNvSpPr>
          <p:nvPr/>
        </p:nvSpPr>
        <p:spPr bwMode="auto">
          <a:xfrm>
            <a:off x="2346325" y="3516313"/>
            <a:ext cx="920750" cy="762000"/>
          </a:xfrm>
          <a:custGeom>
            <a:avLst/>
            <a:gdLst/>
            <a:ahLst/>
            <a:cxnLst>
              <a:cxn ang="0">
                <a:pos x="0" y="38"/>
              </a:cxn>
              <a:cxn ang="0">
                <a:pos x="548" y="126"/>
              </a:cxn>
              <a:cxn ang="0">
                <a:pos x="776" y="794"/>
              </a:cxn>
            </a:cxnLst>
            <a:rect l="0" t="0" r="r" b="b"/>
            <a:pathLst>
              <a:path w="776" h="794">
                <a:moveTo>
                  <a:pt x="0" y="38"/>
                </a:moveTo>
                <a:cubicBezTo>
                  <a:pt x="92" y="34"/>
                  <a:pt x="419" y="0"/>
                  <a:pt x="548" y="126"/>
                </a:cubicBezTo>
                <a:cubicBezTo>
                  <a:pt x="772" y="298"/>
                  <a:pt x="728" y="655"/>
                  <a:pt x="776" y="794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985100" name="Oval 12"/>
          <p:cNvSpPr>
            <a:spLocks noChangeAspect="1" noChangeArrowheads="1"/>
          </p:cNvSpPr>
          <p:nvPr/>
        </p:nvSpPr>
        <p:spPr bwMode="auto">
          <a:xfrm>
            <a:off x="2308225" y="3535363"/>
            <a:ext cx="63500" cy="6508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985102" name="Line 14"/>
          <p:cNvSpPr>
            <a:spLocks noChangeShapeType="1"/>
          </p:cNvSpPr>
          <p:nvPr/>
        </p:nvSpPr>
        <p:spPr bwMode="auto">
          <a:xfrm>
            <a:off x="3652838" y="4303713"/>
            <a:ext cx="0" cy="1239837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985103" name="Line 15"/>
          <p:cNvSpPr>
            <a:spLocks noChangeShapeType="1"/>
          </p:cNvSpPr>
          <p:nvPr/>
        </p:nvSpPr>
        <p:spPr bwMode="auto">
          <a:xfrm>
            <a:off x="3030538" y="4924425"/>
            <a:ext cx="1249362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985105" name="Rectangle 17"/>
          <p:cNvSpPr>
            <a:spLocks noChangeArrowheads="1"/>
          </p:cNvSpPr>
          <p:nvPr/>
        </p:nvSpPr>
        <p:spPr bwMode="auto">
          <a:xfrm>
            <a:off x="3030538" y="4303713"/>
            <a:ext cx="1249362" cy="123983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985106" name="Rectangle 18"/>
          <p:cNvSpPr>
            <a:spLocks noChangeArrowheads="1"/>
          </p:cNvSpPr>
          <p:nvPr/>
        </p:nvSpPr>
        <p:spPr bwMode="auto">
          <a:xfrm>
            <a:off x="3652838" y="4924425"/>
            <a:ext cx="627062" cy="619125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985111" name="Line 23"/>
          <p:cNvSpPr>
            <a:spLocks noChangeShapeType="1"/>
          </p:cNvSpPr>
          <p:nvPr/>
        </p:nvSpPr>
        <p:spPr bwMode="auto">
          <a:xfrm flipV="1">
            <a:off x="2573338" y="5305425"/>
            <a:ext cx="423862" cy="409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  <a:effectLst/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985112" name="Line 24"/>
          <p:cNvSpPr>
            <a:spLocks noChangeShapeType="1"/>
          </p:cNvSpPr>
          <p:nvPr/>
        </p:nvSpPr>
        <p:spPr bwMode="auto">
          <a:xfrm>
            <a:off x="1493838" y="3175000"/>
            <a:ext cx="282575" cy="112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  <a:effectLst/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985113" name="Oval 25"/>
          <p:cNvSpPr>
            <a:spLocks noChangeAspect="1" noChangeArrowheads="1"/>
          </p:cNvSpPr>
          <p:nvPr/>
        </p:nvSpPr>
        <p:spPr bwMode="auto">
          <a:xfrm>
            <a:off x="3713157" y="4994287"/>
            <a:ext cx="65087" cy="6508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985114" name="Freeform 26"/>
          <p:cNvSpPr>
            <a:spLocks/>
          </p:cNvSpPr>
          <p:nvPr/>
        </p:nvSpPr>
        <p:spPr bwMode="auto">
          <a:xfrm>
            <a:off x="3254375" y="5022850"/>
            <a:ext cx="400050" cy="304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7" y="142"/>
              </a:cxn>
              <a:cxn ang="0">
                <a:pos x="252" y="192"/>
              </a:cxn>
            </a:cxnLst>
            <a:rect l="0" t="0" r="r" b="b"/>
            <a:pathLst>
              <a:path w="252" h="192">
                <a:moveTo>
                  <a:pt x="0" y="0"/>
                </a:moveTo>
                <a:cubicBezTo>
                  <a:pt x="18" y="13"/>
                  <a:pt x="25" y="110"/>
                  <a:pt x="67" y="142"/>
                </a:cubicBezTo>
                <a:cubicBezTo>
                  <a:pt x="109" y="174"/>
                  <a:pt x="214" y="182"/>
                  <a:pt x="252" y="192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985115" name="Oval 27"/>
          <p:cNvSpPr>
            <a:spLocks noChangeAspect="1" noChangeArrowheads="1"/>
          </p:cNvSpPr>
          <p:nvPr/>
        </p:nvSpPr>
        <p:spPr bwMode="auto">
          <a:xfrm>
            <a:off x="3228975" y="4989513"/>
            <a:ext cx="63500" cy="6508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pic>
        <p:nvPicPr>
          <p:cNvPr id="52" name="Picture 5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/>
          <a:stretch>
            <a:fillRect/>
          </a:stretch>
        </p:blipFill>
        <p:spPr bwMode="auto">
          <a:xfrm>
            <a:off x="963556" y="2973704"/>
            <a:ext cx="421676" cy="345548"/>
          </a:xfrm>
          <a:prstGeom prst="rect">
            <a:avLst/>
          </a:prstGeom>
          <a:noFill/>
          <a:ln/>
          <a:effectLst/>
        </p:spPr>
      </p:pic>
      <p:pic>
        <p:nvPicPr>
          <p:cNvPr id="53" name="Picture 52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/>
          <a:stretch>
            <a:fillRect/>
          </a:stretch>
        </p:blipFill>
        <p:spPr bwMode="auto">
          <a:xfrm>
            <a:off x="2074455" y="3148489"/>
            <a:ext cx="615317" cy="346658"/>
          </a:xfrm>
          <a:prstGeom prst="rect">
            <a:avLst/>
          </a:prstGeom>
          <a:noFill/>
          <a:ln/>
          <a:effectLst/>
        </p:spPr>
      </p:pic>
      <p:pic>
        <p:nvPicPr>
          <p:cNvPr id="54" name="Picture 53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/>
          <a:stretch>
            <a:fillRect/>
          </a:stretch>
        </p:blipFill>
        <p:spPr bwMode="auto">
          <a:xfrm>
            <a:off x="2225941" y="5655772"/>
            <a:ext cx="700885" cy="350991"/>
          </a:xfrm>
          <a:prstGeom prst="rect">
            <a:avLst/>
          </a:prstGeom>
          <a:noFill/>
          <a:ln/>
          <a:effectLst/>
        </p:spPr>
      </p:pic>
      <p:pic>
        <p:nvPicPr>
          <p:cNvPr id="55" name="Picture 54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/>
          <a:stretch>
            <a:fillRect/>
          </a:stretch>
        </p:blipFill>
        <p:spPr bwMode="auto">
          <a:xfrm>
            <a:off x="3082741" y="4546199"/>
            <a:ext cx="850036" cy="340547"/>
          </a:xfrm>
          <a:prstGeom prst="rect">
            <a:avLst/>
          </a:prstGeom>
          <a:noFill/>
          <a:ln/>
          <a:effectLst/>
        </p:spPr>
      </p:pic>
      <p:graphicFrame>
        <p:nvGraphicFramePr>
          <p:cNvPr id="51" name="Object 50"/>
          <p:cNvGraphicFramePr>
            <a:graphicFrameLocks noChangeAspect="1"/>
          </p:cNvGraphicFramePr>
          <p:nvPr/>
        </p:nvGraphicFramePr>
        <p:xfrm>
          <a:off x="1268413" y="1593850"/>
          <a:ext cx="328612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030" name="Equation" r:id="rId19" imgW="228600" imgH="228600" progId="Equation.3">
                  <p:embed/>
                </p:oleObj>
              </mc:Choice>
              <mc:Fallback>
                <p:oleObj name="Equation" r:id="rId19" imgW="228600" imgH="228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8413" y="1593850"/>
                        <a:ext cx="328612" cy="327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4023" name="Object 7"/>
          <p:cNvGraphicFramePr>
            <a:graphicFrameLocks noChangeAspect="1"/>
          </p:cNvGraphicFramePr>
          <p:nvPr/>
        </p:nvGraphicFramePr>
        <p:xfrm>
          <a:off x="5718175" y="1928813"/>
          <a:ext cx="419100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031" name="Equation" r:id="rId21" imgW="291960" imgH="228600" progId="Equation.3">
                  <p:embed/>
                </p:oleObj>
              </mc:Choice>
              <mc:Fallback>
                <p:oleObj name="Equation" r:id="rId21" imgW="291960" imgH="2286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8175" y="1928813"/>
                        <a:ext cx="419100" cy="327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0" name="Group 119"/>
          <p:cNvGrpSpPr/>
          <p:nvPr/>
        </p:nvGrpSpPr>
        <p:grpSpPr>
          <a:xfrm>
            <a:off x="3654425" y="4929198"/>
            <a:ext cx="309860" cy="310259"/>
            <a:chOff x="9455150" y="704850"/>
            <a:chExt cx="1233487" cy="1235075"/>
          </a:xfrm>
        </p:grpSpPr>
        <p:sp>
          <p:nvSpPr>
            <p:cNvPr id="112" name="Freeform 30"/>
            <p:cNvSpPr>
              <a:spLocks/>
            </p:cNvSpPr>
            <p:nvPr/>
          </p:nvSpPr>
          <p:spPr bwMode="auto">
            <a:xfrm>
              <a:off x="9983787" y="1322388"/>
              <a:ext cx="258763" cy="352425"/>
            </a:xfrm>
            <a:custGeom>
              <a:avLst/>
              <a:gdLst/>
              <a:ahLst/>
              <a:cxnLst>
                <a:cxn ang="0">
                  <a:pos x="141" y="189"/>
                </a:cxn>
                <a:cxn ang="0">
                  <a:pos x="24" y="105"/>
                </a:cxn>
                <a:cxn ang="0">
                  <a:pos x="0" y="0"/>
                </a:cxn>
              </a:cxnLst>
              <a:rect l="0" t="0" r="r" b="b"/>
              <a:pathLst>
                <a:path w="141" h="192">
                  <a:moveTo>
                    <a:pt x="141" y="189"/>
                  </a:moveTo>
                  <a:cubicBezTo>
                    <a:pt x="87" y="192"/>
                    <a:pt x="45" y="174"/>
                    <a:pt x="24" y="105"/>
                  </a:cubicBezTo>
                  <a:cubicBezTo>
                    <a:pt x="3" y="36"/>
                    <a:pt x="6" y="66"/>
                    <a:pt x="0" y="0"/>
                  </a:cubicBezTo>
                </a:path>
              </a:pathLst>
            </a:custGeom>
            <a:noFill/>
            <a:ln w="9525" cmpd="sng">
              <a:solidFill>
                <a:schemeClr val="tx1"/>
              </a:solidFill>
              <a:round/>
              <a:headEnd type="none" w="med" len="med"/>
              <a:tailEnd type="triangle" w="sm" len="sm"/>
            </a:ln>
            <a:effectLst/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13" name="Rectangle 33"/>
            <p:cNvSpPr>
              <a:spLocks noChangeArrowheads="1"/>
            </p:cNvSpPr>
            <p:nvPr/>
          </p:nvSpPr>
          <p:spPr bwMode="auto">
            <a:xfrm>
              <a:off x="9455150" y="704850"/>
              <a:ext cx="615950" cy="61753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14" name="Line 38"/>
            <p:cNvSpPr>
              <a:spLocks noChangeShapeType="1"/>
            </p:cNvSpPr>
            <p:nvPr/>
          </p:nvSpPr>
          <p:spPr bwMode="auto">
            <a:xfrm>
              <a:off x="10071100" y="1322388"/>
              <a:ext cx="0" cy="617537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15" name="Line 39"/>
            <p:cNvSpPr>
              <a:spLocks noChangeShapeType="1"/>
            </p:cNvSpPr>
            <p:nvPr/>
          </p:nvSpPr>
          <p:spPr bwMode="auto">
            <a:xfrm>
              <a:off x="10071100" y="1322388"/>
              <a:ext cx="617537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3659781" y="4929198"/>
            <a:ext cx="620119" cy="620518"/>
            <a:chOff x="9455150" y="704850"/>
            <a:chExt cx="2468562" cy="2470150"/>
          </a:xfrm>
        </p:grpSpPr>
        <p:sp>
          <p:nvSpPr>
            <p:cNvPr id="97" name="Rectangle 32"/>
            <p:cNvSpPr>
              <a:spLocks noChangeArrowheads="1"/>
            </p:cNvSpPr>
            <p:nvPr/>
          </p:nvSpPr>
          <p:spPr bwMode="auto">
            <a:xfrm>
              <a:off x="9455150" y="704850"/>
              <a:ext cx="1233487" cy="1235075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98" name="Freeform 36"/>
            <p:cNvSpPr>
              <a:spLocks/>
            </p:cNvSpPr>
            <p:nvPr/>
          </p:nvSpPr>
          <p:spPr bwMode="auto">
            <a:xfrm rot="5400000" flipH="1">
              <a:off x="10613231" y="1750219"/>
              <a:ext cx="885825" cy="735013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548" y="126"/>
                </a:cxn>
                <a:cxn ang="0">
                  <a:pos x="776" y="794"/>
                </a:cxn>
              </a:cxnLst>
              <a:rect l="0" t="0" r="r" b="b"/>
              <a:pathLst>
                <a:path w="776" h="794">
                  <a:moveTo>
                    <a:pt x="0" y="38"/>
                  </a:moveTo>
                  <a:cubicBezTo>
                    <a:pt x="92" y="34"/>
                    <a:pt x="419" y="0"/>
                    <a:pt x="548" y="126"/>
                  </a:cubicBezTo>
                  <a:cubicBezTo>
                    <a:pt x="772" y="298"/>
                    <a:pt x="728" y="655"/>
                    <a:pt x="776" y="794"/>
                  </a:cubicBez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 type="none" w="med" len="med"/>
              <a:tailEnd type="triangle" w="sm" len="sm"/>
            </a:ln>
            <a:effectLst/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99" name="Line 40"/>
            <p:cNvSpPr>
              <a:spLocks noChangeShapeType="1"/>
            </p:cNvSpPr>
            <p:nvPr/>
          </p:nvSpPr>
          <p:spPr bwMode="auto">
            <a:xfrm>
              <a:off x="10688637" y="1939925"/>
              <a:ext cx="0" cy="1235075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02" name="Line 41"/>
            <p:cNvSpPr>
              <a:spLocks noChangeShapeType="1"/>
            </p:cNvSpPr>
            <p:nvPr/>
          </p:nvSpPr>
          <p:spPr bwMode="auto">
            <a:xfrm>
              <a:off x="10688637" y="1939925"/>
              <a:ext cx="1235075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06" name="Oval 52"/>
            <p:cNvSpPr>
              <a:spLocks noChangeAspect="1" noChangeArrowheads="1"/>
            </p:cNvSpPr>
            <p:nvPr/>
          </p:nvSpPr>
          <p:spPr bwMode="auto">
            <a:xfrm>
              <a:off x="11353800" y="2546350"/>
              <a:ext cx="65087" cy="63500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</p:grpSp>
      <p:pic>
        <p:nvPicPr>
          <p:cNvPr id="124" name="Picture 123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3"/>
          <a:stretch>
            <a:fillRect/>
          </a:stretch>
        </p:blipFill>
        <p:spPr bwMode="auto">
          <a:xfrm>
            <a:off x="3791944" y="4918086"/>
            <a:ext cx="183152" cy="244585"/>
          </a:xfrm>
          <a:prstGeom prst="rect">
            <a:avLst/>
          </a:prstGeom>
          <a:noFill/>
          <a:ln/>
          <a:effectLst/>
        </p:spPr>
      </p:pic>
      <p:grpSp>
        <p:nvGrpSpPr>
          <p:cNvPr id="66" name="Group 65"/>
          <p:cNvGrpSpPr/>
          <p:nvPr/>
        </p:nvGrpSpPr>
        <p:grpSpPr>
          <a:xfrm>
            <a:off x="5919788" y="3113909"/>
            <a:ext cx="1389739" cy="1600966"/>
            <a:chOff x="5919788" y="3113909"/>
            <a:chExt cx="1389739" cy="1600966"/>
          </a:xfrm>
        </p:grpSpPr>
        <p:sp>
          <p:nvSpPr>
            <p:cNvPr id="985118" name="Freeform 30"/>
            <p:cNvSpPr>
              <a:spLocks/>
            </p:cNvSpPr>
            <p:nvPr/>
          </p:nvSpPr>
          <p:spPr bwMode="auto">
            <a:xfrm>
              <a:off x="6448425" y="4097338"/>
              <a:ext cx="258763" cy="352425"/>
            </a:xfrm>
            <a:custGeom>
              <a:avLst/>
              <a:gdLst/>
              <a:ahLst/>
              <a:cxnLst>
                <a:cxn ang="0">
                  <a:pos x="141" y="189"/>
                </a:cxn>
                <a:cxn ang="0">
                  <a:pos x="24" y="105"/>
                </a:cxn>
                <a:cxn ang="0">
                  <a:pos x="0" y="0"/>
                </a:cxn>
              </a:cxnLst>
              <a:rect l="0" t="0" r="r" b="b"/>
              <a:pathLst>
                <a:path w="141" h="192">
                  <a:moveTo>
                    <a:pt x="141" y="189"/>
                  </a:moveTo>
                  <a:cubicBezTo>
                    <a:pt x="87" y="192"/>
                    <a:pt x="45" y="174"/>
                    <a:pt x="24" y="105"/>
                  </a:cubicBezTo>
                  <a:cubicBezTo>
                    <a:pt x="3" y="36"/>
                    <a:pt x="6" y="66"/>
                    <a:pt x="0" y="0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985121" name="Rectangle 33"/>
            <p:cNvSpPr>
              <a:spLocks noChangeArrowheads="1"/>
            </p:cNvSpPr>
            <p:nvPr/>
          </p:nvSpPr>
          <p:spPr bwMode="auto">
            <a:xfrm>
              <a:off x="5919788" y="3479800"/>
              <a:ext cx="615950" cy="61753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985126" name="Line 38"/>
            <p:cNvSpPr>
              <a:spLocks noChangeShapeType="1"/>
            </p:cNvSpPr>
            <p:nvPr/>
          </p:nvSpPr>
          <p:spPr bwMode="auto">
            <a:xfrm>
              <a:off x="6535738" y="4097338"/>
              <a:ext cx="0" cy="617537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985127" name="Line 39"/>
            <p:cNvSpPr>
              <a:spLocks noChangeShapeType="1"/>
            </p:cNvSpPr>
            <p:nvPr/>
          </p:nvSpPr>
          <p:spPr bwMode="auto">
            <a:xfrm>
              <a:off x="6535738" y="4097338"/>
              <a:ext cx="617537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pic>
          <p:nvPicPr>
            <p:cNvPr id="60" name="Picture 59" descr="txp_fi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4"/>
            <a:stretch>
              <a:fillRect/>
            </a:stretch>
          </p:blipFill>
          <p:spPr bwMode="auto">
            <a:xfrm>
              <a:off x="6532033" y="4124801"/>
              <a:ext cx="499946" cy="346658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985132" name="Line 44"/>
            <p:cNvSpPr>
              <a:spLocks noChangeShapeType="1"/>
            </p:cNvSpPr>
            <p:nvPr/>
          </p:nvSpPr>
          <p:spPr bwMode="auto">
            <a:xfrm flipH="1">
              <a:off x="6535738" y="3392488"/>
              <a:ext cx="441325" cy="3524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lg" len="lg"/>
            </a:ln>
            <a:effectLst/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985139" name="Oval 51"/>
            <p:cNvSpPr>
              <a:spLocks noChangeAspect="1" noChangeArrowheads="1"/>
            </p:cNvSpPr>
            <p:nvPr/>
          </p:nvSpPr>
          <p:spPr bwMode="auto">
            <a:xfrm>
              <a:off x="6702425" y="4416425"/>
              <a:ext cx="63500" cy="65088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pic>
          <p:nvPicPr>
            <p:cNvPr id="58" name="Picture 57" descr="txp_fi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5"/>
            <a:stretch>
              <a:fillRect/>
            </a:stretch>
          </p:blipFill>
          <p:spPr bwMode="auto">
            <a:xfrm>
              <a:off x="6990812" y="3113909"/>
              <a:ext cx="318715" cy="337991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65" name="Group 64"/>
          <p:cNvGrpSpPr/>
          <p:nvPr/>
        </p:nvGrpSpPr>
        <p:grpSpPr>
          <a:xfrm>
            <a:off x="3617913" y="3475038"/>
            <a:ext cx="4778375" cy="2474912"/>
            <a:chOff x="3617913" y="3475038"/>
            <a:chExt cx="4778375" cy="2474912"/>
          </a:xfrm>
        </p:grpSpPr>
        <p:grpSp>
          <p:nvGrpSpPr>
            <p:cNvPr id="64" name="Group 63"/>
            <p:cNvGrpSpPr/>
            <p:nvPr/>
          </p:nvGrpSpPr>
          <p:grpSpPr>
            <a:xfrm>
              <a:off x="3617913" y="3475038"/>
              <a:ext cx="4778375" cy="2474912"/>
              <a:chOff x="3617913" y="3475038"/>
              <a:chExt cx="4778375" cy="2474912"/>
            </a:xfrm>
          </p:grpSpPr>
          <p:grpSp>
            <p:nvGrpSpPr>
              <p:cNvPr id="63" name="Group 62"/>
              <p:cNvGrpSpPr/>
              <p:nvPr/>
            </p:nvGrpSpPr>
            <p:grpSpPr>
              <a:xfrm>
                <a:off x="3617913" y="3475038"/>
                <a:ext cx="4770437" cy="2474912"/>
                <a:chOff x="3617913" y="3475038"/>
                <a:chExt cx="4770437" cy="2474912"/>
              </a:xfrm>
            </p:grpSpPr>
            <p:sp>
              <p:nvSpPr>
                <p:cNvPr id="985119" name="Rectangle 31"/>
                <p:cNvSpPr>
                  <a:spLocks noChangeArrowheads="1"/>
                </p:cNvSpPr>
                <p:nvPr/>
              </p:nvSpPr>
              <p:spPr bwMode="auto">
                <a:xfrm>
                  <a:off x="5919788" y="3479800"/>
                  <a:ext cx="2468562" cy="2470150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985120" name="Rectangle 32"/>
                <p:cNvSpPr>
                  <a:spLocks noChangeArrowheads="1"/>
                </p:cNvSpPr>
                <p:nvPr/>
              </p:nvSpPr>
              <p:spPr bwMode="auto">
                <a:xfrm>
                  <a:off x="5919788" y="3479800"/>
                  <a:ext cx="1233487" cy="1235075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985124" name="Freeform 36"/>
                <p:cNvSpPr>
                  <a:spLocks/>
                </p:cNvSpPr>
                <p:nvPr/>
              </p:nvSpPr>
              <p:spPr bwMode="auto">
                <a:xfrm rot="5400000" flipH="1">
                  <a:off x="7077869" y="4525169"/>
                  <a:ext cx="885825" cy="735013"/>
                </a:xfrm>
                <a:custGeom>
                  <a:avLst/>
                  <a:gdLst/>
                  <a:ahLst/>
                  <a:cxnLst>
                    <a:cxn ang="0">
                      <a:pos x="0" y="38"/>
                    </a:cxn>
                    <a:cxn ang="0">
                      <a:pos x="548" y="126"/>
                    </a:cxn>
                    <a:cxn ang="0">
                      <a:pos x="776" y="794"/>
                    </a:cxn>
                  </a:cxnLst>
                  <a:rect l="0" t="0" r="r" b="b"/>
                  <a:pathLst>
                    <a:path w="776" h="794">
                      <a:moveTo>
                        <a:pt x="0" y="38"/>
                      </a:moveTo>
                      <a:cubicBezTo>
                        <a:pt x="92" y="34"/>
                        <a:pt x="419" y="0"/>
                        <a:pt x="548" y="126"/>
                      </a:cubicBezTo>
                      <a:cubicBezTo>
                        <a:pt x="772" y="298"/>
                        <a:pt x="728" y="655"/>
                        <a:pt x="776" y="794"/>
                      </a:cubicBezTo>
                    </a:path>
                  </a:pathLst>
                </a:custGeom>
                <a:noFill/>
                <a:ln w="38100" cmpd="sng">
                  <a:solidFill>
                    <a:schemeClr val="tx1"/>
                  </a:solidFill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985128" name="Line 40"/>
                <p:cNvSpPr>
                  <a:spLocks noChangeShapeType="1"/>
                </p:cNvSpPr>
                <p:nvPr/>
              </p:nvSpPr>
              <p:spPr bwMode="auto">
                <a:xfrm>
                  <a:off x="7153275" y="4714875"/>
                  <a:ext cx="0" cy="1235075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pic>
              <p:nvPicPr>
                <p:cNvPr id="57" name="Picture 56" descr="txp_fig"/>
                <p:cNvPicPr>
                  <a:picLocks noChangeAspect="1"/>
                </p:cNvPicPr>
                <p:nvPr>
                  <p:custDataLst>
                    <p:tags r:id="rId8"/>
                  </p:custDataLst>
                </p:nvPr>
              </p:nvPicPr>
              <p:blipFill>
                <a:blip r:embed="rId23"/>
                <a:stretch>
                  <a:fillRect/>
                </a:stretch>
              </p:blipFill>
              <p:spPr bwMode="auto">
                <a:xfrm>
                  <a:off x="6217877" y="3673607"/>
                  <a:ext cx="183152" cy="244585"/>
                </a:xfrm>
                <a:prstGeom prst="rect">
                  <a:avLst/>
                </a:prstGeom>
                <a:noFill/>
                <a:ln/>
                <a:effectLst/>
              </p:spPr>
            </p:pic>
            <p:pic>
              <p:nvPicPr>
                <p:cNvPr id="61" name="Picture 60" descr="txp_fig"/>
                <p:cNvPicPr>
                  <a:picLocks noChangeAspect="1"/>
                </p:cNvPicPr>
                <p:nvPr>
                  <p:custDataLst>
                    <p:tags r:id="rId9"/>
                  </p:custDataLst>
                </p:nvPr>
              </p:nvPicPr>
              <p:blipFill>
                <a:blip r:embed="rId26"/>
                <a:stretch>
                  <a:fillRect/>
                </a:stretch>
              </p:blipFill>
              <p:spPr bwMode="auto">
                <a:xfrm>
                  <a:off x="7636933" y="5385276"/>
                  <a:ext cx="499946" cy="346658"/>
                </a:xfrm>
                <a:prstGeom prst="rect">
                  <a:avLst/>
                </a:prstGeom>
                <a:noFill/>
                <a:ln/>
                <a:effectLst/>
              </p:spPr>
            </p:pic>
            <p:sp>
              <p:nvSpPr>
                <p:cNvPr id="985129" name="Line 41"/>
                <p:cNvSpPr>
                  <a:spLocks noChangeShapeType="1"/>
                </p:cNvSpPr>
                <p:nvPr/>
              </p:nvSpPr>
              <p:spPr bwMode="auto">
                <a:xfrm>
                  <a:off x="7153275" y="4714875"/>
                  <a:ext cx="1235075" cy="0"/>
                </a:xfrm>
                <a:prstGeom prst="line">
                  <a:avLst/>
                </a:prstGeom>
                <a:noFill/>
                <a:ln w="63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985134" name="Line 46"/>
                <p:cNvSpPr>
                  <a:spLocks noChangeShapeType="1"/>
                </p:cNvSpPr>
                <p:nvPr/>
              </p:nvSpPr>
              <p:spPr bwMode="auto">
                <a:xfrm>
                  <a:off x="5654675" y="5332413"/>
                  <a:ext cx="265113" cy="17621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arrow" w="lg" len="lg"/>
                </a:ln>
                <a:effectLst/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pic>
              <p:nvPicPr>
                <p:cNvPr id="62" name="Picture 61" descr="txp_fig"/>
                <p:cNvPicPr>
                  <a:picLocks noChangeAspect="1"/>
                </p:cNvPicPr>
                <p:nvPr>
                  <p:custDataLst>
                    <p:tags r:id="rId10"/>
                  </p:custDataLst>
                </p:nvPr>
              </p:nvPicPr>
              <p:blipFill>
                <a:blip r:embed="rId27"/>
                <a:stretch>
                  <a:fillRect/>
                </a:stretch>
              </p:blipFill>
              <p:spPr bwMode="auto">
                <a:xfrm>
                  <a:off x="5376325" y="4996683"/>
                  <a:ext cx="318715" cy="337991"/>
                </a:xfrm>
                <a:prstGeom prst="rect">
                  <a:avLst/>
                </a:prstGeom>
                <a:noFill/>
                <a:ln/>
                <a:effectLst/>
              </p:spPr>
            </p:pic>
            <p:sp>
              <p:nvSpPr>
                <p:cNvPr id="985136" name="Oval 48"/>
                <p:cNvSpPr>
                  <a:spLocks noChangeAspect="1" noChangeArrowheads="1"/>
                </p:cNvSpPr>
                <p:nvPr/>
              </p:nvSpPr>
              <p:spPr bwMode="auto">
                <a:xfrm>
                  <a:off x="6372225" y="3854450"/>
                  <a:ext cx="63500" cy="65088"/>
                </a:xfrm>
                <a:prstGeom prst="ellipse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985140" name="Oval 52"/>
                <p:cNvSpPr>
                  <a:spLocks noChangeAspect="1" noChangeArrowheads="1"/>
                </p:cNvSpPr>
                <p:nvPr/>
              </p:nvSpPr>
              <p:spPr bwMode="auto">
                <a:xfrm>
                  <a:off x="7818438" y="5321300"/>
                  <a:ext cx="65087" cy="63500"/>
                </a:xfrm>
                <a:prstGeom prst="ellipse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985144" name="Line 56"/>
                <p:cNvSpPr>
                  <a:spLocks noChangeShapeType="1"/>
                </p:cNvSpPr>
                <p:nvPr/>
              </p:nvSpPr>
              <p:spPr bwMode="auto">
                <a:xfrm flipV="1">
                  <a:off x="3654425" y="3475038"/>
                  <a:ext cx="2273300" cy="1457325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985145" name="Line 57"/>
                <p:cNvSpPr>
                  <a:spLocks noChangeShapeType="1"/>
                </p:cNvSpPr>
                <p:nvPr/>
              </p:nvSpPr>
              <p:spPr bwMode="auto">
                <a:xfrm>
                  <a:off x="3617913" y="5545138"/>
                  <a:ext cx="2287587" cy="40005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985148" name="Line 60"/>
                <p:cNvSpPr>
                  <a:spLocks noChangeShapeType="1"/>
                </p:cNvSpPr>
                <p:nvPr/>
              </p:nvSpPr>
              <p:spPr bwMode="auto">
                <a:xfrm>
                  <a:off x="4257675" y="5546725"/>
                  <a:ext cx="1663700" cy="153988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985149" name="Line 61"/>
                <p:cNvSpPr>
                  <a:spLocks noChangeShapeType="1"/>
                </p:cNvSpPr>
                <p:nvPr/>
              </p:nvSpPr>
              <p:spPr bwMode="auto">
                <a:xfrm flipV="1">
                  <a:off x="4273550" y="4337050"/>
                  <a:ext cx="1644650" cy="58420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latin typeface="+mj-lt"/>
                  </a:endParaRPr>
                </a:p>
              </p:txBody>
            </p:sp>
          </p:grpSp>
          <p:sp>
            <p:nvSpPr>
              <p:cNvPr id="985146" name="Line 58"/>
              <p:cNvSpPr>
                <a:spLocks noChangeShapeType="1"/>
              </p:cNvSpPr>
              <p:nvPr/>
            </p:nvSpPr>
            <p:spPr bwMode="auto">
              <a:xfrm flipV="1">
                <a:off x="5921375" y="3481388"/>
                <a:ext cx="2424113" cy="854075"/>
              </a:xfrm>
              <a:prstGeom prst="line">
                <a:avLst/>
              </a:prstGeom>
              <a:noFill/>
              <a:ln w="317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985147" name="Line 59"/>
              <p:cNvSpPr>
                <a:spLocks noChangeShapeType="1"/>
              </p:cNvSpPr>
              <p:nvPr/>
            </p:nvSpPr>
            <p:spPr bwMode="auto">
              <a:xfrm>
                <a:off x="5907088" y="5700713"/>
                <a:ext cx="2489200" cy="236537"/>
              </a:xfrm>
              <a:prstGeom prst="line">
                <a:avLst/>
              </a:prstGeom>
              <a:noFill/>
              <a:ln w="317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j-lt"/>
                </a:endParaRPr>
              </a:p>
            </p:txBody>
          </p:sp>
        </p:grpSp>
        <p:sp>
          <p:nvSpPr>
            <p:cNvPr id="985133" name="Line 45"/>
            <p:cNvSpPr>
              <a:spLocks noChangeShapeType="1"/>
            </p:cNvSpPr>
            <p:nvPr/>
          </p:nvSpPr>
          <p:spPr bwMode="auto">
            <a:xfrm flipH="1">
              <a:off x="7153275" y="3759200"/>
              <a:ext cx="320675" cy="730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lg" len="lg"/>
            </a:ln>
            <a:effectLst/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pic>
          <p:nvPicPr>
            <p:cNvPr id="59" name="Picture 58" descr="txp_fig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28"/>
            <a:stretch>
              <a:fillRect/>
            </a:stretch>
          </p:blipFill>
          <p:spPr bwMode="auto">
            <a:xfrm>
              <a:off x="7427375" y="3615558"/>
              <a:ext cx="318715" cy="337991"/>
            </a:xfrm>
            <a:prstGeom prst="rect">
              <a:avLst/>
            </a:prstGeom>
            <a:noFill/>
            <a:ln/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 animBg="1"/>
      <p:bldP spid="985102" grpId="0" animBg="1"/>
      <p:bldP spid="985103" grpId="0" animBg="1"/>
      <p:bldP spid="985106" grpId="0" animBg="1"/>
      <p:bldP spid="985114" grpId="0" animBg="1"/>
      <p:bldP spid="9851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Overview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Mobile IP</a:t>
            </a:r>
          </a:p>
          <a:p>
            <a:r>
              <a:rPr lang="de-CH" dirty="0" smtClean="0"/>
              <a:t>GSM Networks</a:t>
            </a:r>
          </a:p>
          <a:p>
            <a:r>
              <a:rPr lang="de-CH" dirty="0" smtClean="0"/>
              <a:t>Location Services</a:t>
            </a:r>
          </a:p>
          <a:p>
            <a:r>
              <a:rPr lang="de-CH" dirty="0" smtClean="0"/>
              <a:t>Mobility Models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2543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Location pointer &amp; Notation</a:t>
            </a:r>
          </a:p>
        </p:txBody>
      </p:sp>
      <p:sp>
        <p:nvSpPr>
          <p:cNvPr id="986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Notation:</a:t>
            </a:r>
          </a:p>
          <a:p>
            <a:pPr lvl="1">
              <a:lnSpc>
                <a:spcPct val="130000"/>
              </a:lnSpc>
            </a:pPr>
            <a:r>
              <a:rPr lang="en-US" dirty="0"/>
              <a:t>         Location pointer for node </a:t>
            </a:r>
            <a:r>
              <a:rPr lang="en-US" i="1" dirty="0"/>
              <a:t>t</a:t>
            </a:r>
            <a:r>
              <a:rPr lang="en-US" dirty="0"/>
              <a:t> on level-</a:t>
            </a:r>
            <a:r>
              <a:rPr lang="en-US" i="1" dirty="0"/>
              <a:t>k </a:t>
            </a:r>
          </a:p>
          <a:p>
            <a:pPr lvl="1">
              <a:lnSpc>
                <a:spcPct val="130000"/>
              </a:lnSpc>
            </a:pPr>
            <a:r>
              <a:rPr lang="en-US" i="1" dirty="0"/>
              <a:t>         </a:t>
            </a:r>
            <a:r>
              <a:rPr lang="en-US" dirty="0"/>
              <a:t>Level-</a:t>
            </a:r>
            <a:r>
              <a:rPr lang="en-US" i="1" dirty="0"/>
              <a:t>k</a:t>
            </a:r>
            <a:r>
              <a:rPr lang="en-US" dirty="0"/>
              <a:t> </a:t>
            </a:r>
            <a:r>
              <a:rPr lang="en-US" dirty="0" smtClean="0"/>
              <a:t>cell that </a:t>
            </a:r>
            <a:r>
              <a:rPr lang="en-US" dirty="0"/>
              <a:t>contains node </a:t>
            </a:r>
            <a:r>
              <a:rPr lang="en-US" i="1" dirty="0"/>
              <a:t>t</a:t>
            </a:r>
          </a:p>
          <a:p>
            <a:pPr lvl="1"/>
            <a:endParaRPr lang="en-US" dirty="0">
              <a:latin typeface="CMR10" pitchFamily="34" charset="0"/>
            </a:endParaRPr>
          </a:p>
          <a:p>
            <a:r>
              <a:rPr lang="en-US" dirty="0"/>
              <a:t>The location pointers are placed depending on </a:t>
            </a:r>
            <a:r>
              <a:rPr lang="en-US" dirty="0" smtClean="0"/>
              <a:t>the ID of the node, </a:t>
            </a:r>
            <a:r>
              <a:rPr lang="en-US" dirty="0"/>
              <a:t>as in the home-based lookup system. </a:t>
            </a:r>
          </a:p>
          <a:p>
            <a:endParaRPr lang="en-US" dirty="0"/>
          </a:p>
          <a:p>
            <a:r>
              <a:rPr lang="en-US" dirty="0"/>
              <a:t>The position of         is obtained by hashing the ID of node </a:t>
            </a:r>
            <a:r>
              <a:rPr lang="en-US" i="1" dirty="0"/>
              <a:t>t </a:t>
            </a:r>
            <a:r>
              <a:rPr lang="en-US" dirty="0"/>
              <a:t>to a position in      </a:t>
            </a:r>
            <a:r>
              <a:rPr lang="de-CH" dirty="0" smtClean="0"/>
              <a:t>. T</a:t>
            </a:r>
            <a:r>
              <a:rPr lang="en-US" dirty="0" smtClean="0"/>
              <a:t>he </a:t>
            </a:r>
            <a:r>
              <a:rPr lang="en-US" dirty="0"/>
              <a:t>location pointer is stored on the nearest </a:t>
            </a:r>
            <a:r>
              <a:rPr lang="en-US" dirty="0" smtClean="0"/>
              <a:t>node.</a:t>
            </a:r>
            <a:endParaRPr lang="en-US" dirty="0"/>
          </a:p>
          <a:p>
            <a:endParaRPr lang="en-US" i="1" dirty="0"/>
          </a:p>
        </p:txBody>
      </p:sp>
      <p:pic>
        <p:nvPicPr>
          <p:cNvPr id="10" name="Picture 9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 bwMode="auto">
          <a:xfrm>
            <a:off x="1327021" y="1655391"/>
            <a:ext cx="488726" cy="338878"/>
          </a:xfrm>
          <a:prstGeom prst="rect">
            <a:avLst/>
          </a:prstGeom>
          <a:noFill/>
          <a:ln/>
          <a:effectLst/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 bwMode="auto">
          <a:xfrm>
            <a:off x="1339828" y="2048757"/>
            <a:ext cx="311870" cy="330732"/>
          </a:xfrm>
          <a:prstGeom prst="rect">
            <a:avLst/>
          </a:prstGeom>
          <a:noFill/>
          <a:ln/>
          <a:effectLst/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tretch>
            <a:fillRect/>
          </a:stretch>
        </p:blipFill>
        <p:spPr bwMode="auto">
          <a:xfrm>
            <a:off x="2577219" y="3768906"/>
            <a:ext cx="563914" cy="391012"/>
          </a:xfrm>
          <a:prstGeom prst="rect">
            <a:avLst/>
          </a:prstGeom>
          <a:noFill/>
          <a:ln/>
          <a:effectLst/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/>
          <a:stretch>
            <a:fillRect/>
          </a:stretch>
        </p:blipFill>
        <p:spPr bwMode="auto">
          <a:xfrm>
            <a:off x="2068485" y="4065366"/>
            <a:ext cx="359495" cy="381237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Routing in MLS</a:t>
            </a:r>
          </a:p>
        </p:txBody>
      </p:sp>
      <p:sp>
        <p:nvSpPr>
          <p:cNvPr id="993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81000" indent="-381000"/>
            <a:endParaRPr lang="en-US" dirty="0"/>
          </a:p>
          <a:p>
            <a:pPr marL="381000" indent="-381000">
              <a:lnSpc>
                <a:spcPct val="120000"/>
              </a:lnSpc>
            </a:pPr>
            <a:r>
              <a:rPr lang="en-US" dirty="0"/>
              <a:t>Routing from a node </a:t>
            </a:r>
            <a:r>
              <a:rPr lang="en-US" i="1" dirty="0"/>
              <a:t>s</a:t>
            </a:r>
            <a:r>
              <a:rPr lang="en-US" dirty="0"/>
              <a:t> to a node </a:t>
            </a:r>
            <a:r>
              <a:rPr lang="en-US" i="1" dirty="0"/>
              <a:t>t</a:t>
            </a:r>
            <a:r>
              <a:rPr lang="en-US" dirty="0"/>
              <a:t> consists of two phases: </a:t>
            </a:r>
          </a:p>
          <a:p>
            <a:pPr marL="800100" lvl="1" indent="-342900">
              <a:lnSpc>
                <a:spcPct val="120000"/>
              </a:lnSpc>
              <a:buFontTx/>
              <a:buAutoNum type="arabicPeriod"/>
            </a:pPr>
            <a:r>
              <a:rPr lang="en-US" sz="2000" dirty="0"/>
              <a:t>Find a location pointer </a:t>
            </a:r>
          </a:p>
          <a:p>
            <a:pPr marL="800100" lvl="1" indent="-342900">
              <a:lnSpc>
                <a:spcPct val="120000"/>
              </a:lnSpc>
              <a:buFontTx/>
              <a:buAutoNum type="arabicPeriod"/>
            </a:pPr>
            <a:endParaRPr lang="en-US" sz="2000" dirty="0"/>
          </a:p>
          <a:p>
            <a:pPr marL="800100" lvl="1" indent="-342900">
              <a:buFontTx/>
              <a:buAutoNum type="arabicPeriod"/>
            </a:pPr>
            <a:r>
              <a:rPr lang="en-US" sz="2000" dirty="0"/>
              <a:t>Once a first location pointer is found on level-</a:t>
            </a:r>
            <a:r>
              <a:rPr lang="en-US" sz="2000" i="1" dirty="0"/>
              <a:t>k</a:t>
            </a:r>
            <a:r>
              <a:rPr lang="en-US" sz="2000" dirty="0"/>
              <a:t>, we know in which of the 4 sub-squares </a:t>
            </a:r>
            <a:r>
              <a:rPr lang="en-US" sz="2000" i="1" dirty="0"/>
              <a:t>t</a:t>
            </a:r>
            <a:r>
              <a:rPr lang="en-US" sz="2000" dirty="0"/>
              <a:t> is located and thus in which</a:t>
            </a:r>
          </a:p>
          <a:p>
            <a:pPr marL="800100" lvl="1" indent="-342900">
              <a:buFontTx/>
              <a:buNone/>
            </a:pPr>
            <a:r>
              <a:rPr lang="en-US" sz="2000" dirty="0"/>
              <a:t>	</a:t>
            </a:r>
            <a:r>
              <a:rPr lang="en-US" sz="2000" i="1" dirty="0"/>
              <a:t>t</a:t>
            </a:r>
            <a:r>
              <a:rPr lang="en-US" sz="2000" dirty="0"/>
              <a:t> has published </a:t>
            </a:r>
            <a:r>
              <a:rPr lang="en-US" sz="2000" dirty="0" smtClean="0"/>
              <a:t>its location </a:t>
            </a:r>
            <a:r>
              <a:rPr lang="en-US" sz="2000" dirty="0"/>
              <a:t>pointer             </a:t>
            </a:r>
            <a:r>
              <a:rPr lang="en-US" sz="2000" dirty="0" smtClean="0"/>
              <a:t> . </a:t>
            </a:r>
            <a:endParaRPr lang="en-US" sz="2000" dirty="0"/>
          </a:p>
          <a:p>
            <a:pPr marL="800100" lvl="1" indent="-342900">
              <a:buFontTx/>
              <a:buNone/>
            </a:pPr>
            <a:r>
              <a:rPr lang="en-US" sz="2000" dirty="0"/>
              <a:t>	Recursively, the message is routed towards location pointers on lower levels until it reaches the lowest level, from where it can be routed directly to </a:t>
            </a:r>
            <a:r>
              <a:rPr lang="en-US" sz="2000" i="1" dirty="0"/>
              <a:t>t</a:t>
            </a:r>
            <a:r>
              <a:rPr lang="en-US" sz="2000" dirty="0"/>
              <a:t>.</a:t>
            </a:r>
            <a:endParaRPr lang="en-US" sz="2000" i="1" dirty="0"/>
          </a:p>
        </p:txBody>
      </p:sp>
      <p:pic>
        <p:nvPicPr>
          <p:cNvPr id="9" name="Picture 8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 bwMode="auto">
          <a:xfrm>
            <a:off x="3892853" y="1666024"/>
            <a:ext cx="618257" cy="428694"/>
          </a:xfrm>
          <a:prstGeom prst="rect">
            <a:avLst/>
          </a:prstGeom>
          <a:noFill/>
          <a:ln/>
          <a:effectLst/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 bwMode="auto">
          <a:xfrm>
            <a:off x="7727679" y="2790902"/>
            <a:ext cx="717883" cy="383469"/>
          </a:xfrm>
          <a:prstGeom prst="rect">
            <a:avLst/>
          </a:prstGeom>
          <a:noFill/>
          <a:ln/>
          <a:effectLst/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 bwMode="auto">
          <a:xfrm>
            <a:off x="5214942" y="3132667"/>
            <a:ext cx="973676" cy="438840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Routing in MLS (2)</a:t>
            </a:r>
          </a:p>
        </p:txBody>
      </p:sp>
      <p:sp>
        <p:nvSpPr>
          <p:cNvPr id="987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z="800" dirty="0"/>
          </a:p>
          <a:p>
            <a:r>
              <a:rPr lang="en-US" dirty="0"/>
              <a:t>When a node </a:t>
            </a:r>
            <a:r>
              <a:rPr lang="en-US" i="1" dirty="0"/>
              <a:t>s </a:t>
            </a:r>
            <a:r>
              <a:rPr lang="en-US" dirty="0"/>
              <a:t>wants to find a location pointer of a node </a:t>
            </a:r>
            <a:r>
              <a:rPr lang="en-US" i="1" dirty="0"/>
              <a:t>t</a:t>
            </a:r>
            <a:r>
              <a:rPr lang="en-US" dirty="0"/>
              <a:t>, it first searches in its immediate neighborhood and then extends the search area with exponential growing coverage.</a:t>
            </a:r>
          </a:p>
          <a:p>
            <a:pPr>
              <a:buFontTx/>
              <a:buNone/>
            </a:pPr>
            <a:endParaRPr lang="en-US" sz="600" dirty="0"/>
          </a:p>
          <a:p>
            <a:pPr lvl="1"/>
            <a:r>
              <a:rPr lang="en-US" dirty="0"/>
              <a:t>First, try to find a location pointer         in      or one of its 8 neighboring levels.</a:t>
            </a:r>
          </a:p>
          <a:p>
            <a:pPr lvl="1"/>
            <a:r>
              <a:rPr lang="en-US" dirty="0"/>
              <a:t>Repeat this search on the next higher level until a         is found</a:t>
            </a:r>
          </a:p>
          <a:p>
            <a:pPr lvl="1"/>
            <a:endParaRPr lang="en-US" dirty="0"/>
          </a:p>
          <a:p>
            <a:r>
              <a:rPr lang="en-US" dirty="0"/>
              <a:t>The lookup path draws a spiral-like shape </a:t>
            </a:r>
          </a:p>
          <a:p>
            <a:pPr>
              <a:buFontTx/>
              <a:buNone/>
            </a:pPr>
            <a:r>
              <a:rPr lang="en-US" dirty="0"/>
              <a:t>	with exponentially increasing radius until it </a:t>
            </a:r>
          </a:p>
          <a:p>
            <a:pPr>
              <a:buFontTx/>
              <a:buNone/>
            </a:pPr>
            <a:r>
              <a:rPr lang="en-US" dirty="0"/>
              <a:t>	finds a location pointer of </a:t>
            </a:r>
            <a:r>
              <a:rPr lang="en-US" i="1" dirty="0"/>
              <a:t>t</a:t>
            </a:r>
            <a:r>
              <a:rPr lang="en-US" dirty="0"/>
              <a:t>. </a:t>
            </a:r>
          </a:p>
          <a:p>
            <a:r>
              <a:rPr lang="en-US" dirty="0"/>
              <a:t>Once a location pointer is found, the lookup</a:t>
            </a:r>
          </a:p>
          <a:p>
            <a:pPr>
              <a:buFontTx/>
              <a:buNone/>
            </a:pPr>
            <a:r>
              <a:rPr lang="en-US" dirty="0"/>
              <a:t>	request knows in which sub-square it </a:t>
            </a:r>
            <a:r>
              <a:rPr lang="en-US" dirty="0" smtClean="0"/>
              <a:t>can</a:t>
            </a:r>
          </a:p>
          <a:p>
            <a:pPr>
              <a:buFontTx/>
              <a:buNone/>
            </a:pPr>
            <a:r>
              <a:rPr lang="en-US" dirty="0" smtClean="0"/>
              <a:t>	find the </a:t>
            </a:r>
            <a:r>
              <a:rPr lang="en-US" dirty="0"/>
              <a:t>next location pointer of </a:t>
            </a:r>
            <a:r>
              <a:rPr lang="en-US" i="1" dirty="0"/>
              <a:t>t</a:t>
            </a:r>
            <a:r>
              <a:rPr lang="en-US" dirty="0"/>
              <a:t>.</a:t>
            </a:r>
          </a:p>
          <a:p>
            <a:pPr>
              <a:buFontTx/>
              <a:buNone/>
            </a:pPr>
            <a:endParaRPr lang="en-US" i="1" dirty="0"/>
          </a:p>
        </p:txBody>
      </p:sp>
      <p:pic>
        <p:nvPicPr>
          <p:cNvPr id="116" name="Picture 115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 bwMode="auto">
          <a:xfrm>
            <a:off x="4631123" y="2143116"/>
            <a:ext cx="525054" cy="364068"/>
          </a:xfrm>
          <a:prstGeom prst="rect">
            <a:avLst/>
          </a:prstGeom>
          <a:noFill/>
          <a:ln/>
          <a:effectLst/>
        </p:spPr>
      </p:pic>
      <p:pic>
        <p:nvPicPr>
          <p:cNvPr id="117" name="Picture 116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 bwMode="auto">
          <a:xfrm>
            <a:off x="5369066" y="2144457"/>
            <a:ext cx="334474" cy="334997"/>
          </a:xfrm>
          <a:prstGeom prst="rect">
            <a:avLst/>
          </a:prstGeom>
          <a:noFill/>
          <a:ln/>
          <a:effectLst/>
        </p:spPr>
      </p:pic>
      <p:pic>
        <p:nvPicPr>
          <p:cNvPr id="118" name="Picture 117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 bwMode="auto">
          <a:xfrm>
            <a:off x="6283709" y="2744779"/>
            <a:ext cx="525053" cy="364067"/>
          </a:xfrm>
          <a:prstGeom prst="rect">
            <a:avLst/>
          </a:prstGeom>
          <a:noFill/>
          <a:ln/>
          <a:effectLst/>
        </p:spPr>
      </p:pic>
      <p:grpSp>
        <p:nvGrpSpPr>
          <p:cNvPr id="408" name="Group 407"/>
          <p:cNvGrpSpPr>
            <a:grpSpLocks noChangeAspect="1"/>
          </p:cNvGrpSpPr>
          <p:nvPr/>
        </p:nvGrpSpPr>
        <p:grpSpPr>
          <a:xfrm>
            <a:off x="7229046" y="4090442"/>
            <a:ext cx="593726" cy="593725"/>
            <a:chOff x="3357554" y="1179498"/>
            <a:chExt cx="593726" cy="593725"/>
          </a:xfrm>
        </p:grpSpPr>
        <p:sp>
          <p:nvSpPr>
            <p:cNvPr id="409" name="Rectangle 18"/>
            <p:cNvSpPr>
              <a:spLocks noChangeArrowheads="1"/>
            </p:cNvSpPr>
            <p:nvPr/>
          </p:nvSpPr>
          <p:spPr bwMode="auto">
            <a:xfrm>
              <a:off x="3555992" y="1179498"/>
              <a:ext cx="196850" cy="1968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" name="Rectangle 19"/>
            <p:cNvSpPr>
              <a:spLocks noChangeArrowheads="1"/>
            </p:cNvSpPr>
            <p:nvPr/>
          </p:nvSpPr>
          <p:spPr bwMode="auto">
            <a:xfrm>
              <a:off x="3357554" y="1179498"/>
              <a:ext cx="198438" cy="1968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" name="Rectangle 20"/>
            <p:cNvSpPr>
              <a:spLocks noChangeArrowheads="1"/>
            </p:cNvSpPr>
            <p:nvPr/>
          </p:nvSpPr>
          <p:spPr bwMode="auto">
            <a:xfrm>
              <a:off x="3357554" y="1376348"/>
              <a:ext cx="198438" cy="1984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" name="Rectangle 21"/>
            <p:cNvSpPr>
              <a:spLocks noChangeArrowheads="1"/>
            </p:cNvSpPr>
            <p:nvPr/>
          </p:nvSpPr>
          <p:spPr bwMode="auto">
            <a:xfrm>
              <a:off x="3357554" y="1574785"/>
              <a:ext cx="198438" cy="1984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" name="Rectangle 22"/>
            <p:cNvSpPr>
              <a:spLocks noChangeArrowheads="1"/>
            </p:cNvSpPr>
            <p:nvPr/>
          </p:nvSpPr>
          <p:spPr bwMode="auto">
            <a:xfrm>
              <a:off x="3555992" y="1574785"/>
              <a:ext cx="196850" cy="1984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4" name="Rectangle 23"/>
            <p:cNvSpPr>
              <a:spLocks noChangeArrowheads="1"/>
            </p:cNvSpPr>
            <p:nvPr/>
          </p:nvSpPr>
          <p:spPr bwMode="auto">
            <a:xfrm>
              <a:off x="3752842" y="1574785"/>
              <a:ext cx="198438" cy="1984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5" name="Rectangle 24"/>
            <p:cNvSpPr>
              <a:spLocks noChangeArrowheads="1"/>
            </p:cNvSpPr>
            <p:nvPr/>
          </p:nvSpPr>
          <p:spPr bwMode="auto">
            <a:xfrm>
              <a:off x="3752842" y="1376348"/>
              <a:ext cx="198438" cy="1984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6" name="Rectangle 25"/>
            <p:cNvSpPr>
              <a:spLocks noChangeArrowheads="1"/>
            </p:cNvSpPr>
            <p:nvPr/>
          </p:nvSpPr>
          <p:spPr bwMode="auto">
            <a:xfrm>
              <a:off x="3752842" y="1179498"/>
              <a:ext cx="198438" cy="1968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17" name="Group 416"/>
          <p:cNvGrpSpPr>
            <a:grpSpLocks noChangeAspect="1"/>
          </p:cNvGrpSpPr>
          <p:nvPr/>
        </p:nvGrpSpPr>
        <p:grpSpPr>
          <a:xfrm>
            <a:off x="6830584" y="3688805"/>
            <a:ext cx="1187450" cy="1187450"/>
            <a:chOff x="3209921" y="1103299"/>
            <a:chExt cx="1187450" cy="1187450"/>
          </a:xfrm>
        </p:grpSpPr>
        <p:sp>
          <p:nvSpPr>
            <p:cNvPr id="418" name="Rectangle 26"/>
            <p:cNvSpPr>
              <a:spLocks noChangeArrowheads="1"/>
            </p:cNvSpPr>
            <p:nvPr/>
          </p:nvSpPr>
          <p:spPr bwMode="auto">
            <a:xfrm>
              <a:off x="3209921" y="1895461"/>
              <a:ext cx="395288" cy="395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" name="Rectangle 28"/>
            <p:cNvSpPr>
              <a:spLocks noChangeArrowheads="1"/>
            </p:cNvSpPr>
            <p:nvPr/>
          </p:nvSpPr>
          <p:spPr bwMode="auto">
            <a:xfrm>
              <a:off x="3209921" y="1500174"/>
              <a:ext cx="395288" cy="395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" name="Rectangle 29"/>
            <p:cNvSpPr>
              <a:spLocks noChangeArrowheads="1"/>
            </p:cNvSpPr>
            <p:nvPr/>
          </p:nvSpPr>
          <p:spPr bwMode="auto">
            <a:xfrm>
              <a:off x="3209921" y="1103299"/>
              <a:ext cx="395288" cy="39687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" name="Rectangle 30"/>
            <p:cNvSpPr>
              <a:spLocks noChangeArrowheads="1"/>
            </p:cNvSpPr>
            <p:nvPr/>
          </p:nvSpPr>
          <p:spPr bwMode="auto">
            <a:xfrm>
              <a:off x="3605208" y="1103299"/>
              <a:ext cx="395288" cy="39687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2" name="Rectangle 31"/>
            <p:cNvSpPr>
              <a:spLocks noChangeArrowheads="1"/>
            </p:cNvSpPr>
            <p:nvPr/>
          </p:nvSpPr>
          <p:spPr bwMode="auto">
            <a:xfrm>
              <a:off x="4000496" y="1103299"/>
              <a:ext cx="396875" cy="39687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3" name="Rectangle 32"/>
            <p:cNvSpPr>
              <a:spLocks noChangeArrowheads="1"/>
            </p:cNvSpPr>
            <p:nvPr/>
          </p:nvSpPr>
          <p:spPr bwMode="auto">
            <a:xfrm>
              <a:off x="4000496" y="1500174"/>
              <a:ext cx="396875" cy="395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4" name="Rectangle 33"/>
            <p:cNvSpPr>
              <a:spLocks noChangeArrowheads="1"/>
            </p:cNvSpPr>
            <p:nvPr/>
          </p:nvSpPr>
          <p:spPr bwMode="auto">
            <a:xfrm>
              <a:off x="4000496" y="1895461"/>
              <a:ext cx="396875" cy="395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5" name="Rectangle 34"/>
            <p:cNvSpPr>
              <a:spLocks noChangeArrowheads="1"/>
            </p:cNvSpPr>
            <p:nvPr/>
          </p:nvSpPr>
          <p:spPr bwMode="auto">
            <a:xfrm>
              <a:off x="3605208" y="1895461"/>
              <a:ext cx="395288" cy="3952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26" name="Group 425"/>
          <p:cNvGrpSpPr>
            <a:grpSpLocks noChangeAspect="1"/>
          </p:cNvGrpSpPr>
          <p:nvPr/>
        </p:nvGrpSpPr>
        <p:grpSpPr>
          <a:xfrm>
            <a:off x="6039215" y="3293517"/>
            <a:ext cx="1582738" cy="1582738"/>
            <a:chOff x="1428728" y="1598597"/>
            <a:chExt cx="1582738" cy="1582738"/>
          </a:xfrm>
        </p:grpSpPr>
        <p:sp>
          <p:nvSpPr>
            <p:cNvPr id="427" name="Rectangle 27"/>
            <p:cNvSpPr>
              <a:spLocks noChangeArrowheads="1"/>
            </p:cNvSpPr>
            <p:nvPr/>
          </p:nvSpPr>
          <p:spPr bwMode="auto">
            <a:xfrm>
              <a:off x="2808266" y="2584434"/>
              <a:ext cx="196850" cy="198438"/>
            </a:xfrm>
            <a:prstGeom prst="rect">
              <a:avLst/>
            </a:prstGeom>
            <a:noFill/>
            <a:ln w="158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8" name="Rectangle 35"/>
            <p:cNvSpPr>
              <a:spLocks noChangeArrowheads="1"/>
            </p:cNvSpPr>
            <p:nvPr/>
          </p:nvSpPr>
          <p:spPr bwMode="auto">
            <a:xfrm>
              <a:off x="2615385" y="2389966"/>
              <a:ext cx="395288" cy="395288"/>
            </a:xfrm>
            <a:prstGeom prst="rect">
              <a:avLst/>
            </a:prstGeom>
            <a:noFill/>
            <a:ln w="158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9" name="Rectangle 45"/>
            <p:cNvSpPr>
              <a:spLocks noChangeArrowheads="1"/>
            </p:cNvSpPr>
            <p:nvPr/>
          </p:nvSpPr>
          <p:spPr bwMode="auto">
            <a:xfrm>
              <a:off x="2220891" y="2390760"/>
              <a:ext cx="790575" cy="790575"/>
            </a:xfrm>
            <a:prstGeom prst="rect">
              <a:avLst/>
            </a:prstGeom>
            <a:noFill/>
            <a:ln w="158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" name="Rectangle 46"/>
            <p:cNvSpPr>
              <a:spLocks noChangeArrowheads="1"/>
            </p:cNvSpPr>
            <p:nvPr/>
          </p:nvSpPr>
          <p:spPr bwMode="auto">
            <a:xfrm>
              <a:off x="1428728" y="1598597"/>
              <a:ext cx="1582738" cy="1582738"/>
            </a:xfrm>
            <a:prstGeom prst="rect">
              <a:avLst/>
            </a:prstGeom>
            <a:noFill/>
            <a:ln w="158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31" name="Group 430"/>
          <p:cNvGrpSpPr>
            <a:grpSpLocks noChangeAspect="1"/>
          </p:cNvGrpSpPr>
          <p:nvPr/>
        </p:nvGrpSpPr>
        <p:grpSpPr>
          <a:xfrm>
            <a:off x="6038421" y="3293517"/>
            <a:ext cx="2374900" cy="2374900"/>
            <a:chOff x="4143372" y="1598597"/>
            <a:chExt cx="2374900" cy="2374900"/>
          </a:xfrm>
        </p:grpSpPr>
        <p:sp>
          <p:nvSpPr>
            <p:cNvPr id="432" name="Line 12"/>
            <p:cNvSpPr>
              <a:spLocks noChangeShapeType="1"/>
            </p:cNvSpPr>
            <p:nvPr/>
          </p:nvSpPr>
          <p:spPr bwMode="auto">
            <a:xfrm>
              <a:off x="4143372" y="1895460"/>
              <a:ext cx="2374900" cy="0"/>
            </a:xfrm>
            <a:prstGeom prst="line">
              <a:avLst/>
            </a:prstGeom>
            <a:noFill/>
            <a:ln w="3175" cap="rnd">
              <a:solidFill>
                <a:srgbClr val="969696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33" name="Line 13"/>
            <p:cNvSpPr>
              <a:spLocks noChangeShapeType="1"/>
            </p:cNvSpPr>
            <p:nvPr/>
          </p:nvSpPr>
          <p:spPr bwMode="auto">
            <a:xfrm>
              <a:off x="4143372" y="1993885"/>
              <a:ext cx="2374900" cy="0"/>
            </a:xfrm>
            <a:prstGeom prst="line">
              <a:avLst/>
            </a:prstGeom>
            <a:noFill/>
            <a:ln w="3175" cap="rnd">
              <a:solidFill>
                <a:srgbClr val="969696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34" name="Line 14"/>
            <p:cNvSpPr>
              <a:spLocks noChangeShapeType="1"/>
            </p:cNvSpPr>
            <p:nvPr/>
          </p:nvSpPr>
          <p:spPr bwMode="auto">
            <a:xfrm>
              <a:off x="4143372" y="1697022"/>
              <a:ext cx="2374900" cy="0"/>
            </a:xfrm>
            <a:prstGeom prst="line">
              <a:avLst/>
            </a:prstGeom>
            <a:noFill/>
            <a:ln w="3175" cap="rnd">
              <a:solidFill>
                <a:srgbClr val="969696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35" name="Line 15"/>
            <p:cNvSpPr>
              <a:spLocks noChangeShapeType="1"/>
            </p:cNvSpPr>
            <p:nvPr/>
          </p:nvSpPr>
          <p:spPr bwMode="auto">
            <a:xfrm>
              <a:off x="4143372" y="1797035"/>
              <a:ext cx="2374900" cy="0"/>
            </a:xfrm>
            <a:prstGeom prst="line">
              <a:avLst/>
            </a:prstGeom>
            <a:noFill/>
            <a:ln w="3175" cap="rnd">
              <a:solidFill>
                <a:srgbClr val="969696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36" name="Line 16"/>
            <p:cNvSpPr>
              <a:spLocks noChangeShapeType="1"/>
            </p:cNvSpPr>
            <p:nvPr/>
          </p:nvSpPr>
          <p:spPr bwMode="auto">
            <a:xfrm>
              <a:off x="4143372" y="1598597"/>
              <a:ext cx="2374900" cy="0"/>
            </a:xfrm>
            <a:prstGeom prst="line">
              <a:avLst/>
            </a:prstGeom>
            <a:noFill/>
            <a:ln w="3175" cap="rnd">
              <a:solidFill>
                <a:srgbClr val="969696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37" name="Line 17"/>
            <p:cNvSpPr>
              <a:spLocks noChangeShapeType="1"/>
            </p:cNvSpPr>
            <p:nvPr/>
          </p:nvSpPr>
          <p:spPr bwMode="auto">
            <a:xfrm rot="5400000">
              <a:off x="5330822" y="2786047"/>
              <a:ext cx="2374900" cy="0"/>
            </a:xfrm>
            <a:prstGeom prst="line">
              <a:avLst/>
            </a:prstGeom>
            <a:noFill/>
            <a:ln w="3175" cap="rnd">
              <a:solidFill>
                <a:srgbClr val="969696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38" name="Line 47"/>
            <p:cNvSpPr>
              <a:spLocks noChangeShapeType="1"/>
            </p:cNvSpPr>
            <p:nvPr/>
          </p:nvSpPr>
          <p:spPr bwMode="auto">
            <a:xfrm>
              <a:off x="4143372" y="2390760"/>
              <a:ext cx="2374900" cy="0"/>
            </a:xfrm>
            <a:prstGeom prst="line">
              <a:avLst/>
            </a:prstGeom>
            <a:noFill/>
            <a:ln w="3175" cap="rnd">
              <a:solidFill>
                <a:srgbClr val="969696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39" name="Line 48"/>
            <p:cNvSpPr>
              <a:spLocks noChangeShapeType="1"/>
            </p:cNvSpPr>
            <p:nvPr/>
          </p:nvSpPr>
          <p:spPr bwMode="auto">
            <a:xfrm>
              <a:off x="4143372" y="2489185"/>
              <a:ext cx="2374900" cy="0"/>
            </a:xfrm>
            <a:prstGeom prst="line">
              <a:avLst/>
            </a:prstGeom>
            <a:noFill/>
            <a:ln w="3175" cap="rnd">
              <a:solidFill>
                <a:srgbClr val="969696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40" name="Line 49"/>
            <p:cNvSpPr>
              <a:spLocks noChangeShapeType="1"/>
            </p:cNvSpPr>
            <p:nvPr/>
          </p:nvSpPr>
          <p:spPr bwMode="auto">
            <a:xfrm>
              <a:off x="4143372" y="2192322"/>
              <a:ext cx="2374900" cy="0"/>
            </a:xfrm>
            <a:prstGeom prst="line">
              <a:avLst/>
            </a:prstGeom>
            <a:noFill/>
            <a:ln w="3175" cap="rnd">
              <a:solidFill>
                <a:srgbClr val="969696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41" name="Line 50"/>
            <p:cNvSpPr>
              <a:spLocks noChangeShapeType="1"/>
            </p:cNvSpPr>
            <p:nvPr/>
          </p:nvSpPr>
          <p:spPr bwMode="auto">
            <a:xfrm>
              <a:off x="4143372" y="2290747"/>
              <a:ext cx="2374900" cy="0"/>
            </a:xfrm>
            <a:prstGeom prst="line">
              <a:avLst/>
            </a:prstGeom>
            <a:noFill/>
            <a:ln w="3175" cap="rnd">
              <a:solidFill>
                <a:srgbClr val="969696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42" name="Line 51"/>
            <p:cNvSpPr>
              <a:spLocks noChangeShapeType="1"/>
            </p:cNvSpPr>
            <p:nvPr/>
          </p:nvSpPr>
          <p:spPr bwMode="auto">
            <a:xfrm>
              <a:off x="4143372" y="2093897"/>
              <a:ext cx="2374900" cy="0"/>
            </a:xfrm>
            <a:prstGeom prst="line">
              <a:avLst/>
            </a:prstGeom>
            <a:noFill/>
            <a:ln w="3175" cap="rnd">
              <a:solidFill>
                <a:srgbClr val="969696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43" name="Line 52"/>
            <p:cNvSpPr>
              <a:spLocks noChangeShapeType="1"/>
            </p:cNvSpPr>
            <p:nvPr/>
          </p:nvSpPr>
          <p:spPr bwMode="auto">
            <a:xfrm>
              <a:off x="4143372" y="2884472"/>
              <a:ext cx="2374900" cy="0"/>
            </a:xfrm>
            <a:prstGeom prst="line">
              <a:avLst/>
            </a:prstGeom>
            <a:noFill/>
            <a:ln w="3175" cap="rnd">
              <a:solidFill>
                <a:srgbClr val="969696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44" name="Line 53"/>
            <p:cNvSpPr>
              <a:spLocks noChangeShapeType="1"/>
            </p:cNvSpPr>
            <p:nvPr/>
          </p:nvSpPr>
          <p:spPr bwMode="auto">
            <a:xfrm>
              <a:off x="4143372" y="2984485"/>
              <a:ext cx="2374900" cy="0"/>
            </a:xfrm>
            <a:prstGeom prst="line">
              <a:avLst/>
            </a:prstGeom>
            <a:noFill/>
            <a:ln w="3175" cap="rnd">
              <a:solidFill>
                <a:srgbClr val="969696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45" name="Line 54"/>
            <p:cNvSpPr>
              <a:spLocks noChangeShapeType="1"/>
            </p:cNvSpPr>
            <p:nvPr/>
          </p:nvSpPr>
          <p:spPr bwMode="auto">
            <a:xfrm>
              <a:off x="4143372" y="2687622"/>
              <a:ext cx="2374900" cy="0"/>
            </a:xfrm>
            <a:prstGeom prst="line">
              <a:avLst/>
            </a:prstGeom>
            <a:noFill/>
            <a:ln w="3175" cap="rnd">
              <a:solidFill>
                <a:srgbClr val="969696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46" name="Line 55"/>
            <p:cNvSpPr>
              <a:spLocks noChangeShapeType="1"/>
            </p:cNvSpPr>
            <p:nvPr/>
          </p:nvSpPr>
          <p:spPr bwMode="auto">
            <a:xfrm>
              <a:off x="4143372" y="2786047"/>
              <a:ext cx="2374900" cy="0"/>
            </a:xfrm>
            <a:prstGeom prst="line">
              <a:avLst/>
            </a:prstGeom>
            <a:noFill/>
            <a:ln w="3175" cap="rnd">
              <a:solidFill>
                <a:srgbClr val="969696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47" name="Line 56"/>
            <p:cNvSpPr>
              <a:spLocks noChangeShapeType="1"/>
            </p:cNvSpPr>
            <p:nvPr/>
          </p:nvSpPr>
          <p:spPr bwMode="auto">
            <a:xfrm>
              <a:off x="4143372" y="2587610"/>
              <a:ext cx="2374900" cy="0"/>
            </a:xfrm>
            <a:prstGeom prst="line">
              <a:avLst/>
            </a:prstGeom>
            <a:noFill/>
            <a:ln w="3175" cap="rnd">
              <a:solidFill>
                <a:srgbClr val="969696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48" name="Line 57"/>
            <p:cNvSpPr>
              <a:spLocks noChangeShapeType="1"/>
            </p:cNvSpPr>
            <p:nvPr/>
          </p:nvSpPr>
          <p:spPr bwMode="auto">
            <a:xfrm>
              <a:off x="4143372" y="3379772"/>
              <a:ext cx="2374900" cy="0"/>
            </a:xfrm>
            <a:prstGeom prst="line">
              <a:avLst/>
            </a:prstGeom>
            <a:noFill/>
            <a:ln w="3175" cap="rnd">
              <a:solidFill>
                <a:srgbClr val="969696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49" name="Line 58"/>
            <p:cNvSpPr>
              <a:spLocks noChangeShapeType="1"/>
            </p:cNvSpPr>
            <p:nvPr/>
          </p:nvSpPr>
          <p:spPr bwMode="auto">
            <a:xfrm>
              <a:off x="4143372" y="3478197"/>
              <a:ext cx="2374900" cy="0"/>
            </a:xfrm>
            <a:prstGeom prst="line">
              <a:avLst/>
            </a:prstGeom>
            <a:noFill/>
            <a:ln w="3175" cap="rnd">
              <a:solidFill>
                <a:srgbClr val="969696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50" name="Line 59"/>
            <p:cNvSpPr>
              <a:spLocks noChangeShapeType="1"/>
            </p:cNvSpPr>
            <p:nvPr/>
          </p:nvSpPr>
          <p:spPr bwMode="auto">
            <a:xfrm>
              <a:off x="4143372" y="3181335"/>
              <a:ext cx="2374900" cy="0"/>
            </a:xfrm>
            <a:prstGeom prst="line">
              <a:avLst/>
            </a:prstGeom>
            <a:noFill/>
            <a:ln w="3175" cap="rnd">
              <a:solidFill>
                <a:srgbClr val="969696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51" name="Line 60"/>
            <p:cNvSpPr>
              <a:spLocks noChangeShapeType="1"/>
            </p:cNvSpPr>
            <p:nvPr/>
          </p:nvSpPr>
          <p:spPr bwMode="auto">
            <a:xfrm>
              <a:off x="4143372" y="3281347"/>
              <a:ext cx="2374900" cy="0"/>
            </a:xfrm>
            <a:prstGeom prst="line">
              <a:avLst/>
            </a:prstGeom>
            <a:noFill/>
            <a:ln w="3175" cap="rnd">
              <a:solidFill>
                <a:srgbClr val="969696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52" name="Line 61"/>
            <p:cNvSpPr>
              <a:spLocks noChangeShapeType="1"/>
            </p:cNvSpPr>
            <p:nvPr/>
          </p:nvSpPr>
          <p:spPr bwMode="auto">
            <a:xfrm>
              <a:off x="4143372" y="3082910"/>
              <a:ext cx="2374900" cy="0"/>
            </a:xfrm>
            <a:prstGeom prst="line">
              <a:avLst/>
            </a:prstGeom>
            <a:noFill/>
            <a:ln w="3175" cap="rnd">
              <a:solidFill>
                <a:srgbClr val="969696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53" name="Line 62"/>
            <p:cNvSpPr>
              <a:spLocks noChangeShapeType="1"/>
            </p:cNvSpPr>
            <p:nvPr/>
          </p:nvSpPr>
          <p:spPr bwMode="auto">
            <a:xfrm>
              <a:off x="4143372" y="3875072"/>
              <a:ext cx="2374900" cy="0"/>
            </a:xfrm>
            <a:prstGeom prst="line">
              <a:avLst/>
            </a:prstGeom>
            <a:noFill/>
            <a:ln w="3175" cap="rnd">
              <a:solidFill>
                <a:srgbClr val="969696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54" name="Line 63"/>
            <p:cNvSpPr>
              <a:spLocks noChangeShapeType="1"/>
            </p:cNvSpPr>
            <p:nvPr/>
          </p:nvSpPr>
          <p:spPr bwMode="auto">
            <a:xfrm>
              <a:off x="4143372" y="3973497"/>
              <a:ext cx="2374900" cy="0"/>
            </a:xfrm>
            <a:prstGeom prst="line">
              <a:avLst/>
            </a:prstGeom>
            <a:noFill/>
            <a:ln w="3175" cap="rnd">
              <a:solidFill>
                <a:srgbClr val="969696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55" name="Line 64"/>
            <p:cNvSpPr>
              <a:spLocks noChangeShapeType="1"/>
            </p:cNvSpPr>
            <p:nvPr/>
          </p:nvSpPr>
          <p:spPr bwMode="auto">
            <a:xfrm>
              <a:off x="4143372" y="3676635"/>
              <a:ext cx="2374900" cy="0"/>
            </a:xfrm>
            <a:prstGeom prst="line">
              <a:avLst/>
            </a:prstGeom>
            <a:noFill/>
            <a:ln w="3175" cap="rnd">
              <a:solidFill>
                <a:srgbClr val="969696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56" name="Line 65"/>
            <p:cNvSpPr>
              <a:spLocks noChangeShapeType="1"/>
            </p:cNvSpPr>
            <p:nvPr/>
          </p:nvSpPr>
          <p:spPr bwMode="auto">
            <a:xfrm>
              <a:off x="4143372" y="3775060"/>
              <a:ext cx="2374900" cy="0"/>
            </a:xfrm>
            <a:prstGeom prst="line">
              <a:avLst/>
            </a:prstGeom>
            <a:noFill/>
            <a:ln w="3175" cap="rnd">
              <a:solidFill>
                <a:srgbClr val="969696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57" name="Line 66"/>
            <p:cNvSpPr>
              <a:spLocks noChangeShapeType="1"/>
            </p:cNvSpPr>
            <p:nvPr/>
          </p:nvSpPr>
          <p:spPr bwMode="auto">
            <a:xfrm>
              <a:off x="4143372" y="3578210"/>
              <a:ext cx="2374900" cy="0"/>
            </a:xfrm>
            <a:prstGeom prst="line">
              <a:avLst/>
            </a:prstGeom>
            <a:noFill/>
            <a:ln w="3175" cap="rnd">
              <a:solidFill>
                <a:srgbClr val="969696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58" name="Line 67"/>
            <p:cNvSpPr>
              <a:spLocks noChangeShapeType="1"/>
            </p:cNvSpPr>
            <p:nvPr/>
          </p:nvSpPr>
          <p:spPr bwMode="auto">
            <a:xfrm rot="5400000">
              <a:off x="5232397" y="2786047"/>
              <a:ext cx="2374900" cy="0"/>
            </a:xfrm>
            <a:prstGeom prst="line">
              <a:avLst/>
            </a:prstGeom>
            <a:noFill/>
            <a:ln w="3175" cap="rnd">
              <a:solidFill>
                <a:srgbClr val="969696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59" name="Line 68"/>
            <p:cNvSpPr>
              <a:spLocks noChangeShapeType="1"/>
            </p:cNvSpPr>
            <p:nvPr/>
          </p:nvSpPr>
          <p:spPr bwMode="auto">
            <a:xfrm rot="5400000">
              <a:off x="5132385" y="2786047"/>
              <a:ext cx="2374900" cy="0"/>
            </a:xfrm>
            <a:prstGeom prst="line">
              <a:avLst/>
            </a:prstGeom>
            <a:noFill/>
            <a:ln w="3175" cap="rnd">
              <a:solidFill>
                <a:srgbClr val="969696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0" name="Line 69"/>
            <p:cNvSpPr>
              <a:spLocks noChangeShapeType="1"/>
            </p:cNvSpPr>
            <p:nvPr/>
          </p:nvSpPr>
          <p:spPr bwMode="auto">
            <a:xfrm rot="5400000">
              <a:off x="5033960" y="2786047"/>
              <a:ext cx="2374900" cy="0"/>
            </a:xfrm>
            <a:prstGeom prst="line">
              <a:avLst/>
            </a:prstGeom>
            <a:noFill/>
            <a:ln w="3175" cap="rnd">
              <a:solidFill>
                <a:srgbClr val="969696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1" name="Line 70"/>
            <p:cNvSpPr>
              <a:spLocks noChangeShapeType="1"/>
            </p:cNvSpPr>
            <p:nvPr/>
          </p:nvSpPr>
          <p:spPr bwMode="auto">
            <a:xfrm rot="5400000">
              <a:off x="4935535" y="2786047"/>
              <a:ext cx="2374900" cy="0"/>
            </a:xfrm>
            <a:prstGeom prst="line">
              <a:avLst/>
            </a:prstGeom>
            <a:noFill/>
            <a:ln w="3175" cap="rnd">
              <a:solidFill>
                <a:srgbClr val="969696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2" name="Line 71"/>
            <p:cNvSpPr>
              <a:spLocks noChangeShapeType="1"/>
            </p:cNvSpPr>
            <p:nvPr/>
          </p:nvSpPr>
          <p:spPr bwMode="auto">
            <a:xfrm rot="5400000">
              <a:off x="4835522" y="2786047"/>
              <a:ext cx="2374900" cy="0"/>
            </a:xfrm>
            <a:prstGeom prst="line">
              <a:avLst/>
            </a:prstGeom>
            <a:noFill/>
            <a:ln w="3175" cap="rnd">
              <a:solidFill>
                <a:srgbClr val="969696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3" name="Line 72"/>
            <p:cNvSpPr>
              <a:spLocks noChangeShapeType="1"/>
            </p:cNvSpPr>
            <p:nvPr/>
          </p:nvSpPr>
          <p:spPr bwMode="auto">
            <a:xfrm rot="5400000">
              <a:off x="4737097" y="2786047"/>
              <a:ext cx="2374900" cy="0"/>
            </a:xfrm>
            <a:prstGeom prst="line">
              <a:avLst/>
            </a:prstGeom>
            <a:noFill/>
            <a:ln w="3175" cap="rnd">
              <a:solidFill>
                <a:srgbClr val="969696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4" name="Line 73"/>
            <p:cNvSpPr>
              <a:spLocks noChangeShapeType="1"/>
            </p:cNvSpPr>
            <p:nvPr/>
          </p:nvSpPr>
          <p:spPr bwMode="auto">
            <a:xfrm rot="5400000">
              <a:off x="4638672" y="2786047"/>
              <a:ext cx="2374900" cy="0"/>
            </a:xfrm>
            <a:prstGeom prst="line">
              <a:avLst/>
            </a:prstGeom>
            <a:noFill/>
            <a:ln w="3175" cap="rnd">
              <a:solidFill>
                <a:srgbClr val="969696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5" name="Line 74"/>
            <p:cNvSpPr>
              <a:spLocks noChangeShapeType="1"/>
            </p:cNvSpPr>
            <p:nvPr/>
          </p:nvSpPr>
          <p:spPr bwMode="auto">
            <a:xfrm rot="5400000">
              <a:off x="4538660" y="2786047"/>
              <a:ext cx="2374900" cy="0"/>
            </a:xfrm>
            <a:prstGeom prst="line">
              <a:avLst/>
            </a:prstGeom>
            <a:noFill/>
            <a:ln w="3175" cap="rnd">
              <a:solidFill>
                <a:srgbClr val="969696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6" name="Line 75"/>
            <p:cNvSpPr>
              <a:spLocks noChangeShapeType="1"/>
            </p:cNvSpPr>
            <p:nvPr/>
          </p:nvSpPr>
          <p:spPr bwMode="auto">
            <a:xfrm rot="5400000">
              <a:off x="4440235" y="2786047"/>
              <a:ext cx="2374900" cy="0"/>
            </a:xfrm>
            <a:prstGeom prst="line">
              <a:avLst/>
            </a:prstGeom>
            <a:noFill/>
            <a:ln w="3175" cap="rnd">
              <a:solidFill>
                <a:srgbClr val="969696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7" name="Line 76"/>
            <p:cNvSpPr>
              <a:spLocks noChangeShapeType="1"/>
            </p:cNvSpPr>
            <p:nvPr/>
          </p:nvSpPr>
          <p:spPr bwMode="auto">
            <a:xfrm rot="5400000">
              <a:off x="4341810" y="2786047"/>
              <a:ext cx="2374900" cy="0"/>
            </a:xfrm>
            <a:prstGeom prst="line">
              <a:avLst/>
            </a:prstGeom>
            <a:noFill/>
            <a:ln w="3175" cap="rnd">
              <a:solidFill>
                <a:srgbClr val="969696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8" name="Line 77"/>
            <p:cNvSpPr>
              <a:spLocks noChangeShapeType="1"/>
            </p:cNvSpPr>
            <p:nvPr/>
          </p:nvSpPr>
          <p:spPr bwMode="auto">
            <a:xfrm rot="5400000">
              <a:off x="4241797" y="2786047"/>
              <a:ext cx="2374900" cy="0"/>
            </a:xfrm>
            <a:prstGeom prst="line">
              <a:avLst/>
            </a:prstGeom>
            <a:noFill/>
            <a:ln w="3175" cap="rnd">
              <a:solidFill>
                <a:srgbClr val="969696"/>
              </a:solidFill>
              <a:prstDash val="sysDot"/>
              <a:round/>
              <a:headEnd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9" name="Line 78"/>
            <p:cNvSpPr>
              <a:spLocks noChangeShapeType="1"/>
            </p:cNvSpPr>
            <p:nvPr/>
          </p:nvSpPr>
          <p:spPr bwMode="auto">
            <a:xfrm rot="5400000">
              <a:off x="4143372" y="2786047"/>
              <a:ext cx="2374900" cy="0"/>
            </a:xfrm>
            <a:prstGeom prst="line">
              <a:avLst/>
            </a:prstGeom>
            <a:noFill/>
            <a:ln w="3175" cap="rnd">
              <a:solidFill>
                <a:srgbClr val="969696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70" name="Line 79"/>
            <p:cNvSpPr>
              <a:spLocks noChangeShapeType="1"/>
            </p:cNvSpPr>
            <p:nvPr/>
          </p:nvSpPr>
          <p:spPr bwMode="auto">
            <a:xfrm rot="5400000">
              <a:off x="4044947" y="2786047"/>
              <a:ext cx="2374900" cy="0"/>
            </a:xfrm>
            <a:prstGeom prst="line">
              <a:avLst/>
            </a:prstGeom>
            <a:noFill/>
            <a:ln w="3175" cap="rnd">
              <a:solidFill>
                <a:srgbClr val="969696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71" name="Line 80"/>
            <p:cNvSpPr>
              <a:spLocks noChangeShapeType="1"/>
            </p:cNvSpPr>
            <p:nvPr/>
          </p:nvSpPr>
          <p:spPr bwMode="auto">
            <a:xfrm rot="5400000">
              <a:off x="3944935" y="2786047"/>
              <a:ext cx="2374900" cy="0"/>
            </a:xfrm>
            <a:prstGeom prst="line">
              <a:avLst/>
            </a:prstGeom>
            <a:noFill/>
            <a:ln w="3175" cap="rnd">
              <a:solidFill>
                <a:srgbClr val="969696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72" name="Line 81"/>
            <p:cNvSpPr>
              <a:spLocks noChangeShapeType="1"/>
            </p:cNvSpPr>
            <p:nvPr/>
          </p:nvSpPr>
          <p:spPr bwMode="auto">
            <a:xfrm rot="5400000">
              <a:off x="3846510" y="2786047"/>
              <a:ext cx="2374900" cy="0"/>
            </a:xfrm>
            <a:prstGeom prst="line">
              <a:avLst/>
            </a:prstGeom>
            <a:noFill/>
            <a:ln w="3175" cap="rnd">
              <a:solidFill>
                <a:srgbClr val="969696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73" name="Line 82"/>
            <p:cNvSpPr>
              <a:spLocks noChangeShapeType="1"/>
            </p:cNvSpPr>
            <p:nvPr/>
          </p:nvSpPr>
          <p:spPr bwMode="auto">
            <a:xfrm rot="5400000">
              <a:off x="3748085" y="2786047"/>
              <a:ext cx="2374900" cy="0"/>
            </a:xfrm>
            <a:prstGeom prst="line">
              <a:avLst/>
            </a:prstGeom>
            <a:noFill/>
            <a:ln w="3175" cap="rnd">
              <a:solidFill>
                <a:srgbClr val="969696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74" name="Line 83"/>
            <p:cNvSpPr>
              <a:spLocks noChangeShapeType="1"/>
            </p:cNvSpPr>
            <p:nvPr/>
          </p:nvSpPr>
          <p:spPr bwMode="auto">
            <a:xfrm rot="5400000">
              <a:off x="3648072" y="2786047"/>
              <a:ext cx="2374900" cy="0"/>
            </a:xfrm>
            <a:prstGeom prst="line">
              <a:avLst/>
            </a:prstGeom>
            <a:noFill/>
            <a:ln w="3175" cap="rnd">
              <a:solidFill>
                <a:srgbClr val="969696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75" name="Line 84"/>
            <p:cNvSpPr>
              <a:spLocks noChangeShapeType="1"/>
            </p:cNvSpPr>
            <p:nvPr/>
          </p:nvSpPr>
          <p:spPr bwMode="auto">
            <a:xfrm rot="5400000">
              <a:off x="3549647" y="2786047"/>
              <a:ext cx="2374900" cy="0"/>
            </a:xfrm>
            <a:prstGeom prst="line">
              <a:avLst/>
            </a:prstGeom>
            <a:noFill/>
            <a:ln w="3175" cap="rnd">
              <a:solidFill>
                <a:srgbClr val="969696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76" name="Line 85"/>
            <p:cNvSpPr>
              <a:spLocks noChangeShapeType="1"/>
            </p:cNvSpPr>
            <p:nvPr/>
          </p:nvSpPr>
          <p:spPr bwMode="auto">
            <a:xfrm rot="5400000">
              <a:off x="3451222" y="2786047"/>
              <a:ext cx="2374900" cy="0"/>
            </a:xfrm>
            <a:prstGeom prst="line">
              <a:avLst/>
            </a:prstGeom>
            <a:noFill/>
            <a:ln w="3175" cap="rnd">
              <a:solidFill>
                <a:srgbClr val="969696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77" name="Line 86"/>
            <p:cNvSpPr>
              <a:spLocks noChangeShapeType="1"/>
            </p:cNvSpPr>
            <p:nvPr/>
          </p:nvSpPr>
          <p:spPr bwMode="auto">
            <a:xfrm rot="5400000">
              <a:off x="3351210" y="2786047"/>
              <a:ext cx="2374900" cy="0"/>
            </a:xfrm>
            <a:prstGeom prst="line">
              <a:avLst/>
            </a:prstGeom>
            <a:noFill/>
            <a:ln w="3175" cap="rnd">
              <a:solidFill>
                <a:srgbClr val="969696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78" name="Line 87"/>
            <p:cNvSpPr>
              <a:spLocks noChangeShapeType="1"/>
            </p:cNvSpPr>
            <p:nvPr/>
          </p:nvSpPr>
          <p:spPr bwMode="auto">
            <a:xfrm rot="5400000">
              <a:off x="3252785" y="2786047"/>
              <a:ext cx="2374900" cy="0"/>
            </a:xfrm>
            <a:prstGeom prst="line">
              <a:avLst/>
            </a:prstGeom>
            <a:noFill/>
            <a:ln w="3175" cap="rnd">
              <a:solidFill>
                <a:srgbClr val="969696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79" name="Line 88"/>
            <p:cNvSpPr>
              <a:spLocks noChangeShapeType="1"/>
            </p:cNvSpPr>
            <p:nvPr/>
          </p:nvSpPr>
          <p:spPr bwMode="auto">
            <a:xfrm rot="5400000">
              <a:off x="3154360" y="2786047"/>
              <a:ext cx="2374900" cy="0"/>
            </a:xfrm>
            <a:prstGeom prst="line">
              <a:avLst/>
            </a:prstGeom>
            <a:noFill/>
            <a:ln w="3175" cap="rnd">
              <a:solidFill>
                <a:srgbClr val="969696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80" name="Line 89"/>
            <p:cNvSpPr>
              <a:spLocks noChangeShapeType="1"/>
            </p:cNvSpPr>
            <p:nvPr/>
          </p:nvSpPr>
          <p:spPr bwMode="auto">
            <a:xfrm rot="5400000">
              <a:off x="3054347" y="2786047"/>
              <a:ext cx="2374900" cy="0"/>
            </a:xfrm>
            <a:prstGeom prst="line">
              <a:avLst/>
            </a:prstGeom>
            <a:noFill/>
            <a:ln w="3175" cap="rnd">
              <a:solidFill>
                <a:srgbClr val="969696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81" name="Line 90"/>
            <p:cNvSpPr>
              <a:spLocks noChangeShapeType="1"/>
            </p:cNvSpPr>
            <p:nvPr/>
          </p:nvSpPr>
          <p:spPr bwMode="auto">
            <a:xfrm rot="5400000">
              <a:off x="2955922" y="2786047"/>
              <a:ext cx="2374900" cy="0"/>
            </a:xfrm>
            <a:prstGeom prst="line">
              <a:avLst/>
            </a:prstGeom>
            <a:noFill/>
            <a:ln w="3175" cap="rnd">
              <a:solidFill>
                <a:srgbClr val="969696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82" name="Group 481"/>
          <p:cNvGrpSpPr>
            <a:grpSpLocks noChangeAspect="1"/>
          </p:cNvGrpSpPr>
          <p:nvPr/>
        </p:nvGrpSpPr>
        <p:grpSpPr>
          <a:xfrm>
            <a:off x="7257621" y="4109492"/>
            <a:ext cx="530225" cy="530225"/>
            <a:chOff x="1931961" y="2101835"/>
            <a:chExt cx="530225" cy="530225"/>
          </a:xfrm>
        </p:grpSpPr>
        <p:sp>
          <p:nvSpPr>
            <p:cNvPr id="483" name="Oval 91"/>
            <p:cNvSpPr>
              <a:spLocks noChangeAspect="1" noChangeArrowheads="1"/>
            </p:cNvSpPr>
            <p:nvPr/>
          </p:nvSpPr>
          <p:spPr bwMode="auto">
            <a:xfrm>
              <a:off x="2143098" y="2374885"/>
              <a:ext cx="47625" cy="4762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4" name="Oval 92"/>
            <p:cNvSpPr>
              <a:spLocks noChangeAspect="1" noChangeArrowheads="1"/>
            </p:cNvSpPr>
            <p:nvPr/>
          </p:nvSpPr>
          <p:spPr bwMode="auto">
            <a:xfrm>
              <a:off x="2143098" y="2108185"/>
              <a:ext cx="47625" cy="4762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5" name="Oval 93"/>
            <p:cNvSpPr>
              <a:spLocks noChangeAspect="1" noChangeArrowheads="1"/>
            </p:cNvSpPr>
            <p:nvPr/>
          </p:nvSpPr>
          <p:spPr bwMode="auto">
            <a:xfrm>
              <a:off x="2414561" y="2189148"/>
              <a:ext cx="47625" cy="4762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6" name="Oval 94"/>
            <p:cNvSpPr>
              <a:spLocks noChangeAspect="1" noChangeArrowheads="1"/>
            </p:cNvSpPr>
            <p:nvPr/>
          </p:nvSpPr>
          <p:spPr bwMode="auto">
            <a:xfrm>
              <a:off x="2403448" y="2381235"/>
              <a:ext cx="46038" cy="4603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7" name="Oval 95"/>
            <p:cNvSpPr>
              <a:spLocks noChangeAspect="1" noChangeArrowheads="1"/>
            </p:cNvSpPr>
            <p:nvPr/>
          </p:nvSpPr>
          <p:spPr bwMode="auto">
            <a:xfrm>
              <a:off x="2322486" y="2565385"/>
              <a:ext cx="47625" cy="4762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8" name="Oval 96"/>
            <p:cNvSpPr>
              <a:spLocks noChangeAspect="1" noChangeArrowheads="1"/>
            </p:cNvSpPr>
            <p:nvPr/>
          </p:nvSpPr>
          <p:spPr bwMode="auto">
            <a:xfrm>
              <a:off x="1931961" y="2584435"/>
              <a:ext cx="47625" cy="4762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9" name="Oval 97"/>
            <p:cNvSpPr>
              <a:spLocks noChangeAspect="1" noChangeArrowheads="1"/>
            </p:cNvSpPr>
            <p:nvPr/>
          </p:nvSpPr>
          <p:spPr bwMode="auto">
            <a:xfrm>
              <a:off x="2000223" y="2281223"/>
              <a:ext cx="47625" cy="4762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0" name="Oval 98"/>
            <p:cNvSpPr>
              <a:spLocks noChangeAspect="1" noChangeArrowheads="1"/>
            </p:cNvSpPr>
            <p:nvPr/>
          </p:nvSpPr>
          <p:spPr bwMode="auto">
            <a:xfrm>
              <a:off x="1931961" y="2101835"/>
              <a:ext cx="47625" cy="4762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91" name="TextBox 490"/>
          <p:cNvSpPr txBox="1">
            <a:spLocks noChangeAspect="1"/>
          </p:cNvSpPr>
          <p:nvPr/>
        </p:nvSpPr>
        <p:spPr>
          <a:xfrm>
            <a:off x="7430652" y="4219037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dirty="0" smtClean="0"/>
              <a:t>s</a:t>
            </a:r>
            <a:endParaRPr lang="en-US" sz="1200" dirty="0"/>
          </a:p>
        </p:txBody>
      </p:sp>
      <p:sp>
        <p:nvSpPr>
          <p:cNvPr id="492" name="Freeform 491"/>
          <p:cNvSpPr>
            <a:spLocks noChangeAspect="1"/>
          </p:cNvSpPr>
          <p:nvPr/>
        </p:nvSpPr>
        <p:spPr bwMode="auto">
          <a:xfrm>
            <a:off x="7233809" y="4104745"/>
            <a:ext cx="564356" cy="560387"/>
          </a:xfrm>
          <a:custGeom>
            <a:avLst/>
            <a:gdLst>
              <a:gd name="connsiteX0" fmla="*/ 260350 w 564356"/>
              <a:gd name="connsiteY0" fmla="*/ 303212 h 560387"/>
              <a:gd name="connsiteX1" fmla="*/ 260350 w 564356"/>
              <a:gd name="connsiteY1" fmla="*/ 31750 h 560387"/>
              <a:gd name="connsiteX2" fmla="*/ 522287 w 564356"/>
              <a:gd name="connsiteY2" fmla="*/ 112712 h 560387"/>
              <a:gd name="connsiteX3" fmla="*/ 512762 w 564356"/>
              <a:gd name="connsiteY3" fmla="*/ 312737 h 560387"/>
              <a:gd name="connsiteX4" fmla="*/ 450850 w 564356"/>
              <a:gd name="connsiteY4" fmla="*/ 498475 h 560387"/>
              <a:gd name="connsiteX5" fmla="*/ 55562 w 564356"/>
              <a:gd name="connsiteY5" fmla="*/ 512762 h 560387"/>
              <a:gd name="connsiteX6" fmla="*/ 117475 w 564356"/>
              <a:gd name="connsiteY6" fmla="*/ 212725 h 560387"/>
              <a:gd name="connsiteX7" fmla="*/ 50800 w 564356"/>
              <a:gd name="connsiteY7" fmla="*/ 22225 h 560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4356" h="560387">
                <a:moveTo>
                  <a:pt x="260350" y="303212"/>
                </a:moveTo>
                <a:cubicBezTo>
                  <a:pt x="238522" y="183356"/>
                  <a:pt x="216694" y="63500"/>
                  <a:pt x="260350" y="31750"/>
                </a:cubicBezTo>
                <a:cubicBezTo>
                  <a:pt x="304006" y="0"/>
                  <a:pt x="480218" y="65881"/>
                  <a:pt x="522287" y="112712"/>
                </a:cubicBezTo>
                <a:cubicBezTo>
                  <a:pt x="564356" y="159543"/>
                  <a:pt x="524668" y="248443"/>
                  <a:pt x="512762" y="312737"/>
                </a:cubicBezTo>
                <a:cubicBezTo>
                  <a:pt x="500856" y="377031"/>
                  <a:pt x="527050" y="465138"/>
                  <a:pt x="450850" y="498475"/>
                </a:cubicBezTo>
                <a:cubicBezTo>
                  <a:pt x="374650" y="531812"/>
                  <a:pt x="111124" y="560387"/>
                  <a:pt x="55562" y="512762"/>
                </a:cubicBezTo>
                <a:cubicBezTo>
                  <a:pt x="0" y="465137"/>
                  <a:pt x="118269" y="294481"/>
                  <a:pt x="117475" y="212725"/>
                </a:cubicBezTo>
                <a:cubicBezTo>
                  <a:pt x="116681" y="130969"/>
                  <a:pt x="83740" y="76597"/>
                  <a:pt x="50800" y="22225"/>
                </a:cubicBezTo>
              </a:path>
            </a:pathLst>
          </a:cu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493" name="Group 492"/>
          <p:cNvGrpSpPr>
            <a:grpSpLocks noChangeAspect="1"/>
          </p:cNvGrpSpPr>
          <p:nvPr/>
        </p:nvGrpSpPr>
        <p:grpSpPr>
          <a:xfrm>
            <a:off x="6894084" y="3695155"/>
            <a:ext cx="1111250" cy="1185862"/>
            <a:chOff x="4295768" y="1687498"/>
            <a:chExt cx="1111250" cy="1185862"/>
          </a:xfrm>
        </p:grpSpPr>
        <p:sp>
          <p:nvSpPr>
            <p:cNvPr id="494" name="Oval 99"/>
            <p:cNvSpPr>
              <a:spLocks noChangeAspect="1" noChangeArrowheads="1"/>
            </p:cNvSpPr>
            <p:nvPr/>
          </p:nvSpPr>
          <p:spPr bwMode="auto">
            <a:xfrm>
              <a:off x="4654543" y="2319323"/>
              <a:ext cx="46038" cy="4603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5" name="Oval 100"/>
            <p:cNvSpPr>
              <a:spLocks noChangeAspect="1" noChangeArrowheads="1"/>
            </p:cNvSpPr>
            <p:nvPr/>
          </p:nvSpPr>
          <p:spPr bwMode="auto">
            <a:xfrm>
              <a:off x="4456106" y="2212960"/>
              <a:ext cx="47625" cy="4762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6" name="Oval 101"/>
            <p:cNvSpPr>
              <a:spLocks noChangeAspect="1" noChangeArrowheads="1"/>
            </p:cNvSpPr>
            <p:nvPr/>
          </p:nvSpPr>
          <p:spPr bwMode="auto">
            <a:xfrm>
              <a:off x="4387843" y="1792273"/>
              <a:ext cx="47625" cy="4762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7" name="Oval 102"/>
            <p:cNvSpPr>
              <a:spLocks noChangeAspect="1" noChangeArrowheads="1"/>
            </p:cNvSpPr>
            <p:nvPr/>
          </p:nvSpPr>
          <p:spPr bwMode="auto">
            <a:xfrm>
              <a:off x="4622793" y="1687498"/>
              <a:ext cx="47625" cy="4762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8" name="Oval 103"/>
            <p:cNvSpPr>
              <a:spLocks noChangeAspect="1" noChangeArrowheads="1"/>
            </p:cNvSpPr>
            <p:nvPr/>
          </p:nvSpPr>
          <p:spPr bwMode="auto">
            <a:xfrm>
              <a:off x="5346693" y="1879585"/>
              <a:ext cx="47625" cy="4762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9" name="Oval 104"/>
            <p:cNvSpPr>
              <a:spLocks noChangeAspect="1" noChangeArrowheads="1"/>
            </p:cNvSpPr>
            <p:nvPr/>
          </p:nvSpPr>
          <p:spPr bwMode="auto">
            <a:xfrm>
              <a:off x="5248268" y="2089135"/>
              <a:ext cx="46038" cy="4762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0" name="Oval 105"/>
            <p:cNvSpPr>
              <a:spLocks noChangeAspect="1" noChangeArrowheads="1"/>
            </p:cNvSpPr>
            <p:nvPr/>
          </p:nvSpPr>
          <p:spPr bwMode="auto">
            <a:xfrm>
              <a:off x="5359393" y="2806685"/>
              <a:ext cx="47625" cy="4762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" name="Oval 106"/>
            <p:cNvSpPr>
              <a:spLocks noChangeAspect="1" noChangeArrowheads="1"/>
            </p:cNvSpPr>
            <p:nvPr/>
          </p:nvSpPr>
          <p:spPr bwMode="auto">
            <a:xfrm>
              <a:off x="4635493" y="2825735"/>
              <a:ext cx="47625" cy="4762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" name="Oval 107"/>
            <p:cNvSpPr>
              <a:spLocks noChangeAspect="1" noChangeArrowheads="1"/>
            </p:cNvSpPr>
            <p:nvPr/>
          </p:nvSpPr>
          <p:spPr bwMode="auto">
            <a:xfrm>
              <a:off x="4295768" y="2609835"/>
              <a:ext cx="46038" cy="4762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03" name="Group 502"/>
          <p:cNvGrpSpPr>
            <a:grpSpLocks noChangeAspect="1"/>
          </p:cNvGrpSpPr>
          <p:nvPr/>
        </p:nvGrpSpPr>
        <p:grpSpPr>
          <a:xfrm>
            <a:off x="6167009" y="3336380"/>
            <a:ext cx="2198688" cy="2286000"/>
            <a:chOff x="3571868" y="1328723"/>
            <a:chExt cx="2198688" cy="2286000"/>
          </a:xfrm>
        </p:grpSpPr>
        <p:sp>
          <p:nvSpPr>
            <p:cNvPr id="504" name="Oval 108"/>
            <p:cNvSpPr>
              <a:spLocks noChangeAspect="1" noChangeArrowheads="1"/>
            </p:cNvSpPr>
            <p:nvPr/>
          </p:nvSpPr>
          <p:spPr bwMode="auto">
            <a:xfrm>
              <a:off x="4727568" y="2740010"/>
              <a:ext cx="47625" cy="4603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5" name="Oval 109"/>
            <p:cNvSpPr>
              <a:spLocks noChangeAspect="1" noChangeArrowheads="1"/>
            </p:cNvSpPr>
            <p:nvPr/>
          </p:nvSpPr>
          <p:spPr bwMode="auto">
            <a:xfrm>
              <a:off x="3682993" y="2201848"/>
              <a:ext cx="47625" cy="4603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6" name="Oval 110"/>
            <p:cNvSpPr>
              <a:spLocks noChangeAspect="1" noChangeArrowheads="1"/>
            </p:cNvSpPr>
            <p:nvPr/>
          </p:nvSpPr>
          <p:spPr bwMode="auto">
            <a:xfrm>
              <a:off x="3571868" y="3475023"/>
              <a:ext cx="47625" cy="4762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7" name="Oval 111"/>
            <p:cNvSpPr>
              <a:spLocks noChangeAspect="1" noChangeArrowheads="1"/>
            </p:cNvSpPr>
            <p:nvPr/>
          </p:nvSpPr>
          <p:spPr bwMode="auto">
            <a:xfrm>
              <a:off x="4795831" y="2900348"/>
              <a:ext cx="47625" cy="4762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8" name="Oval 112"/>
            <p:cNvSpPr>
              <a:spLocks noChangeAspect="1" noChangeArrowheads="1"/>
            </p:cNvSpPr>
            <p:nvPr/>
          </p:nvSpPr>
          <p:spPr bwMode="auto">
            <a:xfrm>
              <a:off x="5253031" y="3568685"/>
              <a:ext cx="47625" cy="4603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9" name="Oval 113"/>
            <p:cNvSpPr>
              <a:spLocks noChangeAspect="1" noChangeArrowheads="1"/>
            </p:cNvSpPr>
            <p:nvPr/>
          </p:nvSpPr>
          <p:spPr bwMode="auto">
            <a:xfrm>
              <a:off x="5724518" y="2381235"/>
              <a:ext cx="46038" cy="4603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0" name="Oval 114"/>
            <p:cNvSpPr>
              <a:spLocks noChangeAspect="1" noChangeArrowheads="1"/>
            </p:cNvSpPr>
            <p:nvPr/>
          </p:nvSpPr>
          <p:spPr bwMode="auto">
            <a:xfrm>
              <a:off x="5376856" y="1576373"/>
              <a:ext cx="47625" cy="4762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1" name="Oval 115"/>
            <p:cNvSpPr>
              <a:spLocks noChangeAspect="1" noChangeArrowheads="1"/>
            </p:cNvSpPr>
            <p:nvPr/>
          </p:nvSpPr>
          <p:spPr bwMode="auto">
            <a:xfrm>
              <a:off x="4938706" y="1328723"/>
              <a:ext cx="47625" cy="4762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" name="Oval 116"/>
            <p:cNvSpPr>
              <a:spLocks noChangeAspect="1" noChangeArrowheads="1"/>
            </p:cNvSpPr>
            <p:nvPr/>
          </p:nvSpPr>
          <p:spPr bwMode="auto">
            <a:xfrm>
              <a:off x="3917943" y="1904985"/>
              <a:ext cx="47625" cy="4603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3" name="Freeform 512"/>
          <p:cNvSpPr>
            <a:spLocks noChangeAspect="1"/>
          </p:cNvSpPr>
          <p:nvPr/>
        </p:nvSpPr>
        <p:spPr bwMode="auto">
          <a:xfrm>
            <a:off x="6906810" y="3700990"/>
            <a:ext cx="1167342" cy="1276350"/>
          </a:xfrm>
          <a:custGeom>
            <a:avLst/>
            <a:gdLst>
              <a:gd name="connsiteX0" fmla="*/ 361950 w 1167342"/>
              <a:gd name="connsiteY0" fmla="*/ 433917 h 1276350"/>
              <a:gd name="connsiteX1" fmla="*/ 368300 w 1167342"/>
              <a:gd name="connsiteY1" fmla="*/ 637117 h 1276350"/>
              <a:gd name="connsiteX2" fmla="*/ 171450 w 1167342"/>
              <a:gd name="connsiteY2" fmla="*/ 535517 h 1276350"/>
              <a:gd name="connsiteX3" fmla="*/ 107950 w 1167342"/>
              <a:gd name="connsiteY3" fmla="*/ 116417 h 1276350"/>
              <a:gd name="connsiteX4" fmla="*/ 330200 w 1167342"/>
              <a:gd name="connsiteY4" fmla="*/ 14817 h 1276350"/>
              <a:gd name="connsiteX5" fmla="*/ 1054100 w 1167342"/>
              <a:gd name="connsiteY5" fmla="*/ 205317 h 1276350"/>
              <a:gd name="connsiteX6" fmla="*/ 952500 w 1167342"/>
              <a:gd name="connsiteY6" fmla="*/ 402167 h 1276350"/>
              <a:gd name="connsiteX7" fmla="*/ 1066800 w 1167342"/>
              <a:gd name="connsiteY7" fmla="*/ 1151467 h 1276350"/>
              <a:gd name="connsiteX8" fmla="*/ 349250 w 1167342"/>
              <a:gd name="connsiteY8" fmla="*/ 1151467 h 1276350"/>
              <a:gd name="connsiteX9" fmla="*/ 0 w 1167342"/>
              <a:gd name="connsiteY9" fmla="*/ 929217 h 1276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67342" h="1276350">
                <a:moveTo>
                  <a:pt x="361950" y="433917"/>
                </a:moveTo>
                <a:cubicBezTo>
                  <a:pt x="381000" y="527050"/>
                  <a:pt x="400050" y="620184"/>
                  <a:pt x="368300" y="637117"/>
                </a:cubicBezTo>
                <a:cubicBezTo>
                  <a:pt x="336550" y="654050"/>
                  <a:pt x="214842" y="622300"/>
                  <a:pt x="171450" y="535517"/>
                </a:cubicBezTo>
                <a:cubicBezTo>
                  <a:pt x="128058" y="448734"/>
                  <a:pt x="81492" y="203200"/>
                  <a:pt x="107950" y="116417"/>
                </a:cubicBezTo>
                <a:cubicBezTo>
                  <a:pt x="134408" y="29634"/>
                  <a:pt x="172508" y="0"/>
                  <a:pt x="330200" y="14817"/>
                </a:cubicBezTo>
                <a:cubicBezTo>
                  <a:pt x="487892" y="29634"/>
                  <a:pt x="950383" y="140759"/>
                  <a:pt x="1054100" y="205317"/>
                </a:cubicBezTo>
                <a:cubicBezTo>
                  <a:pt x="1157817" y="269875"/>
                  <a:pt x="950383" y="244475"/>
                  <a:pt x="952500" y="402167"/>
                </a:cubicBezTo>
                <a:cubicBezTo>
                  <a:pt x="954617" y="559859"/>
                  <a:pt x="1167342" y="1026584"/>
                  <a:pt x="1066800" y="1151467"/>
                </a:cubicBezTo>
                <a:cubicBezTo>
                  <a:pt x="966258" y="1276350"/>
                  <a:pt x="527050" y="1188509"/>
                  <a:pt x="349250" y="1151467"/>
                </a:cubicBezTo>
                <a:cubicBezTo>
                  <a:pt x="171450" y="1114425"/>
                  <a:pt x="85725" y="1021821"/>
                  <a:pt x="0" y="929217"/>
                </a:cubicBezTo>
              </a:path>
            </a:pathLst>
          </a:cu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14" name="Freeform 513"/>
          <p:cNvSpPr>
            <a:spLocks noChangeAspect="1"/>
          </p:cNvSpPr>
          <p:nvPr/>
        </p:nvSpPr>
        <p:spPr bwMode="auto">
          <a:xfrm>
            <a:off x="6000760" y="3286124"/>
            <a:ext cx="2370667" cy="2402416"/>
          </a:xfrm>
          <a:custGeom>
            <a:avLst/>
            <a:gdLst>
              <a:gd name="connsiteX0" fmla="*/ 914400 w 2370667"/>
              <a:gd name="connsiteY0" fmla="*/ 1344083 h 2402416"/>
              <a:gd name="connsiteX1" fmla="*/ 1352550 w 2370667"/>
              <a:gd name="connsiteY1" fmla="*/ 1490133 h 2402416"/>
              <a:gd name="connsiteX2" fmla="*/ 292100 w 2370667"/>
              <a:gd name="connsiteY2" fmla="*/ 944033 h 2402416"/>
              <a:gd name="connsiteX3" fmla="*/ 190500 w 2370667"/>
              <a:gd name="connsiteY3" fmla="*/ 2220383 h 2402416"/>
              <a:gd name="connsiteX4" fmla="*/ 1435100 w 2370667"/>
              <a:gd name="connsiteY4" fmla="*/ 1642533 h 2402416"/>
              <a:gd name="connsiteX5" fmla="*/ 1866900 w 2370667"/>
              <a:gd name="connsiteY5" fmla="*/ 2315633 h 2402416"/>
              <a:gd name="connsiteX6" fmla="*/ 2349500 w 2370667"/>
              <a:gd name="connsiteY6" fmla="*/ 1121833 h 2402416"/>
              <a:gd name="connsiteX7" fmla="*/ 1993900 w 2370667"/>
              <a:gd name="connsiteY7" fmla="*/ 315383 h 2402416"/>
              <a:gd name="connsiteX8" fmla="*/ 1549400 w 2370667"/>
              <a:gd name="connsiteY8" fmla="*/ 55033 h 2402416"/>
              <a:gd name="connsiteX9" fmla="*/ 546100 w 2370667"/>
              <a:gd name="connsiteY9" fmla="*/ 645583 h 2402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70667" h="2402416">
                <a:moveTo>
                  <a:pt x="914400" y="1344083"/>
                </a:moveTo>
                <a:cubicBezTo>
                  <a:pt x="1185333" y="1450445"/>
                  <a:pt x="1456267" y="1556808"/>
                  <a:pt x="1352550" y="1490133"/>
                </a:cubicBezTo>
                <a:cubicBezTo>
                  <a:pt x="1248833" y="1423458"/>
                  <a:pt x="485775" y="822325"/>
                  <a:pt x="292100" y="944033"/>
                </a:cubicBezTo>
                <a:cubicBezTo>
                  <a:pt x="98425" y="1065741"/>
                  <a:pt x="0" y="2103966"/>
                  <a:pt x="190500" y="2220383"/>
                </a:cubicBezTo>
                <a:cubicBezTo>
                  <a:pt x="381000" y="2336800"/>
                  <a:pt x="1155700" y="1626658"/>
                  <a:pt x="1435100" y="1642533"/>
                </a:cubicBezTo>
                <a:cubicBezTo>
                  <a:pt x="1714500" y="1658408"/>
                  <a:pt x="1714500" y="2402416"/>
                  <a:pt x="1866900" y="2315633"/>
                </a:cubicBezTo>
                <a:cubicBezTo>
                  <a:pt x="2019300" y="2228850"/>
                  <a:pt x="2328333" y="1455208"/>
                  <a:pt x="2349500" y="1121833"/>
                </a:cubicBezTo>
                <a:cubicBezTo>
                  <a:pt x="2370667" y="788458"/>
                  <a:pt x="2127250" y="493183"/>
                  <a:pt x="1993900" y="315383"/>
                </a:cubicBezTo>
                <a:cubicBezTo>
                  <a:pt x="1860550" y="137583"/>
                  <a:pt x="1790700" y="0"/>
                  <a:pt x="1549400" y="55033"/>
                </a:cubicBezTo>
                <a:cubicBezTo>
                  <a:pt x="1308100" y="110066"/>
                  <a:pt x="927100" y="377824"/>
                  <a:pt x="546100" y="645583"/>
                </a:cubicBezTo>
              </a:path>
            </a:pathLst>
          </a:cu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en-US" smtClean="0"/>
          </a:p>
        </p:txBody>
      </p:sp>
      <p:grpSp>
        <p:nvGrpSpPr>
          <p:cNvPr id="515" name="Group 514"/>
          <p:cNvGrpSpPr>
            <a:grpSpLocks noChangeAspect="1"/>
          </p:cNvGrpSpPr>
          <p:nvPr/>
        </p:nvGrpSpPr>
        <p:grpSpPr>
          <a:xfrm>
            <a:off x="6038421" y="3293517"/>
            <a:ext cx="2374901" cy="2374901"/>
            <a:chOff x="3632204" y="1285860"/>
            <a:chExt cx="2374901" cy="2374901"/>
          </a:xfrm>
        </p:grpSpPr>
        <p:sp>
          <p:nvSpPr>
            <p:cNvPr id="516" name="Rectangle 37"/>
            <p:cNvSpPr>
              <a:spLocks noChangeArrowheads="1"/>
            </p:cNvSpPr>
            <p:nvPr/>
          </p:nvSpPr>
          <p:spPr bwMode="auto">
            <a:xfrm>
              <a:off x="3632204" y="2078023"/>
              <a:ext cx="792163" cy="790575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7" name="Rectangle 38"/>
            <p:cNvSpPr>
              <a:spLocks noChangeArrowheads="1"/>
            </p:cNvSpPr>
            <p:nvPr/>
          </p:nvSpPr>
          <p:spPr bwMode="auto">
            <a:xfrm>
              <a:off x="3632204" y="1285860"/>
              <a:ext cx="792163" cy="792163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8" name="Rectangle 39"/>
            <p:cNvSpPr>
              <a:spLocks noChangeArrowheads="1"/>
            </p:cNvSpPr>
            <p:nvPr/>
          </p:nvSpPr>
          <p:spPr bwMode="auto">
            <a:xfrm>
              <a:off x="4424367" y="1285860"/>
              <a:ext cx="790575" cy="792163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9" name="Rectangle 40"/>
            <p:cNvSpPr>
              <a:spLocks noChangeArrowheads="1"/>
            </p:cNvSpPr>
            <p:nvPr/>
          </p:nvSpPr>
          <p:spPr bwMode="auto">
            <a:xfrm>
              <a:off x="5214942" y="1285860"/>
              <a:ext cx="792163" cy="792163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0" name="Rectangle 41"/>
            <p:cNvSpPr>
              <a:spLocks noChangeArrowheads="1"/>
            </p:cNvSpPr>
            <p:nvPr/>
          </p:nvSpPr>
          <p:spPr bwMode="auto">
            <a:xfrm>
              <a:off x="5214942" y="2078023"/>
              <a:ext cx="792163" cy="790575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1" name="Rectangle 42"/>
            <p:cNvSpPr>
              <a:spLocks noChangeArrowheads="1"/>
            </p:cNvSpPr>
            <p:nvPr/>
          </p:nvSpPr>
          <p:spPr bwMode="auto">
            <a:xfrm>
              <a:off x="4424367" y="2868598"/>
              <a:ext cx="790575" cy="792163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" name="Rectangle 43"/>
            <p:cNvSpPr>
              <a:spLocks noChangeArrowheads="1"/>
            </p:cNvSpPr>
            <p:nvPr/>
          </p:nvSpPr>
          <p:spPr bwMode="auto">
            <a:xfrm>
              <a:off x="5214942" y="2868598"/>
              <a:ext cx="792163" cy="792163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3" name="Rectangle 44"/>
            <p:cNvSpPr>
              <a:spLocks noChangeArrowheads="1"/>
            </p:cNvSpPr>
            <p:nvPr/>
          </p:nvSpPr>
          <p:spPr bwMode="auto">
            <a:xfrm>
              <a:off x="3632204" y="2868598"/>
              <a:ext cx="792163" cy="792163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2" grpId="0" animBg="1"/>
      <p:bldP spid="513" grpId="0" animBg="1"/>
      <p:bldP spid="51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Support for mobility in MLS</a:t>
            </a:r>
          </a:p>
        </p:txBody>
      </p:sp>
      <p:sp>
        <p:nvSpPr>
          <p:cNvPr id="994307" name="Rectangle 3"/>
          <p:cNvSpPr>
            <a:spLocks noGrp="1" noChangeArrowheads="1"/>
          </p:cNvSpPr>
          <p:nvPr>
            <p:ph idx="1"/>
          </p:nvPr>
        </p:nvSpPr>
        <p:spPr>
          <a:xfrm>
            <a:off x="468314" y="836613"/>
            <a:ext cx="5314420" cy="5337175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A location pointer only needs to be updated when the node leaves the corresponding sub-square. </a:t>
            </a:r>
          </a:p>
          <a:p>
            <a:pPr lvl="1"/>
            <a:r>
              <a:rPr lang="en-US" dirty="0"/>
              <a:t>         is OK as long as t remains in the shaded area. </a:t>
            </a:r>
          </a:p>
          <a:p>
            <a:pPr lvl="1"/>
            <a:r>
              <a:rPr lang="en-US" dirty="0"/>
              <a:t>Most of the time, only the closest few location pointers need to be updated due to mobility. </a:t>
            </a:r>
          </a:p>
          <a:p>
            <a:endParaRPr lang="en-US" dirty="0"/>
          </a:p>
          <a:p>
            <a:r>
              <a:rPr lang="en-US" dirty="0"/>
              <a:t>Not enough: If a node moves across a level boundary, many pointers need to be updated. E.g. a node oscillates between the two points </a:t>
            </a:r>
            <a:r>
              <a:rPr lang="en-US" dirty="0">
                <a:latin typeface="CMMI10" pitchFamily="34" charset="0"/>
              </a:rPr>
              <a:t>a</a:t>
            </a:r>
            <a:r>
              <a:rPr lang="en-US" dirty="0"/>
              <a:t> and </a:t>
            </a:r>
            <a:r>
              <a:rPr lang="en-US" dirty="0">
                <a:latin typeface="CMMI10" pitchFamily="34" charset="0"/>
              </a:rPr>
              <a:t>b</a:t>
            </a:r>
            <a:r>
              <a:rPr lang="en-US" dirty="0"/>
              <a:t>. </a:t>
            </a:r>
          </a:p>
          <a:p>
            <a:endParaRPr lang="en-US" dirty="0"/>
          </a:p>
        </p:txBody>
      </p:sp>
      <p:sp>
        <p:nvSpPr>
          <p:cNvPr id="994308" name="Freeform 4"/>
          <p:cNvSpPr>
            <a:spLocks/>
          </p:cNvSpPr>
          <p:nvPr/>
        </p:nvSpPr>
        <p:spPr bwMode="auto">
          <a:xfrm>
            <a:off x="6917161" y="1664891"/>
            <a:ext cx="196027" cy="267037"/>
          </a:xfrm>
          <a:custGeom>
            <a:avLst/>
            <a:gdLst/>
            <a:ahLst/>
            <a:cxnLst>
              <a:cxn ang="0">
                <a:pos x="141" y="189"/>
              </a:cxn>
              <a:cxn ang="0">
                <a:pos x="24" y="105"/>
              </a:cxn>
              <a:cxn ang="0">
                <a:pos x="0" y="0"/>
              </a:cxn>
            </a:cxnLst>
            <a:rect l="0" t="0" r="r" b="b"/>
            <a:pathLst>
              <a:path w="141" h="192">
                <a:moveTo>
                  <a:pt x="141" y="189"/>
                </a:moveTo>
                <a:cubicBezTo>
                  <a:pt x="87" y="192"/>
                  <a:pt x="45" y="174"/>
                  <a:pt x="24" y="105"/>
                </a:cubicBezTo>
                <a:cubicBezTo>
                  <a:pt x="3" y="36"/>
                  <a:pt x="6" y="66"/>
                  <a:pt x="0" y="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94309" name="Rectangle 5"/>
          <p:cNvSpPr>
            <a:spLocks noChangeArrowheads="1"/>
          </p:cNvSpPr>
          <p:nvPr/>
        </p:nvSpPr>
        <p:spPr bwMode="auto">
          <a:xfrm>
            <a:off x="6516688" y="1196975"/>
            <a:ext cx="1870075" cy="187166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4310" name="Rectangle 6"/>
          <p:cNvSpPr>
            <a:spLocks noChangeArrowheads="1"/>
          </p:cNvSpPr>
          <p:nvPr/>
        </p:nvSpPr>
        <p:spPr bwMode="auto">
          <a:xfrm>
            <a:off x="6516688" y="1196975"/>
            <a:ext cx="934436" cy="935832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4311" name="Rectangle 7"/>
          <p:cNvSpPr>
            <a:spLocks noChangeArrowheads="1"/>
          </p:cNvSpPr>
          <p:nvPr/>
        </p:nvSpPr>
        <p:spPr bwMode="auto">
          <a:xfrm>
            <a:off x="6516688" y="1196975"/>
            <a:ext cx="466617" cy="467916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4314" name="Freeform 10"/>
          <p:cNvSpPr>
            <a:spLocks/>
          </p:cNvSpPr>
          <p:nvPr/>
        </p:nvSpPr>
        <p:spPr bwMode="auto">
          <a:xfrm rot="5400000" flipH="1">
            <a:off x="7394532" y="1988520"/>
            <a:ext cx="671200" cy="556813"/>
          </a:xfrm>
          <a:custGeom>
            <a:avLst/>
            <a:gdLst/>
            <a:ahLst/>
            <a:cxnLst>
              <a:cxn ang="0">
                <a:pos x="0" y="38"/>
              </a:cxn>
              <a:cxn ang="0">
                <a:pos x="548" y="126"/>
              </a:cxn>
              <a:cxn ang="0">
                <a:pos x="776" y="794"/>
              </a:cxn>
            </a:cxnLst>
            <a:rect l="0" t="0" r="r" b="b"/>
            <a:pathLst>
              <a:path w="776" h="794">
                <a:moveTo>
                  <a:pt x="0" y="38"/>
                </a:moveTo>
                <a:cubicBezTo>
                  <a:pt x="92" y="34"/>
                  <a:pt x="419" y="0"/>
                  <a:pt x="548" y="126"/>
                </a:cubicBezTo>
                <a:cubicBezTo>
                  <a:pt x="772" y="298"/>
                  <a:pt x="728" y="655"/>
                  <a:pt x="776" y="794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94316" name="Line 12"/>
          <p:cNvSpPr>
            <a:spLocks noChangeShapeType="1"/>
          </p:cNvSpPr>
          <p:nvPr/>
        </p:nvSpPr>
        <p:spPr bwMode="auto">
          <a:xfrm>
            <a:off x="6983305" y="1664891"/>
            <a:ext cx="0" cy="467916"/>
          </a:xfrm>
          <a:prstGeom prst="line">
            <a:avLst/>
          </a:prstGeom>
          <a:noFill/>
          <a:ln w="63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94317" name="Line 13"/>
          <p:cNvSpPr>
            <a:spLocks noChangeShapeType="1"/>
          </p:cNvSpPr>
          <p:nvPr/>
        </p:nvSpPr>
        <p:spPr bwMode="auto">
          <a:xfrm>
            <a:off x="6983305" y="1664891"/>
            <a:ext cx="467819" cy="0"/>
          </a:xfrm>
          <a:prstGeom prst="line">
            <a:avLst/>
          </a:prstGeom>
          <a:noFill/>
          <a:ln w="63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94318" name="Line 14"/>
          <p:cNvSpPr>
            <a:spLocks noChangeShapeType="1"/>
          </p:cNvSpPr>
          <p:nvPr/>
        </p:nvSpPr>
        <p:spPr bwMode="auto">
          <a:xfrm>
            <a:off x="7451124" y="2132807"/>
            <a:ext cx="0" cy="935832"/>
          </a:xfrm>
          <a:prstGeom prst="line">
            <a:avLst/>
          </a:prstGeom>
          <a:noFill/>
          <a:ln w="63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94319" name="Line 15"/>
          <p:cNvSpPr>
            <a:spLocks noChangeShapeType="1"/>
          </p:cNvSpPr>
          <p:nvPr/>
        </p:nvSpPr>
        <p:spPr bwMode="auto">
          <a:xfrm>
            <a:off x="7451124" y="2132807"/>
            <a:ext cx="935639" cy="0"/>
          </a:xfrm>
          <a:prstGeom prst="line">
            <a:avLst/>
          </a:prstGeom>
          <a:noFill/>
          <a:ln w="63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94324" name="Oval 20"/>
          <p:cNvSpPr>
            <a:spLocks noChangeAspect="1" noChangeArrowheads="1"/>
          </p:cNvSpPr>
          <p:nvPr/>
        </p:nvSpPr>
        <p:spPr bwMode="auto">
          <a:xfrm>
            <a:off x="6859435" y="1480852"/>
            <a:ext cx="48105" cy="49318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4334" name="Rectangle 30"/>
          <p:cNvSpPr>
            <a:spLocks noChangeArrowheads="1"/>
          </p:cNvSpPr>
          <p:nvPr/>
        </p:nvSpPr>
        <p:spPr bwMode="auto">
          <a:xfrm>
            <a:off x="6207125" y="3397250"/>
            <a:ext cx="2541588" cy="254158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4335" name="Line 31"/>
          <p:cNvSpPr>
            <a:spLocks noChangeShapeType="1"/>
          </p:cNvSpPr>
          <p:nvPr/>
        </p:nvSpPr>
        <p:spPr bwMode="auto">
          <a:xfrm>
            <a:off x="6842125" y="4667250"/>
            <a:ext cx="0" cy="1271587"/>
          </a:xfrm>
          <a:prstGeom prst="line">
            <a:avLst/>
          </a:prstGeom>
          <a:noFill/>
          <a:ln w="63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94336" name="Line 32"/>
          <p:cNvSpPr>
            <a:spLocks noChangeShapeType="1"/>
          </p:cNvSpPr>
          <p:nvPr/>
        </p:nvSpPr>
        <p:spPr bwMode="auto">
          <a:xfrm>
            <a:off x="6207125" y="5303838"/>
            <a:ext cx="2541588" cy="0"/>
          </a:xfrm>
          <a:prstGeom prst="line">
            <a:avLst/>
          </a:prstGeom>
          <a:noFill/>
          <a:ln w="63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94337" name="Line 33"/>
          <p:cNvSpPr>
            <a:spLocks noChangeShapeType="1"/>
          </p:cNvSpPr>
          <p:nvPr/>
        </p:nvSpPr>
        <p:spPr bwMode="auto">
          <a:xfrm>
            <a:off x="7478713" y="3397250"/>
            <a:ext cx="0" cy="2541587"/>
          </a:xfrm>
          <a:prstGeom prst="line">
            <a:avLst/>
          </a:prstGeom>
          <a:noFill/>
          <a:ln w="63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94338" name="Line 34"/>
          <p:cNvSpPr>
            <a:spLocks noChangeShapeType="1"/>
          </p:cNvSpPr>
          <p:nvPr/>
        </p:nvSpPr>
        <p:spPr bwMode="auto">
          <a:xfrm>
            <a:off x="8113713" y="4667250"/>
            <a:ext cx="0" cy="1271587"/>
          </a:xfrm>
          <a:prstGeom prst="line">
            <a:avLst/>
          </a:prstGeom>
          <a:noFill/>
          <a:ln w="63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94339" name="Line 35"/>
          <p:cNvSpPr>
            <a:spLocks noChangeShapeType="1"/>
          </p:cNvSpPr>
          <p:nvPr/>
        </p:nvSpPr>
        <p:spPr bwMode="auto">
          <a:xfrm>
            <a:off x="7796213" y="5303838"/>
            <a:ext cx="0" cy="635000"/>
          </a:xfrm>
          <a:prstGeom prst="line">
            <a:avLst/>
          </a:prstGeom>
          <a:noFill/>
          <a:ln w="63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94340" name="Line 36"/>
          <p:cNvSpPr>
            <a:spLocks noChangeShapeType="1"/>
          </p:cNvSpPr>
          <p:nvPr/>
        </p:nvSpPr>
        <p:spPr bwMode="auto">
          <a:xfrm>
            <a:off x="7159625" y="5303838"/>
            <a:ext cx="0" cy="635000"/>
          </a:xfrm>
          <a:prstGeom prst="line">
            <a:avLst/>
          </a:prstGeom>
          <a:noFill/>
          <a:ln w="63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94341" name="Line 37"/>
          <p:cNvSpPr>
            <a:spLocks noChangeShapeType="1"/>
          </p:cNvSpPr>
          <p:nvPr/>
        </p:nvSpPr>
        <p:spPr bwMode="auto">
          <a:xfrm>
            <a:off x="6842125" y="5621338"/>
            <a:ext cx="1271588" cy="0"/>
          </a:xfrm>
          <a:prstGeom prst="line">
            <a:avLst/>
          </a:prstGeom>
          <a:noFill/>
          <a:ln w="63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94342" name="Freeform 38"/>
          <p:cNvSpPr>
            <a:spLocks/>
          </p:cNvSpPr>
          <p:nvPr/>
        </p:nvSpPr>
        <p:spPr bwMode="auto">
          <a:xfrm>
            <a:off x="6897688" y="5680075"/>
            <a:ext cx="269875" cy="139700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20" y="39"/>
              </a:cxn>
              <a:cxn ang="0">
                <a:pos x="122" y="63"/>
              </a:cxn>
            </a:cxnLst>
            <a:rect l="0" t="0" r="r" b="b"/>
            <a:pathLst>
              <a:path w="122" h="63">
                <a:moveTo>
                  <a:pt x="2" y="0"/>
                </a:moveTo>
                <a:cubicBezTo>
                  <a:pt x="5" y="6"/>
                  <a:pt x="0" y="29"/>
                  <a:pt x="20" y="39"/>
                </a:cubicBezTo>
                <a:cubicBezTo>
                  <a:pt x="40" y="49"/>
                  <a:pt x="101" y="58"/>
                  <a:pt x="122" y="6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94343" name="Oval 39"/>
          <p:cNvSpPr>
            <a:spLocks noChangeAspect="1" noChangeArrowheads="1"/>
          </p:cNvSpPr>
          <p:nvPr/>
        </p:nvSpPr>
        <p:spPr bwMode="auto">
          <a:xfrm>
            <a:off x="6862763" y="5627688"/>
            <a:ext cx="76200" cy="7778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4344" name="Oval 40"/>
          <p:cNvSpPr>
            <a:spLocks noChangeAspect="1" noChangeArrowheads="1"/>
          </p:cNvSpPr>
          <p:nvPr/>
        </p:nvSpPr>
        <p:spPr bwMode="auto">
          <a:xfrm>
            <a:off x="7378700" y="5805488"/>
            <a:ext cx="77788" cy="77787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4345" name="Oval 41"/>
          <p:cNvSpPr>
            <a:spLocks noChangeAspect="1" noChangeArrowheads="1"/>
          </p:cNvSpPr>
          <p:nvPr/>
        </p:nvSpPr>
        <p:spPr bwMode="auto">
          <a:xfrm>
            <a:off x="7497763" y="5805488"/>
            <a:ext cx="77788" cy="77787"/>
          </a:xfrm>
          <a:prstGeom prst="ellipse">
            <a:avLst/>
          </a:prstGeom>
          <a:solidFill>
            <a:srgbClr val="FF0000"/>
          </a:solidFill>
          <a:ln w="31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4348" name="Freeform 44"/>
          <p:cNvSpPr>
            <a:spLocks/>
          </p:cNvSpPr>
          <p:nvPr/>
        </p:nvSpPr>
        <p:spPr bwMode="auto">
          <a:xfrm>
            <a:off x="6511925" y="3681413"/>
            <a:ext cx="1436688" cy="9794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10" y="114"/>
              </a:cxn>
              <a:cxn ang="0">
                <a:pos x="633" y="444"/>
              </a:cxn>
            </a:cxnLst>
            <a:rect l="0" t="0" r="r" b="b"/>
            <a:pathLst>
              <a:path w="651" h="444">
                <a:moveTo>
                  <a:pt x="0" y="0"/>
                </a:moveTo>
                <a:cubicBezTo>
                  <a:pt x="85" y="19"/>
                  <a:pt x="369" y="42"/>
                  <a:pt x="510" y="114"/>
                </a:cubicBezTo>
                <a:cubicBezTo>
                  <a:pt x="651" y="186"/>
                  <a:pt x="608" y="375"/>
                  <a:pt x="633" y="444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94349" name="Freeform 45"/>
          <p:cNvSpPr>
            <a:spLocks/>
          </p:cNvSpPr>
          <p:nvPr/>
        </p:nvSpPr>
        <p:spPr bwMode="auto">
          <a:xfrm>
            <a:off x="7689850" y="4859338"/>
            <a:ext cx="284163" cy="444500"/>
          </a:xfrm>
          <a:custGeom>
            <a:avLst/>
            <a:gdLst/>
            <a:ahLst/>
            <a:cxnLst>
              <a:cxn ang="0">
                <a:pos x="129" y="0"/>
              </a:cxn>
              <a:cxn ang="0">
                <a:pos x="48" y="63"/>
              </a:cxn>
              <a:cxn ang="0">
                <a:pos x="0" y="201"/>
              </a:cxn>
            </a:cxnLst>
            <a:rect l="0" t="0" r="r" b="b"/>
            <a:pathLst>
              <a:path w="129" h="201">
                <a:moveTo>
                  <a:pt x="129" y="0"/>
                </a:moveTo>
                <a:cubicBezTo>
                  <a:pt x="116" y="11"/>
                  <a:pt x="70" y="29"/>
                  <a:pt x="48" y="63"/>
                </a:cubicBezTo>
                <a:cubicBezTo>
                  <a:pt x="26" y="97"/>
                  <a:pt x="10" y="172"/>
                  <a:pt x="0" y="201"/>
                </a:cubicBezTo>
              </a:path>
            </a:pathLst>
          </a:custGeom>
          <a:noFill/>
          <a:ln w="19050" cap="flat" cmpd="sng">
            <a:solidFill>
              <a:srgbClr val="FF0000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87" name="Picture 86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/>
          <a:stretch>
            <a:fillRect/>
          </a:stretch>
        </p:blipFill>
        <p:spPr bwMode="auto">
          <a:xfrm>
            <a:off x="7816859" y="2640308"/>
            <a:ext cx="415874" cy="288364"/>
          </a:xfrm>
          <a:prstGeom prst="rect">
            <a:avLst/>
          </a:prstGeom>
          <a:noFill/>
          <a:ln/>
          <a:effectLst/>
        </p:spPr>
      </p:pic>
      <p:pic>
        <p:nvPicPr>
          <p:cNvPr id="88" name="Picture 87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/>
          <a:stretch>
            <a:fillRect/>
          </a:stretch>
        </p:blipFill>
        <p:spPr bwMode="auto">
          <a:xfrm>
            <a:off x="6979835" y="1685231"/>
            <a:ext cx="415874" cy="288364"/>
          </a:xfrm>
          <a:prstGeom prst="rect">
            <a:avLst/>
          </a:prstGeom>
          <a:noFill/>
          <a:ln/>
          <a:effectLst/>
        </p:spPr>
      </p:pic>
      <p:pic>
        <p:nvPicPr>
          <p:cNvPr id="89" name="Picture 88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/>
          <a:stretch>
            <a:fillRect/>
          </a:stretch>
        </p:blipFill>
        <p:spPr bwMode="auto">
          <a:xfrm>
            <a:off x="6742262" y="1343494"/>
            <a:ext cx="152354" cy="203457"/>
          </a:xfrm>
          <a:prstGeom prst="rect">
            <a:avLst/>
          </a:prstGeom>
          <a:noFill/>
          <a:ln/>
          <a:effectLst/>
        </p:spPr>
      </p:pic>
      <p:pic>
        <p:nvPicPr>
          <p:cNvPr id="92" name="Picture 91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/>
          <a:stretch>
            <a:fillRect/>
          </a:stretch>
        </p:blipFill>
        <p:spPr bwMode="auto">
          <a:xfrm>
            <a:off x="7465034" y="5970592"/>
            <a:ext cx="151317" cy="246275"/>
          </a:xfrm>
          <a:prstGeom prst="rect">
            <a:avLst/>
          </a:prstGeom>
          <a:noFill/>
          <a:ln/>
          <a:effectLst/>
        </p:spPr>
      </p:pic>
      <p:pic>
        <p:nvPicPr>
          <p:cNvPr id="93" name="Picture 92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/>
          <a:stretch>
            <a:fillRect/>
          </a:stretch>
        </p:blipFill>
        <p:spPr bwMode="auto">
          <a:xfrm>
            <a:off x="7302400" y="6025962"/>
            <a:ext cx="158356" cy="158603"/>
          </a:xfrm>
          <a:prstGeom prst="rect">
            <a:avLst/>
          </a:prstGeom>
          <a:noFill/>
          <a:ln/>
          <a:effectLst/>
        </p:spPr>
      </p:pic>
      <p:pic>
        <p:nvPicPr>
          <p:cNvPr id="96" name="Picture 95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/>
          <a:stretch>
            <a:fillRect/>
          </a:stretch>
        </p:blipFill>
        <p:spPr bwMode="auto">
          <a:xfrm>
            <a:off x="1312220" y="2206163"/>
            <a:ext cx="474247" cy="328839"/>
          </a:xfrm>
          <a:prstGeom prst="rect">
            <a:avLst/>
          </a:prstGeom>
          <a:noFill/>
          <a:ln/>
          <a:effectLst/>
        </p:spPr>
      </p:pic>
      <p:sp>
        <p:nvSpPr>
          <p:cNvPr id="994350" name="Oval 46"/>
          <p:cNvSpPr>
            <a:spLocks noChangeAspect="1" noChangeArrowheads="1"/>
          </p:cNvSpPr>
          <p:nvPr/>
        </p:nvSpPr>
        <p:spPr bwMode="auto">
          <a:xfrm flipH="1">
            <a:off x="7934325" y="4826000"/>
            <a:ext cx="77788" cy="77787"/>
          </a:xfrm>
          <a:prstGeom prst="ellipse">
            <a:avLst/>
          </a:prstGeom>
          <a:solidFill>
            <a:schemeClr val="bg1"/>
          </a:solidFill>
          <a:ln w="31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4351" name="Freeform 47"/>
          <p:cNvSpPr>
            <a:spLocks/>
          </p:cNvSpPr>
          <p:nvPr/>
        </p:nvSpPr>
        <p:spPr bwMode="auto">
          <a:xfrm>
            <a:off x="7623175" y="5389563"/>
            <a:ext cx="423863" cy="238125"/>
          </a:xfrm>
          <a:custGeom>
            <a:avLst/>
            <a:gdLst/>
            <a:ahLst/>
            <a:cxnLst>
              <a:cxn ang="0">
                <a:pos x="192" y="3"/>
              </a:cxn>
              <a:cxn ang="0">
                <a:pos x="87" y="18"/>
              </a:cxn>
              <a:cxn ang="0">
                <a:pos x="0" y="108"/>
              </a:cxn>
            </a:cxnLst>
            <a:rect l="0" t="0" r="r" b="b"/>
            <a:pathLst>
              <a:path w="192" h="108">
                <a:moveTo>
                  <a:pt x="192" y="3"/>
                </a:moveTo>
                <a:cubicBezTo>
                  <a:pt x="175" y="5"/>
                  <a:pt x="119" y="0"/>
                  <a:pt x="87" y="18"/>
                </a:cubicBezTo>
                <a:cubicBezTo>
                  <a:pt x="55" y="36"/>
                  <a:pt x="18" y="89"/>
                  <a:pt x="0" y="108"/>
                </a:cubicBezTo>
              </a:path>
            </a:pathLst>
          </a:custGeom>
          <a:noFill/>
          <a:ln w="12700" cap="flat" cmpd="sng">
            <a:solidFill>
              <a:srgbClr val="FF0000"/>
            </a:solidFill>
            <a:prstDash val="sysDot"/>
            <a:round/>
            <a:headEnd type="none" w="med" len="med"/>
            <a:tailEnd type="triangl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94352" name="Oval 48"/>
          <p:cNvSpPr>
            <a:spLocks noChangeAspect="1" noChangeArrowheads="1"/>
          </p:cNvSpPr>
          <p:nvPr/>
        </p:nvSpPr>
        <p:spPr bwMode="auto">
          <a:xfrm>
            <a:off x="8013700" y="5362575"/>
            <a:ext cx="77788" cy="77787"/>
          </a:xfrm>
          <a:prstGeom prst="ellipse">
            <a:avLst/>
          </a:prstGeom>
          <a:solidFill>
            <a:schemeClr val="bg1"/>
          </a:solidFill>
          <a:ln w="31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4353" name="Rectangle 49"/>
          <p:cNvSpPr>
            <a:spLocks noChangeArrowheads="1"/>
          </p:cNvSpPr>
          <p:nvPr/>
        </p:nvSpPr>
        <p:spPr bwMode="auto">
          <a:xfrm>
            <a:off x="6207125" y="4667250"/>
            <a:ext cx="1271588" cy="127158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4354" name="Rectangle 50"/>
          <p:cNvSpPr>
            <a:spLocks noChangeArrowheads="1"/>
          </p:cNvSpPr>
          <p:nvPr/>
        </p:nvSpPr>
        <p:spPr bwMode="auto">
          <a:xfrm>
            <a:off x="6842125" y="5303838"/>
            <a:ext cx="636588" cy="635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4355" name="Rectangle 51"/>
          <p:cNvSpPr>
            <a:spLocks noChangeArrowheads="1"/>
          </p:cNvSpPr>
          <p:nvPr/>
        </p:nvSpPr>
        <p:spPr bwMode="auto">
          <a:xfrm>
            <a:off x="7159625" y="5621338"/>
            <a:ext cx="319088" cy="3175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4356" name="Freeform 52"/>
          <p:cNvSpPr>
            <a:spLocks/>
          </p:cNvSpPr>
          <p:nvPr/>
        </p:nvSpPr>
        <p:spPr bwMode="auto">
          <a:xfrm>
            <a:off x="6524625" y="3679825"/>
            <a:ext cx="508000" cy="987425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138" y="144"/>
              </a:cxn>
              <a:cxn ang="0">
                <a:pos x="230" y="448"/>
              </a:cxn>
            </a:cxnLst>
            <a:rect l="0" t="0" r="r" b="b"/>
            <a:pathLst>
              <a:path w="230" h="448">
                <a:moveTo>
                  <a:pt x="0" y="6"/>
                </a:moveTo>
                <a:cubicBezTo>
                  <a:pt x="6" y="0"/>
                  <a:pt x="72" y="12"/>
                  <a:pt x="138" y="144"/>
                </a:cubicBezTo>
                <a:cubicBezTo>
                  <a:pt x="204" y="276"/>
                  <a:pt x="210" y="375"/>
                  <a:pt x="230" y="448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94357" name="Oval 53"/>
          <p:cNvSpPr>
            <a:spLocks noChangeAspect="1" noChangeArrowheads="1"/>
          </p:cNvSpPr>
          <p:nvPr/>
        </p:nvSpPr>
        <p:spPr bwMode="auto">
          <a:xfrm>
            <a:off x="6457950" y="3648075"/>
            <a:ext cx="77788" cy="7778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97" name="Picture 96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/>
          <a:stretch>
            <a:fillRect/>
          </a:stretch>
        </p:blipFill>
        <p:spPr bwMode="auto">
          <a:xfrm>
            <a:off x="6206067" y="3400012"/>
            <a:ext cx="624548" cy="329224"/>
          </a:xfrm>
          <a:prstGeom prst="rect">
            <a:avLst/>
          </a:prstGeom>
          <a:noFill/>
          <a:ln/>
          <a:effectLst/>
        </p:spPr>
      </p:pic>
      <p:pic>
        <p:nvPicPr>
          <p:cNvPr id="94" name="Picture 93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1"/>
          <a:stretch>
            <a:fillRect/>
          </a:stretch>
        </p:blipFill>
        <p:spPr bwMode="auto">
          <a:xfrm>
            <a:off x="6396844" y="5563939"/>
            <a:ext cx="424169" cy="305880"/>
          </a:xfrm>
          <a:prstGeom prst="rect">
            <a:avLst/>
          </a:prstGeom>
          <a:noFill/>
          <a:ln/>
          <a:effectLst/>
        </p:spPr>
      </p:pic>
      <p:pic>
        <p:nvPicPr>
          <p:cNvPr id="90" name="Picture 89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2"/>
          <a:stretch>
            <a:fillRect/>
          </a:stretch>
        </p:blipFill>
        <p:spPr bwMode="auto">
          <a:xfrm>
            <a:off x="7927159" y="4724602"/>
            <a:ext cx="616919" cy="333992"/>
          </a:xfrm>
          <a:prstGeom prst="rect">
            <a:avLst/>
          </a:prstGeom>
          <a:noFill/>
          <a:ln/>
          <a:effectLst/>
        </p:spPr>
      </p:pic>
      <p:pic>
        <p:nvPicPr>
          <p:cNvPr id="91" name="Picture 90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3"/>
          <a:stretch>
            <a:fillRect/>
          </a:stretch>
        </p:blipFill>
        <p:spPr bwMode="auto">
          <a:xfrm>
            <a:off x="8066894" y="5314701"/>
            <a:ext cx="424169" cy="305880"/>
          </a:xfrm>
          <a:prstGeom prst="rect">
            <a:avLst/>
          </a:prstGeom>
          <a:noFill/>
          <a:ln/>
          <a:effectLst/>
        </p:spPr>
      </p:pic>
      <p:sp>
        <p:nvSpPr>
          <p:cNvPr id="994362" name="Line 58"/>
          <p:cNvSpPr>
            <a:spLocks noChangeShapeType="1"/>
          </p:cNvSpPr>
          <p:nvPr/>
        </p:nvSpPr>
        <p:spPr bwMode="auto">
          <a:xfrm>
            <a:off x="6207125" y="4667250"/>
            <a:ext cx="2541588" cy="0"/>
          </a:xfrm>
          <a:prstGeom prst="line">
            <a:avLst/>
          </a:prstGeom>
          <a:noFill/>
          <a:ln w="63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95" name="Picture 94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4"/>
          <a:stretch>
            <a:fillRect/>
          </a:stretch>
        </p:blipFill>
        <p:spPr bwMode="auto">
          <a:xfrm>
            <a:off x="6233359" y="4803343"/>
            <a:ext cx="615369" cy="333152"/>
          </a:xfrm>
          <a:prstGeom prst="rect">
            <a:avLst/>
          </a:prstGeom>
          <a:noFill/>
          <a:ln/>
          <a:effectLst/>
        </p:spPr>
      </p:pic>
      <p:sp>
        <p:nvSpPr>
          <p:cNvPr id="994365" name="Freeform 61"/>
          <p:cNvSpPr>
            <a:spLocks/>
          </p:cNvSpPr>
          <p:nvPr/>
        </p:nvSpPr>
        <p:spPr bwMode="auto">
          <a:xfrm>
            <a:off x="6948488" y="5032375"/>
            <a:ext cx="317500" cy="2714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4" y="27"/>
              </a:cxn>
              <a:cxn ang="0">
                <a:pos x="144" y="123"/>
              </a:cxn>
            </a:cxnLst>
            <a:rect l="0" t="0" r="r" b="b"/>
            <a:pathLst>
              <a:path w="144" h="123">
                <a:moveTo>
                  <a:pt x="0" y="0"/>
                </a:moveTo>
                <a:cubicBezTo>
                  <a:pt x="14" y="5"/>
                  <a:pt x="60" y="7"/>
                  <a:pt x="84" y="27"/>
                </a:cubicBezTo>
                <a:cubicBezTo>
                  <a:pt x="108" y="47"/>
                  <a:pt x="132" y="103"/>
                  <a:pt x="144" y="123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94366" name="Oval 62"/>
          <p:cNvSpPr>
            <a:spLocks noChangeAspect="1" noChangeArrowheads="1"/>
          </p:cNvSpPr>
          <p:nvPr/>
        </p:nvSpPr>
        <p:spPr bwMode="auto">
          <a:xfrm>
            <a:off x="6908800" y="4999038"/>
            <a:ext cx="77788" cy="7778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Freeform 61"/>
          <p:cNvSpPr>
            <a:spLocks/>
          </p:cNvSpPr>
          <p:nvPr/>
        </p:nvSpPr>
        <p:spPr bwMode="auto">
          <a:xfrm flipH="1" flipV="1">
            <a:off x="6830615" y="1685231"/>
            <a:ext cx="308373" cy="24609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4" y="27"/>
              </a:cxn>
              <a:cxn ang="0">
                <a:pos x="144" y="123"/>
              </a:cxn>
            </a:cxnLst>
            <a:rect l="0" t="0" r="r" b="b"/>
            <a:pathLst>
              <a:path w="144" h="123">
                <a:moveTo>
                  <a:pt x="0" y="0"/>
                </a:moveTo>
                <a:cubicBezTo>
                  <a:pt x="14" y="5"/>
                  <a:pt x="60" y="7"/>
                  <a:pt x="84" y="27"/>
                </a:cubicBezTo>
                <a:cubicBezTo>
                  <a:pt x="108" y="47"/>
                  <a:pt x="132" y="103"/>
                  <a:pt x="144" y="123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94325" name="Oval 21"/>
          <p:cNvSpPr>
            <a:spLocks noChangeAspect="1" noChangeArrowheads="1"/>
          </p:cNvSpPr>
          <p:nvPr/>
        </p:nvSpPr>
        <p:spPr bwMode="auto">
          <a:xfrm>
            <a:off x="7109580" y="1906667"/>
            <a:ext cx="48105" cy="49318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4326" name="Oval 22"/>
          <p:cNvSpPr>
            <a:spLocks noChangeAspect="1" noChangeArrowheads="1"/>
          </p:cNvSpPr>
          <p:nvPr/>
        </p:nvSpPr>
        <p:spPr bwMode="auto">
          <a:xfrm>
            <a:off x="7955022" y="2592302"/>
            <a:ext cx="49307" cy="48115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357" name="Rectangle 29"/>
          <p:cNvSpPr>
            <a:spLocks noChangeArrowheads="1"/>
          </p:cNvSpPr>
          <p:nvPr/>
        </p:nvSpPr>
        <p:spPr bwMode="auto">
          <a:xfrm>
            <a:off x="3838575" y="4006850"/>
            <a:ext cx="636588" cy="6350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5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Lazy publishing</a:t>
            </a:r>
          </a:p>
        </p:txBody>
      </p:sp>
      <p:sp>
        <p:nvSpPr>
          <p:cNvPr id="995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Idea: Don’t update a level pointer         as long as </a:t>
            </a:r>
            <a:r>
              <a:rPr lang="en-US" i="1"/>
              <a:t>t </a:t>
            </a:r>
            <a:r>
              <a:rPr lang="en-US"/>
              <a:t>is still somewhat close to the level </a:t>
            </a:r>
            <a:r>
              <a:rPr lang="en-US">
                <a:latin typeface="CMR10" pitchFamily="34" charset="0"/>
              </a:rPr>
              <a:t>L</a:t>
            </a:r>
            <a:r>
              <a:rPr lang="en-US" baseline="-25000">
                <a:latin typeface="CMMI10" pitchFamily="34" charset="0"/>
              </a:rPr>
              <a:t>k</a:t>
            </a:r>
            <a:r>
              <a:rPr lang="en-US"/>
              <a:t> where         points. 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Breaks the lookup:            points to a level that does not contain </a:t>
            </a:r>
          </a:p>
          <a:p>
            <a:endParaRPr lang="en-US" i="1"/>
          </a:p>
        </p:txBody>
      </p:sp>
      <p:sp>
        <p:nvSpPr>
          <p:cNvPr id="995337" name="Rectangle 9"/>
          <p:cNvSpPr>
            <a:spLocks noChangeArrowheads="1"/>
          </p:cNvSpPr>
          <p:nvPr/>
        </p:nvSpPr>
        <p:spPr bwMode="auto">
          <a:xfrm>
            <a:off x="3203575" y="2100263"/>
            <a:ext cx="2541588" cy="254158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5338" name="Line 10"/>
          <p:cNvSpPr>
            <a:spLocks noChangeShapeType="1"/>
          </p:cNvSpPr>
          <p:nvPr/>
        </p:nvSpPr>
        <p:spPr bwMode="auto">
          <a:xfrm>
            <a:off x="3838575" y="3370263"/>
            <a:ext cx="0" cy="1271587"/>
          </a:xfrm>
          <a:prstGeom prst="line">
            <a:avLst/>
          </a:prstGeom>
          <a:noFill/>
          <a:ln w="63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95339" name="Line 11"/>
          <p:cNvSpPr>
            <a:spLocks noChangeShapeType="1"/>
          </p:cNvSpPr>
          <p:nvPr/>
        </p:nvSpPr>
        <p:spPr bwMode="auto">
          <a:xfrm>
            <a:off x="3203575" y="4006850"/>
            <a:ext cx="2541588" cy="0"/>
          </a:xfrm>
          <a:prstGeom prst="line">
            <a:avLst/>
          </a:prstGeom>
          <a:noFill/>
          <a:ln w="63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95340" name="Line 12"/>
          <p:cNvSpPr>
            <a:spLocks noChangeShapeType="1"/>
          </p:cNvSpPr>
          <p:nvPr/>
        </p:nvSpPr>
        <p:spPr bwMode="auto">
          <a:xfrm>
            <a:off x="4475163" y="2100263"/>
            <a:ext cx="0" cy="2541587"/>
          </a:xfrm>
          <a:prstGeom prst="line">
            <a:avLst/>
          </a:prstGeom>
          <a:noFill/>
          <a:ln w="63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95341" name="Line 13"/>
          <p:cNvSpPr>
            <a:spLocks noChangeShapeType="1"/>
          </p:cNvSpPr>
          <p:nvPr/>
        </p:nvSpPr>
        <p:spPr bwMode="auto">
          <a:xfrm>
            <a:off x="5110163" y="3370263"/>
            <a:ext cx="0" cy="1271587"/>
          </a:xfrm>
          <a:prstGeom prst="line">
            <a:avLst/>
          </a:prstGeom>
          <a:noFill/>
          <a:ln w="63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95342" name="Line 14"/>
          <p:cNvSpPr>
            <a:spLocks noChangeShapeType="1"/>
          </p:cNvSpPr>
          <p:nvPr/>
        </p:nvSpPr>
        <p:spPr bwMode="auto">
          <a:xfrm>
            <a:off x="4792663" y="4006850"/>
            <a:ext cx="0" cy="635000"/>
          </a:xfrm>
          <a:prstGeom prst="line">
            <a:avLst/>
          </a:prstGeom>
          <a:noFill/>
          <a:ln w="63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95343" name="Line 15"/>
          <p:cNvSpPr>
            <a:spLocks noChangeShapeType="1"/>
          </p:cNvSpPr>
          <p:nvPr/>
        </p:nvSpPr>
        <p:spPr bwMode="auto">
          <a:xfrm>
            <a:off x="4156075" y="4006850"/>
            <a:ext cx="0" cy="635000"/>
          </a:xfrm>
          <a:prstGeom prst="line">
            <a:avLst/>
          </a:prstGeom>
          <a:noFill/>
          <a:ln w="63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95344" name="Line 16"/>
          <p:cNvSpPr>
            <a:spLocks noChangeShapeType="1"/>
          </p:cNvSpPr>
          <p:nvPr/>
        </p:nvSpPr>
        <p:spPr bwMode="auto">
          <a:xfrm>
            <a:off x="3838575" y="4324350"/>
            <a:ext cx="1271588" cy="0"/>
          </a:xfrm>
          <a:prstGeom prst="line">
            <a:avLst/>
          </a:prstGeom>
          <a:noFill/>
          <a:ln w="63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33" name="Picture 32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/>
          <a:stretch>
            <a:fillRect/>
          </a:stretch>
        </p:blipFill>
        <p:spPr bwMode="auto">
          <a:xfrm>
            <a:off x="4662471" y="1240648"/>
            <a:ext cx="559477" cy="387936"/>
          </a:xfrm>
          <a:prstGeom prst="rect">
            <a:avLst/>
          </a:prstGeom>
          <a:noFill/>
          <a:ln/>
          <a:effectLst/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/>
          <a:stretch>
            <a:fillRect/>
          </a:stretch>
        </p:blipFill>
        <p:spPr bwMode="auto">
          <a:xfrm>
            <a:off x="3933808" y="1537509"/>
            <a:ext cx="559478" cy="387937"/>
          </a:xfrm>
          <a:prstGeom prst="rect">
            <a:avLst/>
          </a:prstGeom>
          <a:noFill/>
          <a:ln/>
          <a:effectLst/>
        </p:spPr>
      </p:pic>
      <p:sp>
        <p:nvSpPr>
          <p:cNvPr id="995348" name="Oval 20"/>
          <p:cNvSpPr>
            <a:spLocks noChangeAspect="1" noChangeArrowheads="1"/>
          </p:cNvSpPr>
          <p:nvPr/>
        </p:nvSpPr>
        <p:spPr bwMode="auto">
          <a:xfrm>
            <a:off x="4572000" y="4503738"/>
            <a:ext cx="77788" cy="77787"/>
          </a:xfrm>
          <a:prstGeom prst="ellipse">
            <a:avLst/>
          </a:prstGeom>
          <a:solidFill>
            <a:srgbClr val="FF0000"/>
          </a:solidFill>
          <a:ln w="31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5354" name="Freeform 26"/>
          <p:cNvSpPr>
            <a:spLocks/>
          </p:cNvSpPr>
          <p:nvPr/>
        </p:nvSpPr>
        <p:spPr bwMode="auto">
          <a:xfrm>
            <a:off x="4619625" y="4092575"/>
            <a:ext cx="423863" cy="238125"/>
          </a:xfrm>
          <a:custGeom>
            <a:avLst/>
            <a:gdLst/>
            <a:ahLst/>
            <a:cxnLst>
              <a:cxn ang="0">
                <a:pos x="192" y="3"/>
              </a:cxn>
              <a:cxn ang="0">
                <a:pos x="87" y="18"/>
              </a:cxn>
              <a:cxn ang="0">
                <a:pos x="0" y="108"/>
              </a:cxn>
            </a:cxnLst>
            <a:rect l="0" t="0" r="r" b="b"/>
            <a:pathLst>
              <a:path w="192" h="108">
                <a:moveTo>
                  <a:pt x="192" y="3"/>
                </a:moveTo>
                <a:cubicBezTo>
                  <a:pt x="175" y="5"/>
                  <a:pt x="119" y="0"/>
                  <a:pt x="87" y="18"/>
                </a:cubicBezTo>
                <a:cubicBezTo>
                  <a:pt x="55" y="36"/>
                  <a:pt x="18" y="89"/>
                  <a:pt x="0" y="108"/>
                </a:cubicBezTo>
              </a:path>
            </a:pathLst>
          </a:cu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95355" name="Oval 27"/>
          <p:cNvSpPr>
            <a:spLocks noChangeAspect="1" noChangeArrowheads="1"/>
          </p:cNvSpPr>
          <p:nvPr/>
        </p:nvSpPr>
        <p:spPr bwMode="auto">
          <a:xfrm>
            <a:off x="5010150" y="4065588"/>
            <a:ext cx="77788" cy="77787"/>
          </a:xfrm>
          <a:prstGeom prst="ellipse">
            <a:avLst/>
          </a:prstGeom>
          <a:solidFill>
            <a:schemeClr val="bg1"/>
          </a:solidFill>
          <a:ln w="31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5356" name="Rectangle 28"/>
          <p:cNvSpPr>
            <a:spLocks noChangeArrowheads="1"/>
          </p:cNvSpPr>
          <p:nvPr/>
        </p:nvSpPr>
        <p:spPr bwMode="auto">
          <a:xfrm>
            <a:off x="3203575" y="3370263"/>
            <a:ext cx="1271588" cy="127158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5358" name="Rectangle 30"/>
          <p:cNvSpPr>
            <a:spLocks noChangeArrowheads="1"/>
          </p:cNvSpPr>
          <p:nvPr/>
        </p:nvSpPr>
        <p:spPr bwMode="auto">
          <a:xfrm>
            <a:off x="4475163" y="4324350"/>
            <a:ext cx="319087" cy="3175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5359" name="Freeform 31"/>
          <p:cNvSpPr>
            <a:spLocks/>
          </p:cNvSpPr>
          <p:nvPr/>
        </p:nvSpPr>
        <p:spPr bwMode="auto">
          <a:xfrm>
            <a:off x="3521075" y="2382838"/>
            <a:ext cx="508000" cy="987425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138" y="144"/>
              </a:cxn>
              <a:cxn ang="0">
                <a:pos x="230" y="448"/>
              </a:cxn>
            </a:cxnLst>
            <a:rect l="0" t="0" r="r" b="b"/>
            <a:pathLst>
              <a:path w="230" h="448">
                <a:moveTo>
                  <a:pt x="0" y="6"/>
                </a:moveTo>
                <a:cubicBezTo>
                  <a:pt x="6" y="0"/>
                  <a:pt x="72" y="12"/>
                  <a:pt x="138" y="144"/>
                </a:cubicBezTo>
                <a:cubicBezTo>
                  <a:pt x="204" y="276"/>
                  <a:pt x="210" y="375"/>
                  <a:pt x="230" y="448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95360" name="Oval 32"/>
          <p:cNvSpPr>
            <a:spLocks noChangeAspect="1" noChangeArrowheads="1"/>
          </p:cNvSpPr>
          <p:nvPr/>
        </p:nvSpPr>
        <p:spPr bwMode="auto">
          <a:xfrm>
            <a:off x="3454400" y="2351088"/>
            <a:ext cx="77788" cy="7778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35" name="Picture 34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/>
          <a:stretch>
            <a:fillRect/>
          </a:stretch>
        </p:blipFill>
        <p:spPr bwMode="auto">
          <a:xfrm>
            <a:off x="3232907" y="2095312"/>
            <a:ext cx="631244" cy="332753"/>
          </a:xfrm>
          <a:prstGeom prst="rect">
            <a:avLst/>
          </a:prstGeom>
          <a:noFill/>
          <a:ln/>
          <a:effectLst/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/>
          <a:stretch>
            <a:fillRect/>
          </a:stretch>
        </p:blipFill>
        <p:spPr bwMode="auto">
          <a:xfrm>
            <a:off x="5083984" y="4010548"/>
            <a:ext cx="428716" cy="309159"/>
          </a:xfrm>
          <a:prstGeom prst="rect">
            <a:avLst/>
          </a:prstGeom>
          <a:noFill/>
          <a:ln/>
          <a:effectLst/>
        </p:spPr>
      </p:pic>
      <p:sp>
        <p:nvSpPr>
          <p:cNvPr id="995365" name="Line 37"/>
          <p:cNvSpPr>
            <a:spLocks noChangeShapeType="1"/>
          </p:cNvSpPr>
          <p:nvPr/>
        </p:nvSpPr>
        <p:spPr bwMode="auto">
          <a:xfrm>
            <a:off x="3203575" y="3370263"/>
            <a:ext cx="2541588" cy="0"/>
          </a:xfrm>
          <a:prstGeom prst="line">
            <a:avLst/>
          </a:prstGeom>
          <a:noFill/>
          <a:ln w="63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36" name="Picture 35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/>
          <a:stretch>
            <a:fillRect/>
          </a:stretch>
        </p:blipFill>
        <p:spPr bwMode="auto">
          <a:xfrm>
            <a:off x="3208950" y="3405413"/>
            <a:ext cx="621966" cy="336724"/>
          </a:xfrm>
          <a:prstGeom prst="rect">
            <a:avLst/>
          </a:prstGeom>
          <a:noFill/>
          <a:ln/>
          <a:effectLst/>
        </p:spPr>
      </p:pic>
      <p:sp>
        <p:nvSpPr>
          <p:cNvPr id="995367" name="Freeform 39"/>
          <p:cNvSpPr>
            <a:spLocks/>
          </p:cNvSpPr>
          <p:nvPr/>
        </p:nvSpPr>
        <p:spPr bwMode="auto">
          <a:xfrm>
            <a:off x="3944938" y="3735388"/>
            <a:ext cx="317500" cy="2714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4" y="27"/>
              </a:cxn>
              <a:cxn ang="0">
                <a:pos x="144" y="123"/>
              </a:cxn>
            </a:cxnLst>
            <a:rect l="0" t="0" r="r" b="b"/>
            <a:pathLst>
              <a:path w="144" h="123">
                <a:moveTo>
                  <a:pt x="0" y="0"/>
                </a:moveTo>
                <a:cubicBezTo>
                  <a:pt x="14" y="5"/>
                  <a:pt x="60" y="7"/>
                  <a:pt x="84" y="27"/>
                </a:cubicBezTo>
                <a:cubicBezTo>
                  <a:pt x="108" y="47"/>
                  <a:pt x="132" y="103"/>
                  <a:pt x="144" y="123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95368" name="Oval 40"/>
          <p:cNvSpPr>
            <a:spLocks noChangeAspect="1" noChangeArrowheads="1"/>
          </p:cNvSpPr>
          <p:nvPr/>
        </p:nvSpPr>
        <p:spPr bwMode="auto">
          <a:xfrm>
            <a:off x="3905250" y="3702050"/>
            <a:ext cx="77788" cy="77788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40" name="Picture 39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/>
          <a:stretch>
            <a:fillRect/>
          </a:stretch>
        </p:blipFill>
        <p:spPr bwMode="auto">
          <a:xfrm>
            <a:off x="4643104" y="4387937"/>
            <a:ext cx="160054" cy="213739"/>
          </a:xfrm>
          <a:prstGeom prst="rect">
            <a:avLst/>
          </a:prstGeom>
          <a:noFill/>
          <a:ln/>
          <a:effectLst/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/>
          <a:stretch>
            <a:fillRect/>
          </a:stretch>
        </p:blipFill>
        <p:spPr bwMode="auto">
          <a:xfrm>
            <a:off x="2980267" y="5190066"/>
            <a:ext cx="795866" cy="430871"/>
          </a:xfrm>
          <a:prstGeom prst="rect">
            <a:avLst/>
          </a:prstGeom>
          <a:noFill/>
          <a:ln/>
          <a:effectLst/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/>
          <a:stretch>
            <a:fillRect/>
          </a:stretch>
        </p:blipFill>
        <p:spPr bwMode="auto">
          <a:xfrm>
            <a:off x="8030610" y="5187914"/>
            <a:ext cx="547804" cy="395036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Lazy publishing with forwarding pointers</a:t>
            </a:r>
          </a:p>
        </p:txBody>
      </p:sp>
      <p:sp>
        <p:nvSpPr>
          <p:cNvPr id="996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No problem, add a </a:t>
            </a:r>
            <a:r>
              <a:rPr lang="en-US" b="1"/>
              <a:t>forwarding pointer</a:t>
            </a:r>
            <a:r>
              <a:rPr lang="en-US"/>
              <a:t> that indicates in which neighboring level the location pointer can be found.</a:t>
            </a:r>
          </a:p>
          <a:p>
            <a:endParaRPr lang="en-US"/>
          </a:p>
        </p:txBody>
      </p:sp>
      <p:sp>
        <p:nvSpPr>
          <p:cNvPr id="996357" name="Rectangle 5"/>
          <p:cNvSpPr>
            <a:spLocks noChangeArrowheads="1"/>
          </p:cNvSpPr>
          <p:nvPr/>
        </p:nvSpPr>
        <p:spPr bwMode="auto">
          <a:xfrm>
            <a:off x="3203575" y="2100263"/>
            <a:ext cx="2541588" cy="254158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6358" name="Line 6"/>
          <p:cNvSpPr>
            <a:spLocks noChangeShapeType="1"/>
          </p:cNvSpPr>
          <p:nvPr/>
        </p:nvSpPr>
        <p:spPr bwMode="auto">
          <a:xfrm>
            <a:off x="3838575" y="3370263"/>
            <a:ext cx="0" cy="1271587"/>
          </a:xfrm>
          <a:prstGeom prst="line">
            <a:avLst/>
          </a:prstGeom>
          <a:noFill/>
          <a:ln w="63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96359" name="Line 7"/>
          <p:cNvSpPr>
            <a:spLocks noChangeShapeType="1"/>
          </p:cNvSpPr>
          <p:nvPr/>
        </p:nvSpPr>
        <p:spPr bwMode="auto">
          <a:xfrm>
            <a:off x="3203575" y="4006850"/>
            <a:ext cx="2541588" cy="0"/>
          </a:xfrm>
          <a:prstGeom prst="line">
            <a:avLst/>
          </a:prstGeom>
          <a:noFill/>
          <a:ln w="63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96360" name="Line 8"/>
          <p:cNvSpPr>
            <a:spLocks noChangeShapeType="1"/>
          </p:cNvSpPr>
          <p:nvPr/>
        </p:nvSpPr>
        <p:spPr bwMode="auto">
          <a:xfrm>
            <a:off x="4475163" y="2100263"/>
            <a:ext cx="0" cy="2541587"/>
          </a:xfrm>
          <a:prstGeom prst="line">
            <a:avLst/>
          </a:prstGeom>
          <a:noFill/>
          <a:ln w="63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96361" name="Line 9"/>
          <p:cNvSpPr>
            <a:spLocks noChangeShapeType="1"/>
          </p:cNvSpPr>
          <p:nvPr/>
        </p:nvSpPr>
        <p:spPr bwMode="auto">
          <a:xfrm>
            <a:off x="5110163" y="3370263"/>
            <a:ext cx="0" cy="1271587"/>
          </a:xfrm>
          <a:prstGeom prst="line">
            <a:avLst/>
          </a:prstGeom>
          <a:noFill/>
          <a:ln w="63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96362" name="Line 10"/>
          <p:cNvSpPr>
            <a:spLocks noChangeShapeType="1"/>
          </p:cNvSpPr>
          <p:nvPr/>
        </p:nvSpPr>
        <p:spPr bwMode="auto">
          <a:xfrm>
            <a:off x="4792663" y="4006850"/>
            <a:ext cx="0" cy="635000"/>
          </a:xfrm>
          <a:prstGeom prst="line">
            <a:avLst/>
          </a:prstGeom>
          <a:noFill/>
          <a:ln w="63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96363" name="Line 11"/>
          <p:cNvSpPr>
            <a:spLocks noChangeShapeType="1"/>
          </p:cNvSpPr>
          <p:nvPr/>
        </p:nvSpPr>
        <p:spPr bwMode="auto">
          <a:xfrm>
            <a:off x="4156075" y="4006850"/>
            <a:ext cx="0" cy="635000"/>
          </a:xfrm>
          <a:prstGeom prst="line">
            <a:avLst/>
          </a:prstGeom>
          <a:noFill/>
          <a:ln w="63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96364" name="Line 12"/>
          <p:cNvSpPr>
            <a:spLocks noChangeShapeType="1"/>
          </p:cNvSpPr>
          <p:nvPr/>
        </p:nvSpPr>
        <p:spPr bwMode="auto">
          <a:xfrm>
            <a:off x="3838575" y="4324350"/>
            <a:ext cx="1271588" cy="0"/>
          </a:xfrm>
          <a:prstGeom prst="line">
            <a:avLst/>
          </a:prstGeom>
          <a:noFill/>
          <a:ln w="63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96365" name="Oval 13"/>
          <p:cNvSpPr>
            <a:spLocks noChangeAspect="1" noChangeArrowheads="1"/>
          </p:cNvSpPr>
          <p:nvPr/>
        </p:nvSpPr>
        <p:spPr bwMode="auto">
          <a:xfrm>
            <a:off x="4572000" y="4503738"/>
            <a:ext cx="77788" cy="77787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6366" name="Freeform 14"/>
          <p:cNvSpPr>
            <a:spLocks/>
          </p:cNvSpPr>
          <p:nvPr/>
        </p:nvSpPr>
        <p:spPr bwMode="auto">
          <a:xfrm>
            <a:off x="4619625" y="4092575"/>
            <a:ext cx="423863" cy="238125"/>
          </a:xfrm>
          <a:custGeom>
            <a:avLst/>
            <a:gdLst/>
            <a:ahLst/>
            <a:cxnLst>
              <a:cxn ang="0">
                <a:pos x="192" y="3"/>
              </a:cxn>
              <a:cxn ang="0">
                <a:pos x="87" y="18"/>
              </a:cxn>
              <a:cxn ang="0">
                <a:pos x="0" y="108"/>
              </a:cxn>
            </a:cxnLst>
            <a:rect l="0" t="0" r="r" b="b"/>
            <a:pathLst>
              <a:path w="192" h="108">
                <a:moveTo>
                  <a:pt x="192" y="3"/>
                </a:moveTo>
                <a:cubicBezTo>
                  <a:pt x="175" y="5"/>
                  <a:pt x="119" y="0"/>
                  <a:pt x="87" y="18"/>
                </a:cubicBezTo>
                <a:cubicBezTo>
                  <a:pt x="55" y="36"/>
                  <a:pt x="18" y="89"/>
                  <a:pt x="0" y="108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96367" name="Oval 15"/>
          <p:cNvSpPr>
            <a:spLocks noChangeAspect="1" noChangeArrowheads="1"/>
          </p:cNvSpPr>
          <p:nvPr/>
        </p:nvSpPr>
        <p:spPr bwMode="auto">
          <a:xfrm>
            <a:off x="5010150" y="4065588"/>
            <a:ext cx="77788" cy="7778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6368" name="Rectangle 16"/>
          <p:cNvSpPr>
            <a:spLocks noChangeArrowheads="1"/>
          </p:cNvSpPr>
          <p:nvPr/>
        </p:nvSpPr>
        <p:spPr bwMode="auto">
          <a:xfrm>
            <a:off x="3203575" y="3370263"/>
            <a:ext cx="1271588" cy="127158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6369" name="Rectangle 17"/>
          <p:cNvSpPr>
            <a:spLocks noChangeArrowheads="1"/>
          </p:cNvSpPr>
          <p:nvPr/>
        </p:nvSpPr>
        <p:spPr bwMode="auto">
          <a:xfrm>
            <a:off x="3838575" y="4006850"/>
            <a:ext cx="636588" cy="635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6370" name="Rectangle 18"/>
          <p:cNvSpPr>
            <a:spLocks noChangeArrowheads="1"/>
          </p:cNvSpPr>
          <p:nvPr/>
        </p:nvSpPr>
        <p:spPr bwMode="auto">
          <a:xfrm>
            <a:off x="4475163" y="4324350"/>
            <a:ext cx="319087" cy="3175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6371" name="Freeform 19"/>
          <p:cNvSpPr>
            <a:spLocks/>
          </p:cNvSpPr>
          <p:nvPr/>
        </p:nvSpPr>
        <p:spPr bwMode="auto">
          <a:xfrm>
            <a:off x="3521075" y="2382838"/>
            <a:ext cx="508000" cy="987425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138" y="144"/>
              </a:cxn>
              <a:cxn ang="0">
                <a:pos x="230" y="448"/>
              </a:cxn>
            </a:cxnLst>
            <a:rect l="0" t="0" r="r" b="b"/>
            <a:pathLst>
              <a:path w="230" h="448">
                <a:moveTo>
                  <a:pt x="0" y="6"/>
                </a:moveTo>
                <a:cubicBezTo>
                  <a:pt x="6" y="0"/>
                  <a:pt x="72" y="12"/>
                  <a:pt x="138" y="144"/>
                </a:cubicBezTo>
                <a:cubicBezTo>
                  <a:pt x="204" y="276"/>
                  <a:pt x="210" y="375"/>
                  <a:pt x="230" y="448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96372" name="Oval 20"/>
          <p:cNvSpPr>
            <a:spLocks noChangeAspect="1" noChangeArrowheads="1"/>
          </p:cNvSpPr>
          <p:nvPr/>
        </p:nvSpPr>
        <p:spPr bwMode="auto">
          <a:xfrm>
            <a:off x="3454400" y="2351088"/>
            <a:ext cx="77788" cy="7778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33" name="Picture 32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 bwMode="auto">
          <a:xfrm>
            <a:off x="3227874" y="2090990"/>
            <a:ext cx="656922" cy="346289"/>
          </a:xfrm>
          <a:prstGeom prst="rect">
            <a:avLst/>
          </a:prstGeom>
          <a:noFill/>
          <a:ln/>
          <a:effectLst/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/>
          <a:stretch>
            <a:fillRect/>
          </a:stretch>
        </p:blipFill>
        <p:spPr bwMode="auto">
          <a:xfrm>
            <a:off x="5097500" y="4021665"/>
            <a:ext cx="446156" cy="321735"/>
          </a:xfrm>
          <a:prstGeom prst="rect">
            <a:avLst/>
          </a:prstGeom>
          <a:noFill/>
          <a:ln/>
          <a:effectLst/>
        </p:spPr>
      </p:pic>
      <p:sp>
        <p:nvSpPr>
          <p:cNvPr id="996375" name="Line 23"/>
          <p:cNvSpPr>
            <a:spLocks noChangeShapeType="1"/>
          </p:cNvSpPr>
          <p:nvPr/>
        </p:nvSpPr>
        <p:spPr bwMode="auto">
          <a:xfrm>
            <a:off x="3203575" y="3370263"/>
            <a:ext cx="2541588" cy="0"/>
          </a:xfrm>
          <a:prstGeom prst="line">
            <a:avLst/>
          </a:prstGeom>
          <a:noFill/>
          <a:ln w="63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34" name="Picture 3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/>
          <a:stretch>
            <a:fillRect/>
          </a:stretch>
        </p:blipFill>
        <p:spPr bwMode="auto">
          <a:xfrm>
            <a:off x="3203992" y="3426744"/>
            <a:ext cx="647268" cy="350422"/>
          </a:xfrm>
          <a:prstGeom prst="rect">
            <a:avLst/>
          </a:prstGeom>
          <a:noFill/>
          <a:ln/>
          <a:effectLst/>
        </p:spPr>
      </p:pic>
      <p:sp>
        <p:nvSpPr>
          <p:cNvPr id="996377" name="Freeform 25"/>
          <p:cNvSpPr>
            <a:spLocks/>
          </p:cNvSpPr>
          <p:nvPr/>
        </p:nvSpPr>
        <p:spPr bwMode="auto">
          <a:xfrm>
            <a:off x="3944938" y="3735388"/>
            <a:ext cx="317500" cy="2714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4" y="27"/>
              </a:cxn>
              <a:cxn ang="0">
                <a:pos x="144" y="123"/>
              </a:cxn>
            </a:cxnLst>
            <a:rect l="0" t="0" r="r" b="b"/>
            <a:pathLst>
              <a:path w="144" h="123">
                <a:moveTo>
                  <a:pt x="0" y="0"/>
                </a:moveTo>
                <a:cubicBezTo>
                  <a:pt x="14" y="5"/>
                  <a:pt x="60" y="7"/>
                  <a:pt x="84" y="27"/>
                </a:cubicBezTo>
                <a:cubicBezTo>
                  <a:pt x="108" y="47"/>
                  <a:pt x="132" y="103"/>
                  <a:pt x="144" y="123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96378" name="Oval 26"/>
          <p:cNvSpPr>
            <a:spLocks noChangeAspect="1" noChangeArrowheads="1"/>
          </p:cNvSpPr>
          <p:nvPr/>
        </p:nvSpPr>
        <p:spPr bwMode="auto">
          <a:xfrm>
            <a:off x="3905250" y="3702050"/>
            <a:ext cx="77788" cy="77788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36" name="Picture 35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/>
          <a:stretch>
            <a:fillRect/>
          </a:stretch>
        </p:blipFill>
        <p:spPr bwMode="auto">
          <a:xfrm>
            <a:off x="4641827" y="4401477"/>
            <a:ext cx="166565" cy="222434"/>
          </a:xfrm>
          <a:prstGeom prst="rect">
            <a:avLst/>
          </a:prstGeom>
          <a:noFill/>
          <a:ln/>
          <a:effectLst/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/>
          <a:stretch>
            <a:fillRect/>
          </a:stretch>
        </p:blipFill>
        <p:spPr bwMode="auto">
          <a:xfrm>
            <a:off x="3377706" y="4158723"/>
            <a:ext cx="446156" cy="321735"/>
          </a:xfrm>
          <a:prstGeom prst="rect">
            <a:avLst/>
          </a:prstGeom>
          <a:noFill/>
          <a:ln/>
          <a:effectLst/>
        </p:spPr>
      </p:pic>
      <p:sp>
        <p:nvSpPr>
          <p:cNvPr id="996383" name="Freeform 31"/>
          <p:cNvSpPr>
            <a:spLocks/>
          </p:cNvSpPr>
          <p:nvPr/>
        </p:nvSpPr>
        <p:spPr bwMode="auto">
          <a:xfrm>
            <a:off x="3914775" y="4267200"/>
            <a:ext cx="552450" cy="114300"/>
          </a:xfrm>
          <a:custGeom>
            <a:avLst/>
            <a:gdLst/>
            <a:ahLst/>
            <a:cxnLst>
              <a:cxn ang="0">
                <a:pos x="0" y="72"/>
              </a:cxn>
              <a:cxn ang="0">
                <a:pos x="147" y="12"/>
              </a:cxn>
              <a:cxn ang="0">
                <a:pos x="348" y="0"/>
              </a:cxn>
            </a:cxnLst>
            <a:rect l="0" t="0" r="r" b="b"/>
            <a:pathLst>
              <a:path w="348" h="72">
                <a:moveTo>
                  <a:pt x="0" y="72"/>
                </a:moveTo>
                <a:cubicBezTo>
                  <a:pt x="24" y="62"/>
                  <a:pt x="89" y="24"/>
                  <a:pt x="147" y="12"/>
                </a:cubicBezTo>
                <a:cubicBezTo>
                  <a:pt x="205" y="1"/>
                  <a:pt x="306" y="2"/>
                  <a:pt x="348" y="0"/>
                </a:cubicBezTo>
              </a:path>
            </a:pathLst>
          </a:cu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96380" name="Oval 28"/>
          <p:cNvSpPr>
            <a:spLocks noChangeAspect="1" noChangeArrowheads="1"/>
          </p:cNvSpPr>
          <p:nvPr/>
        </p:nvSpPr>
        <p:spPr bwMode="auto">
          <a:xfrm>
            <a:off x="3875088" y="4344988"/>
            <a:ext cx="77787" cy="77787"/>
          </a:xfrm>
          <a:prstGeom prst="ellipse">
            <a:avLst/>
          </a:prstGeom>
          <a:solidFill>
            <a:schemeClr val="bg1"/>
          </a:solidFill>
          <a:ln w="31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6384" name="Rectangle 32"/>
          <p:cNvSpPr>
            <a:spLocks noChangeArrowheads="1"/>
          </p:cNvSpPr>
          <p:nvPr/>
        </p:nvSpPr>
        <p:spPr bwMode="auto">
          <a:xfrm>
            <a:off x="4473575" y="4005263"/>
            <a:ext cx="636588" cy="635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Concurrency in MLS</a:t>
            </a:r>
          </a:p>
        </p:txBody>
      </p:sp>
      <p:sp>
        <p:nvSpPr>
          <p:cNvPr id="99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Allowing for concurrent lookup requests and node mobility is somewhat tricky, especially the deletion of pointers.</a:t>
            </a:r>
          </a:p>
          <a:p>
            <a:r>
              <a:rPr lang="en-US"/>
              <a:t>Note that a lookup request needs some time to travel between location pointers. The same holds for requests to create or delete location (or forwarding) pointers. </a:t>
            </a:r>
          </a:p>
          <a:p>
            <a:endParaRPr lang="en-US"/>
          </a:p>
          <a:p>
            <a:r>
              <a:rPr lang="en-US"/>
              <a:t>Example:</a:t>
            </a:r>
          </a:p>
          <a:p>
            <a:pPr lvl="1"/>
            <a:r>
              <a:rPr lang="en-US"/>
              <a:t>A lookup request follows           , and </a:t>
            </a:r>
          </a:p>
          <a:p>
            <a:pPr lvl="1">
              <a:buFontTx/>
              <a:buNone/>
            </a:pPr>
            <a:r>
              <a:rPr lang="en-US" i="1"/>
              <a:t>	</a:t>
            </a:r>
            <a:r>
              <a:rPr lang="en-US"/>
              <a:t>node </a:t>
            </a:r>
            <a:r>
              <a:rPr lang="en-US" i="1"/>
              <a:t>t</a:t>
            </a:r>
            <a:r>
              <a:rPr lang="en-US"/>
              <a:t> moves as indicated</a:t>
            </a:r>
          </a:p>
          <a:p>
            <a:pPr lvl="1"/>
            <a:r>
              <a:rPr lang="en-US" i="1"/>
              <a:t>t </a:t>
            </a:r>
            <a:r>
              <a:rPr lang="en-US"/>
              <a:t>updates its        and             and </a:t>
            </a:r>
          </a:p>
          <a:p>
            <a:pPr lvl="1">
              <a:buFontTx/>
              <a:buNone/>
            </a:pPr>
            <a:r>
              <a:rPr lang="en-US"/>
              <a:t>	removes the        and the old        </a:t>
            </a:r>
          </a:p>
          <a:p>
            <a:pPr lvl="1"/>
            <a:r>
              <a:rPr lang="en-US"/>
              <a:t>The lookup request fails if it arrives after</a:t>
            </a:r>
          </a:p>
          <a:p>
            <a:pPr lvl="1">
              <a:buFontTx/>
              <a:buNone/>
            </a:pPr>
            <a:r>
              <a:rPr lang="en-US"/>
              <a:t>	the        has been removed</a:t>
            </a:r>
          </a:p>
        </p:txBody>
      </p:sp>
      <p:sp>
        <p:nvSpPr>
          <p:cNvPr id="997381" name="Rectangle 5"/>
          <p:cNvSpPr>
            <a:spLocks noChangeArrowheads="1"/>
          </p:cNvSpPr>
          <p:nvPr/>
        </p:nvSpPr>
        <p:spPr bwMode="auto">
          <a:xfrm>
            <a:off x="6084888" y="3146425"/>
            <a:ext cx="2589212" cy="258921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7382" name="Line 6"/>
          <p:cNvSpPr>
            <a:spLocks noChangeShapeType="1"/>
          </p:cNvSpPr>
          <p:nvPr/>
        </p:nvSpPr>
        <p:spPr bwMode="auto">
          <a:xfrm>
            <a:off x="7380288" y="5087938"/>
            <a:ext cx="1293812" cy="0"/>
          </a:xfrm>
          <a:prstGeom prst="line">
            <a:avLst/>
          </a:prstGeom>
          <a:noFill/>
          <a:ln w="63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97383" name="Line 7"/>
          <p:cNvSpPr>
            <a:spLocks noChangeShapeType="1"/>
          </p:cNvSpPr>
          <p:nvPr/>
        </p:nvSpPr>
        <p:spPr bwMode="auto">
          <a:xfrm>
            <a:off x="7380288" y="3146425"/>
            <a:ext cx="0" cy="2589213"/>
          </a:xfrm>
          <a:prstGeom prst="line">
            <a:avLst/>
          </a:prstGeom>
          <a:noFill/>
          <a:ln w="63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97384" name="Line 8"/>
          <p:cNvSpPr>
            <a:spLocks noChangeShapeType="1"/>
          </p:cNvSpPr>
          <p:nvPr/>
        </p:nvSpPr>
        <p:spPr bwMode="auto">
          <a:xfrm>
            <a:off x="8026400" y="3157538"/>
            <a:ext cx="0" cy="2578100"/>
          </a:xfrm>
          <a:prstGeom prst="line">
            <a:avLst/>
          </a:prstGeom>
          <a:noFill/>
          <a:ln w="63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97386" name="Rectangle 10"/>
          <p:cNvSpPr>
            <a:spLocks noChangeArrowheads="1"/>
          </p:cNvSpPr>
          <p:nvPr/>
        </p:nvSpPr>
        <p:spPr bwMode="auto">
          <a:xfrm>
            <a:off x="6084888" y="4440238"/>
            <a:ext cx="1295400" cy="12954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7387" name="Freeform 11"/>
          <p:cNvSpPr>
            <a:spLocks/>
          </p:cNvSpPr>
          <p:nvPr/>
        </p:nvSpPr>
        <p:spPr bwMode="auto">
          <a:xfrm>
            <a:off x="6408738" y="3725863"/>
            <a:ext cx="517525" cy="714375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138" y="144"/>
              </a:cxn>
              <a:cxn ang="0">
                <a:pos x="230" y="448"/>
              </a:cxn>
            </a:cxnLst>
            <a:rect l="0" t="0" r="r" b="b"/>
            <a:pathLst>
              <a:path w="230" h="448">
                <a:moveTo>
                  <a:pt x="0" y="6"/>
                </a:moveTo>
                <a:cubicBezTo>
                  <a:pt x="6" y="0"/>
                  <a:pt x="72" y="12"/>
                  <a:pt x="138" y="144"/>
                </a:cubicBezTo>
                <a:cubicBezTo>
                  <a:pt x="204" y="276"/>
                  <a:pt x="210" y="375"/>
                  <a:pt x="230" y="448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97388" name="Oval 12"/>
          <p:cNvSpPr>
            <a:spLocks noChangeAspect="1" noChangeArrowheads="1"/>
          </p:cNvSpPr>
          <p:nvPr/>
        </p:nvSpPr>
        <p:spPr bwMode="auto">
          <a:xfrm>
            <a:off x="6342063" y="3686175"/>
            <a:ext cx="77787" cy="77788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7390" name="Line 14"/>
          <p:cNvSpPr>
            <a:spLocks noChangeShapeType="1"/>
          </p:cNvSpPr>
          <p:nvPr/>
        </p:nvSpPr>
        <p:spPr bwMode="auto">
          <a:xfrm>
            <a:off x="6084888" y="4440238"/>
            <a:ext cx="2589212" cy="0"/>
          </a:xfrm>
          <a:prstGeom prst="line">
            <a:avLst/>
          </a:prstGeom>
          <a:noFill/>
          <a:ln w="63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97393" name="Line 17"/>
          <p:cNvSpPr>
            <a:spLocks noChangeShapeType="1"/>
          </p:cNvSpPr>
          <p:nvPr/>
        </p:nvSpPr>
        <p:spPr bwMode="auto">
          <a:xfrm>
            <a:off x="6840538" y="5310188"/>
            <a:ext cx="5397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97394" name="Oval 18"/>
          <p:cNvSpPr>
            <a:spLocks noChangeAspect="1" noChangeArrowheads="1"/>
          </p:cNvSpPr>
          <p:nvPr/>
        </p:nvSpPr>
        <p:spPr bwMode="auto">
          <a:xfrm>
            <a:off x="6799263" y="5270500"/>
            <a:ext cx="79375" cy="77788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7396" name="Freeform 20"/>
          <p:cNvSpPr>
            <a:spLocks/>
          </p:cNvSpPr>
          <p:nvPr/>
        </p:nvSpPr>
        <p:spPr bwMode="auto">
          <a:xfrm>
            <a:off x="7596188" y="5087938"/>
            <a:ext cx="349250" cy="350837"/>
          </a:xfrm>
          <a:custGeom>
            <a:avLst/>
            <a:gdLst/>
            <a:ahLst/>
            <a:cxnLst>
              <a:cxn ang="0">
                <a:pos x="156" y="156"/>
              </a:cxn>
              <a:cxn ang="0">
                <a:pos x="42" y="129"/>
              </a:cxn>
              <a:cxn ang="0">
                <a:pos x="0" y="0"/>
              </a:cxn>
            </a:cxnLst>
            <a:rect l="0" t="0" r="r" b="b"/>
            <a:pathLst>
              <a:path w="156" h="156">
                <a:moveTo>
                  <a:pt x="156" y="156"/>
                </a:moveTo>
                <a:cubicBezTo>
                  <a:pt x="138" y="152"/>
                  <a:pt x="66" y="153"/>
                  <a:pt x="42" y="129"/>
                </a:cubicBezTo>
                <a:cubicBezTo>
                  <a:pt x="18" y="105"/>
                  <a:pt x="9" y="27"/>
                  <a:pt x="0" y="0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97397" name="Oval 21"/>
          <p:cNvSpPr>
            <a:spLocks noChangeAspect="1" noChangeArrowheads="1"/>
          </p:cNvSpPr>
          <p:nvPr/>
        </p:nvSpPr>
        <p:spPr bwMode="auto">
          <a:xfrm>
            <a:off x="7918450" y="5397500"/>
            <a:ext cx="79375" cy="79375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7398" name="Rectangle 22"/>
          <p:cNvSpPr>
            <a:spLocks noChangeArrowheads="1"/>
          </p:cNvSpPr>
          <p:nvPr/>
        </p:nvSpPr>
        <p:spPr bwMode="auto">
          <a:xfrm>
            <a:off x="7380288" y="4440238"/>
            <a:ext cx="646112" cy="647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7400" name="Line 24"/>
          <p:cNvSpPr>
            <a:spLocks noChangeShapeType="1"/>
          </p:cNvSpPr>
          <p:nvPr/>
        </p:nvSpPr>
        <p:spPr bwMode="auto">
          <a:xfrm>
            <a:off x="7810500" y="4440238"/>
            <a:ext cx="0" cy="1295400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97401" name="Arc 25"/>
          <p:cNvSpPr>
            <a:spLocks/>
          </p:cNvSpPr>
          <p:nvPr/>
        </p:nvSpPr>
        <p:spPr bwMode="auto">
          <a:xfrm rot="16200000" flipV="1">
            <a:off x="7379494" y="4009232"/>
            <a:ext cx="431800" cy="43021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17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7402" name="Arc 26"/>
          <p:cNvSpPr>
            <a:spLocks/>
          </p:cNvSpPr>
          <p:nvPr/>
        </p:nvSpPr>
        <p:spPr bwMode="auto">
          <a:xfrm rot="10800000" flipV="1">
            <a:off x="5653088" y="4008438"/>
            <a:ext cx="431800" cy="4318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17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7403" name="Arc 27"/>
          <p:cNvSpPr>
            <a:spLocks/>
          </p:cNvSpPr>
          <p:nvPr/>
        </p:nvSpPr>
        <p:spPr bwMode="auto">
          <a:xfrm rot="10800000">
            <a:off x="5653088" y="5735638"/>
            <a:ext cx="431800" cy="43021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17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7404" name="Arc 28"/>
          <p:cNvSpPr>
            <a:spLocks/>
          </p:cNvSpPr>
          <p:nvPr/>
        </p:nvSpPr>
        <p:spPr bwMode="auto">
          <a:xfrm rot="5400000">
            <a:off x="7380288" y="5735638"/>
            <a:ext cx="430212" cy="43021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17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7405" name="Line 29"/>
          <p:cNvSpPr>
            <a:spLocks noChangeShapeType="1"/>
          </p:cNvSpPr>
          <p:nvPr/>
        </p:nvSpPr>
        <p:spPr bwMode="auto">
          <a:xfrm flipH="1">
            <a:off x="6084888" y="6165850"/>
            <a:ext cx="1295400" cy="0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97406" name="Line 30"/>
          <p:cNvSpPr>
            <a:spLocks noChangeShapeType="1"/>
          </p:cNvSpPr>
          <p:nvPr/>
        </p:nvSpPr>
        <p:spPr bwMode="auto">
          <a:xfrm>
            <a:off x="5653088" y="4440238"/>
            <a:ext cx="0" cy="1295400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97407" name="Line 31"/>
          <p:cNvSpPr>
            <a:spLocks noChangeShapeType="1"/>
          </p:cNvSpPr>
          <p:nvPr/>
        </p:nvSpPr>
        <p:spPr bwMode="auto">
          <a:xfrm flipH="1">
            <a:off x="6084888" y="4008438"/>
            <a:ext cx="1295400" cy="0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97410" name="Line 34"/>
          <p:cNvSpPr>
            <a:spLocks noChangeShapeType="1"/>
          </p:cNvSpPr>
          <p:nvPr/>
        </p:nvSpPr>
        <p:spPr bwMode="auto">
          <a:xfrm flipV="1">
            <a:off x="7702550" y="3949700"/>
            <a:ext cx="179388" cy="393700"/>
          </a:xfrm>
          <a:prstGeom prst="line">
            <a:avLst/>
          </a:prstGeom>
          <a:noFill/>
          <a:ln w="57150" cap="rnd">
            <a:solidFill>
              <a:srgbClr val="FF0000"/>
            </a:solidFill>
            <a:prstDash val="sysDot"/>
            <a:round/>
            <a:headEnd/>
            <a:tailEnd type="arrow" w="sm" len="sm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7164388" y="4224338"/>
            <a:ext cx="1077912" cy="1079500"/>
            <a:chOff x="1824" y="1200"/>
            <a:chExt cx="960" cy="960"/>
          </a:xfrm>
        </p:grpSpPr>
        <p:sp>
          <p:nvSpPr>
            <p:cNvPr id="997412" name="Line 36"/>
            <p:cNvSpPr>
              <a:spLocks noChangeShapeType="1"/>
            </p:cNvSpPr>
            <p:nvPr/>
          </p:nvSpPr>
          <p:spPr bwMode="auto">
            <a:xfrm>
              <a:off x="2784" y="1392"/>
              <a:ext cx="0" cy="576"/>
            </a:xfrm>
            <a:prstGeom prst="line">
              <a:avLst/>
            </a:prstGeom>
            <a:noFill/>
            <a:ln w="31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97413" name="Arc 37"/>
            <p:cNvSpPr>
              <a:spLocks/>
            </p:cNvSpPr>
            <p:nvPr/>
          </p:nvSpPr>
          <p:spPr bwMode="auto">
            <a:xfrm rot="16200000" flipV="1">
              <a:off x="2592" y="1200"/>
              <a:ext cx="192" cy="19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1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7414" name="Arc 38"/>
            <p:cNvSpPr>
              <a:spLocks/>
            </p:cNvSpPr>
            <p:nvPr/>
          </p:nvSpPr>
          <p:spPr bwMode="auto">
            <a:xfrm rot="10800000" flipV="1">
              <a:off x="1824" y="1200"/>
              <a:ext cx="192" cy="19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1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7415" name="Arc 39"/>
            <p:cNvSpPr>
              <a:spLocks/>
            </p:cNvSpPr>
            <p:nvPr/>
          </p:nvSpPr>
          <p:spPr bwMode="auto">
            <a:xfrm rot="10800000">
              <a:off x="1824" y="1968"/>
              <a:ext cx="192" cy="19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1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7416" name="Arc 40"/>
            <p:cNvSpPr>
              <a:spLocks/>
            </p:cNvSpPr>
            <p:nvPr/>
          </p:nvSpPr>
          <p:spPr bwMode="auto">
            <a:xfrm rot="5400000">
              <a:off x="2592" y="1968"/>
              <a:ext cx="192" cy="19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1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7417" name="Line 41"/>
            <p:cNvSpPr>
              <a:spLocks noChangeShapeType="1"/>
            </p:cNvSpPr>
            <p:nvPr/>
          </p:nvSpPr>
          <p:spPr bwMode="auto">
            <a:xfrm flipH="1">
              <a:off x="2016" y="2160"/>
              <a:ext cx="576" cy="0"/>
            </a:xfrm>
            <a:prstGeom prst="line">
              <a:avLst/>
            </a:prstGeom>
            <a:noFill/>
            <a:ln w="31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97418" name="Line 42"/>
            <p:cNvSpPr>
              <a:spLocks noChangeShapeType="1"/>
            </p:cNvSpPr>
            <p:nvPr/>
          </p:nvSpPr>
          <p:spPr bwMode="auto">
            <a:xfrm>
              <a:off x="1824" y="1392"/>
              <a:ext cx="0" cy="576"/>
            </a:xfrm>
            <a:prstGeom prst="line">
              <a:avLst/>
            </a:prstGeom>
            <a:noFill/>
            <a:ln w="31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97419" name="Line 43"/>
            <p:cNvSpPr>
              <a:spLocks noChangeShapeType="1"/>
            </p:cNvSpPr>
            <p:nvPr/>
          </p:nvSpPr>
          <p:spPr bwMode="auto">
            <a:xfrm flipH="1">
              <a:off x="2016" y="1200"/>
              <a:ext cx="576" cy="0"/>
            </a:xfrm>
            <a:prstGeom prst="line">
              <a:avLst/>
            </a:prstGeom>
            <a:noFill/>
            <a:ln w="31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66" name="Picture 65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/>
          <a:stretch>
            <a:fillRect/>
          </a:stretch>
        </p:blipFill>
        <p:spPr bwMode="auto">
          <a:xfrm>
            <a:off x="6078118" y="3434757"/>
            <a:ext cx="628369" cy="340190"/>
          </a:xfrm>
          <a:prstGeom prst="rect">
            <a:avLst/>
          </a:prstGeom>
          <a:noFill/>
          <a:ln/>
          <a:effectLst/>
        </p:spPr>
      </p:pic>
      <p:pic>
        <p:nvPicPr>
          <p:cNvPr id="68" name="Picture 67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/>
          <a:stretch>
            <a:fillRect/>
          </a:stretch>
        </p:blipFill>
        <p:spPr bwMode="auto">
          <a:xfrm>
            <a:off x="7969028" y="5259017"/>
            <a:ext cx="432436" cy="311842"/>
          </a:xfrm>
          <a:prstGeom prst="rect">
            <a:avLst/>
          </a:prstGeom>
          <a:noFill/>
          <a:ln/>
          <a:effectLst/>
        </p:spPr>
      </p:pic>
      <p:pic>
        <p:nvPicPr>
          <p:cNvPr id="69" name="Picture 68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/>
          <a:stretch>
            <a:fillRect/>
          </a:stretch>
        </p:blipFill>
        <p:spPr bwMode="auto">
          <a:xfrm>
            <a:off x="7543236" y="4225102"/>
            <a:ext cx="161677" cy="215906"/>
          </a:xfrm>
          <a:prstGeom prst="rect">
            <a:avLst/>
          </a:prstGeom>
          <a:noFill/>
          <a:ln/>
          <a:effectLst/>
        </p:spPr>
      </p:pic>
      <p:pic>
        <p:nvPicPr>
          <p:cNvPr id="70" name="Picture 69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/>
          <a:stretch>
            <a:fillRect/>
          </a:stretch>
        </p:blipFill>
        <p:spPr bwMode="auto">
          <a:xfrm>
            <a:off x="6318141" y="5147776"/>
            <a:ext cx="430863" cy="310707"/>
          </a:xfrm>
          <a:prstGeom prst="rect">
            <a:avLst/>
          </a:prstGeom>
          <a:noFill/>
          <a:ln/>
          <a:effectLst/>
        </p:spPr>
      </p:pic>
      <p:sp>
        <p:nvSpPr>
          <p:cNvPr id="997385" name="Oval 9"/>
          <p:cNvSpPr>
            <a:spLocks noChangeAspect="1" noChangeArrowheads="1"/>
          </p:cNvSpPr>
          <p:nvPr/>
        </p:nvSpPr>
        <p:spPr bwMode="auto">
          <a:xfrm>
            <a:off x="7662863" y="4302125"/>
            <a:ext cx="79375" cy="7937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7428" name="Line 52"/>
          <p:cNvSpPr>
            <a:spLocks noChangeShapeType="1"/>
          </p:cNvSpPr>
          <p:nvPr/>
        </p:nvSpPr>
        <p:spPr bwMode="auto">
          <a:xfrm>
            <a:off x="8023225" y="3792538"/>
            <a:ext cx="647700" cy="0"/>
          </a:xfrm>
          <a:prstGeom prst="line">
            <a:avLst/>
          </a:prstGeom>
          <a:noFill/>
          <a:ln w="63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97429" name="Rectangle 53"/>
          <p:cNvSpPr>
            <a:spLocks noChangeArrowheads="1"/>
          </p:cNvSpPr>
          <p:nvPr/>
        </p:nvSpPr>
        <p:spPr bwMode="auto">
          <a:xfrm>
            <a:off x="7380288" y="3790950"/>
            <a:ext cx="646112" cy="647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7430" name="Freeform 54"/>
          <p:cNvSpPr>
            <a:spLocks/>
          </p:cNvSpPr>
          <p:nvPr/>
        </p:nvSpPr>
        <p:spPr bwMode="auto">
          <a:xfrm>
            <a:off x="6384925" y="3721100"/>
            <a:ext cx="990600" cy="127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00" y="60"/>
              </a:cxn>
              <a:cxn ang="0">
                <a:pos x="624" y="80"/>
              </a:cxn>
            </a:cxnLst>
            <a:rect l="0" t="0" r="r" b="b"/>
            <a:pathLst>
              <a:path w="624" h="80">
                <a:moveTo>
                  <a:pt x="0" y="0"/>
                </a:moveTo>
                <a:cubicBezTo>
                  <a:pt x="50" y="10"/>
                  <a:pt x="196" y="47"/>
                  <a:pt x="300" y="60"/>
                </a:cubicBezTo>
                <a:cubicBezTo>
                  <a:pt x="404" y="73"/>
                  <a:pt x="556" y="76"/>
                  <a:pt x="624" y="80"/>
                </a:cubicBezTo>
              </a:path>
            </a:pathLst>
          </a:custGeom>
          <a:noFill/>
          <a:ln w="19050" cap="flat" cmpd="sng">
            <a:solidFill>
              <a:srgbClr val="FF0000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97431" name="Rectangle 55"/>
          <p:cNvSpPr>
            <a:spLocks noChangeArrowheads="1"/>
          </p:cNvSpPr>
          <p:nvPr/>
        </p:nvSpPr>
        <p:spPr bwMode="auto">
          <a:xfrm>
            <a:off x="7380288" y="3144838"/>
            <a:ext cx="1295400" cy="12954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67" name="Picture 66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/>
          <a:stretch>
            <a:fillRect/>
          </a:stretch>
        </p:blipFill>
        <p:spPr bwMode="auto">
          <a:xfrm>
            <a:off x="8102378" y="3268292"/>
            <a:ext cx="432436" cy="311842"/>
          </a:xfrm>
          <a:prstGeom prst="rect">
            <a:avLst/>
          </a:prstGeom>
          <a:noFill/>
          <a:ln/>
          <a:effectLst/>
        </p:spPr>
      </p:pic>
      <p:sp>
        <p:nvSpPr>
          <p:cNvPr id="997434" name="Freeform 58"/>
          <p:cNvSpPr>
            <a:spLocks/>
          </p:cNvSpPr>
          <p:nvPr/>
        </p:nvSpPr>
        <p:spPr bwMode="auto">
          <a:xfrm>
            <a:off x="7737475" y="3552825"/>
            <a:ext cx="403225" cy="252413"/>
          </a:xfrm>
          <a:custGeom>
            <a:avLst/>
            <a:gdLst/>
            <a:ahLst/>
            <a:cxnLst>
              <a:cxn ang="0">
                <a:pos x="254" y="0"/>
              </a:cxn>
              <a:cxn ang="0">
                <a:pos x="114" y="44"/>
              </a:cxn>
              <a:cxn ang="0">
                <a:pos x="0" y="159"/>
              </a:cxn>
            </a:cxnLst>
            <a:rect l="0" t="0" r="r" b="b"/>
            <a:pathLst>
              <a:path w="254" h="159">
                <a:moveTo>
                  <a:pt x="254" y="0"/>
                </a:moveTo>
                <a:cubicBezTo>
                  <a:pt x="231" y="7"/>
                  <a:pt x="156" y="18"/>
                  <a:pt x="114" y="44"/>
                </a:cubicBezTo>
                <a:cubicBezTo>
                  <a:pt x="72" y="70"/>
                  <a:pt x="24" y="135"/>
                  <a:pt x="0" y="159"/>
                </a:cubicBezTo>
              </a:path>
            </a:pathLst>
          </a:custGeom>
          <a:noFill/>
          <a:ln w="19050" cap="flat" cmpd="sng">
            <a:solidFill>
              <a:srgbClr val="FF0000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97433" name="Oval 57"/>
          <p:cNvSpPr>
            <a:spLocks noChangeAspect="1" noChangeArrowheads="1"/>
          </p:cNvSpPr>
          <p:nvPr/>
        </p:nvSpPr>
        <p:spPr bwMode="auto">
          <a:xfrm>
            <a:off x="8097838" y="3517900"/>
            <a:ext cx="79375" cy="79375"/>
          </a:xfrm>
          <a:prstGeom prst="ellipse">
            <a:avLst/>
          </a:prstGeom>
          <a:solidFill>
            <a:schemeClr val="bg1"/>
          </a:solidFill>
          <a:ln w="31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63"/>
          <p:cNvGrpSpPr>
            <a:grpSpLocks/>
          </p:cNvGrpSpPr>
          <p:nvPr/>
        </p:nvGrpSpPr>
        <p:grpSpPr bwMode="auto">
          <a:xfrm>
            <a:off x="6369050" y="5102225"/>
            <a:ext cx="2017713" cy="504825"/>
            <a:chOff x="2154" y="3022"/>
            <a:chExt cx="1271" cy="318"/>
          </a:xfrm>
        </p:grpSpPr>
        <p:sp>
          <p:nvSpPr>
            <p:cNvPr id="997435" name="Line 59"/>
            <p:cNvSpPr>
              <a:spLocks noChangeShapeType="1"/>
            </p:cNvSpPr>
            <p:nvPr/>
          </p:nvSpPr>
          <p:spPr bwMode="auto">
            <a:xfrm>
              <a:off x="2154" y="3022"/>
              <a:ext cx="227" cy="22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97436" name="Line 60"/>
            <p:cNvSpPr>
              <a:spLocks noChangeShapeType="1"/>
            </p:cNvSpPr>
            <p:nvPr/>
          </p:nvSpPr>
          <p:spPr bwMode="auto">
            <a:xfrm flipV="1">
              <a:off x="2154" y="3022"/>
              <a:ext cx="227" cy="22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97437" name="Line 61"/>
            <p:cNvSpPr>
              <a:spLocks noChangeShapeType="1"/>
            </p:cNvSpPr>
            <p:nvPr/>
          </p:nvSpPr>
          <p:spPr bwMode="auto">
            <a:xfrm>
              <a:off x="3198" y="3113"/>
              <a:ext cx="227" cy="22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97438" name="Line 62"/>
            <p:cNvSpPr>
              <a:spLocks noChangeShapeType="1"/>
            </p:cNvSpPr>
            <p:nvPr/>
          </p:nvSpPr>
          <p:spPr bwMode="auto">
            <a:xfrm flipV="1">
              <a:off x="3198" y="3113"/>
              <a:ext cx="227" cy="22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60" name="Picture 59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/>
          <a:stretch>
            <a:fillRect/>
          </a:stretch>
        </p:blipFill>
        <p:spPr bwMode="auto">
          <a:xfrm>
            <a:off x="3793067" y="3590475"/>
            <a:ext cx="687327" cy="372110"/>
          </a:xfrm>
          <a:prstGeom prst="rect">
            <a:avLst/>
          </a:prstGeom>
          <a:noFill/>
          <a:ln/>
          <a:effectLst/>
        </p:spPr>
      </p:pic>
      <p:pic>
        <p:nvPicPr>
          <p:cNvPr id="62" name="Picture 61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/>
          <a:stretch>
            <a:fillRect/>
          </a:stretch>
        </p:blipFill>
        <p:spPr bwMode="auto">
          <a:xfrm>
            <a:off x="2579942" y="4258549"/>
            <a:ext cx="470175" cy="339056"/>
          </a:xfrm>
          <a:prstGeom prst="rect">
            <a:avLst/>
          </a:prstGeom>
          <a:noFill/>
          <a:ln/>
          <a:effectLst/>
        </p:spPr>
      </p:pic>
      <p:pic>
        <p:nvPicPr>
          <p:cNvPr id="61" name="Picture 60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1"/>
          <a:stretch>
            <a:fillRect/>
          </a:stretch>
        </p:blipFill>
        <p:spPr bwMode="auto">
          <a:xfrm>
            <a:off x="3481917" y="4242937"/>
            <a:ext cx="687327" cy="372110"/>
          </a:xfrm>
          <a:prstGeom prst="rect">
            <a:avLst/>
          </a:prstGeom>
          <a:noFill/>
          <a:ln/>
          <a:effectLst/>
        </p:spPr>
      </p:pic>
      <p:pic>
        <p:nvPicPr>
          <p:cNvPr id="63" name="Picture 62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2"/>
          <a:stretch>
            <a:fillRect/>
          </a:stretch>
        </p:blipFill>
        <p:spPr bwMode="auto">
          <a:xfrm>
            <a:off x="2556692" y="4580224"/>
            <a:ext cx="462312" cy="333386"/>
          </a:xfrm>
          <a:prstGeom prst="rect">
            <a:avLst/>
          </a:prstGeom>
          <a:noFill/>
          <a:ln/>
          <a:effectLst/>
        </p:spPr>
      </p:pic>
      <p:pic>
        <p:nvPicPr>
          <p:cNvPr id="64" name="Picture 63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3"/>
          <a:stretch>
            <a:fillRect/>
          </a:stretch>
        </p:blipFill>
        <p:spPr bwMode="auto">
          <a:xfrm>
            <a:off x="4237292" y="4582399"/>
            <a:ext cx="470175" cy="339056"/>
          </a:xfrm>
          <a:prstGeom prst="rect">
            <a:avLst/>
          </a:prstGeom>
          <a:noFill/>
          <a:ln/>
          <a:effectLst/>
        </p:spPr>
      </p:pic>
      <p:pic>
        <p:nvPicPr>
          <p:cNvPr id="65" name="Picture 64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4"/>
          <a:stretch>
            <a:fillRect/>
          </a:stretch>
        </p:blipFill>
        <p:spPr bwMode="auto">
          <a:xfrm>
            <a:off x="1620067" y="5246974"/>
            <a:ext cx="462312" cy="333386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7430" grpId="0" animBg="1"/>
      <p:bldP spid="997434" grpId="0" animBg="1"/>
      <p:bldP spid="997433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Concurrency in MLS (2)</a:t>
            </a:r>
          </a:p>
        </p:txBody>
      </p:sp>
      <p:sp>
        <p:nvSpPr>
          <p:cNvPr id="99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No problem either: Instead of removing a location pointer or forwarding pointer, replace it with a </a:t>
            </a:r>
            <a:r>
              <a:rPr lang="en-US" b="1"/>
              <a:t>temporary pointer</a:t>
            </a:r>
            <a:r>
              <a:rPr lang="en-US"/>
              <a:t> that remains there for a </a:t>
            </a:r>
            <a:r>
              <a:rPr lang="en-US" i="1"/>
              <a:t>short time</a:t>
            </a:r>
            <a:r>
              <a:rPr lang="en-US"/>
              <a:t> until we are sure that no lookup request might arrive anymore on this outdated path.</a:t>
            </a:r>
          </a:p>
          <a:p>
            <a:r>
              <a:rPr lang="en-US"/>
              <a:t>Similar to the forwarding pointer, a temporary pointer redirects a lookup to the neighbor level where the node is located. </a:t>
            </a:r>
          </a:p>
        </p:txBody>
      </p:sp>
      <p:sp>
        <p:nvSpPr>
          <p:cNvPr id="998404" name="Rectangle 4"/>
          <p:cNvSpPr>
            <a:spLocks noChangeArrowheads="1"/>
          </p:cNvSpPr>
          <p:nvPr/>
        </p:nvSpPr>
        <p:spPr bwMode="auto">
          <a:xfrm>
            <a:off x="3419475" y="3284538"/>
            <a:ext cx="2589213" cy="258921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8405" name="Line 5"/>
          <p:cNvSpPr>
            <a:spLocks noChangeShapeType="1"/>
          </p:cNvSpPr>
          <p:nvPr/>
        </p:nvSpPr>
        <p:spPr bwMode="auto">
          <a:xfrm>
            <a:off x="4714875" y="5226050"/>
            <a:ext cx="1293813" cy="0"/>
          </a:xfrm>
          <a:prstGeom prst="line">
            <a:avLst/>
          </a:prstGeom>
          <a:noFill/>
          <a:ln w="63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98406" name="Line 6"/>
          <p:cNvSpPr>
            <a:spLocks noChangeShapeType="1"/>
          </p:cNvSpPr>
          <p:nvPr/>
        </p:nvSpPr>
        <p:spPr bwMode="auto">
          <a:xfrm>
            <a:off x="4714875" y="3284538"/>
            <a:ext cx="0" cy="2589212"/>
          </a:xfrm>
          <a:prstGeom prst="line">
            <a:avLst/>
          </a:prstGeom>
          <a:noFill/>
          <a:ln w="63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98407" name="Line 7"/>
          <p:cNvSpPr>
            <a:spLocks noChangeShapeType="1"/>
          </p:cNvSpPr>
          <p:nvPr/>
        </p:nvSpPr>
        <p:spPr bwMode="auto">
          <a:xfrm>
            <a:off x="5360988" y="3295650"/>
            <a:ext cx="0" cy="2578100"/>
          </a:xfrm>
          <a:prstGeom prst="line">
            <a:avLst/>
          </a:prstGeom>
          <a:noFill/>
          <a:ln w="63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98408" name="Rectangle 8"/>
          <p:cNvSpPr>
            <a:spLocks noChangeArrowheads="1"/>
          </p:cNvSpPr>
          <p:nvPr/>
        </p:nvSpPr>
        <p:spPr bwMode="auto">
          <a:xfrm>
            <a:off x="3419475" y="4578350"/>
            <a:ext cx="1295400" cy="12954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8410" name="Oval 10"/>
          <p:cNvSpPr>
            <a:spLocks noChangeAspect="1" noChangeArrowheads="1"/>
          </p:cNvSpPr>
          <p:nvPr/>
        </p:nvSpPr>
        <p:spPr bwMode="auto">
          <a:xfrm>
            <a:off x="3676650" y="3824288"/>
            <a:ext cx="77788" cy="7778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8412" name="Line 12"/>
          <p:cNvSpPr>
            <a:spLocks noChangeShapeType="1"/>
          </p:cNvSpPr>
          <p:nvPr/>
        </p:nvSpPr>
        <p:spPr bwMode="auto">
          <a:xfrm>
            <a:off x="3419475" y="4578350"/>
            <a:ext cx="2589213" cy="0"/>
          </a:xfrm>
          <a:prstGeom prst="line">
            <a:avLst/>
          </a:prstGeom>
          <a:noFill/>
          <a:ln w="63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98413" name="Freeform 13"/>
          <p:cNvSpPr>
            <a:spLocks/>
          </p:cNvSpPr>
          <p:nvPr/>
        </p:nvSpPr>
        <p:spPr bwMode="auto">
          <a:xfrm>
            <a:off x="4175125" y="4438650"/>
            <a:ext cx="541338" cy="1011238"/>
          </a:xfrm>
          <a:custGeom>
            <a:avLst/>
            <a:gdLst/>
            <a:ahLst/>
            <a:cxnLst>
              <a:cxn ang="0">
                <a:pos x="0" y="637"/>
              </a:cxn>
              <a:cxn ang="0">
                <a:pos x="106" y="288"/>
              </a:cxn>
              <a:cxn ang="0">
                <a:pos x="341" y="0"/>
              </a:cxn>
            </a:cxnLst>
            <a:rect l="0" t="0" r="r" b="b"/>
            <a:pathLst>
              <a:path w="341" h="637">
                <a:moveTo>
                  <a:pt x="0" y="637"/>
                </a:moveTo>
                <a:cubicBezTo>
                  <a:pt x="18" y="579"/>
                  <a:pt x="49" y="394"/>
                  <a:pt x="106" y="288"/>
                </a:cubicBezTo>
                <a:cubicBezTo>
                  <a:pt x="163" y="182"/>
                  <a:pt x="292" y="60"/>
                  <a:pt x="341" y="0"/>
                </a:cubicBez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98414" name="Oval 14"/>
          <p:cNvSpPr>
            <a:spLocks noChangeAspect="1" noChangeArrowheads="1"/>
          </p:cNvSpPr>
          <p:nvPr/>
        </p:nvSpPr>
        <p:spPr bwMode="auto">
          <a:xfrm>
            <a:off x="4133850" y="5408613"/>
            <a:ext cx="79375" cy="77787"/>
          </a:xfrm>
          <a:prstGeom prst="ellipse">
            <a:avLst/>
          </a:prstGeom>
          <a:solidFill>
            <a:schemeClr val="bg1"/>
          </a:solidFill>
          <a:ln w="31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8416" name="Freeform 16"/>
          <p:cNvSpPr>
            <a:spLocks/>
          </p:cNvSpPr>
          <p:nvPr/>
        </p:nvSpPr>
        <p:spPr bwMode="auto">
          <a:xfrm>
            <a:off x="5149850" y="4562475"/>
            <a:ext cx="130175" cy="1014413"/>
          </a:xfrm>
          <a:custGeom>
            <a:avLst/>
            <a:gdLst/>
            <a:ahLst/>
            <a:cxnLst>
              <a:cxn ang="0">
                <a:pos x="82" y="639"/>
              </a:cxn>
              <a:cxn ang="0">
                <a:pos x="8" y="312"/>
              </a:cxn>
              <a:cxn ang="0">
                <a:pos x="32" y="0"/>
              </a:cxn>
            </a:cxnLst>
            <a:rect l="0" t="0" r="r" b="b"/>
            <a:pathLst>
              <a:path w="82" h="639">
                <a:moveTo>
                  <a:pt x="82" y="639"/>
                </a:moveTo>
                <a:cubicBezTo>
                  <a:pt x="70" y="585"/>
                  <a:pt x="16" y="418"/>
                  <a:pt x="8" y="312"/>
                </a:cubicBezTo>
                <a:cubicBezTo>
                  <a:pt x="0" y="206"/>
                  <a:pt x="27" y="65"/>
                  <a:pt x="32" y="0"/>
                </a:cubicBezTo>
              </a:path>
            </a:pathLst>
          </a:custGeom>
          <a:noFill/>
          <a:ln w="19050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98417" name="Oval 17"/>
          <p:cNvSpPr>
            <a:spLocks noChangeAspect="1" noChangeArrowheads="1"/>
          </p:cNvSpPr>
          <p:nvPr/>
        </p:nvSpPr>
        <p:spPr bwMode="auto">
          <a:xfrm>
            <a:off x="5253038" y="5535613"/>
            <a:ext cx="79375" cy="79375"/>
          </a:xfrm>
          <a:prstGeom prst="ellipse">
            <a:avLst/>
          </a:prstGeom>
          <a:solidFill>
            <a:schemeClr val="bg1"/>
          </a:solidFill>
          <a:ln w="31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8418" name="Rectangle 18"/>
          <p:cNvSpPr>
            <a:spLocks noChangeArrowheads="1"/>
          </p:cNvSpPr>
          <p:nvPr/>
        </p:nvSpPr>
        <p:spPr bwMode="auto">
          <a:xfrm>
            <a:off x="4714875" y="4578350"/>
            <a:ext cx="646113" cy="647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8420" name="Line 20"/>
          <p:cNvSpPr>
            <a:spLocks noChangeShapeType="1"/>
          </p:cNvSpPr>
          <p:nvPr/>
        </p:nvSpPr>
        <p:spPr bwMode="auto">
          <a:xfrm>
            <a:off x="5145088" y="4578350"/>
            <a:ext cx="0" cy="1295400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98421" name="Arc 21"/>
          <p:cNvSpPr>
            <a:spLocks/>
          </p:cNvSpPr>
          <p:nvPr/>
        </p:nvSpPr>
        <p:spPr bwMode="auto">
          <a:xfrm rot="16200000" flipV="1">
            <a:off x="4714082" y="4147343"/>
            <a:ext cx="431800" cy="430213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17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8422" name="Arc 22"/>
          <p:cNvSpPr>
            <a:spLocks/>
          </p:cNvSpPr>
          <p:nvPr/>
        </p:nvSpPr>
        <p:spPr bwMode="auto">
          <a:xfrm rot="10800000" flipV="1">
            <a:off x="2987675" y="4146550"/>
            <a:ext cx="431800" cy="4318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17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47" name="Picture 46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 bwMode="auto">
          <a:xfrm>
            <a:off x="3421429" y="3559255"/>
            <a:ext cx="695747" cy="376668"/>
          </a:xfrm>
          <a:prstGeom prst="rect">
            <a:avLst/>
          </a:prstGeom>
          <a:noFill/>
          <a:ln/>
          <a:effectLst/>
        </p:spPr>
      </p:pic>
      <p:pic>
        <p:nvPicPr>
          <p:cNvPr id="49" name="Picture 48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/>
          <a:stretch>
            <a:fillRect/>
          </a:stretch>
        </p:blipFill>
        <p:spPr bwMode="auto">
          <a:xfrm>
            <a:off x="4981423" y="4002149"/>
            <a:ext cx="179013" cy="239058"/>
          </a:xfrm>
          <a:prstGeom prst="rect">
            <a:avLst/>
          </a:prstGeom>
          <a:noFill/>
          <a:ln/>
          <a:effectLst/>
        </p:spPr>
      </p:pic>
      <p:sp>
        <p:nvSpPr>
          <p:cNvPr id="998423" name="Arc 23"/>
          <p:cNvSpPr>
            <a:spLocks/>
          </p:cNvSpPr>
          <p:nvPr/>
        </p:nvSpPr>
        <p:spPr bwMode="auto">
          <a:xfrm rot="10800000">
            <a:off x="2987675" y="5873750"/>
            <a:ext cx="431800" cy="430213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17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8424" name="Arc 24"/>
          <p:cNvSpPr>
            <a:spLocks/>
          </p:cNvSpPr>
          <p:nvPr/>
        </p:nvSpPr>
        <p:spPr bwMode="auto">
          <a:xfrm rot="5400000">
            <a:off x="4714875" y="5873750"/>
            <a:ext cx="430213" cy="430213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17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8425" name="Line 25"/>
          <p:cNvSpPr>
            <a:spLocks noChangeShapeType="1"/>
          </p:cNvSpPr>
          <p:nvPr/>
        </p:nvSpPr>
        <p:spPr bwMode="auto">
          <a:xfrm flipH="1">
            <a:off x="3419475" y="6303963"/>
            <a:ext cx="1295400" cy="0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98426" name="Line 26"/>
          <p:cNvSpPr>
            <a:spLocks noChangeShapeType="1"/>
          </p:cNvSpPr>
          <p:nvPr/>
        </p:nvSpPr>
        <p:spPr bwMode="auto">
          <a:xfrm>
            <a:off x="2987675" y="4578350"/>
            <a:ext cx="0" cy="1295400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98427" name="Line 27"/>
          <p:cNvSpPr>
            <a:spLocks noChangeShapeType="1"/>
          </p:cNvSpPr>
          <p:nvPr/>
        </p:nvSpPr>
        <p:spPr bwMode="auto">
          <a:xfrm flipH="1">
            <a:off x="3419475" y="4146550"/>
            <a:ext cx="1295400" cy="0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4498975" y="4362450"/>
            <a:ext cx="1077913" cy="1079500"/>
            <a:chOff x="1824" y="1200"/>
            <a:chExt cx="960" cy="960"/>
          </a:xfrm>
        </p:grpSpPr>
        <p:sp>
          <p:nvSpPr>
            <p:cNvPr id="998430" name="Line 30"/>
            <p:cNvSpPr>
              <a:spLocks noChangeShapeType="1"/>
            </p:cNvSpPr>
            <p:nvPr/>
          </p:nvSpPr>
          <p:spPr bwMode="auto">
            <a:xfrm>
              <a:off x="2784" y="1392"/>
              <a:ext cx="0" cy="576"/>
            </a:xfrm>
            <a:prstGeom prst="line">
              <a:avLst/>
            </a:prstGeom>
            <a:noFill/>
            <a:ln w="31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98431" name="Arc 31"/>
            <p:cNvSpPr>
              <a:spLocks/>
            </p:cNvSpPr>
            <p:nvPr/>
          </p:nvSpPr>
          <p:spPr bwMode="auto">
            <a:xfrm rot="16200000" flipV="1">
              <a:off x="2592" y="1200"/>
              <a:ext cx="192" cy="19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1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8432" name="Arc 32"/>
            <p:cNvSpPr>
              <a:spLocks/>
            </p:cNvSpPr>
            <p:nvPr/>
          </p:nvSpPr>
          <p:spPr bwMode="auto">
            <a:xfrm rot="10800000" flipV="1">
              <a:off x="1824" y="1200"/>
              <a:ext cx="192" cy="19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1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8433" name="Arc 33"/>
            <p:cNvSpPr>
              <a:spLocks/>
            </p:cNvSpPr>
            <p:nvPr/>
          </p:nvSpPr>
          <p:spPr bwMode="auto">
            <a:xfrm rot="10800000">
              <a:off x="1824" y="1968"/>
              <a:ext cx="192" cy="19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1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8434" name="Arc 34"/>
            <p:cNvSpPr>
              <a:spLocks/>
            </p:cNvSpPr>
            <p:nvPr/>
          </p:nvSpPr>
          <p:spPr bwMode="auto">
            <a:xfrm rot="5400000">
              <a:off x="2592" y="1968"/>
              <a:ext cx="192" cy="19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1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8435" name="Line 35"/>
            <p:cNvSpPr>
              <a:spLocks noChangeShapeType="1"/>
            </p:cNvSpPr>
            <p:nvPr/>
          </p:nvSpPr>
          <p:spPr bwMode="auto">
            <a:xfrm flipH="1">
              <a:off x="2016" y="2160"/>
              <a:ext cx="576" cy="0"/>
            </a:xfrm>
            <a:prstGeom prst="line">
              <a:avLst/>
            </a:prstGeom>
            <a:noFill/>
            <a:ln w="31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98436" name="Line 36"/>
            <p:cNvSpPr>
              <a:spLocks noChangeShapeType="1"/>
            </p:cNvSpPr>
            <p:nvPr/>
          </p:nvSpPr>
          <p:spPr bwMode="auto">
            <a:xfrm>
              <a:off x="1824" y="1392"/>
              <a:ext cx="0" cy="576"/>
            </a:xfrm>
            <a:prstGeom prst="line">
              <a:avLst/>
            </a:prstGeom>
            <a:noFill/>
            <a:ln w="31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98437" name="Line 37"/>
            <p:cNvSpPr>
              <a:spLocks noChangeShapeType="1"/>
            </p:cNvSpPr>
            <p:nvPr/>
          </p:nvSpPr>
          <p:spPr bwMode="auto">
            <a:xfrm flipH="1">
              <a:off x="2016" y="1200"/>
              <a:ext cx="576" cy="0"/>
            </a:xfrm>
            <a:prstGeom prst="line">
              <a:avLst/>
            </a:prstGeom>
            <a:noFill/>
            <a:ln w="31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98439" name="Oval 39"/>
          <p:cNvSpPr>
            <a:spLocks noChangeAspect="1" noChangeArrowheads="1"/>
          </p:cNvSpPr>
          <p:nvPr/>
        </p:nvSpPr>
        <p:spPr bwMode="auto">
          <a:xfrm>
            <a:off x="5148263" y="4076700"/>
            <a:ext cx="79375" cy="79375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8440" name="Line 40"/>
          <p:cNvSpPr>
            <a:spLocks noChangeShapeType="1"/>
          </p:cNvSpPr>
          <p:nvPr/>
        </p:nvSpPr>
        <p:spPr bwMode="auto">
          <a:xfrm>
            <a:off x="5357813" y="3930650"/>
            <a:ext cx="647700" cy="0"/>
          </a:xfrm>
          <a:prstGeom prst="line">
            <a:avLst/>
          </a:prstGeom>
          <a:noFill/>
          <a:ln w="63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98441" name="Rectangle 41"/>
          <p:cNvSpPr>
            <a:spLocks noChangeArrowheads="1"/>
          </p:cNvSpPr>
          <p:nvPr/>
        </p:nvSpPr>
        <p:spPr bwMode="auto">
          <a:xfrm>
            <a:off x="4714875" y="3929063"/>
            <a:ext cx="646113" cy="647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8442" name="Freeform 42"/>
          <p:cNvSpPr>
            <a:spLocks/>
          </p:cNvSpPr>
          <p:nvPr/>
        </p:nvSpPr>
        <p:spPr bwMode="auto">
          <a:xfrm>
            <a:off x="3719513" y="3859213"/>
            <a:ext cx="990600" cy="127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00" y="60"/>
              </a:cxn>
              <a:cxn ang="0">
                <a:pos x="624" y="80"/>
              </a:cxn>
            </a:cxnLst>
            <a:rect l="0" t="0" r="r" b="b"/>
            <a:pathLst>
              <a:path w="624" h="80">
                <a:moveTo>
                  <a:pt x="0" y="0"/>
                </a:moveTo>
                <a:cubicBezTo>
                  <a:pt x="50" y="10"/>
                  <a:pt x="196" y="47"/>
                  <a:pt x="300" y="60"/>
                </a:cubicBezTo>
                <a:cubicBezTo>
                  <a:pt x="404" y="73"/>
                  <a:pt x="556" y="76"/>
                  <a:pt x="624" y="8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98443" name="Rectangle 43"/>
          <p:cNvSpPr>
            <a:spLocks noChangeArrowheads="1"/>
          </p:cNvSpPr>
          <p:nvPr/>
        </p:nvSpPr>
        <p:spPr bwMode="auto">
          <a:xfrm>
            <a:off x="4714875" y="3282950"/>
            <a:ext cx="1295400" cy="12954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48" name="Picture 47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/>
          <a:stretch>
            <a:fillRect/>
          </a:stretch>
        </p:blipFill>
        <p:spPr bwMode="auto">
          <a:xfrm>
            <a:off x="5453529" y="3393928"/>
            <a:ext cx="478805" cy="345279"/>
          </a:xfrm>
          <a:prstGeom prst="rect">
            <a:avLst/>
          </a:prstGeom>
          <a:noFill/>
          <a:ln/>
          <a:effectLst/>
        </p:spPr>
      </p:pic>
      <p:sp>
        <p:nvSpPr>
          <p:cNvPr id="998445" name="Freeform 45"/>
          <p:cNvSpPr>
            <a:spLocks/>
          </p:cNvSpPr>
          <p:nvPr/>
        </p:nvSpPr>
        <p:spPr bwMode="auto">
          <a:xfrm>
            <a:off x="5072063" y="3690938"/>
            <a:ext cx="403225" cy="252412"/>
          </a:xfrm>
          <a:custGeom>
            <a:avLst/>
            <a:gdLst/>
            <a:ahLst/>
            <a:cxnLst>
              <a:cxn ang="0">
                <a:pos x="254" y="0"/>
              </a:cxn>
              <a:cxn ang="0">
                <a:pos x="114" y="44"/>
              </a:cxn>
              <a:cxn ang="0">
                <a:pos x="0" y="159"/>
              </a:cxn>
            </a:cxnLst>
            <a:rect l="0" t="0" r="r" b="b"/>
            <a:pathLst>
              <a:path w="254" h="159">
                <a:moveTo>
                  <a:pt x="254" y="0"/>
                </a:moveTo>
                <a:cubicBezTo>
                  <a:pt x="231" y="7"/>
                  <a:pt x="156" y="18"/>
                  <a:pt x="114" y="44"/>
                </a:cubicBezTo>
                <a:cubicBezTo>
                  <a:pt x="72" y="70"/>
                  <a:pt x="24" y="135"/>
                  <a:pt x="0" y="159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98446" name="Oval 46"/>
          <p:cNvSpPr>
            <a:spLocks noChangeAspect="1" noChangeArrowheads="1"/>
          </p:cNvSpPr>
          <p:nvPr/>
        </p:nvSpPr>
        <p:spPr bwMode="auto">
          <a:xfrm>
            <a:off x="5432425" y="3656013"/>
            <a:ext cx="79375" cy="79375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51" name="Picture 50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/>
          <a:stretch>
            <a:fillRect/>
          </a:stretch>
        </p:blipFill>
        <p:spPr bwMode="auto">
          <a:xfrm>
            <a:off x="3662388" y="5265141"/>
            <a:ext cx="486730" cy="337494"/>
          </a:xfrm>
          <a:prstGeom prst="rect">
            <a:avLst/>
          </a:prstGeom>
          <a:noFill/>
          <a:ln/>
          <a:effectLst/>
        </p:spPr>
      </p:pic>
      <p:pic>
        <p:nvPicPr>
          <p:cNvPr id="50" name="Picture 49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/>
          <a:stretch>
            <a:fillRect/>
          </a:stretch>
        </p:blipFill>
        <p:spPr bwMode="auto">
          <a:xfrm>
            <a:off x="5313240" y="5376334"/>
            <a:ext cx="488420" cy="338666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Properties of MLS</a:t>
            </a:r>
          </a:p>
        </p:txBody>
      </p:sp>
      <p:sp>
        <p:nvSpPr>
          <p:cNvPr id="999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Constant lookup stretch</a:t>
            </a:r>
          </a:p>
          <a:p>
            <a:pPr lvl="1"/>
            <a:r>
              <a:rPr lang="en-US"/>
              <a:t>The length of the chosen route is only a constant longer than the optimal route</a:t>
            </a:r>
          </a:p>
          <a:p>
            <a:r>
              <a:rPr lang="en-US"/>
              <a:t>Publish cost is O(</a:t>
            </a:r>
            <a:r>
              <a:rPr lang="en-US" i="1"/>
              <a:t>d</a:t>
            </a:r>
            <a:r>
              <a:rPr lang="en-US"/>
              <a:t> log </a:t>
            </a:r>
            <a:r>
              <a:rPr lang="en-US" i="1"/>
              <a:t>d</a:t>
            </a:r>
            <a:r>
              <a:rPr lang="en-US"/>
              <a:t>) where moved distance is </a:t>
            </a:r>
            <a:r>
              <a:rPr lang="en-US" i="1"/>
              <a:t>d</a:t>
            </a:r>
          </a:p>
          <a:p>
            <a:pPr lvl="1"/>
            <a:r>
              <a:rPr lang="en-US"/>
              <a:t>Even if nodes move considerably, the induced message overhead due to publish requests is moderate.</a:t>
            </a:r>
          </a:p>
          <a:p>
            <a:r>
              <a:rPr lang="en-US"/>
              <a:t>Works in a concurrent setup</a:t>
            </a:r>
          </a:p>
          <a:p>
            <a:pPr lvl="1"/>
            <a:r>
              <a:rPr lang="en-US"/>
              <a:t>Lookup requests and node movement might interleave arbitrarily</a:t>
            </a:r>
          </a:p>
          <a:p>
            <a:r>
              <a:rPr lang="en-US"/>
              <a:t>Nodes might not move faster than 1/15 of the underlying routing speed</a:t>
            </a:r>
          </a:p>
          <a:p>
            <a:pPr lvl="1"/>
            <a:r>
              <a:rPr lang="en-US"/>
              <a:t>We can determine the maximum node speed that MLS supports. Only if nodes move faster, there might arise situations where a lookup request fails.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MLS Conclusions</a:t>
            </a:r>
          </a:p>
        </p:txBody>
      </p:sp>
      <p:sp>
        <p:nvSpPr>
          <p:cNvPr id="1000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836613"/>
            <a:ext cx="8135937" cy="5289550"/>
          </a:xfrm>
        </p:spPr>
        <p:txBody>
          <a:bodyPr/>
          <a:lstStyle/>
          <a:p>
            <a:endParaRPr lang="en-US"/>
          </a:p>
          <a:p>
            <a:pPr>
              <a:lnSpc>
                <a:spcPct val="120000"/>
              </a:lnSpc>
            </a:pPr>
            <a:r>
              <a:rPr lang="en-US"/>
              <a:t>It’s somewhat tricky to handle concurrency properly</a:t>
            </a:r>
          </a:p>
          <a:p>
            <a:pPr lvl="1">
              <a:lnSpc>
                <a:spcPct val="120000"/>
              </a:lnSpc>
            </a:pPr>
            <a:r>
              <a:rPr lang="en-US"/>
              <a:t>Use of temporary forwarding pointers</a:t>
            </a:r>
          </a:p>
          <a:p>
            <a:pPr>
              <a:lnSpc>
                <a:spcPct val="120000"/>
              </a:lnSpc>
            </a:pPr>
            <a:r>
              <a:rPr lang="en-US"/>
              <a:t>MLS is the first location service that determines the maximum speed at which nodes might move</a:t>
            </a:r>
          </a:p>
          <a:p>
            <a:pPr lvl="1">
              <a:lnSpc>
                <a:spcPct val="120000"/>
              </a:lnSpc>
            </a:pPr>
            <a:r>
              <a:rPr lang="en-US"/>
              <a:t>Without the speed limitation, no delivery guarantees can be made!</a:t>
            </a:r>
          </a:p>
          <a:p>
            <a:pPr>
              <a:lnSpc>
                <a:spcPct val="120000"/>
              </a:lnSpc>
            </a:pPr>
            <a:r>
              <a:rPr lang="en-US"/>
              <a:t>Drawbacks</a:t>
            </a:r>
          </a:p>
          <a:p>
            <a:pPr lvl="1">
              <a:lnSpc>
                <a:spcPct val="120000"/>
              </a:lnSpc>
            </a:pPr>
            <a:r>
              <a:rPr lang="en-US"/>
              <a:t>MLS utilizes an underlying routing algorithm that can deliver messages with constant stretch given the position of the destination</a:t>
            </a:r>
          </a:p>
          <a:p>
            <a:pPr lvl="1">
              <a:lnSpc>
                <a:spcPct val="120000"/>
              </a:lnSpc>
            </a:pPr>
            <a:r>
              <a:rPr lang="en-US"/>
              <a:t>MLS requires a relatively dense node population</a:t>
            </a:r>
          </a:p>
          <a:p>
            <a:pPr lvl="1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Cloud 44"/>
          <p:cNvSpPr/>
          <p:nvPr/>
        </p:nvSpPr>
        <p:spPr bwMode="auto">
          <a:xfrm>
            <a:off x="2670048" y="1767840"/>
            <a:ext cx="4693920" cy="3364992"/>
          </a:xfrm>
          <a:prstGeom prst="cloud">
            <a:avLst/>
          </a:prstGeom>
          <a:solidFill>
            <a:srgbClr val="6A80F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58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Basics of static routing</a:t>
            </a:r>
            <a:endParaRPr lang="en-US" dirty="0"/>
          </a:p>
        </p:txBody>
      </p:sp>
      <p:pic>
        <p:nvPicPr>
          <p:cNvPr id="13" name="Picture 7" descr="notebook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78801" y="3238818"/>
            <a:ext cx="1223963" cy="1223962"/>
          </a:xfrm>
          <a:prstGeom prst="rect">
            <a:avLst/>
          </a:prstGeom>
          <a:noFill/>
        </p:spPr>
      </p:pic>
      <p:pic>
        <p:nvPicPr>
          <p:cNvPr id="14" name="Picture 37" descr="iMac_view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88505" y="3973322"/>
            <a:ext cx="1008062" cy="885825"/>
          </a:xfrm>
          <a:prstGeom prst="rect">
            <a:avLst/>
          </a:prstGeom>
          <a:noFill/>
        </p:spPr>
      </p:pic>
      <p:cxnSp>
        <p:nvCxnSpPr>
          <p:cNvPr id="55" name="Straight Connector 54"/>
          <p:cNvCxnSpPr/>
          <p:nvPr/>
        </p:nvCxnSpPr>
        <p:spPr bwMode="auto">
          <a:xfrm rot="5400000" flipH="1" flipV="1">
            <a:off x="2718816" y="3048000"/>
            <a:ext cx="1499616" cy="4754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56"/>
          <p:cNvCxnSpPr/>
          <p:nvPr/>
        </p:nvCxnSpPr>
        <p:spPr bwMode="auto">
          <a:xfrm flipV="1">
            <a:off x="3230880" y="3316224"/>
            <a:ext cx="829056" cy="69494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Straight Connector 58"/>
          <p:cNvCxnSpPr/>
          <p:nvPr/>
        </p:nvCxnSpPr>
        <p:spPr bwMode="auto">
          <a:xfrm>
            <a:off x="3706368" y="2523744"/>
            <a:ext cx="1292352" cy="14630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traight Connector 60"/>
          <p:cNvCxnSpPr/>
          <p:nvPr/>
        </p:nvCxnSpPr>
        <p:spPr bwMode="auto">
          <a:xfrm flipV="1">
            <a:off x="5005388" y="2458974"/>
            <a:ext cx="862012" cy="21431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5" name="Straight Connector 64"/>
          <p:cNvCxnSpPr/>
          <p:nvPr/>
        </p:nvCxnSpPr>
        <p:spPr bwMode="auto">
          <a:xfrm rot="10800000">
            <a:off x="4052888" y="3325750"/>
            <a:ext cx="1028700" cy="27146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7" name="Straight Connector 66"/>
          <p:cNvCxnSpPr/>
          <p:nvPr/>
        </p:nvCxnSpPr>
        <p:spPr bwMode="auto">
          <a:xfrm rot="16200000" flipH="1">
            <a:off x="4579144" y="3099529"/>
            <a:ext cx="923925" cy="8096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9" name="Straight Connector 68"/>
          <p:cNvCxnSpPr/>
          <p:nvPr/>
        </p:nvCxnSpPr>
        <p:spPr bwMode="auto">
          <a:xfrm rot="16200000" flipV="1">
            <a:off x="3848100" y="3530537"/>
            <a:ext cx="876300" cy="457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1" name="Straight Connector 70"/>
          <p:cNvCxnSpPr/>
          <p:nvPr/>
        </p:nvCxnSpPr>
        <p:spPr bwMode="auto">
          <a:xfrm rot="5400000" flipH="1" flipV="1">
            <a:off x="4500562" y="3611500"/>
            <a:ext cx="609600" cy="58102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3" name="Straight Connector 72"/>
          <p:cNvCxnSpPr/>
          <p:nvPr/>
        </p:nvCxnSpPr>
        <p:spPr bwMode="auto">
          <a:xfrm>
            <a:off x="5086350" y="3592449"/>
            <a:ext cx="862013" cy="40957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5" name="Straight Connector 74"/>
          <p:cNvCxnSpPr/>
          <p:nvPr/>
        </p:nvCxnSpPr>
        <p:spPr bwMode="auto">
          <a:xfrm rot="10800000" flipV="1">
            <a:off x="4524375" y="4011549"/>
            <a:ext cx="1428750" cy="1714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7" name="Straight Connector 76"/>
          <p:cNvCxnSpPr/>
          <p:nvPr/>
        </p:nvCxnSpPr>
        <p:spPr bwMode="auto">
          <a:xfrm flipV="1">
            <a:off x="5100638" y="3135249"/>
            <a:ext cx="1366837" cy="457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9" name="Straight Connector 78"/>
          <p:cNvCxnSpPr/>
          <p:nvPr/>
        </p:nvCxnSpPr>
        <p:spPr bwMode="auto">
          <a:xfrm rot="16200000" flipV="1">
            <a:off x="5845969" y="2485168"/>
            <a:ext cx="661988" cy="6096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1" name="Straight Connector 80"/>
          <p:cNvCxnSpPr/>
          <p:nvPr/>
        </p:nvCxnSpPr>
        <p:spPr bwMode="auto">
          <a:xfrm rot="5400000">
            <a:off x="5767389" y="3297174"/>
            <a:ext cx="885825" cy="52387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3" name="Straight Connector 82"/>
          <p:cNvCxnSpPr/>
          <p:nvPr/>
        </p:nvCxnSpPr>
        <p:spPr bwMode="auto">
          <a:xfrm rot="5400000" flipH="1" flipV="1">
            <a:off x="4910137" y="2639950"/>
            <a:ext cx="1138238" cy="77628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5" name="Group 24"/>
          <p:cNvGrpSpPr/>
          <p:nvPr/>
        </p:nvGrpSpPr>
        <p:grpSpPr>
          <a:xfrm>
            <a:off x="4840224" y="3364992"/>
            <a:ext cx="475488" cy="475488"/>
            <a:chOff x="2304288" y="3291840"/>
            <a:chExt cx="475488" cy="475488"/>
          </a:xfrm>
        </p:grpSpPr>
        <p:sp>
          <p:nvSpPr>
            <p:cNvPr id="26" name="Oval 25"/>
            <p:cNvSpPr/>
            <p:nvPr/>
          </p:nvSpPr>
          <p:spPr bwMode="auto">
            <a:xfrm>
              <a:off x="2304288" y="3291840"/>
              <a:ext cx="475488" cy="475488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27" name="Straight Connector 26"/>
            <p:cNvCxnSpPr>
              <a:stCxn id="26" idx="1"/>
              <a:endCxn id="26" idx="5"/>
            </p:cNvCxnSpPr>
            <p:nvPr/>
          </p:nvCxnSpPr>
          <p:spPr bwMode="auto">
            <a:xfrm rot="16200000" flipH="1">
              <a:off x="2373922" y="3361474"/>
              <a:ext cx="336220" cy="33622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/>
            <p:cNvCxnSpPr>
              <a:stCxn id="26" idx="3"/>
              <a:endCxn id="26" idx="7"/>
            </p:cNvCxnSpPr>
            <p:nvPr/>
          </p:nvCxnSpPr>
          <p:spPr bwMode="auto">
            <a:xfrm rot="5400000" flipH="1" flipV="1">
              <a:off x="2373922" y="3361474"/>
              <a:ext cx="336220" cy="33622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3" name="Group 32"/>
          <p:cNvGrpSpPr/>
          <p:nvPr/>
        </p:nvGrpSpPr>
        <p:grpSpPr>
          <a:xfrm>
            <a:off x="4767072" y="2426208"/>
            <a:ext cx="475488" cy="475488"/>
            <a:chOff x="2304288" y="3291840"/>
            <a:chExt cx="475488" cy="475488"/>
          </a:xfrm>
        </p:grpSpPr>
        <p:sp>
          <p:nvSpPr>
            <p:cNvPr id="34" name="Oval 33"/>
            <p:cNvSpPr/>
            <p:nvPr/>
          </p:nvSpPr>
          <p:spPr bwMode="auto">
            <a:xfrm>
              <a:off x="2304288" y="3291840"/>
              <a:ext cx="475488" cy="475488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35" name="Straight Connector 34"/>
            <p:cNvCxnSpPr>
              <a:stCxn id="34" idx="1"/>
              <a:endCxn id="34" idx="5"/>
            </p:cNvCxnSpPr>
            <p:nvPr/>
          </p:nvCxnSpPr>
          <p:spPr bwMode="auto">
            <a:xfrm rot="16200000" flipH="1">
              <a:off x="2373922" y="3361474"/>
              <a:ext cx="336220" cy="33622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" name="Straight Connector 35"/>
            <p:cNvCxnSpPr>
              <a:stCxn id="34" idx="3"/>
              <a:endCxn id="34" idx="7"/>
            </p:cNvCxnSpPr>
            <p:nvPr/>
          </p:nvCxnSpPr>
          <p:spPr bwMode="auto">
            <a:xfrm rot="5400000" flipH="1" flipV="1">
              <a:off x="2373922" y="3361474"/>
              <a:ext cx="336220" cy="33622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50" name="Group 49"/>
          <p:cNvGrpSpPr/>
          <p:nvPr/>
        </p:nvGrpSpPr>
        <p:grpSpPr>
          <a:xfrm>
            <a:off x="5632704" y="2218944"/>
            <a:ext cx="475488" cy="475488"/>
            <a:chOff x="2304288" y="3291840"/>
            <a:chExt cx="475488" cy="475488"/>
          </a:xfrm>
        </p:grpSpPr>
        <p:sp>
          <p:nvSpPr>
            <p:cNvPr id="51" name="Oval 50"/>
            <p:cNvSpPr/>
            <p:nvPr/>
          </p:nvSpPr>
          <p:spPr bwMode="auto">
            <a:xfrm>
              <a:off x="2304288" y="3291840"/>
              <a:ext cx="475488" cy="475488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52" name="Straight Connector 51"/>
            <p:cNvCxnSpPr>
              <a:stCxn id="51" idx="1"/>
              <a:endCxn id="51" idx="5"/>
            </p:cNvCxnSpPr>
            <p:nvPr/>
          </p:nvCxnSpPr>
          <p:spPr bwMode="auto">
            <a:xfrm rot="16200000" flipH="1">
              <a:off x="2373922" y="3361474"/>
              <a:ext cx="336220" cy="33622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3" name="Straight Connector 52"/>
            <p:cNvCxnSpPr>
              <a:stCxn id="51" idx="3"/>
              <a:endCxn id="51" idx="7"/>
            </p:cNvCxnSpPr>
            <p:nvPr/>
          </p:nvCxnSpPr>
          <p:spPr bwMode="auto">
            <a:xfrm rot="5400000" flipH="1" flipV="1">
              <a:off x="2373922" y="3361474"/>
              <a:ext cx="336220" cy="33622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9" name="Group 28"/>
          <p:cNvGrpSpPr/>
          <p:nvPr/>
        </p:nvGrpSpPr>
        <p:grpSpPr>
          <a:xfrm>
            <a:off x="3816096" y="3084576"/>
            <a:ext cx="475488" cy="475488"/>
            <a:chOff x="2304288" y="3291840"/>
            <a:chExt cx="475488" cy="475488"/>
          </a:xfrm>
        </p:grpSpPr>
        <p:sp>
          <p:nvSpPr>
            <p:cNvPr id="30" name="Oval 29"/>
            <p:cNvSpPr/>
            <p:nvPr/>
          </p:nvSpPr>
          <p:spPr bwMode="auto">
            <a:xfrm>
              <a:off x="2304288" y="3291840"/>
              <a:ext cx="475488" cy="475488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31" name="Straight Connector 30"/>
            <p:cNvCxnSpPr>
              <a:stCxn id="30" idx="1"/>
              <a:endCxn id="30" idx="5"/>
            </p:cNvCxnSpPr>
            <p:nvPr/>
          </p:nvCxnSpPr>
          <p:spPr bwMode="auto">
            <a:xfrm rot="16200000" flipH="1">
              <a:off x="2373922" y="3361474"/>
              <a:ext cx="336220" cy="33622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>
              <a:stCxn id="30" idx="3"/>
              <a:endCxn id="30" idx="7"/>
            </p:cNvCxnSpPr>
            <p:nvPr/>
          </p:nvCxnSpPr>
          <p:spPr bwMode="auto">
            <a:xfrm rot="5400000" flipH="1" flipV="1">
              <a:off x="2373922" y="3361474"/>
              <a:ext cx="336220" cy="33622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6" name="Group 45"/>
          <p:cNvGrpSpPr/>
          <p:nvPr/>
        </p:nvGrpSpPr>
        <p:grpSpPr>
          <a:xfrm>
            <a:off x="4279392" y="3950208"/>
            <a:ext cx="475488" cy="475488"/>
            <a:chOff x="2304288" y="3291840"/>
            <a:chExt cx="475488" cy="475488"/>
          </a:xfrm>
        </p:grpSpPr>
        <p:sp>
          <p:nvSpPr>
            <p:cNvPr id="47" name="Oval 46"/>
            <p:cNvSpPr/>
            <p:nvPr/>
          </p:nvSpPr>
          <p:spPr bwMode="auto">
            <a:xfrm>
              <a:off x="2304288" y="3291840"/>
              <a:ext cx="475488" cy="475488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48" name="Straight Connector 47"/>
            <p:cNvCxnSpPr>
              <a:stCxn id="47" idx="1"/>
              <a:endCxn id="47" idx="5"/>
            </p:cNvCxnSpPr>
            <p:nvPr/>
          </p:nvCxnSpPr>
          <p:spPr bwMode="auto">
            <a:xfrm rot="16200000" flipH="1">
              <a:off x="2373922" y="3361474"/>
              <a:ext cx="336220" cy="33622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9" name="Straight Connector 48"/>
            <p:cNvCxnSpPr>
              <a:stCxn id="47" idx="3"/>
              <a:endCxn id="47" idx="7"/>
            </p:cNvCxnSpPr>
            <p:nvPr/>
          </p:nvCxnSpPr>
          <p:spPr bwMode="auto">
            <a:xfrm rot="5400000" flipH="1" flipV="1">
              <a:off x="2373922" y="3361474"/>
              <a:ext cx="336220" cy="33622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7" name="Group 36"/>
          <p:cNvGrpSpPr/>
          <p:nvPr/>
        </p:nvGrpSpPr>
        <p:grpSpPr>
          <a:xfrm>
            <a:off x="5705856" y="3767328"/>
            <a:ext cx="475488" cy="475488"/>
            <a:chOff x="2304288" y="3291840"/>
            <a:chExt cx="475488" cy="475488"/>
          </a:xfrm>
        </p:grpSpPr>
        <p:sp>
          <p:nvSpPr>
            <p:cNvPr id="38" name="Oval 37"/>
            <p:cNvSpPr/>
            <p:nvPr/>
          </p:nvSpPr>
          <p:spPr bwMode="auto">
            <a:xfrm>
              <a:off x="2304288" y="3291840"/>
              <a:ext cx="475488" cy="475488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39" name="Straight Connector 38"/>
            <p:cNvCxnSpPr>
              <a:stCxn id="38" idx="1"/>
              <a:endCxn id="38" idx="5"/>
            </p:cNvCxnSpPr>
            <p:nvPr/>
          </p:nvCxnSpPr>
          <p:spPr bwMode="auto">
            <a:xfrm rot="16200000" flipH="1">
              <a:off x="2373922" y="3361474"/>
              <a:ext cx="336220" cy="33622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" name="Straight Connector 39"/>
            <p:cNvCxnSpPr>
              <a:stCxn id="38" idx="3"/>
              <a:endCxn id="38" idx="7"/>
            </p:cNvCxnSpPr>
            <p:nvPr/>
          </p:nvCxnSpPr>
          <p:spPr bwMode="auto">
            <a:xfrm rot="5400000" flipH="1" flipV="1">
              <a:off x="2373922" y="3361474"/>
              <a:ext cx="336220" cy="33622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84" name="TextBox 83"/>
          <p:cNvSpPr txBox="1"/>
          <p:nvPr/>
        </p:nvSpPr>
        <p:spPr>
          <a:xfrm>
            <a:off x="2877312" y="4303776"/>
            <a:ext cx="768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ISP</a:t>
            </a:r>
            <a:endParaRPr lang="en-US" b="1" dirty="0"/>
          </a:p>
        </p:txBody>
      </p:sp>
      <p:sp>
        <p:nvSpPr>
          <p:cNvPr id="85" name="TextBox 84"/>
          <p:cNvSpPr txBox="1"/>
          <p:nvPr/>
        </p:nvSpPr>
        <p:spPr>
          <a:xfrm>
            <a:off x="256032" y="5437632"/>
            <a:ext cx="78516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 smtClean="0"/>
              <a:t>DHCP</a:t>
            </a:r>
            <a:r>
              <a:rPr lang="en-US" dirty="0" smtClean="0"/>
              <a:t>: gets IP, DNS servers &amp; gateway from ISP</a:t>
            </a:r>
          </a:p>
          <a:p>
            <a:pPr algn="l"/>
            <a:r>
              <a:rPr lang="en-US" b="1" dirty="0" smtClean="0"/>
              <a:t>ISP</a:t>
            </a:r>
            <a:r>
              <a:rPr lang="en-US" dirty="0" smtClean="0"/>
              <a:t>: Internet service provider</a:t>
            </a:r>
            <a:endParaRPr lang="en-US" dirty="0"/>
          </a:p>
        </p:txBody>
      </p:sp>
      <p:cxnSp>
        <p:nvCxnSpPr>
          <p:cNvPr id="87" name="Straight Connector 86"/>
          <p:cNvCxnSpPr>
            <a:stCxn id="14" idx="3"/>
          </p:cNvCxnSpPr>
          <p:nvPr/>
        </p:nvCxnSpPr>
        <p:spPr bwMode="auto">
          <a:xfrm flipV="1">
            <a:off x="1996567" y="4035552"/>
            <a:ext cx="1234313" cy="38068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0" name="Group 19"/>
          <p:cNvGrpSpPr/>
          <p:nvPr/>
        </p:nvGrpSpPr>
        <p:grpSpPr>
          <a:xfrm>
            <a:off x="2999232" y="3803904"/>
            <a:ext cx="475488" cy="475488"/>
            <a:chOff x="2304288" y="3291840"/>
            <a:chExt cx="475488" cy="475488"/>
          </a:xfrm>
        </p:grpSpPr>
        <p:sp>
          <p:nvSpPr>
            <p:cNvPr id="15" name="Oval 14"/>
            <p:cNvSpPr/>
            <p:nvPr/>
          </p:nvSpPr>
          <p:spPr bwMode="auto">
            <a:xfrm>
              <a:off x="2304288" y="3291840"/>
              <a:ext cx="475488" cy="475488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7" name="Straight Connector 16"/>
            <p:cNvCxnSpPr>
              <a:stCxn id="15" idx="1"/>
              <a:endCxn id="15" idx="5"/>
            </p:cNvCxnSpPr>
            <p:nvPr/>
          </p:nvCxnSpPr>
          <p:spPr bwMode="auto">
            <a:xfrm rot="16200000" flipH="1">
              <a:off x="2373922" y="3361474"/>
              <a:ext cx="336220" cy="33622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>
              <a:stCxn id="15" idx="3"/>
              <a:endCxn id="15" idx="7"/>
            </p:cNvCxnSpPr>
            <p:nvPr/>
          </p:nvCxnSpPr>
          <p:spPr bwMode="auto">
            <a:xfrm rot="5400000" flipH="1" flipV="1">
              <a:off x="2373922" y="3361474"/>
              <a:ext cx="336220" cy="33622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89" name="Straight Connector 88"/>
          <p:cNvCxnSpPr/>
          <p:nvPr/>
        </p:nvCxnSpPr>
        <p:spPr bwMode="auto">
          <a:xfrm>
            <a:off x="6461760" y="3121152"/>
            <a:ext cx="1682496" cy="63398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41" name="Group 40"/>
          <p:cNvGrpSpPr/>
          <p:nvPr/>
        </p:nvGrpSpPr>
        <p:grpSpPr>
          <a:xfrm>
            <a:off x="6230112" y="2889504"/>
            <a:ext cx="475488" cy="475488"/>
            <a:chOff x="2304288" y="3291840"/>
            <a:chExt cx="475488" cy="475488"/>
          </a:xfrm>
        </p:grpSpPr>
        <p:sp>
          <p:nvSpPr>
            <p:cNvPr id="42" name="Oval 41"/>
            <p:cNvSpPr/>
            <p:nvPr/>
          </p:nvSpPr>
          <p:spPr bwMode="auto">
            <a:xfrm>
              <a:off x="2304288" y="3291840"/>
              <a:ext cx="475488" cy="475488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43" name="Straight Connector 42"/>
            <p:cNvCxnSpPr>
              <a:stCxn id="42" idx="1"/>
              <a:endCxn id="42" idx="5"/>
            </p:cNvCxnSpPr>
            <p:nvPr/>
          </p:nvCxnSpPr>
          <p:spPr bwMode="auto">
            <a:xfrm rot="16200000" flipH="1">
              <a:off x="2373922" y="3361474"/>
              <a:ext cx="336220" cy="33622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Straight Connector 43"/>
            <p:cNvCxnSpPr>
              <a:stCxn id="42" idx="3"/>
              <a:endCxn id="42" idx="7"/>
            </p:cNvCxnSpPr>
            <p:nvPr/>
          </p:nvCxnSpPr>
          <p:spPr bwMode="auto">
            <a:xfrm rot="5400000" flipH="1" flipV="1">
              <a:off x="2373922" y="3361474"/>
              <a:ext cx="336220" cy="33622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90" name="TextBox 89"/>
          <p:cNvSpPr txBox="1"/>
          <p:nvPr/>
        </p:nvSpPr>
        <p:spPr>
          <a:xfrm>
            <a:off x="390144" y="4791456"/>
            <a:ext cx="2206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15.3.4.5</a:t>
            </a:r>
            <a:endParaRPr lang="en-US" i="1" dirty="0"/>
          </a:p>
        </p:txBody>
      </p:sp>
      <p:sp>
        <p:nvSpPr>
          <p:cNvPr id="91" name="TextBox 90"/>
          <p:cNvSpPr txBox="1"/>
          <p:nvPr/>
        </p:nvSpPr>
        <p:spPr>
          <a:xfrm>
            <a:off x="6973824" y="4267200"/>
            <a:ext cx="2170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www.my.ch</a:t>
            </a:r>
          </a:p>
          <a:p>
            <a:r>
              <a:rPr lang="en-US" i="1" dirty="0" smtClean="0"/>
              <a:t>18.3.3.1</a:t>
            </a:r>
            <a:endParaRPr lang="en-US" i="1" dirty="0"/>
          </a:p>
        </p:txBody>
      </p:sp>
      <p:grpSp>
        <p:nvGrpSpPr>
          <p:cNvPr id="106" name="Group 105"/>
          <p:cNvGrpSpPr/>
          <p:nvPr/>
        </p:nvGrpSpPr>
        <p:grpSpPr>
          <a:xfrm>
            <a:off x="384556" y="1024128"/>
            <a:ext cx="3035808" cy="1499616"/>
            <a:chOff x="829056" y="1024128"/>
            <a:chExt cx="3035808" cy="1499616"/>
          </a:xfrm>
        </p:grpSpPr>
        <p:sp>
          <p:nvSpPr>
            <p:cNvPr id="92" name="Rounded Rectangle 91"/>
            <p:cNvSpPr/>
            <p:nvPr/>
          </p:nvSpPr>
          <p:spPr bwMode="auto">
            <a:xfrm>
              <a:off x="829056" y="1024128"/>
              <a:ext cx="3035808" cy="1499616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DNS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865632" y="1531620"/>
              <a:ext cx="29626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/>
                <a:t>www.my.ch = </a:t>
              </a:r>
              <a:r>
                <a:rPr lang="en-US" sz="1800" i="1" dirty="0" smtClean="0"/>
                <a:t>18.3.3.1</a:t>
              </a:r>
            </a:p>
            <a:p>
              <a:r>
                <a:rPr lang="en-US" sz="1800" dirty="0" smtClean="0"/>
                <a:t>www.ethz.ch = </a:t>
              </a:r>
              <a:r>
                <a:rPr lang="en-US" sz="1800" i="1" dirty="0" smtClean="0"/>
                <a:t>3.5.2.4</a:t>
              </a:r>
            </a:p>
            <a:p>
              <a:r>
                <a:rPr lang="en-US" sz="1800" dirty="0" smtClean="0"/>
                <a:t>………</a:t>
              </a:r>
              <a:endParaRPr lang="en-US" sz="1800" dirty="0"/>
            </a:p>
          </p:txBody>
        </p:sp>
        <p:cxnSp>
          <p:nvCxnSpPr>
            <p:cNvPr id="105" name="Straight Connector 104"/>
            <p:cNvCxnSpPr/>
            <p:nvPr/>
          </p:nvCxnSpPr>
          <p:spPr bwMode="auto">
            <a:xfrm rot="10800000">
              <a:off x="830580" y="1508760"/>
              <a:ext cx="302514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07" name="Freeform 106"/>
          <p:cNvSpPr/>
          <p:nvPr/>
        </p:nvSpPr>
        <p:spPr bwMode="auto">
          <a:xfrm>
            <a:off x="2019300" y="2336800"/>
            <a:ext cx="1312333" cy="2006600"/>
          </a:xfrm>
          <a:custGeom>
            <a:avLst/>
            <a:gdLst>
              <a:gd name="connsiteX0" fmla="*/ 0 w 1312333"/>
              <a:gd name="connsiteY0" fmla="*/ 2006600 h 2006600"/>
              <a:gd name="connsiteX1" fmla="*/ 965200 w 1312333"/>
              <a:gd name="connsiteY1" fmla="*/ 1587500 h 2006600"/>
              <a:gd name="connsiteX2" fmla="*/ 1295400 w 1312333"/>
              <a:gd name="connsiteY2" fmla="*/ 749300 h 2006600"/>
              <a:gd name="connsiteX3" fmla="*/ 1066800 w 1312333"/>
              <a:gd name="connsiteY3" fmla="*/ 0 h 200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2333" h="2006600">
                <a:moveTo>
                  <a:pt x="0" y="2006600"/>
                </a:moveTo>
                <a:cubicBezTo>
                  <a:pt x="374650" y="1901825"/>
                  <a:pt x="749300" y="1797050"/>
                  <a:pt x="965200" y="1587500"/>
                </a:cubicBezTo>
                <a:cubicBezTo>
                  <a:pt x="1181100" y="1377950"/>
                  <a:pt x="1278467" y="1013883"/>
                  <a:pt x="1295400" y="749300"/>
                </a:cubicBezTo>
                <a:cubicBezTo>
                  <a:pt x="1312333" y="484717"/>
                  <a:pt x="1189566" y="242358"/>
                  <a:pt x="1066800" y="0"/>
                </a:cubicBez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09" name="Straight Connector 108"/>
          <p:cNvCxnSpPr/>
          <p:nvPr/>
        </p:nvCxnSpPr>
        <p:spPr bwMode="auto">
          <a:xfrm rot="10800000">
            <a:off x="3390900" y="2374900"/>
            <a:ext cx="317500" cy="1651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1" name="Group 20"/>
          <p:cNvGrpSpPr/>
          <p:nvPr/>
        </p:nvGrpSpPr>
        <p:grpSpPr>
          <a:xfrm>
            <a:off x="3474720" y="2304288"/>
            <a:ext cx="475488" cy="475488"/>
            <a:chOff x="2304288" y="3291840"/>
            <a:chExt cx="475488" cy="475488"/>
          </a:xfrm>
        </p:grpSpPr>
        <p:sp>
          <p:nvSpPr>
            <p:cNvPr id="22" name="Oval 21"/>
            <p:cNvSpPr/>
            <p:nvPr/>
          </p:nvSpPr>
          <p:spPr bwMode="auto">
            <a:xfrm>
              <a:off x="2304288" y="3291840"/>
              <a:ext cx="475488" cy="475488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23" name="Straight Connector 22"/>
            <p:cNvCxnSpPr>
              <a:stCxn id="22" idx="1"/>
              <a:endCxn id="22" idx="5"/>
            </p:cNvCxnSpPr>
            <p:nvPr/>
          </p:nvCxnSpPr>
          <p:spPr bwMode="auto">
            <a:xfrm rot="16200000" flipH="1">
              <a:off x="2373922" y="3361474"/>
              <a:ext cx="336220" cy="33622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>
              <a:stCxn id="22" idx="3"/>
              <a:endCxn id="22" idx="7"/>
            </p:cNvCxnSpPr>
            <p:nvPr/>
          </p:nvCxnSpPr>
          <p:spPr bwMode="auto">
            <a:xfrm rot="5400000" flipH="1" flipV="1">
              <a:off x="2373922" y="3361474"/>
              <a:ext cx="336220" cy="33622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10" name="TextBox 109"/>
          <p:cNvSpPr txBox="1"/>
          <p:nvPr/>
        </p:nvSpPr>
        <p:spPr>
          <a:xfrm>
            <a:off x="533400" y="736601"/>
            <a:ext cx="2755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D</a:t>
            </a:r>
            <a:r>
              <a:rPr lang="en-US" sz="1800" dirty="0" smtClean="0"/>
              <a:t>omain </a:t>
            </a:r>
            <a:r>
              <a:rPr lang="en-US" sz="1800" b="1" dirty="0" smtClean="0"/>
              <a:t>N</a:t>
            </a:r>
            <a:r>
              <a:rPr lang="en-US" sz="1800" dirty="0" smtClean="0"/>
              <a:t>ame </a:t>
            </a:r>
            <a:r>
              <a:rPr lang="en-US" sz="1800" b="1" dirty="0" smtClean="0"/>
              <a:t>S</a:t>
            </a:r>
            <a:r>
              <a:rPr lang="en-US" sz="1800" dirty="0" smtClean="0"/>
              <a:t>ystem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107" grpId="0" animBg="1"/>
      <p:bldP spid="110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of location services</a:t>
            </a:r>
            <a:endParaRPr lang="en-US" dirty="0"/>
          </a:p>
        </p:txBody>
      </p:sp>
      <p:sp>
        <p:nvSpPr>
          <p:cNvPr id="1000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836613"/>
            <a:ext cx="8135937" cy="5289550"/>
          </a:xfrm>
        </p:spPr>
        <p:txBody>
          <a:bodyPr/>
          <a:lstStyle/>
          <a:p>
            <a:endParaRPr lang="en-US" dirty="0"/>
          </a:p>
          <a:p>
            <a:pPr>
              <a:lnSpc>
                <a:spcPct val="120000"/>
              </a:lnSpc>
            </a:pPr>
            <a:r>
              <a:rPr lang="en-US" dirty="0" smtClean="0"/>
              <a:t>Grid Location Service (GLS) by Li et al. (2000)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No bound on the stretch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Locality Aware Location Service (LLS) by Abraham et al. (2004)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Similar to MLS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No concurrency support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MLS: Location Service for Mobile Networks by </a:t>
            </a:r>
            <a:r>
              <a:rPr lang="en-US" dirty="0" err="1" smtClean="0"/>
              <a:t>Flury</a:t>
            </a:r>
            <a:r>
              <a:rPr lang="en-US" dirty="0" smtClean="0"/>
              <a:t> et al. (2006) 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… Still many open problems to solve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Mobility Models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Mobility is an important aspect when designing protocols for wireless ad-hoc networks</a:t>
            </a:r>
          </a:p>
          <a:p>
            <a:pPr lvl="1"/>
            <a:r>
              <a:rPr lang="en-US" dirty="0" smtClean="0"/>
              <a:t>Node density depends highly on the mobility pattern</a:t>
            </a:r>
          </a:p>
          <a:p>
            <a:pPr lvl="1"/>
            <a:r>
              <a:rPr lang="en-US" dirty="0" smtClean="0"/>
              <a:t>Links break more frequently when the node mobility is high</a:t>
            </a:r>
          </a:p>
          <a:p>
            <a:endParaRPr lang="en-US" dirty="0" smtClean="0"/>
          </a:p>
          <a:p>
            <a:r>
              <a:rPr lang="en-US" dirty="0" smtClean="0"/>
              <a:t>When studying mobility, one might resolve to models</a:t>
            </a:r>
          </a:p>
          <a:p>
            <a:pPr lvl="1"/>
            <a:r>
              <a:rPr lang="en-US" dirty="0" smtClean="0"/>
              <a:t>Simulations of mobility models are fast, cheap and repeatable</a:t>
            </a:r>
          </a:p>
          <a:p>
            <a:pPr lvl="1"/>
            <a:r>
              <a:rPr lang="en-US" dirty="0" smtClean="0"/>
              <a:t>Real-world experiments are often infeasible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Mobility models specify how nodes move in a certain area of interest</a:t>
            </a:r>
          </a:p>
          <a:p>
            <a:pPr lvl="1"/>
            <a:r>
              <a:rPr lang="en-US" dirty="0" smtClean="0"/>
              <a:t>Many different ideas how to model mobility (e.g. physics, road traffic)</a:t>
            </a:r>
          </a:p>
          <a:p>
            <a:pPr lvl="1"/>
            <a:r>
              <a:rPr lang="en-US" dirty="0" smtClean="0"/>
              <a:t>Only key features are taken into account to keep the model simple (but often too simplified)</a:t>
            </a:r>
          </a:p>
          <a:p>
            <a:pPr lvl="1"/>
            <a:r>
              <a:rPr lang="en-US" dirty="0" smtClean="0"/>
              <a:t>Should match the real-world behavior of nodes as good as possible</a:t>
            </a:r>
          </a:p>
          <a:p>
            <a:pPr lvl="1"/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Mobility Model Classification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 smtClean="0"/>
          </a:p>
          <a:p>
            <a:r>
              <a:rPr lang="en-US" dirty="0" smtClean="0"/>
              <a:t>Random entity-based mobility models</a:t>
            </a:r>
          </a:p>
          <a:p>
            <a:pPr lvl="1"/>
            <a:r>
              <a:rPr lang="en-US" dirty="0" smtClean="0"/>
              <a:t>Each node acts independently of other nodes</a:t>
            </a:r>
            <a:br>
              <a:rPr lang="en-US" dirty="0" smtClean="0"/>
            </a:br>
            <a:r>
              <a:rPr lang="en-US" dirty="0" smtClean="0"/>
              <a:t>(e.g.  Brownian motion, Random waypoint, Random trip)</a:t>
            </a:r>
          </a:p>
          <a:p>
            <a:r>
              <a:rPr lang="en-US" dirty="0" smtClean="0"/>
              <a:t>Group-based mobility models</a:t>
            </a:r>
          </a:p>
          <a:p>
            <a:pPr lvl="1"/>
            <a:r>
              <a:rPr lang="en-US" dirty="0" smtClean="0"/>
              <a:t>Simulate the behavior of nodes moving together towards a common destination (e.g. Reference Point Group Mobility model)</a:t>
            </a:r>
          </a:p>
          <a:p>
            <a:r>
              <a:rPr lang="en-US" dirty="0" smtClean="0"/>
              <a:t>Survey-based mobility models</a:t>
            </a:r>
          </a:p>
          <a:p>
            <a:pPr lvl="1"/>
            <a:r>
              <a:rPr lang="en-US" dirty="0" smtClean="0"/>
              <a:t>Street maps, augmented with info what kind of people live/work/shop/… in which areas, and how do they move between these areas</a:t>
            </a:r>
          </a:p>
          <a:p>
            <a:pPr lvl="1"/>
            <a:r>
              <a:rPr lang="en-US" dirty="0" smtClean="0"/>
              <a:t>This is also popular in research about viruses and diseases</a:t>
            </a:r>
          </a:p>
          <a:p>
            <a:r>
              <a:rPr lang="en-US" dirty="0" smtClean="0"/>
              <a:t>Vehicular mobility models</a:t>
            </a:r>
          </a:p>
          <a:p>
            <a:pPr lvl="1"/>
            <a:r>
              <a:rPr lang="en-US" dirty="0" smtClean="0"/>
              <a:t>Model the behavior of vehicles participating in road traffic</a:t>
            </a:r>
          </a:p>
          <a:p>
            <a:pPr lvl="1"/>
            <a:r>
              <a:rPr lang="en-US" dirty="0" smtClean="0"/>
              <a:t>Driver models, intersections, congestion</a:t>
            </a:r>
          </a:p>
          <a:p>
            <a:pPr lvl="1"/>
            <a:r>
              <a:rPr lang="en-US" dirty="0" smtClean="0"/>
              <a:t>Traffic simulators</a:t>
            </a:r>
          </a:p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1447800" y="3276600"/>
            <a:ext cx="6477000" cy="3352800"/>
          </a:xfrm>
          <a:prstGeom prst="rect">
            <a:avLst/>
          </a:prstGeom>
          <a:solidFill>
            <a:srgbClr val="FFFF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18451" name="Oval 19" descr="Wide upward diagonal"/>
          <p:cNvSpPr>
            <a:spLocks noChangeArrowheads="1"/>
          </p:cNvSpPr>
          <p:nvPr/>
        </p:nvSpPr>
        <p:spPr bwMode="auto">
          <a:xfrm>
            <a:off x="3429000" y="5943600"/>
            <a:ext cx="142875" cy="144463"/>
          </a:xfrm>
          <a:prstGeom prst="ellipse">
            <a:avLst/>
          </a:prstGeom>
          <a:pattFill prst="wdUpDiag">
            <a:fgClr>
              <a:srgbClr val="6699FF"/>
            </a:fgClr>
            <a:bgClr>
              <a:schemeClr val="bg1"/>
            </a:bgClr>
          </a:patt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50" name="Oval 18" descr="Wide upward diagonal"/>
          <p:cNvSpPr>
            <a:spLocks noChangeArrowheads="1"/>
          </p:cNvSpPr>
          <p:nvPr/>
        </p:nvSpPr>
        <p:spPr bwMode="auto">
          <a:xfrm>
            <a:off x="5638800" y="3657600"/>
            <a:ext cx="142875" cy="144463"/>
          </a:xfrm>
          <a:prstGeom prst="ellipse">
            <a:avLst/>
          </a:prstGeom>
          <a:pattFill prst="wdUpDiag">
            <a:fgClr>
              <a:srgbClr val="6699FF"/>
            </a:fgClr>
            <a:bgClr>
              <a:schemeClr val="bg1"/>
            </a:bgClr>
          </a:patt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39" name="Oval 7" descr="Wide upward diagonal"/>
          <p:cNvSpPr>
            <a:spLocks noChangeArrowheads="1"/>
          </p:cNvSpPr>
          <p:nvPr/>
        </p:nvSpPr>
        <p:spPr bwMode="auto">
          <a:xfrm>
            <a:off x="6019800" y="5715000"/>
            <a:ext cx="142875" cy="144463"/>
          </a:xfrm>
          <a:prstGeom prst="ellipse">
            <a:avLst/>
          </a:prstGeom>
          <a:pattFill prst="wdUpDiag">
            <a:fgClr>
              <a:srgbClr val="6699FF"/>
            </a:fgClr>
            <a:bgClr>
              <a:schemeClr val="bg1"/>
            </a:bgClr>
          </a:patt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40" name="Oval 8" descr="Wide upward diagonal"/>
          <p:cNvSpPr>
            <a:spLocks noChangeArrowheads="1"/>
          </p:cNvSpPr>
          <p:nvPr/>
        </p:nvSpPr>
        <p:spPr bwMode="auto">
          <a:xfrm>
            <a:off x="2590800" y="4114800"/>
            <a:ext cx="142875" cy="144463"/>
          </a:xfrm>
          <a:prstGeom prst="ellipse">
            <a:avLst/>
          </a:prstGeom>
          <a:pattFill prst="wdUpDiag">
            <a:fgClr>
              <a:srgbClr val="6699FF"/>
            </a:fgClr>
            <a:bgClr>
              <a:schemeClr val="bg1"/>
            </a:bgClr>
          </a:patt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Random </a:t>
            </a:r>
            <a:r>
              <a:rPr lang="en-US"/>
              <a:t>Waypoint Model</a:t>
            </a:r>
            <a:endParaRPr lang="en-US" b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en-US" smtClean="0"/>
          </a:p>
          <a:p>
            <a:pPr>
              <a:buFont typeface="Wingdings" pitchFamily="2" charset="2"/>
              <a:buNone/>
            </a:pPr>
            <a:r>
              <a:rPr lang="en-US" smtClean="0"/>
              <a:t>In </a:t>
            </a:r>
            <a:r>
              <a:rPr lang="en-US"/>
              <a:t>its simplest form:</a:t>
            </a:r>
          </a:p>
          <a:p>
            <a:pPr lvl="1"/>
            <a:r>
              <a:rPr lang="en-US"/>
              <a:t>Mobile picks </a:t>
            </a:r>
            <a:r>
              <a:rPr lang="en-US">
                <a:solidFill>
                  <a:srgbClr val="FF3300"/>
                </a:solidFill>
              </a:rPr>
              <a:t>next waypoint</a:t>
            </a:r>
            <a:r>
              <a:rPr lang="en-US"/>
              <a:t> </a:t>
            </a:r>
            <a:r>
              <a:rPr lang="en-US" err="1"/>
              <a:t>M</a:t>
            </a:r>
            <a:r>
              <a:rPr lang="en-US" baseline="-25000" err="1"/>
              <a:t>n</a:t>
            </a:r>
            <a:r>
              <a:rPr lang="en-US"/>
              <a:t> uniformly in </a:t>
            </a:r>
            <a:r>
              <a:rPr lang="en-US" smtClean="0"/>
              <a:t>area</a:t>
            </a:r>
            <a:endParaRPr lang="en-US"/>
          </a:p>
          <a:p>
            <a:pPr lvl="1"/>
            <a:r>
              <a:rPr lang="en-US"/>
              <a:t>Mobile picks </a:t>
            </a:r>
            <a:r>
              <a:rPr lang="en-US">
                <a:solidFill>
                  <a:srgbClr val="FF3300"/>
                </a:solidFill>
              </a:rPr>
              <a:t>next speed</a:t>
            </a:r>
            <a:r>
              <a:rPr lang="en-US"/>
              <a:t> </a:t>
            </a:r>
            <a:r>
              <a:rPr lang="en-US" err="1"/>
              <a:t>V</a:t>
            </a:r>
            <a:r>
              <a:rPr lang="en-US" baseline="-25000" err="1"/>
              <a:t>n</a:t>
            </a:r>
            <a:r>
              <a:rPr lang="en-US"/>
              <a:t> uniformly in [</a:t>
            </a:r>
            <a:r>
              <a:rPr lang="en-US" err="1"/>
              <a:t>v</a:t>
            </a:r>
            <a:r>
              <a:rPr lang="en-US" baseline="-25000" err="1"/>
              <a:t>min</a:t>
            </a:r>
            <a:r>
              <a:rPr lang="en-US"/>
              <a:t>; </a:t>
            </a:r>
            <a:r>
              <a:rPr lang="en-US" err="1"/>
              <a:t>v</a:t>
            </a:r>
            <a:r>
              <a:rPr lang="en-US" baseline="-25000" err="1"/>
              <a:t>max</a:t>
            </a:r>
            <a:r>
              <a:rPr lang="en-US"/>
              <a:t>]</a:t>
            </a:r>
          </a:p>
          <a:p>
            <a:pPr lvl="1"/>
            <a:r>
              <a:rPr lang="en-US" smtClean="0"/>
              <a:t>Both independent </a:t>
            </a:r>
            <a:r>
              <a:rPr lang="en-US"/>
              <a:t>of past and present</a:t>
            </a:r>
          </a:p>
          <a:p>
            <a:pPr lvl="1"/>
            <a:r>
              <a:rPr lang="en-US"/>
              <a:t>Mobile moves towards </a:t>
            </a:r>
            <a:r>
              <a:rPr lang="en-US" err="1"/>
              <a:t>M</a:t>
            </a:r>
            <a:r>
              <a:rPr lang="en-US" baseline="-25000" err="1"/>
              <a:t>n</a:t>
            </a:r>
            <a:r>
              <a:rPr lang="en-US"/>
              <a:t> at </a:t>
            </a:r>
            <a:r>
              <a:rPr lang="en-US">
                <a:solidFill>
                  <a:srgbClr val="FF3300"/>
                </a:solidFill>
              </a:rPr>
              <a:t>constant</a:t>
            </a:r>
            <a:r>
              <a:rPr lang="en-US"/>
              <a:t> speed </a:t>
            </a:r>
            <a:r>
              <a:rPr lang="en-US" err="1"/>
              <a:t>V</a:t>
            </a:r>
            <a:r>
              <a:rPr lang="en-US" baseline="-25000" err="1"/>
              <a:t>n</a:t>
            </a:r>
            <a:endParaRPr lang="en-US"/>
          </a:p>
          <a:p>
            <a:pPr lvl="1"/>
            <a:endParaRPr lang="en-US"/>
          </a:p>
        </p:txBody>
      </p:sp>
      <p:sp>
        <p:nvSpPr>
          <p:cNvPr id="18438" name="Oval 6"/>
          <p:cNvSpPr>
            <a:spLocks noChangeArrowheads="1"/>
          </p:cNvSpPr>
          <p:nvPr/>
        </p:nvSpPr>
        <p:spPr bwMode="auto">
          <a:xfrm>
            <a:off x="2590800" y="4122738"/>
            <a:ext cx="142875" cy="144462"/>
          </a:xfrm>
          <a:prstGeom prst="ellipse">
            <a:avLst/>
          </a:prstGeom>
          <a:solidFill>
            <a:srgbClr val="6699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2362200" y="3581400"/>
            <a:ext cx="5905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M</a:t>
            </a:r>
            <a:r>
              <a:rPr lang="en-US" baseline="-25000"/>
              <a:t>n-1</a:t>
            </a:r>
          </a:p>
        </p:txBody>
      </p:sp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6324600" y="5791200"/>
            <a:ext cx="4635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M</a:t>
            </a:r>
            <a:r>
              <a:rPr lang="en-US" baseline="-25000"/>
              <a:t>n</a:t>
            </a:r>
          </a:p>
        </p:txBody>
      </p:sp>
      <p:sp>
        <p:nvSpPr>
          <p:cNvPr id="18446" name="Oval 14"/>
          <p:cNvSpPr>
            <a:spLocks noChangeArrowheads="1"/>
          </p:cNvSpPr>
          <p:nvPr/>
        </p:nvSpPr>
        <p:spPr bwMode="auto">
          <a:xfrm>
            <a:off x="6019800" y="5722938"/>
            <a:ext cx="142875" cy="144462"/>
          </a:xfrm>
          <a:prstGeom prst="ellipse">
            <a:avLst/>
          </a:prstGeom>
          <a:solidFill>
            <a:srgbClr val="6699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47" name="Oval 15"/>
          <p:cNvSpPr>
            <a:spLocks noChangeArrowheads="1"/>
          </p:cNvSpPr>
          <p:nvPr/>
        </p:nvSpPr>
        <p:spPr bwMode="auto">
          <a:xfrm>
            <a:off x="5648325" y="3665538"/>
            <a:ext cx="142875" cy="144462"/>
          </a:xfrm>
          <a:prstGeom prst="ellipse">
            <a:avLst/>
          </a:prstGeom>
          <a:solidFill>
            <a:srgbClr val="6699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48" name="Oval 16"/>
          <p:cNvSpPr>
            <a:spLocks noChangeArrowheads="1"/>
          </p:cNvSpPr>
          <p:nvPr/>
        </p:nvSpPr>
        <p:spPr bwMode="auto">
          <a:xfrm>
            <a:off x="3429000" y="5943600"/>
            <a:ext cx="142875" cy="144463"/>
          </a:xfrm>
          <a:prstGeom prst="ellipse">
            <a:avLst/>
          </a:prstGeom>
          <a:solidFill>
            <a:srgbClr val="6699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825999" y="744432"/>
            <a:ext cx="40893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smtClean="0"/>
              <a:t>[following slides by JY Le Boudec, EPFL]</a:t>
            </a:r>
            <a:endParaRPr lang="en-US" sz="1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67438E-6 L 0.37552 0.2326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00" y="11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0069 L -0.04115 -0.2990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0" y="-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046 L -0.24323 0.33141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00" y="16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046 L -0.06614 -0.16582 " pathEditMode="relative" rAng="0" ptsTypes="AA">
                                      <p:cBhvr>
                                        <p:cTn id="42" dur="50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0" y="-8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51" grpId="0" animBg="1"/>
      <p:bldP spid="18450" grpId="0" animBg="1"/>
      <p:bldP spid="18438" grpId="0" animBg="1"/>
      <p:bldP spid="18438" grpId="1" animBg="1"/>
      <p:bldP spid="18446" grpId="0" animBg="1"/>
      <p:bldP spid="18446" grpId="1" animBg="1"/>
      <p:bldP spid="18446" grpId="2" animBg="1"/>
      <p:bldP spid="18447" grpId="0" animBg="1"/>
      <p:bldP spid="18447" grpId="1" animBg="1"/>
      <p:bldP spid="18447" grpId="2" animBg="1"/>
      <p:bldP spid="18448" grpId="0" animBg="1"/>
      <p:bldP spid="18448" grpId="1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Random Trip model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Random </a:t>
            </a:r>
            <a:r>
              <a:rPr lang="en-US"/>
              <a:t>Waypoint is a special case of </a:t>
            </a:r>
            <a:r>
              <a:rPr lang="en-US">
                <a:solidFill>
                  <a:srgbClr val="FF3300"/>
                </a:solidFill>
              </a:rPr>
              <a:t>Random </a:t>
            </a:r>
            <a:r>
              <a:rPr lang="en-US" smtClean="0">
                <a:solidFill>
                  <a:srgbClr val="FF3300"/>
                </a:solidFill>
              </a:rPr>
              <a:t>Trip</a:t>
            </a:r>
            <a:r>
              <a:rPr lang="en-US" smtClean="0"/>
              <a:t>:</a:t>
            </a:r>
            <a:endParaRPr lang="en-US"/>
          </a:p>
          <a:p>
            <a:pPr lvl="1"/>
            <a:r>
              <a:rPr lang="en-US" smtClean="0"/>
              <a:t>Mobile picks </a:t>
            </a:r>
            <a:r>
              <a:rPr lang="en-US"/>
              <a:t>a path in a set of paths and a speed</a:t>
            </a:r>
          </a:p>
          <a:p>
            <a:pPr lvl="1"/>
            <a:r>
              <a:rPr lang="en-US" smtClean="0"/>
              <a:t>At </a:t>
            </a:r>
            <a:r>
              <a:rPr lang="en-US"/>
              <a:t>end of path, mobile picks a new path and </a:t>
            </a:r>
            <a:r>
              <a:rPr lang="en-US" smtClean="0"/>
              <a:t>speed</a:t>
            </a:r>
          </a:p>
          <a:p>
            <a:pPr lvl="1"/>
            <a:r>
              <a:rPr lang="en-US" smtClean="0"/>
              <a:t>Mobiles may decide to wait and sleep at destinations before going on the next leg</a:t>
            </a:r>
          </a:p>
          <a:p>
            <a:pPr lvl="1"/>
            <a:r>
              <a:rPr lang="en-US" smtClean="0"/>
              <a:t>E.g. shortest Euclidean path in non-convex area, or shortest path on street map</a:t>
            </a:r>
          </a:p>
          <a:p>
            <a:pPr lvl="1"/>
            <a:endParaRPr lang="en-US"/>
          </a:p>
          <a:p>
            <a:pPr>
              <a:buNone/>
            </a:pPr>
            <a:endParaRPr lang="en-US"/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2025" y="3704179"/>
            <a:ext cx="8181975" cy="2819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041177" y="903056"/>
            <a:ext cx="7351714" cy="5619784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sp>
        <p:nvSpPr>
          <p:cNvPr id="32772" name="Oval 4"/>
          <p:cNvSpPr>
            <a:spLocks noChangeArrowheads="1"/>
          </p:cNvSpPr>
          <p:nvPr/>
        </p:nvSpPr>
        <p:spPr bwMode="auto">
          <a:xfrm>
            <a:off x="3686628" y="4128649"/>
            <a:ext cx="142875" cy="144462"/>
          </a:xfrm>
          <a:prstGeom prst="ellipse">
            <a:avLst/>
          </a:prstGeom>
          <a:solidFill>
            <a:srgbClr val="6699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773" name="Oval 5"/>
          <p:cNvSpPr>
            <a:spLocks noChangeArrowheads="1"/>
          </p:cNvSpPr>
          <p:nvPr/>
        </p:nvSpPr>
        <p:spPr bwMode="auto">
          <a:xfrm>
            <a:off x="5486853" y="2544324"/>
            <a:ext cx="142875" cy="144462"/>
          </a:xfrm>
          <a:prstGeom prst="ellipse">
            <a:avLst/>
          </a:prstGeom>
          <a:solidFill>
            <a:srgbClr val="6699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774" name="Oval 6"/>
          <p:cNvSpPr>
            <a:spLocks noChangeArrowheads="1"/>
          </p:cNvSpPr>
          <p:nvPr/>
        </p:nvSpPr>
        <p:spPr bwMode="auto">
          <a:xfrm>
            <a:off x="4766128" y="6071749"/>
            <a:ext cx="142875" cy="144462"/>
          </a:xfrm>
          <a:prstGeom prst="ellipse">
            <a:avLst/>
          </a:prstGeom>
          <a:solidFill>
            <a:srgbClr val="6699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775" name="Oval 7"/>
          <p:cNvSpPr>
            <a:spLocks noChangeArrowheads="1"/>
          </p:cNvSpPr>
          <p:nvPr/>
        </p:nvSpPr>
        <p:spPr bwMode="auto">
          <a:xfrm>
            <a:off x="7718878" y="4704911"/>
            <a:ext cx="142875" cy="144463"/>
          </a:xfrm>
          <a:prstGeom prst="ellipse">
            <a:avLst/>
          </a:prstGeom>
          <a:solidFill>
            <a:srgbClr val="6699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itel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Example</a:t>
            </a:r>
            <a:r>
              <a:rPr lang="de-CH" dirty="0" smtClean="0"/>
              <a:t>: Random Trip</a:t>
            </a:r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32084E-6 L 0.05642 0.00162 L 0.05642 -0.12537 L 0.11875 -0.10802 L 0.12708 -0.22577 L 0.20121 -0.22715 " pathEditMode="relative" ptsTypes="AAAAAA">
                                      <p:cBhvr>
                                        <p:cTn id="6" dur="2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0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7.54569E-6 L 0.06007 7.54569E-6 L 0.06007 0.14412 L -0.01771 0.17234 L -0.03299 0.22878 L -0.01649 0.30882 L -0.05642 0.37937 L -0.11059 0.37937 L -0.15764 0.46381 L -0.15764 0.514 L -0.07639 0.514 " pathEditMode="relative" ptsTypes="AAAAAAAAAAA">
                                      <p:cBhvr>
                                        <p:cTn id="15" dur="2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0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-5.28337E-6 L 0.06354 0.00161 L 0.06354 -0.03771 L 0.10243 -0.04719 L 0.21892 -0.14736 L 0.21892 -0.19593 L 0.32483 -0.19593 " pathEditMode="relative" ptsTypes="AAAAAAA">
                                      <p:cBhvr>
                                        <p:cTn id="24" dur="2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1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0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6.22484E-6 L -0.10591 6.22484E-6 L -0.26007 -0.00786 L -0.27882 -0.08628 L -0.26233 -0.13948 L -0.32361 -0.19754 L -0.38716 -0.21327 L -0.41771 -0.23687 L -0.47292 -0.23525 L -0.4941 -0.31505 L -0.43177 -0.37635 L -0.43177 -0.47027 L -0.51893 -0.47027 " pathEditMode="relative" ptsTypes="AAAAAAAAAAAAA">
                                      <p:cBhvr>
                                        <p:cTn id="33" dur="2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 animBg="1"/>
      <p:bldP spid="32772" grpId="1" animBg="1"/>
      <p:bldP spid="32773" grpId="0" animBg="1"/>
      <p:bldP spid="32773" grpId="1" animBg="1"/>
      <p:bldP spid="32773" grpId="2" animBg="1"/>
      <p:bldP spid="32774" grpId="0" animBg="1"/>
      <p:bldP spid="32774" grpId="1" animBg="1"/>
      <p:bldP spid="32774" grpId="2" animBg="1"/>
      <p:bldP spid="32775" grpId="0" animBg="1"/>
      <p:bldP spid="32775" grpId="1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Simulation problems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If you simulate mobility, you need to take care about system </a:t>
            </a:r>
            <a:br>
              <a:rPr lang="en-US" smtClean="0"/>
            </a:br>
            <a:r>
              <a:rPr lang="en-US" smtClean="0"/>
              <a:t>leveling off…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pPr>
              <a:buNone/>
            </a:pPr>
            <a:endParaRPr lang="en-US" smtClean="0"/>
          </a:p>
          <a:p>
            <a:endParaRPr lang="en-US" smtClean="0"/>
          </a:p>
          <a:p>
            <a:r>
              <a:rPr lang="en-US" smtClean="0"/>
              <a:t>The problem is that the steady-state is in the infinite…</a:t>
            </a:r>
            <a:endParaRPr lang="en-US"/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2840057" y="3328205"/>
            <a:ext cx="184150" cy="338138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3333FF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>
            <a:spAutoFit/>
          </a:bodyPr>
          <a:lstStyle/>
          <a:p>
            <a:endParaRPr lang="en-US" sz="160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/>
          <a:srcRect t="27350" r="7556"/>
          <a:stretch>
            <a:fillRect/>
          </a:stretch>
        </p:blipFill>
        <p:spPr bwMode="auto">
          <a:xfrm>
            <a:off x="287848" y="2318765"/>
            <a:ext cx="3126698" cy="25546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/>
          <a:srcRect t="27292" r="4245"/>
          <a:stretch>
            <a:fillRect/>
          </a:stretch>
        </p:blipFill>
        <p:spPr bwMode="auto">
          <a:xfrm>
            <a:off x="3337286" y="2336016"/>
            <a:ext cx="3028989" cy="248344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1218067" y="4852080"/>
            <a:ext cx="4156075" cy="338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/>
              <a:t>Samples of location at times </a:t>
            </a:r>
            <a:r>
              <a:rPr lang="en-US" sz="1600" smtClean="0"/>
              <a:t>0s </a:t>
            </a:r>
            <a:r>
              <a:rPr lang="en-US" sz="1600"/>
              <a:t>and </a:t>
            </a:r>
            <a:r>
              <a:rPr lang="en-US" sz="1600" smtClean="0"/>
              <a:t>2000s</a:t>
            </a:r>
            <a:endParaRPr lang="en-US" sz="1600"/>
          </a:p>
        </p:txBody>
      </p:sp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14538" y="2355258"/>
            <a:ext cx="2441291" cy="245974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6557013" y="4857916"/>
            <a:ext cx="2072490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600" smtClean="0"/>
              <a:t>Average node speed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Simulation “solutions”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The problem is that your </a:t>
            </a:r>
            <a:br>
              <a:rPr lang="en-US" dirty="0" smtClean="0"/>
            </a:br>
            <a:r>
              <a:rPr lang="en-US" dirty="0" smtClean="0"/>
              <a:t>simulations may show results </a:t>
            </a:r>
            <a:br>
              <a:rPr lang="en-US" dirty="0" smtClean="0"/>
            </a:br>
            <a:r>
              <a:rPr lang="en-US" dirty="0" smtClean="0"/>
              <a:t>which differ from “reality”.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A simple rule of thumb (which is wrong, but somehow “acceptable”): If you want to simulate for time T, you really need to simulate time 2T, and throw the first half of your simulation away.</a:t>
            </a:r>
          </a:p>
          <a:p>
            <a:endParaRPr lang="en-US" dirty="0" smtClean="0"/>
          </a:p>
          <a:p>
            <a:r>
              <a:rPr lang="en-US" dirty="0" smtClean="0"/>
              <a:t>Another (also wrong) solution is to start each node at a position p which is uniformly random between uniformly random points s and t, and with velocity according to the distribution 1/v. However, also this is not correct…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 l="22665" t="40388" r="21333"/>
          <a:stretch>
            <a:fillRect/>
          </a:stretch>
        </p:blipFill>
        <p:spPr bwMode="auto">
          <a:xfrm>
            <a:off x="4927619" y="954854"/>
            <a:ext cx="3937000" cy="2169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Simulation solution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The correct solution is to simultaneously draw position and velocity from the steady-state distribution (see work by Le Boudec for details.)</a:t>
            </a:r>
          </a:p>
          <a:p>
            <a:endParaRPr lang="en-US" smtClean="0"/>
          </a:p>
          <a:p>
            <a:endParaRPr lang="en-US" smtClean="0"/>
          </a:p>
          <a:p>
            <a:pPr>
              <a:buNone/>
            </a:pPr>
            <a:endParaRPr lang="en-US" smtClean="0"/>
          </a:p>
          <a:p>
            <a:endParaRPr lang="en-US" smtClean="0"/>
          </a:p>
          <a:p>
            <a:endParaRPr lang="en-US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2700" y="2182460"/>
            <a:ext cx="8300408" cy="4468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Vehicular</a:t>
            </a:r>
            <a:r>
              <a:rPr lang="de-CH" dirty="0" smtClean="0"/>
              <a:t> Mobility Models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 smtClean="0"/>
          </a:p>
          <a:p>
            <a:r>
              <a:rPr lang="de-CH" dirty="0" smtClean="0"/>
              <a:t>Global </a:t>
            </a:r>
            <a:r>
              <a:rPr lang="de-CH" dirty="0" err="1" smtClean="0"/>
              <a:t>behavioral</a:t>
            </a:r>
            <a:r>
              <a:rPr lang="de-CH" dirty="0" smtClean="0"/>
              <a:t> </a:t>
            </a:r>
            <a:r>
              <a:rPr lang="de-CH" dirty="0" err="1" smtClean="0"/>
              <a:t>rules</a:t>
            </a:r>
            <a:endParaRPr lang="de-CH" dirty="0" smtClean="0"/>
          </a:p>
          <a:p>
            <a:pPr lvl="1"/>
            <a:r>
              <a:rPr lang="de-CH" dirty="0" smtClean="0"/>
              <a:t>Random </a:t>
            </a:r>
            <a:r>
              <a:rPr lang="de-CH" dirty="0" err="1" smtClean="0"/>
              <a:t>trips</a:t>
            </a:r>
            <a:r>
              <a:rPr lang="de-CH" dirty="0" smtClean="0"/>
              <a:t> </a:t>
            </a:r>
            <a:r>
              <a:rPr lang="de-CH" dirty="0" err="1" smtClean="0"/>
              <a:t>constrained</a:t>
            </a:r>
            <a:r>
              <a:rPr lang="de-CH" dirty="0" smtClean="0"/>
              <a:t/>
            </a:r>
            <a:br>
              <a:rPr lang="de-CH" dirty="0" smtClean="0"/>
            </a:br>
            <a:r>
              <a:rPr lang="de-CH" dirty="0" err="1" smtClean="0"/>
              <a:t>to</a:t>
            </a:r>
            <a:r>
              <a:rPr lang="de-CH" dirty="0" smtClean="0"/>
              <a:t> a </a:t>
            </a:r>
            <a:r>
              <a:rPr lang="de-CH" dirty="0" err="1" smtClean="0"/>
              <a:t>realistic</a:t>
            </a:r>
            <a:r>
              <a:rPr lang="de-CH" dirty="0" smtClean="0"/>
              <a:t> </a:t>
            </a:r>
            <a:r>
              <a:rPr lang="de-CH" dirty="0" err="1" smtClean="0"/>
              <a:t>road</a:t>
            </a:r>
            <a:r>
              <a:rPr lang="de-CH" dirty="0" smtClean="0"/>
              <a:t> </a:t>
            </a:r>
            <a:r>
              <a:rPr lang="de-CH" dirty="0" err="1" smtClean="0"/>
              <a:t>network</a:t>
            </a:r>
            <a:r>
              <a:rPr lang="de-CH" dirty="0" smtClean="0"/>
              <a:t> (GIS)</a:t>
            </a:r>
          </a:p>
          <a:p>
            <a:endParaRPr lang="de-CH" dirty="0" smtClean="0"/>
          </a:p>
          <a:p>
            <a:endParaRPr lang="de-CH" dirty="0" smtClean="0"/>
          </a:p>
          <a:p>
            <a:endParaRPr lang="de-CH" dirty="0" smtClean="0"/>
          </a:p>
          <a:p>
            <a:r>
              <a:rPr lang="de-CH" dirty="0" err="1" smtClean="0"/>
              <a:t>Local</a:t>
            </a:r>
            <a:r>
              <a:rPr lang="de-CH" dirty="0" smtClean="0"/>
              <a:t> </a:t>
            </a:r>
            <a:r>
              <a:rPr lang="de-CH" dirty="0" err="1" smtClean="0"/>
              <a:t>behavioral</a:t>
            </a:r>
            <a:r>
              <a:rPr lang="de-CH" dirty="0" smtClean="0"/>
              <a:t> </a:t>
            </a:r>
            <a:r>
              <a:rPr lang="de-CH" dirty="0" err="1" smtClean="0"/>
              <a:t>rules</a:t>
            </a:r>
            <a:endParaRPr lang="de-CH" dirty="0" smtClean="0"/>
          </a:p>
          <a:p>
            <a:pPr lvl="1"/>
            <a:r>
              <a:rPr lang="de-CH" dirty="0" smtClean="0"/>
              <a:t>Speed </a:t>
            </a:r>
            <a:r>
              <a:rPr lang="de-CH" dirty="0" err="1" smtClean="0"/>
              <a:t>adjustement</a:t>
            </a:r>
            <a:r>
              <a:rPr lang="de-CH" dirty="0" smtClean="0"/>
              <a:t> </a:t>
            </a:r>
            <a:r>
              <a:rPr lang="de-CH" dirty="0" err="1" smtClean="0"/>
              <a:t>and</a:t>
            </a:r>
            <a:r>
              <a:rPr lang="de-CH" dirty="0" smtClean="0"/>
              <a:t> </a:t>
            </a:r>
            <a:r>
              <a:rPr lang="de-CH" dirty="0" err="1" smtClean="0"/>
              <a:t>car-following</a:t>
            </a:r>
            <a:r>
              <a:rPr lang="de-CH" dirty="0" smtClean="0"/>
              <a:t> (</a:t>
            </a:r>
            <a:r>
              <a:rPr lang="de-CH" dirty="0" err="1" smtClean="0"/>
              <a:t>keep</a:t>
            </a:r>
            <a:r>
              <a:rPr lang="de-CH" dirty="0" smtClean="0"/>
              <a:t> minimal </a:t>
            </a:r>
            <a:r>
              <a:rPr lang="de-CH" dirty="0" err="1" smtClean="0"/>
              <a:t>distance</a:t>
            </a:r>
            <a:r>
              <a:rPr lang="de-CH" dirty="0" smtClean="0"/>
              <a:t>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car</a:t>
            </a:r>
            <a:r>
              <a:rPr lang="de-CH" dirty="0" smtClean="0"/>
              <a:t> in front)</a:t>
            </a:r>
          </a:p>
          <a:p>
            <a:pPr lvl="1"/>
            <a:endParaRPr lang="de-CH" dirty="0" smtClean="0"/>
          </a:p>
          <a:p>
            <a:pPr lvl="1"/>
            <a:endParaRPr lang="de-CH" dirty="0" smtClean="0"/>
          </a:p>
          <a:p>
            <a:pPr lvl="1"/>
            <a:endParaRPr lang="de-CH" dirty="0" smtClean="0"/>
          </a:p>
          <a:p>
            <a:pPr lvl="1"/>
            <a:r>
              <a:rPr lang="de-CH" dirty="0" err="1" smtClean="0"/>
              <a:t>Intersection</a:t>
            </a:r>
            <a:r>
              <a:rPr lang="de-CH" dirty="0" smtClean="0"/>
              <a:t> </a:t>
            </a:r>
            <a:r>
              <a:rPr lang="de-CH" dirty="0" err="1" smtClean="0"/>
              <a:t>management</a:t>
            </a:r>
            <a:r>
              <a:rPr lang="de-CH" dirty="0" smtClean="0"/>
              <a:t> (</a:t>
            </a:r>
            <a:r>
              <a:rPr lang="de-CH" dirty="0" err="1" smtClean="0"/>
              <a:t>stop</a:t>
            </a:r>
            <a:r>
              <a:rPr lang="de-CH" dirty="0" smtClean="0"/>
              <a:t> </a:t>
            </a:r>
            <a:r>
              <a:rPr lang="de-CH" dirty="0" err="1" smtClean="0"/>
              <a:t>at</a:t>
            </a:r>
            <a:r>
              <a:rPr lang="de-CH" dirty="0" smtClean="0"/>
              <a:t> </a:t>
            </a:r>
            <a:r>
              <a:rPr lang="de-CH" dirty="0" err="1" smtClean="0"/>
              <a:t>red</a:t>
            </a:r>
            <a:r>
              <a:rPr lang="de-CH" dirty="0" smtClean="0"/>
              <a:t> </a:t>
            </a:r>
            <a:r>
              <a:rPr lang="de-CH" dirty="0" err="1" smtClean="0"/>
              <a:t>traffic</a:t>
            </a:r>
            <a:r>
              <a:rPr lang="de-CH" dirty="0" smtClean="0"/>
              <a:t/>
            </a:r>
            <a:br>
              <a:rPr lang="de-CH" dirty="0" smtClean="0"/>
            </a:br>
            <a:r>
              <a:rPr lang="de-CH" dirty="0" err="1" smtClean="0"/>
              <a:t>lights</a:t>
            </a:r>
            <a:r>
              <a:rPr lang="de-CH" dirty="0" smtClean="0"/>
              <a:t>, </a:t>
            </a:r>
            <a:r>
              <a:rPr lang="de-CH" dirty="0" err="1" smtClean="0"/>
              <a:t>then</a:t>
            </a:r>
            <a:r>
              <a:rPr lang="de-CH" dirty="0" smtClean="0"/>
              <a:t> </a:t>
            </a:r>
            <a:r>
              <a:rPr lang="de-CH" dirty="0" err="1" smtClean="0"/>
              <a:t>start</a:t>
            </a:r>
            <a:r>
              <a:rPr lang="de-CH" dirty="0" smtClean="0"/>
              <a:t>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accelerate</a:t>
            </a:r>
            <a:r>
              <a:rPr lang="de-CH" dirty="0" smtClean="0"/>
              <a:t> </a:t>
            </a:r>
            <a:r>
              <a:rPr lang="de-CH" dirty="0" err="1" smtClean="0"/>
              <a:t>again</a:t>
            </a:r>
            <a:r>
              <a:rPr lang="de-CH" dirty="0" smtClean="0"/>
              <a:t> on </a:t>
            </a:r>
            <a:r>
              <a:rPr lang="de-CH" dirty="0" err="1" smtClean="0"/>
              <a:t>green</a:t>
            </a:r>
            <a:r>
              <a:rPr lang="de-CH" dirty="0" smtClean="0"/>
              <a:t/>
            </a:r>
            <a:br>
              <a:rPr lang="de-CH" dirty="0" smtClean="0"/>
            </a:br>
            <a:r>
              <a:rPr lang="de-CH" dirty="0" err="1" smtClean="0"/>
              <a:t>light</a:t>
            </a:r>
            <a:r>
              <a:rPr lang="de-CH" dirty="0" smtClean="0"/>
              <a:t>)</a:t>
            </a:r>
            <a:endParaRPr lang="de-DE" dirty="0"/>
          </a:p>
        </p:txBody>
      </p:sp>
      <p:pic>
        <p:nvPicPr>
          <p:cNvPr id="168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5835" y="4287266"/>
            <a:ext cx="3184636" cy="93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Grafik 4" descr="lay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6952" y="1030339"/>
            <a:ext cx="4035972" cy="2432492"/>
          </a:xfrm>
          <a:prstGeom prst="rect">
            <a:avLst/>
          </a:prstGeom>
        </p:spPr>
      </p:pic>
      <p:pic>
        <p:nvPicPr>
          <p:cNvPr id="16896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80538" y="4163144"/>
            <a:ext cx="2743200" cy="244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9" name="Straight Connector 88"/>
          <p:cNvCxnSpPr>
            <a:stCxn id="42" idx="6"/>
          </p:cNvCxnSpPr>
          <p:nvPr/>
        </p:nvCxnSpPr>
        <p:spPr bwMode="auto">
          <a:xfrm flipV="1">
            <a:off x="5883107" y="1745673"/>
            <a:ext cx="2117893" cy="1284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58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</a:t>
            </a:r>
            <a:endParaRPr lang="en-US" dirty="0"/>
          </a:p>
        </p:txBody>
      </p:sp>
      <p:pic>
        <p:nvPicPr>
          <p:cNvPr id="13" name="Picture 7" descr="notebook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93457" y="983298"/>
            <a:ext cx="1223963" cy="1223962"/>
          </a:xfrm>
          <a:prstGeom prst="rect">
            <a:avLst/>
          </a:prstGeom>
          <a:noFill/>
        </p:spPr>
      </p:pic>
      <p:sp>
        <p:nvSpPr>
          <p:cNvPr id="90" name="TextBox 89"/>
          <p:cNvSpPr txBox="1"/>
          <p:nvPr/>
        </p:nvSpPr>
        <p:spPr>
          <a:xfrm>
            <a:off x="2527808" y="2784348"/>
            <a:ext cx="1536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15.3.4.5</a:t>
            </a:r>
            <a:endParaRPr lang="en-US" sz="2000" i="1" dirty="0"/>
          </a:p>
        </p:txBody>
      </p:sp>
      <p:sp>
        <p:nvSpPr>
          <p:cNvPr id="91" name="TextBox 90"/>
          <p:cNvSpPr txBox="1"/>
          <p:nvPr/>
        </p:nvSpPr>
        <p:spPr>
          <a:xfrm>
            <a:off x="6986016" y="1975104"/>
            <a:ext cx="2170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www.my.ch</a:t>
            </a:r>
          </a:p>
          <a:p>
            <a:r>
              <a:rPr lang="en-US" sz="2000" i="1" dirty="0" smtClean="0"/>
              <a:t>18.3.3.1</a:t>
            </a:r>
            <a:endParaRPr lang="en-US" sz="2000" i="1" dirty="0"/>
          </a:p>
        </p:txBody>
      </p:sp>
      <p:grpSp>
        <p:nvGrpSpPr>
          <p:cNvPr id="78" name="Group 77"/>
          <p:cNvGrpSpPr/>
          <p:nvPr/>
        </p:nvGrpSpPr>
        <p:grpSpPr>
          <a:xfrm>
            <a:off x="3494532" y="1069526"/>
            <a:ext cx="2778252" cy="1991682"/>
            <a:chOff x="2670048" y="1767840"/>
            <a:chExt cx="4693920" cy="3364992"/>
          </a:xfrm>
        </p:grpSpPr>
        <p:sp>
          <p:nvSpPr>
            <p:cNvPr id="45" name="Cloud 44"/>
            <p:cNvSpPr/>
            <p:nvPr/>
          </p:nvSpPr>
          <p:spPr bwMode="auto">
            <a:xfrm>
              <a:off x="2670048" y="1767840"/>
              <a:ext cx="4693920" cy="3364992"/>
            </a:xfrm>
            <a:prstGeom prst="cloud">
              <a:avLst/>
            </a:prstGeom>
            <a:solidFill>
              <a:srgbClr val="6A80F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55" name="Straight Connector 54"/>
            <p:cNvCxnSpPr/>
            <p:nvPr/>
          </p:nvCxnSpPr>
          <p:spPr bwMode="auto">
            <a:xfrm rot="5400000" flipH="1" flipV="1">
              <a:off x="2718816" y="3048000"/>
              <a:ext cx="1499616" cy="4754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7" name="Straight Connector 56"/>
            <p:cNvCxnSpPr/>
            <p:nvPr/>
          </p:nvCxnSpPr>
          <p:spPr bwMode="auto">
            <a:xfrm flipV="1">
              <a:off x="3230880" y="3316224"/>
              <a:ext cx="829056" cy="69494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" name="Straight Connector 58"/>
            <p:cNvCxnSpPr/>
            <p:nvPr/>
          </p:nvCxnSpPr>
          <p:spPr bwMode="auto">
            <a:xfrm>
              <a:off x="3706368" y="2523744"/>
              <a:ext cx="1292352" cy="14630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1" name="Straight Connector 60"/>
            <p:cNvCxnSpPr/>
            <p:nvPr/>
          </p:nvCxnSpPr>
          <p:spPr bwMode="auto">
            <a:xfrm flipV="1">
              <a:off x="5005388" y="2458974"/>
              <a:ext cx="862012" cy="21431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5" name="Straight Connector 64"/>
            <p:cNvCxnSpPr/>
            <p:nvPr/>
          </p:nvCxnSpPr>
          <p:spPr bwMode="auto">
            <a:xfrm rot="10800000">
              <a:off x="4052888" y="3325750"/>
              <a:ext cx="1028700" cy="27146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7" name="Straight Connector 66"/>
            <p:cNvCxnSpPr/>
            <p:nvPr/>
          </p:nvCxnSpPr>
          <p:spPr bwMode="auto">
            <a:xfrm rot="16200000" flipH="1">
              <a:off x="4579144" y="3099529"/>
              <a:ext cx="923925" cy="8096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9" name="Straight Connector 68"/>
            <p:cNvCxnSpPr/>
            <p:nvPr/>
          </p:nvCxnSpPr>
          <p:spPr bwMode="auto">
            <a:xfrm rot="16200000" flipV="1">
              <a:off x="3848100" y="3530537"/>
              <a:ext cx="876300" cy="4572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1" name="Straight Connector 70"/>
            <p:cNvCxnSpPr/>
            <p:nvPr/>
          </p:nvCxnSpPr>
          <p:spPr bwMode="auto">
            <a:xfrm rot="5400000" flipH="1" flipV="1">
              <a:off x="4500562" y="3611500"/>
              <a:ext cx="609600" cy="58102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3" name="Straight Connector 72"/>
            <p:cNvCxnSpPr/>
            <p:nvPr/>
          </p:nvCxnSpPr>
          <p:spPr bwMode="auto">
            <a:xfrm>
              <a:off x="5086350" y="3592449"/>
              <a:ext cx="862013" cy="40957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5" name="Straight Connector 74"/>
            <p:cNvCxnSpPr/>
            <p:nvPr/>
          </p:nvCxnSpPr>
          <p:spPr bwMode="auto">
            <a:xfrm rot="10800000" flipV="1">
              <a:off x="4524375" y="4011549"/>
              <a:ext cx="1428750" cy="17145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7" name="Straight Connector 76"/>
            <p:cNvCxnSpPr/>
            <p:nvPr/>
          </p:nvCxnSpPr>
          <p:spPr bwMode="auto">
            <a:xfrm flipV="1">
              <a:off x="5100638" y="3135249"/>
              <a:ext cx="1366837" cy="4572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9" name="Straight Connector 78"/>
            <p:cNvCxnSpPr/>
            <p:nvPr/>
          </p:nvCxnSpPr>
          <p:spPr bwMode="auto">
            <a:xfrm rot="16200000" flipV="1">
              <a:off x="5845969" y="2485168"/>
              <a:ext cx="661988" cy="6096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1" name="Straight Connector 80"/>
            <p:cNvCxnSpPr/>
            <p:nvPr/>
          </p:nvCxnSpPr>
          <p:spPr bwMode="auto">
            <a:xfrm rot="5400000">
              <a:off x="5767389" y="3297174"/>
              <a:ext cx="885825" cy="52387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3" name="Straight Connector 82"/>
            <p:cNvCxnSpPr/>
            <p:nvPr/>
          </p:nvCxnSpPr>
          <p:spPr bwMode="auto">
            <a:xfrm rot="5400000" flipH="1" flipV="1">
              <a:off x="4910137" y="2639950"/>
              <a:ext cx="1138238" cy="77628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3" name="Group 24"/>
            <p:cNvGrpSpPr/>
            <p:nvPr/>
          </p:nvGrpSpPr>
          <p:grpSpPr>
            <a:xfrm>
              <a:off x="4840224" y="3364992"/>
              <a:ext cx="475488" cy="475488"/>
              <a:chOff x="2304288" y="3291840"/>
              <a:chExt cx="475488" cy="475488"/>
            </a:xfrm>
          </p:grpSpPr>
          <p:sp>
            <p:nvSpPr>
              <p:cNvPr id="26" name="Oval 25"/>
              <p:cNvSpPr/>
              <p:nvPr/>
            </p:nvSpPr>
            <p:spPr bwMode="auto">
              <a:xfrm>
                <a:off x="2304288" y="3291840"/>
                <a:ext cx="475488" cy="475488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27" name="Straight Connector 26"/>
              <p:cNvCxnSpPr>
                <a:stCxn id="26" idx="1"/>
                <a:endCxn id="26" idx="5"/>
              </p:cNvCxnSpPr>
              <p:nvPr/>
            </p:nvCxnSpPr>
            <p:spPr bwMode="auto">
              <a:xfrm rot="16200000" flipH="1">
                <a:off x="2373922" y="3361474"/>
                <a:ext cx="336220" cy="33622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8" name="Straight Connector 27"/>
              <p:cNvCxnSpPr>
                <a:stCxn id="26" idx="3"/>
                <a:endCxn id="26" idx="7"/>
              </p:cNvCxnSpPr>
              <p:nvPr/>
            </p:nvCxnSpPr>
            <p:spPr bwMode="auto">
              <a:xfrm rot="5400000" flipH="1" flipV="1">
                <a:off x="2373922" y="3361474"/>
                <a:ext cx="336220" cy="33622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4" name="Group 32"/>
            <p:cNvGrpSpPr/>
            <p:nvPr/>
          </p:nvGrpSpPr>
          <p:grpSpPr>
            <a:xfrm>
              <a:off x="4767072" y="2426208"/>
              <a:ext cx="475488" cy="475488"/>
              <a:chOff x="2304288" y="3291840"/>
              <a:chExt cx="475488" cy="475488"/>
            </a:xfrm>
          </p:grpSpPr>
          <p:sp>
            <p:nvSpPr>
              <p:cNvPr id="34" name="Oval 33"/>
              <p:cNvSpPr/>
              <p:nvPr/>
            </p:nvSpPr>
            <p:spPr bwMode="auto">
              <a:xfrm>
                <a:off x="2304288" y="3291840"/>
                <a:ext cx="475488" cy="475488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35" name="Straight Connector 34"/>
              <p:cNvCxnSpPr>
                <a:stCxn id="34" idx="1"/>
                <a:endCxn id="34" idx="5"/>
              </p:cNvCxnSpPr>
              <p:nvPr/>
            </p:nvCxnSpPr>
            <p:spPr bwMode="auto">
              <a:xfrm rot="16200000" flipH="1">
                <a:off x="2373922" y="3361474"/>
                <a:ext cx="336220" cy="33622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6" name="Straight Connector 35"/>
              <p:cNvCxnSpPr>
                <a:stCxn id="34" idx="3"/>
                <a:endCxn id="34" idx="7"/>
              </p:cNvCxnSpPr>
              <p:nvPr/>
            </p:nvCxnSpPr>
            <p:spPr bwMode="auto">
              <a:xfrm rot="5400000" flipH="1" flipV="1">
                <a:off x="2373922" y="3361474"/>
                <a:ext cx="336220" cy="33622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2" name="Group 49"/>
            <p:cNvGrpSpPr/>
            <p:nvPr/>
          </p:nvGrpSpPr>
          <p:grpSpPr>
            <a:xfrm>
              <a:off x="5632704" y="2218944"/>
              <a:ext cx="475488" cy="475488"/>
              <a:chOff x="2304288" y="3291840"/>
              <a:chExt cx="475488" cy="475488"/>
            </a:xfrm>
          </p:grpSpPr>
          <p:sp>
            <p:nvSpPr>
              <p:cNvPr id="51" name="Oval 50"/>
              <p:cNvSpPr/>
              <p:nvPr/>
            </p:nvSpPr>
            <p:spPr bwMode="auto">
              <a:xfrm>
                <a:off x="2304288" y="3291840"/>
                <a:ext cx="475488" cy="475488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52" name="Straight Connector 51"/>
              <p:cNvCxnSpPr>
                <a:stCxn id="51" idx="1"/>
                <a:endCxn id="51" idx="5"/>
              </p:cNvCxnSpPr>
              <p:nvPr/>
            </p:nvCxnSpPr>
            <p:spPr bwMode="auto">
              <a:xfrm rot="16200000" flipH="1">
                <a:off x="2373922" y="3361474"/>
                <a:ext cx="336220" cy="33622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3" name="Straight Connector 52"/>
              <p:cNvCxnSpPr>
                <a:stCxn id="51" idx="3"/>
                <a:endCxn id="51" idx="7"/>
              </p:cNvCxnSpPr>
              <p:nvPr/>
            </p:nvCxnSpPr>
            <p:spPr bwMode="auto">
              <a:xfrm rot="5400000" flipH="1" flipV="1">
                <a:off x="2373922" y="3361474"/>
                <a:ext cx="336220" cy="33622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6" name="Group 28"/>
            <p:cNvGrpSpPr/>
            <p:nvPr/>
          </p:nvGrpSpPr>
          <p:grpSpPr>
            <a:xfrm>
              <a:off x="3816096" y="3084576"/>
              <a:ext cx="475488" cy="475488"/>
              <a:chOff x="2304288" y="3291840"/>
              <a:chExt cx="475488" cy="475488"/>
            </a:xfrm>
          </p:grpSpPr>
          <p:sp>
            <p:nvSpPr>
              <p:cNvPr id="30" name="Oval 29"/>
              <p:cNvSpPr/>
              <p:nvPr/>
            </p:nvSpPr>
            <p:spPr bwMode="auto">
              <a:xfrm>
                <a:off x="2304288" y="3291840"/>
                <a:ext cx="475488" cy="475488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31" name="Straight Connector 30"/>
              <p:cNvCxnSpPr>
                <a:stCxn id="30" idx="1"/>
                <a:endCxn id="30" idx="5"/>
              </p:cNvCxnSpPr>
              <p:nvPr/>
            </p:nvCxnSpPr>
            <p:spPr bwMode="auto">
              <a:xfrm rot="16200000" flipH="1">
                <a:off x="2373922" y="3361474"/>
                <a:ext cx="336220" cy="33622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2" name="Straight Connector 31"/>
              <p:cNvCxnSpPr>
                <a:stCxn id="30" idx="3"/>
                <a:endCxn id="30" idx="7"/>
              </p:cNvCxnSpPr>
              <p:nvPr/>
            </p:nvCxnSpPr>
            <p:spPr bwMode="auto">
              <a:xfrm rot="5400000" flipH="1" flipV="1">
                <a:off x="2373922" y="3361474"/>
                <a:ext cx="336220" cy="33622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8" name="Group 45"/>
            <p:cNvGrpSpPr/>
            <p:nvPr/>
          </p:nvGrpSpPr>
          <p:grpSpPr>
            <a:xfrm>
              <a:off x="4279392" y="3950208"/>
              <a:ext cx="475488" cy="475488"/>
              <a:chOff x="2304288" y="3291840"/>
              <a:chExt cx="475488" cy="475488"/>
            </a:xfrm>
          </p:grpSpPr>
          <p:sp>
            <p:nvSpPr>
              <p:cNvPr id="47" name="Oval 46"/>
              <p:cNvSpPr/>
              <p:nvPr/>
            </p:nvSpPr>
            <p:spPr bwMode="auto">
              <a:xfrm>
                <a:off x="2304288" y="3291840"/>
                <a:ext cx="475488" cy="475488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48" name="Straight Connector 47"/>
              <p:cNvCxnSpPr>
                <a:stCxn id="47" idx="1"/>
                <a:endCxn id="47" idx="5"/>
              </p:cNvCxnSpPr>
              <p:nvPr/>
            </p:nvCxnSpPr>
            <p:spPr bwMode="auto">
              <a:xfrm rot="16200000" flipH="1">
                <a:off x="2373922" y="3361474"/>
                <a:ext cx="336220" cy="33622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9" name="Straight Connector 48"/>
              <p:cNvCxnSpPr>
                <a:stCxn id="47" idx="3"/>
                <a:endCxn id="47" idx="7"/>
              </p:cNvCxnSpPr>
              <p:nvPr/>
            </p:nvCxnSpPr>
            <p:spPr bwMode="auto">
              <a:xfrm rot="5400000" flipH="1" flipV="1">
                <a:off x="2373922" y="3361474"/>
                <a:ext cx="336220" cy="33622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20" name="Group 36"/>
            <p:cNvGrpSpPr/>
            <p:nvPr/>
          </p:nvGrpSpPr>
          <p:grpSpPr>
            <a:xfrm>
              <a:off x="5705856" y="3767328"/>
              <a:ext cx="475488" cy="475488"/>
              <a:chOff x="2304288" y="3291840"/>
              <a:chExt cx="475488" cy="475488"/>
            </a:xfrm>
          </p:grpSpPr>
          <p:sp>
            <p:nvSpPr>
              <p:cNvPr id="38" name="Oval 37"/>
              <p:cNvSpPr/>
              <p:nvPr/>
            </p:nvSpPr>
            <p:spPr bwMode="auto">
              <a:xfrm>
                <a:off x="2304288" y="3291840"/>
                <a:ext cx="475488" cy="475488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39" name="Straight Connector 38"/>
              <p:cNvCxnSpPr>
                <a:stCxn id="38" idx="1"/>
                <a:endCxn id="38" idx="5"/>
              </p:cNvCxnSpPr>
              <p:nvPr/>
            </p:nvCxnSpPr>
            <p:spPr bwMode="auto">
              <a:xfrm rot="16200000" flipH="1">
                <a:off x="2373922" y="3361474"/>
                <a:ext cx="336220" cy="33622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0" name="Straight Connector 39"/>
              <p:cNvCxnSpPr>
                <a:stCxn id="38" idx="3"/>
                <a:endCxn id="38" idx="7"/>
              </p:cNvCxnSpPr>
              <p:nvPr/>
            </p:nvCxnSpPr>
            <p:spPr bwMode="auto">
              <a:xfrm rot="5400000" flipH="1" flipV="1">
                <a:off x="2373922" y="3361474"/>
                <a:ext cx="336220" cy="33622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21" name="Group 19"/>
            <p:cNvGrpSpPr/>
            <p:nvPr/>
          </p:nvGrpSpPr>
          <p:grpSpPr>
            <a:xfrm>
              <a:off x="2999232" y="3803904"/>
              <a:ext cx="475488" cy="475488"/>
              <a:chOff x="2304288" y="3291840"/>
              <a:chExt cx="475488" cy="475488"/>
            </a:xfrm>
          </p:grpSpPr>
          <p:sp>
            <p:nvSpPr>
              <p:cNvPr id="15" name="Oval 14"/>
              <p:cNvSpPr/>
              <p:nvPr/>
            </p:nvSpPr>
            <p:spPr bwMode="auto">
              <a:xfrm>
                <a:off x="2304288" y="3291840"/>
                <a:ext cx="475488" cy="475488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17" name="Straight Connector 16"/>
              <p:cNvCxnSpPr>
                <a:stCxn id="15" idx="1"/>
                <a:endCxn id="15" idx="5"/>
              </p:cNvCxnSpPr>
              <p:nvPr/>
            </p:nvCxnSpPr>
            <p:spPr bwMode="auto">
              <a:xfrm rot="16200000" flipH="1">
                <a:off x="2373922" y="3361474"/>
                <a:ext cx="336220" cy="33622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9" name="Straight Connector 18"/>
              <p:cNvCxnSpPr>
                <a:stCxn id="15" idx="3"/>
                <a:endCxn id="15" idx="7"/>
              </p:cNvCxnSpPr>
              <p:nvPr/>
            </p:nvCxnSpPr>
            <p:spPr bwMode="auto">
              <a:xfrm rot="5400000" flipH="1" flipV="1">
                <a:off x="2373922" y="3361474"/>
                <a:ext cx="336220" cy="33622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25" name="Group 40"/>
            <p:cNvGrpSpPr/>
            <p:nvPr/>
          </p:nvGrpSpPr>
          <p:grpSpPr>
            <a:xfrm>
              <a:off x="6230112" y="2889504"/>
              <a:ext cx="475488" cy="475488"/>
              <a:chOff x="2304288" y="3291840"/>
              <a:chExt cx="475488" cy="475488"/>
            </a:xfrm>
          </p:grpSpPr>
          <p:sp>
            <p:nvSpPr>
              <p:cNvPr id="42" name="Oval 41"/>
              <p:cNvSpPr/>
              <p:nvPr/>
            </p:nvSpPr>
            <p:spPr bwMode="auto">
              <a:xfrm>
                <a:off x="2304288" y="3291840"/>
                <a:ext cx="475488" cy="475488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43" name="Straight Connector 42"/>
              <p:cNvCxnSpPr>
                <a:stCxn id="42" idx="1"/>
                <a:endCxn id="42" idx="5"/>
              </p:cNvCxnSpPr>
              <p:nvPr/>
            </p:nvCxnSpPr>
            <p:spPr bwMode="auto">
              <a:xfrm rot="16200000" flipH="1">
                <a:off x="2373922" y="3361474"/>
                <a:ext cx="336220" cy="33622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4" name="Straight Connector 43"/>
              <p:cNvCxnSpPr>
                <a:stCxn id="42" idx="3"/>
                <a:endCxn id="42" idx="7"/>
              </p:cNvCxnSpPr>
              <p:nvPr/>
            </p:nvCxnSpPr>
            <p:spPr bwMode="auto">
              <a:xfrm rot="5400000" flipH="1" flipV="1">
                <a:off x="2373922" y="3361474"/>
                <a:ext cx="336220" cy="33622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33" name="Group 20"/>
            <p:cNvGrpSpPr/>
            <p:nvPr/>
          </p:nvGrpSpPr>
          <p:grpSpPr>
            <a:xfrm>
              <a:off x="3474720" y="2304288"/>
              <a:ext cx="475488" cy="475488"/>
              <a:chOff x="2304288" y="3291840"/>
              <a:chExt cx="475488" cy="475488"/>
            </a:xfrm>
          </p:grpSpPr>
          <p:sp>
            <p:nvSpPr>
              <p:cNvPr id="22" name="Oval 21"/>
              <p:cNvSpPr/>
              <p:nvPr/>
            </p:nvSpPr>
            <p:spPr bwMode="auto">
              <a:xfrm>
                <a:off x="2304288" y="3291840"/>
                <a:ext cx="475488" cy="475488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23" name="Straight Connector 22"/>
              <p:cNvCxnSpPr>
                <a:stCxn id="22" idx="1"/>
                <a:endCxn id="22" idx="5"/>
              </p:cNvCxnSpPr>
              <p:nvPr/>
            </p:nvCxnSpPr>
            <p:spPr bwMode="auto">
              <a:xfrm rot="16200000" flipH="1">
                <a:off x="2373922" y="3361474"/>
                <a:ext cx="336220" cy="33622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4" name="Straight Connector 23"/>
              <p:cNvCxnSpPr>
                <a:stCxn id="22" idx="3"/>
                <a:endCxn id="22" idx="7"/>
              </p:cNvCxnSpPr>
              <p:nvPr/>
            </p:nvCxnSpPr>
            <p:spPr bwMode="auto">
              <a:xfrm rot="5400000" flipH="1" flipV="1">
                <a:off x="2373922" y="3361474"/>
                <a:ext cx="336220" cy="33622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cxnSp>
        <p:nvCxnSpPr>
          <p:cNvPr id="87" name="Straight Connector 86"/>
          <p:cNvCxnSpPr>
            <a:endCxn id="15" idx="3"/>
          </p:cNvCxnSpPr>
          <p:nvPr/>
        </p:nvCxnSpPr>
        <p:spPr bwMode="auto">
          <a:xfrm flipV="1">
            <a:off x="2489203" y="2514856"/>
            <a:ext cx="1241382" cy="44424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0" name="Picture 18" descr="WLan_Router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72818" y="2530666"/>
            <a:ext cx="936625" cy="862012"/>
          </a:xfrm>
          <a:prstGeom prst="rect">
            <a:avLst/>
          </a:prstGeom>
          <a:noFill/>
        </p:spPr>
      </p:pic>
      <p:grpSp>
        <p:nvGrpSpPr>
          <p:cNvPr id="97" name="Group 96"/>
          <p:cNvGrpSpPr/>
          <p:nvPr/>
        </p:nvGrpSpPr>
        <p:grpSpPr>
          <a:xfrm>
            <a:off x="402336" y="3314700"/>
            <a:ext cx="2942336" cy="2766882"/>
            <a:chOff x="402336" y="3314700"/>
            <a:chExt cx="2942336" cy="2766882"/>
          </a:xfrm>
        </p:grpSpPr>
        <p:grpSp>
          <p:nvGrpSpPr>
            <p:cNvPr id="95" name="Group 94"/>
            <p:cNvGrpSpPr/>
            <p:nvPr/>
          </p:nvGrpSpPr>
          <p:grpSpPr>
            <a:xfrm>
              <a:off x="402336" y="3408218"/>
              <a:ext cx="2048256" cy="2673364"/>
              <a:chOff x="402336" y="3408218"/>
              <a:chExt cx="2048256" cy="2673364"/>
            </a:xfrm>
          </p:grpSpPr>
          <p:cxnSp>
            <p:nvCxnSpPr>
              <p:cNvPr id="120" name="Straight Connector 119"/>
              <p:cNvCxnSpPr>
                <a:stCxn id="14" idx="3"/>
              </p:cNvCxnSpPr>
              <p:nvPr/>
            </p:nvCxnSpPr>
            <p:spPr bwMode="auto">
              <a:xfrm flipV="1">
                <a:off x="1777111" y="3408218"/>
                <a:ext cx="508889" cy="192241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pic>
            <p:nvPicPr>
              <p:cNvPr id="14" name="Picture 37" descr="iMac_view"/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769049" y="4887722"/>
                <a:ext cx="1008062" cy="885825"/>
              </a:xfrm>
              <a:prstGeom prst="rect">
                <a:avLst/>
              </a:prstGeom>
              <a:noFill/>
            </p:spPr>
          </p:pic>
          <p:sp>
            <p:nvSpPr>
              <p:cNvPr id="121" name="TextBox 120"/>
              <p:cNvSpPr txBox="1"/>
              <p:nvPr/>
            </p:nvSpPr>
            <p:spPr>
              <a:xfrm>
                <a:off x="402336" y="5681472"/>
                <a:ext cx="204825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000" i="1" dirty="0" smtClean="0"/>
                  <a:t>192.168.1.2</a:t>
                </a:r>
                <a:endParaRPr lang="en-US" sz="2000" i="1" dirty="0"/>
              </a:p>
            </p:txBody>
          </p:sp>
        </p:grpSp>
        <p:sp>
          <p:nvSpPr>
            <p:cNvPr id="171" name="TextBox 170"/>
            <p:cNvSpPr txBox="1"/>
            <p:nvPr/>
          </p:nvSpPr>
          <p:spPr>
            <a:xfrm>
              <a:off x="1296416" y="3314700"/>
              <a:ext cx="20482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i="1" dirty="0" smtClean="0"/>
                <a:t>192.168.0.1</a:t>
              </a:r>
              <a:endParaRPr lang="en-US" sz="2000" i="1" dirty="0"/>
            </a:p>
          </p:txBody>
        </p:sp>
      </p:grpSp>
      <p:sp>
        <p:nvSpPr>
          <p:cNvPr id="98" name="TextBox 97"/>
          <p:cNvSpPr txBox="1"/>
          <p:nvPr/>
        </p:nvSpPr>
        <p:spPr>
          <a:xfrm>
            <a:off x="3550412" y="2462276"/>
            <a:ext cx="768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ISP</a:t>
            </a:r>
            <a:endParaRPr lang="en-US" sz="2000" b="1" dirty="0"/>
          </a:p>
        </p:txBody>
      </p:sp>
      <p:grpSp>
        <p:nvGrpSpPr>
          <p:cNvPr id="105" name="Group 104"/>
          <p:cNvGrpSpPr/>
          <p:nvPr/>
        </p:nvGrpSpPr>
        <p:grpSpPr>
          <a:xfrm>
            <a:off x="0" y="1424940"/>
            <a:ext cx="2592139" cy="1648014"/>
            <a:chOff x="0" y="1424940"/>
            <a:chExt cx="2592139" cy="1648014"/>
          </a:xfrm>
        </p:grpSpPr>
        <p:grpSp>
          <p:nvGrpSpPr>
            <p:cNvPr id="104" name="Group 103"/>
            <p:cNvGrpSpPr/>
            <p:nvPr/>
          </p:nvGrpSpPr>
          <p:grpSpPr>
            <a:xfrm>
              <a:off x="0" y="1424940"/>
              <a:ext cx="2592139" cy="1648014"/>
              <a:chOff x="0" y="1424940"/>
              <a:chExt cx="2592139" cy="1648014"/>
            </a:xfrm>
          </p:grpSpPr>
          <p:cxnSp>
            <p:nvCxnSpPr>
              <p:cNvPr id="118" name="Straight Connector 117"/>
              <p:cNvCxnSpPr>
                <a:stCxn id="112" idx="3"/>
                <a:endCxn id="100" idx="1"/>
              </p:cNvCxnSpPr>
              <p:nvPr/>
            </p:nvCxnSpPr>
            <p:spPr bwMode="auto">
              <a:xfrm>
                <a:off x="457200" y="2680438"/>
                <a:ext cx="1515618" cy="28123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accent3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27" name="TextBox 126"/>
              <p:cNvSpPr txBox="1"/>
              <p:nvPr/>
            </p:nvSpPr>
            <p:spPr>
              <a:xfrm>
                <a:off x="144780" y="2703622"/>
                <a:ext cx="16581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1800" i="1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192.168.1.3</a:t>
                </a:r>
                <a:endParaRPr lang="en-US" sz="1800" i="1" dirty="0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  <p:pic>
            <p:nvPicPr>
              <p:cNvPr id="136" name="Picture 37" descr="iMac_view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>
                <a:off x="659892" y="1424940"/>
                <a:ext cx="525637" cy="461899"/>
              </a:xfrm>
              <a:prstGeom prst="rect">
                <a:avLst/>
              </a:prstGeom>
              <a:noFill/>
            </p:spPr>
          </p:pic>
          <p:cxnSp>
            <p:nvCxnSpPr>
              <p:cNvPr id="138" name="Straight Connector 137"/>
              <p:cNvCxnSpPr>
                <a:stCxn id="100" idx="1"/>
                <a:endCxn id="136" idx="3"/>
              </p:cNvCxnSpPr>
              <p:nvPr/>
            </p:nvCxnSpPr>
            <p:spPr bwMode="auto">
              <a:xfrm rot="10800000">
                <a:off x="1185530" y="1655890"/>
                <a:ext cx="787289" cy="130578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accent3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pic>
            <p:nvPicPr>
              <p:cNvPr id="140" name="Picture 37" descr="iMac_view"/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>
                <a:off x="364236" y="1787388"/>
                <a:ext cx="512064" cy="449971"/>
              </a:xfrm>
              <a:prstGeom prst="rect">
                <a:avLst/>
              </a:prstGeom>
              <a:noFill/>
            </p:spPr>
          </p:pic>
          <p:pic>
            <p:nvPicPr>
              <p:cNvPr id="141" name="Picture 37" descr="iMac_view"/>
              <p:cNvPicPr>
                <a:picLocks noChangeAspect="1" noChangeArrowheads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>
                <a:off x="149214" y="2088572"/>
                <a:ext cx="520908" cy="457743"/>
              </a:xfrm>
              <a:prstGeom prst="rect">
                <a:avLst/>
              </a:prstGeom>
              <a:noFill/>
            </p:spPr>
          </p:pic>
          <p:pic>
            <p:nvPicPr>
              <p:cNvPr id="112" name="Picture 37" descr="iMac_view"/>
              <p:cNvPicPr>
                <a:picLocks noChangeAspect="1" noChangeArrowheads="1"/>
              </p:cNvPicPr>
              <p:nvPr/>
            </p:nvPicPr>
            <p:blipFill>
              <a:blip r:embed="rId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>
                <a:off x="0" y="2479558"/>
                <a:ext cx="457200" cy="401760"/>
              </a:xfrm>
              <a:prstGeom prst="rect">
                <a:avLst/>
              </a:prstGeom>
              <a:noFill/>
            </p:spPr>
          </p:pic>
          <p:cxnSp>
            <p:nvCxnSpPr>
              <p:cNvPr id="143" name="Straight Connector 142"/>
              <p:cNvCxnSpPr>
                <a:stCxn id="100" idx="1"/>
                <a:endCxn id="140" idx="3"/>
              </p:cNvCxnSpPr>
              <p:nvPr/>
            </p:nvCxnSpPr>
            <p:spPr bwMode="auto">
              <a:xfrm rot="10800000">
                <a:off x="876300" y="2012374"/>
                <a:ext cx="1096518" cy="94929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accent3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5" name="Straight Connector 144"/>
              <p:cNvCxnSpPr>
                <a:stCxn id="100" idx="1"/>
                <a:endCxn id="141" idx="3"/>
              </p:cNvCxnSpPr>
              <p:nvPr/>
            </p:nvCxnSpPr>
            <p:spPr bwMode="auto">
              <a:xfrm rot="10800000">
                <a:off x="670122" y="2317444"/>
                <a:ext cx="1302696" cy="64422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accent3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01" name="TextBox 100"/>
              <p:cNvSpPr txBox="1"/>
              <p:nvPr/>
            </p:nvSpPr>
            <p:spPr>
              <a:xfrm>
                <a:off x="384925" y="2334168"/>
                <a:ext cx="16581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1800" i="1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192.168.1.4</a:t>
                </a:r>
                <a:endParaRPr lang="en-US" sz="1800" i="1" dirty="0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2" name="TextBox 101"/>
              <p:cNvSpPr txBox="1"/>
              <p:nvPr/>
            </p:nvSpPr>
            <p:spPr>
              <a:xfrm>
                <a:off x="934027" y="1643519"/>
                <a:ext cx="16581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1800" i="1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192.168.1.6</a:t>
                </a:r>
                <a:endParaRPr lang="en-US" sz="1800" i="1" dirty="0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103" name="TextBox 102"/>
            <p:cNvSpPr txBox="1"/>
            <p:nvPr/>
          </p:nvSpPr>
          <p:spPr>
            <a:xfrm>
              <a:off x="619760" y="2010664"/>
              <a:ext cx="16581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800" i="1" dirty="0" smtClean="0">
                  <a:solidFill>
                    <a:schemeClr val="accent3">
                      <a:lumMod val="50000"/>
                    </a:schemeClr>
                  </a:solidFill>
                </a:rPr>
                <a:t>192.168.1.5</a:t>
              </a:r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2670464" y="3262746"/>
            <a:ext cx="6193120" cy="2418726"/>
            <a:chOff x="2670464" y="3262746"/>
            <a:chExt cx="6193120" cy="2418726"/>
          </a:xfrm>
        </p:grpSpPr>
        <p:grpSp>
          <p:nvGrpSpPr>
            <p:cNvPr id="96" name="Group 95"/>
            <p:cNvGrpSpPr/>
            <p:nvPr/>
          </p:nvGrpSpPr>
          <p:grpSpPr>
            <a:xfrm>
              <a:off x="3939032" y="4162553"/>
              <a:ext cx="4924552" cy="1518919"/>
              <a:chOff x="3939032" y="4162553"/>
              <a:chExt cx="4924552" cy="1518919"/>
            </a:xfrm>
          </p:grpSpPr>
          <p:sp>
            <p:nvSpPr>
              <p:cNvPr id="181" name="Rounded Rectangle 180"/>
              <p:cNvSpPr/>
              <p:nvPr/>
            </p:nvSpPr>
            <p:spPr bwMode="auto">
              <a:xfrm>
                <a:off x="3939032" y="4450080"/>
                <a:ext cx="4924552" cy="1231392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NAT</a:t>
                </a:r>
              </a:p>
            </p:txBody>
          </p:sp>
          <p:sp>
            <p:nvSpPr>
              <p:cNvPr id="182" name="TextBox 181"/>
              <p:cNvSpPr txBox="1"/>
              <p:nvPr/>
            </p:nvSpPr>
            <p:spPr>
              <a:xfrm>
                <a:off x="3998364" y="4982328"/>
                <a:ext cx="480588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 smtClean="0">
                    <a:sym typeface="Wingdings" pitchFamily="2" charset="2"/>
                  </a:rPr>
                  <a:t>IP </a:t>
                </a:r>
                <a:r>
                  <a:rPr lang="en-US" sz="1800" i="1" dirty="0" smtClean="0">
                    <a:sym typeface="Wingdings" pitchFamily="2" charset="2"/>
                  </a:rPr>
                  <a:t>18.3.3.1</a:t>
                </a:r>
                <a:r>
                  <a:rPr lang="en-US" sz="1800" dirty="0" smtClean="0">
                    <a:sym typeface="Wingdings" pitchFamily="2" charset="2"/>
                  </a:rPr>
                  <a:t> port</a:t>
                </a:r>
                <a:r>
                  <a:rPr lang="en-US" sz="1800" i="1" dirty="0" smtClean="0">
                    <a:sym typeface="Wingdings" pitchFamily="2" charset="2"/>
                  </a:rPr>
                  <a:t> 601 </a:t>
                </a:r>
                <a:r>
                  <a:rPr lang="en-US" sz="1800" dirty="0" smtClean="0"/>
                  <a:t>↔ </a:t>
                </a:r>
                <a:r>
                  <a:rPr lang="en-US" sz="1800" i="1" dirty="0" smtClean="0"/>
                  <a:t>192.168.1.2:80</a:t>
                </a:r>
                <a:endParaRPr lang="en-US" sz="1800" i="1" dirty="0" smtClean="0">
                  <a:sym typeface="Wingdings" pitchFamily="2" charset="2"/>
                </a:endParaRPr>
              </a:p>
              <a:p>
                <a:r>
                  <a:rPr lang="en-US" sz="1800" i="1" dirty="0" smtClean="0">
                    <a:sym typeface="Wingdings" pitchFamily="2" charset="2"/>
                  </a:rPr>
                  <a:t>…….</a:t>
                </a:r>
                <a:endParaRPr lang="en-US" sz="1800" i="1" dirty="0"/>
              </a:p>
            </p:txBody>
          </p:sp>
          <p:cxnSp>
            <p:nvCxnSpPr>
              <p:cNvPr id="183" name="Straight Connector 182"/>
              <p:cNvCxnSpPr/>
              <p:nvPr/>
            </p:nvCxnSpPr>
            <p:spPr bwMode="auto">
              <a:xfrm rot="10800000">
                <a:off x="3941504" y="4958353"/>
                <a:ext cx="4907247" cy="166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84" name="TextBox 183"/>
              <p:cNvSpPr txBox="1"/>
              <p:nvPr/>
            </p:nvSpPr>
            <p:spPr>
              <a:xfrm>
                <a:off x="4359148" y="4162553"/>
                <a:ext cx="41021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b="1" dirty="0" smtClean="0"/>
                  <a:t>N</a:t>
                </a:r>
                <a:r>
                  <a:rPr lang="en-US" sz="1800" dirty="0" smtClean="0"/>
                  <a:t>etwork </a:t>
                </a:r>
                <a:r>
                  <a:rPr lang="en-US" sz="1800" b="1" dirty="0" smtClean="0"/>
                  <a:t>A</a:t>
                </a:r>
                <a:r>
                  <a:rPr lang="en-US" sz="1800" dirty="0" smtClean="0"/>
                  <a:t>ddress </a:t>
                </a:r>
                <a:r>
                  <a:rPr lang="en-US" sz="1800" b="1" dirty="0" smtClean="0"/>
                  <a:t>T</a:t>
                </a:r>
                <a:r>
                  <a:rPr lang="en-US" sz="1800" dirty="0" smtClean="0"/>
                  <a:t>ranslation</a:t>
                </a:r>
                <a:endParaRPr lang="en-US" sz="1800" dirty="0"/>
              </a:p>
            </p:txBody>
          </p:sp>
        </p:grpSp>
        <p:cxnSp>
          <p:nvCxnSpPr>
            <p:cNvPr id="107" name="Straight Connector 106"/>
            <p:cNvCxnSpPr/>
            <p:nvPr/>
          </p:nvCxnSpPr>
          <p:spPr bwMode="auto">
            <a:xfrm rot="10800000">
              <a:off x="2670464" y="3262746"/>
              <a:ext cx="1330036" cy="123651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18" name="Rectangle 217"/>
          <p:cNvSpPr/>
          <p:nvPr/>
        </p:nvSpPr>
        <p:spPr bwMode="auto">
          <a:xfrm>
            <a:off x="-2500362" y="3132328"/>
            <a:ext cx="2338324" cy="639572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1200" dirty="0" smtClean="0"/>
              <a:t>to:     </a:t>
            </a:r>
            <a:r>
              <a:rPr lang="en-US" sz="2000" i="1" dirty="0" smtClean="0"/>
              <a:t>192.168.1.2:80</a:t>
            </a:r>
            <a:endParaRPr kumimoji="0" lang="en-US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/>
              <a:t>from:</a:t>
            </a:r>
            <a:r>
              <a:rPr lang="en-US" sz="2000" i="1" dirty="0" smtClean="0"/>
              <a:t>18.3.3.1:77</a:t>
            </a:r>
            <a:endParaRPr kumimoji="0" lang="en-US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5" name="Rectangle 194"/>
          <p:cNvSpPr/>
          <p:nvPr/>
        </p:nvSpPr>
        <p:spPr bwMode="auto">
          <a:xfrm>
            <a:off x="-2500362" y="1721661"/>
            <a:ext cx="2338324" cy="639572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/>
              <a:t>to:     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18.3.3.1:77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/>
              <a:t>from:</a:t>
            </a:r>
            <a:r>
              <a:rPr lang="en-US" sz="2000" i="1" dirty="0" smtClean="0"/>
              <a:t>15.3.4.5:601</a:t>
            </a:r>
            <a:endParaRPr kumimoji="0" lang="en-US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7" name="Rectangle 216"/>
          <p:cNvSpPr/>
          <p:nvPr/>
        </p:nvSpPr>
        <p:spPr bwMode="auto">
          <a:xfrm>
            <a:off x="9358346" y="2586228"/>
            <a:ext cx="2338324" cy="639572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1200" dirty="0" smtClean="0"/>
              <a:t>to:     </a:t>
            </a:r>
            <a:r>
              <a:rPr lang="en-US" sz="2000" i="1" dirty="0" smtClean="0"/>
              <a:t>15.3.4.5:601</a:t>
            </a:r>
            <a:endParaRPr kumimoji="0" lang="en-US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/>
              <a:t>from:</a:t>
            </a:r>
            <a:r>
              <a:rPr lang="en-US" sz="2000" i="1" dirty="0" smtClean="0"/>
              <a:t>18.3.3.1:77</a:t>
            </a:r>
            <a:endParaRPr kumimoji="0" lang="en-US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6" name="Rectangle 185"/>
          <p:cNvSpPr/>
          <p:nvPr/>
        </p:nvSpPr>
        <p:spPr bwMode="auto">
          <a:xfrm>
            <a:off x="-2338324" y="4320447"/>
            <a:ext cx="2338324" cy="639572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/>
              <a:t>to:     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18.3.3.1:77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/>
              <a:t>from:</a:t>
            </a:r>
            <a:r>
              <a:rPr lang="en-US" sz="2000" i="1" dirty="0" smtClean="0"/>
              <a:t>192.168.1.2:80</a:t>
            </a:r>
            <a:endParaRPr kumimoji="0" lang="en-US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983 -0.00185 L 0.34983 -0.00185 " pathEditMode="relative" ptsTypes="AA">
                                      <p:cBhvr>
                                        <p:cTn id="14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983 -0.00185 L 0.26545 -0.22593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00" y="-11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382 -0.03612 L 0.50382 -0.03612 " pathEditMode="relative" ptsTypes="AA">
                                      <p:cBhvr>
                                        <p:cTn id="22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382 -0.03612 L 0.93993 -0.10834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00" y="-3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087 -1.11111E-6 L -0.30087 -1.11111E-6 " pathEditMode="relative" ptsTypes="AA">
                                      <p:cBhvr>
                                        <p:cTn id="38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087 -1.11111E-6 L -0.75365 -0.08518 " pathEditMode="relative" rAng="0" ptsTypes="AA">
                                      <p:cBhvr>
                                        <p:cTn id="46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00" y="-4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844 -7.40741E-7 L 0.39844 -7.40741E-7 " pathEditMode="relative" ptsTypes="AA">
                                      <p:cBhvr>
                                        <p:cTn id="50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844 -7.40741E-7 L 0.34983 0.16111 " pathEditMode="relative" rAng="0" ptsTypes="AA">
                                      <p:cBhvr>
                                        <p:cTn id="58" dur="1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0" y="8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" grpId="0" animBg="1"/>
      <p:bldP spid="218" grpId="1" animBg="1"/>
      <p:bldP spid="218" grpId="2" animBg="1"/>
      <p:bldP spid="195" grpId="0" animBg="1"/>
      <p:bldP spid="195" grpId="1" animBg="1"/>
      <p:bldP spid="195" grpId="2" animBg="1"/>
      <p:bldP spid="217" grpId="0" animBg="1"/>
      <p:bldP spid="217" grpId="1" animBg="1"/>
      <p:bldP spid="217" grpId="2" animBg="1"/>
      <p:bldP spid="186" grpId="0" animBg="1"/>
      <p:bldP spid="186" grpId="1" animBg="1"/>
      <p:bldP spid="186" grpId="2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Example</a:t>
            </a:r>
            <a:r>
              <a:rPr lang="de-CH" dirty="0" smtClean="0"/>
              <a:t>: </a:t>
            </a:r>
            <a:r>
              <a:rPr lang="de-CH" dirty="0" err="1" smtClean="0"/>
              <a:t>Vehicular</a:t>
            </a:r>
            <a:r>
              <a:rPr lang="de-CH" dirty="0" smtClean="0"/>
              <a:t> Mobility </a:t>
            </a:r>
            <a:r>
              <a:rPr lang="de-CH" dirty="0" err="1" smtClean="0"/>
              <a:t>using</a:t>
            </a:r>
            <a:r>
              <a:rPr lang="de-CH" dirty="0" smtClean="0"/>
              <a:t> GIS </a:t>
            </a:r>
            <a:r>
              <a:rPr lang="de-CH" dirty="0" err="1" smtClean="0"/>
              <a:t>data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 smtClean="0"/>
          </a:p>
          <a:p>
            <a:r>
              <a:rPr lang="de-CH" dirty="0" err="1" smtClean="0"/>
              <a:t>Use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road</a:t>
            </a:r>
            <a:r>
              <a:rPr lang="de-CH" dirty="0" smtClean="0"/>
              <a:t> </a:t>
            </a:r>
            <a:r>
              <a:rPr lang="de-CH" dirty="0" err="1" smtClean="0"/>
              <a:t>topology</a:t>
            </a:r>
            <a:r>
              <a:rPr lang="de-CH" dirty="0" smtClean="0"/>
              <a:t> </a:t>
            </a:r>
            <a:r>
              <a:rPr lang="de-CH" dirty="0" err="1" smtClean="0"/>
              <a:t>from</a:t>
            </a:r>
            <a:r>
              <a:rPr lang="de-CH" dirty="0" smtClean="0"/>
              <a:t> a </a:t>
            </a:r>
            <a:r>
              <a:rPr lang="de-CH" dirty="0" err="1" smtClean="0"/>
              <a:t>geographic</a:t>
            </a:r>
            <a:r>
              <a:rPr lang="de-CH" dirty="0" smtClean="0"/>
              <a:t> </a:t>
            </a:r>
            <a:r>
              <a:rPr lang="de-CH" dirty="0" err="1" smtClean="0"/>
              <a:t>information</a:t>
            </a:r>
            <a:r>
              <a:rPr lang="de-CH" dirty="0" smtClean="0"/>
              <a:t> </a:t>
            </a:r>
            <a:r>
              <a:rPr lang="de-CH" dirty="0" err="1" smtClean="0"/>
              <a:t>system</a:t>
            </a:r>
            <a:r>
              <a:rPr lang="de-CH" dirty="0" smtClean="0"/>
              <a:t> (GIS) </a:t>
            </a:r>
            <a:r>
              <a:rPr lang="de-CH" dirty="0" err="1" smtClean="0"/>
              <a:t>to</a:t>
            </a:r>
            <a:r>
              <a:rPr lang="de-CH" dirty="0" smtClean="0"/>
              <a:t> model </a:t>
            </a:r>
            <a:r>
              <a:rPr lang="de-CH" dirty="0" err="1" smtClean="0"/>
              <a:t>vehicular</a:t>
            </a:r>
            <a:r>
              <a:rPr lang="de-CH" dirty="0" smtClean="0"/>
              <a:t> </a:t>
            </a:r>
            <a:r>
              <a:rPr lang="de-CH" dirty="0" err="1" smtClean="0"/>
              <a:t>mobility</a:t>
            </a:r>
            <a:r>
              <a:rPr lang="de-CH" dirty="0" smtClean="0"/>
              <a:t> </a:t>
            </a:r>
            <a:r>
              <a:rPr lang="de-CH" dirty="0" err="1" smtClean="0"/>
              <a:t>for</a:t>
            </a:r>
            <a:r>
              <a:rPr lang="de-CH" dirty="0" smtClean="0"/>
              <a:t> a </a:t>
            </a:r>
            <a:r>
              <a:rPr lang="de-CH" dirty="0" err="1" smtClean="0"/>
              <a:t>simulation</a:t>
            </a:r>
            <a:r>
              <a:rPr lang="de-CH" dirty="0" smtClean="0"/>
              <a:t> </a:t>
            </a:r>
            <a:r>
              <a:rPr lang="de-CH" dirty="0" err="1" smtClean="0"/>
              <a:t>area</a:t>
            </a:r>
            <a:endParaRPr lang="de-CH" dirty="0" smtClean="0"/>
          </a:p>
          <a:p>
            <a:pPr lvl="1"/>
            <a:r>
              <a:rPr lang="de-CH" dirty="0" smtClean="0"/>
              <a:t>Information </a:t>
            </a:r>
            <a:r>
              <a:rPr lang="de-CH" dirty="0" err="1" smtClean="0"/>
              <a:t>about</a:t>
            </a:r>
            <a:r>
              <a:rPr lang="de-CH" dirty="0" smtClean="0"/>
              <a:t> </a:t>
            </a:r>
            <a:r>
              <a:rPr lang="de-CH" dirty="0" err="1" smtClean="0"/>
              <a:t>road</a:t>
            </a:r>
            <a:r>
              <a:rPr lang="de-CH" dirty="0" smtClean="0"/>
              <a:t> </a:t>
            </a:r>
            <a:r>
              <a:rPr lang="de-CH" dirty="0" err="1" smtClean="0"/>
              <a:t>category</a:t>
            </a:r>
            <a:r>
              <a:rPr lang="de-CH" dirty="0" smtClean="0"/>
              <a:t>, </a:t>
            </a:r>
            <a:r>
              <a:rPr lang="de-CH" dirty="0" err="1" smtClean="0"/>
              <a:t>speed</a:t>
            </a:r>
            <a:r>
              <a:rPr lang="de-CH" dirty="0" smtClean="0"/>
              <a:t> </a:t>
            </a:r>
            <a:r>
              <a:rPr lang="de-CH" dirty="0" err="1" smtClean="0"/>
              <a:t>limits</a:t>
            </a:r>
            <a:endParaRPr lang="de-CH" dirty="0" smtClean="0"/>
          </a:p>
          <a:p>
            <a:pPr lvl="1"/>
            <a:r>
              <a:rPr lang="de-CH" dirty="0" err="1" smtClean="0"/>
              <a:t>Very</a:t>
            </a:r>
            <a:r>
              <a:rPr lang="de-CH" dirty="0" smtClean="0"/>
              <a:t> </a:t>
            </a:r>
            <a:r>
              <a:rPr lang="de-CH" dirty="0" err="1" smtClean="0"/>
              <a:t>detailed</a:t>
            </a:r>
            <a:r>
              <a:rPr lang="de-CH" dirty="0" smtClean="0"/>
              <a:t> </a:t>
            </a:r>
            <a:r>
              <a:rPr lang="de-CH" dirty="0" err="1" smtClean="0"/>
              <a:t>geographical</a:t>
            </a:r>
            <a:r>
              <a:rPr lang="de-CH" dirty="0" smtClean="0"/>
              <a:t> </a:t>
            </a:r>
            <a:r>
              <a:rPr lang="de-CH" dirty="0" err="1" smtClean="0"/>
              <a:t>data</a:t>
            </a:r>
            <a:r>
              <a:rPr lang="de-CH" dirty="0" smtClean="0"/>
              <a:t> </a:t>
            </a:r>
            <a:r>
              <a:rPr lang="de-CH" dirty="0" err="1" smtClean="0"/>
              <a:t>available</a:t>
            </a:r>
            <a:r>
              <a:rPr lang="de-CH" dirty="0" smtClean="0"/>
              <a:t> (</a:t>
            </a:r>
            <a:r>
              <a:rPr lang="de-CH" dirty="0" err="1" smtClean="0"/>
              <a:t>resolution</a:t>
            </a:r>
            <a:r>
              <a:rPr lang="de-CH" dirty="0" smtClean="0"/>
              <a:t> </a:t>
            </a:r>
            <a:r>
              <a:rPr lang="de-CH" dirty="0" err="1" smtClean="0"/>
              <a:t>is</a:t>
            </a:r>
            <a:r>
              <a:rPr lang="de-CH" dirty="0" smtClean="0"/>
              <a:t> </a:t>
            </a:r>
            <a:r>
              <a:rPr lang="de-CH" dirty="0" err="1" smtClean="0"/>
              <a:t>around</a:t>
            </a:r>
            <a:r>
              <a:rPr lang="de-CH" dirty="0" smtClean="0"/>
              <a:t> 1m)</a:t>
            </a:r>
          </a:p>
          <a:p>
            <a:pPr lvl="1">
              <a:buNone/>
            </a:pPr>
            <a:endParaRPr lang="de-DE" dirty="0"/>
          </a:p>
        </p:txBody>
      </p:sp>
      <p:pic>
        <p:nvPicPr>
          <p:cNvPr id="6" name="Inhaltsplatzhalter 3" descr="gmsf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008995" y="2657100"/>
            <a:ext cx="7126014" cy="3462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feld 6"/>
          <p:cNvSpPr txBox="1"/>
          <p:nvPr/>
        </p:nvSpPr>
        <p:spPr>
          <a:xfrm>
            <a:off x="2349063" y="6101256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800" dirty="0" err="1" smtClean="0"/>
              <a:t>Map</a:t>
            </a:r>
            <a:endParaRPr lang="de-DE" sz="1800" dirty="0"/>
          </a:p>
        </p:txBody>
      </p:sp>
      <p:sp>
        <p:nvSpPr>
          <p:cNvPr id="8" name="Textfeld 7"/>
          <p:cNvSpPr txBox="1"/>
          <p:nvPr/>
        </p:nvSpPr>
        <p:spPr>
          <a:xfrm>
            <a:off x="5623036" y="6096001"/>
            <a:ext cx="1685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800" dirty="0" smtClean="0"/>
              <a:t>Network </a:t>
            </a:r>
            <a:r>
              <a:rPr lang="de-CH" sz="1800" dirty="0" err="1" smtClean="0"/>
              <a:t>graph</a:t>
            </a:r>
            <a:endParaRPr lang="de-DE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Impact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Mobility Model on </a:t>
            </a:r>
            <a:r>
              <a:rPr lang="de-CH" dirty="0" err="1" smtClean="0"/>
              <a:t>the</a:t>
            </a:r>
            <a:r>
              <a:rPr lang="de-CH" dirty="0" smtClean="0"/>
              <a:t> Network </a:t>
            </a:r>
            <a:r>
              <a:rPr lang="de-CH" dirty="0" err="1" smtClean="0"/>
              <a:t>Topology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 smtClean="0"/>
          </a:p>
          <a:p>
            <a:r>
              <a:rPr lang="de-CH" dirty="0" err="1" smtClean="0"/>
              <a:t>Choosing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„</a:t>
            </a:r>
            <a:r>
              <a:rPr lang="de-CH" dirty="0" err="1" smtClean="0"/>
              <a:t>right</a:t>
            </a:r>
            <a:r>
              <a:rPr lang="de-CH" dirty="0" smtClean="0"/>
              <a:t>“ </a:t>
            </a:r>
            <a:r>
              <a:rPr lang="de-CH" dirty="0" err="1" smtClean="0"/>
              <a:t>mobility</a:t>
            </a:r>
            <a:r>
              <a:rPr lang="de-CH" dirty="0" smtClean="0"/>
              <a:t> model </a:t>
            </a:r>
            <a:r>
              <a:rPr lang="de-CH" dirty="0" err="1" smtClean="0"/>
              <a:t>is</a:t>
            </a:r>
            <a:r>
              <a:rPr lang="de-CH" dirty="0" smtClean="0"/>
              <a:t> </a:t>
            </a:r>
            <a:r>
              <a:rPr lang="de-CH" dirty="0" err="1" smtClean="0"/>
              <a:t>important</a:t>
            </a:r>
            <a:endParaRPr lang="de-CH" dirty="0" smtClean="0"/>
          </a:p>
          <a:p>
            <a:pPr lvl="1"/>
            <a:r>
              <a:rPr lang="de-CH" dirty="0" err="1" smtClean="0"/>
              <a:t>Should</a:t>
            </a:r>
            <a:r>
              <a:rPr lang="de-CH" dirty="0" smtClean="0"/>
              <a:t> </a:t>
            </a:r>
            <a:r>
              <a:rPr lang="de-CH" dirty="0" err="1" smtClean="0"/>
              <a:t>match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reality</a:t>
            </a:r>
            <a:r>
              <a:rPr lang="de-CH" dirty="0" smtClean="0"/>
              <a:t> </a:t>
            </a:r>
            <a:r>
              <a:rPr lang="de-CH" dirty="0" err="1" smtClean="0"/>
              <a:t>as</a:t>
            </a:r>
            <a:r>
              <a:rPr lang="de-CH" dirty="0" smtClean="0"/>
              <a:t> </a:t>
            </a:r>
            <a:r>
              <a:rPr lang="de-CH" dirty="0" err="1" smtClean="0"/>
              <a:t>close</a:t>
            </a:r>
            <a:r>
              <a:rPr lang="de-CH" dirty="0" smtClean="0"/>
              <a:t> </a:t>
            </a:r>
            <a:r>
              <a:rPr lang="de-CH" dirty="0" err="1" smtClean="0"/>
              <a:t>as</a:t>
            </a:r>
            <a:r>
              <a:rPr lang="de-CH" dirty="0" smtClean="0"/>
              <a:t> </a:t>
            </a:r>
            <a:r>
              <a:rPr lang="de-CH" dirty="0" err="1" smtClean="0"/>
              <a:t>possible</a:t>
            </a:r>
            <a:endParaRPr lang="de-CH" dirty="0" smtClean="0"/>
          </a:p>
          <a:p>
            <a:pPr lvl="1"/>
            <a:r>
              <a:rPr lang="de-CH" dirty="0" smtClean="0"/>
              <a:t>Mobility model </a:t>
            </a:r>
            <a:r>
              <a:rPr lang="de-CH" dirty="0" err="1" smtClean="0"/>
              <a:t>has</a:t>
            </a:r>
            <a:r>
              <a:rPr lang="de-CH" dirty="0" smtClean="0"/>
              <a:t> a large </a:t>
            </a:r>
            <a:r>
              <a:rPr lang="de-CH" dirty="0" err="1" smtClean="0"/>
              <a:t>impact</a:t>
            </a:r>
            <a:r>
              <a:rPr lang="de-CH" dirty="0" smtClean="0"/>
              <a:t> on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node</a:t>
            </a:r>
            <a:r>
              <a:rPr lang="de-CH" dirty="0" smtClean="0"/>
              <a:t> </a:t>
            </a:r>
            <a:r>
              <a:rPr lang="de-CH" dirty="0" err="1" smtClean="0"/>
              <a:t>distribution</a:t>
            </a:r>
            <a:r>
              <a:rPr lang="de-CH" dirty="0" smtClean="0"/>
              <a:t> </a:t>
            </a:r>
            <a:r>
              <a:rPr lang="de-CH" dirty="0" err="1" smtClean="0"/>
              <a:t>and</a:t>
            </a:r>
            <a:r>
              <a:rPr lang="de-CH" dirty="0" smtClean="0"/>
              <a:t> </a:t>
            </a:r>
            <a:r>
              <a:rPr lang="de-CH" dirty="0" err="1" smtClean="0"/>
              <a:t>therefore</a:t>
            </a:r>
            <a:r>
              <a:rPr lang="de-CH" dirty="0" smtClean="0"/>
              <a:t> also on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network</a:t>
            </a:r>
            <a:r>
              <a:rPr lang="de-CH" dirty="0" smtClean="0"/>
              <a:t> </a:t>
            </a:r>
            <a:r>
              <a:rPr lang="de-CH" dirty="0" err="1" smtClean="0"/>
              <a:t>topology</a:t>
            </a:r>
            <a:endParaRPr lang="de-CH" dirty="0" smtClean="0"/>
          </a:p>
          <a:p>
            <a:endParaRPr lang="de-CH" dirty="0" smtClean="0"/>
          </a:p>
          <a:p>
            <a:r>
              <a:rPr lang="de-CH" dirty="0" err="1" smtClean="0"/>
              <a:t>Example</a:t>
            </a:r>
            <a:r>
              <a:rPr lang="de-CH" dirty="0" smtClean="0"/>
              <a:t>: Network </a:t>
            </a:r>
            <a:r>
              <a:rPr lang="de-CH" dirty="0" err="1" smtClean="0"/>
              <a:t>topolgy</a:t>
            </a:r>
            <a:r>
              <a:rPr lang="de-CH" dirty="0" smtClean="0"/>
              <a:t> </a:t>
            </a:r>
            <a:r>
              <a:rPr lang="de-CH" dirty="0" err="1" smtClean="0"/>
              <a:t>for</a:t>
            </a:r>
            <a:r>
              <a:rPr lang="de-CH" dirty="0" smtClean="0"/>
              <a:t> Random </a:t>
            </a:r>
            <a:r>
              <a:rPr lang="de-CH" dirty="0" err="1" smtClean="0"/>
              <a:t>Waypoint</a:t>
            </a:r>
            <a:r>
              <a:rPr lang="de-CH" dirty="0" smtClean="0"/>
              <a:t> (</a:t>
            </a:r>
            <a:r>
              <a:rPr lang="de-CH" dirty="0" err="1" smtClean="0"/>
              <a:t>left</a:t>
            </a:r>
            <a:r>
              <a:rPr lang="de-CH" dirty="0" smtClean="0"/>
              <a:t>) </a:t>
            </a:r>
            <a:r>
              <a:rPr lang="de-CH" dirty="0" err="1" smtClean="0"/>
              <a:t>and</a:t>
            </a:r>
            <a:r>
              <a:rPr lang="de-CH" dirty="0" smtClean="0"/>
              <a:t> a </a:t>
            </a:r>
            <a:r>
              <a:rPr lang="de-CH" dirty="0" err="1" smtClean="0"/>
              <a:t>vehicular</a:t>
            </a:r>
            <a:r>
              <a:rPr lang="de-CH" dirty="0" smtClean="0"/>
              <a:t> </a:t>
            </a:r>
            <a:r>
              <a:rPr lang="de-CH" dirty="0" err="1" smtClean="0"/>
              <a:t>mobility</a:t>
            </a:r>
            <a:r>
              <a:rPr lang="de-CH" dirty="0" smtClean="0"/>
              <a:t> model(</a:t>
            </a:r>
            <a:r>
              <a:rPr lang="de-CH" dirty="0" err="1" smtClean="0"/>
              <a:t>right</a:t>
            </a:r>
            <a:r>
              <a:rPr lang="de-CH" dirty="0" smtClean="0"/>
              <a:t>)</a:t>
            </a:r>
            <a:endParaRPr lang="de-DE" dirty="0"/>
          </a:p>
        </p:txBody>
      </p:sp>
      <p:pic>
        <p:nvPicPr>
          <p:cNvPr id="4" name="Grafik 3" descr="RW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3813" y="3704900"/>
            <a:ext cx="2880000" cy="2880000"/>
          </a:xfrm>
          <a:prstGeom prst="rect">
            <a:avLst/>
          </a:prstGeom>
        </p:spPr>
      </p:pic>
      <p:pic>
        <p:nvPicPr>
          <p:cNvPr id="5" name="Grafik 4" descr="GI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51739" y="3710635"/>
            <a:ext cx="2875874" cy="288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Open problem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mtClean="0"/>
          </a:p>
          <a:p>
            <a:r>
              <a:rPr lang="en-US" smtClean="0"/>
              <a:t>Even systems like MLS still make way </a:t>
            </a:r>
            <a:r>
              <a:rPr lang="en-US" smtClean="0">
                <a:solidFill>
                  <a:srgbClr val="FF0000"/>
                </a:solidFill>
              </a:rPr>
              <a:t>too many simplifying assumptions</a:t>
            </a:r>
            <a:r>
              <a:rPr lang="en-US" smtClean="0"/>
              <a:t>. So there is the obvious question about a location service which is practical. </a:t>
            </a:r>
          </a:p>
          <a:p>
            <a:endParaRPr lang="en-US" smtClean="0"/>
          </a:p>
          <a:p>
            <a:r>
              <a:rPr lang="en-US" smtClean="0"/>
              <a:t>Essentially a good location service system needs to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mtClean="0"/>
              <a:t>work in dynamic environments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mtClean="0"/>
              <a:t>give acceptable memory and communication loads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mtClean="0"/>
              <a:t>provide stretch guarantees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mtClean="0"/>
              <a:t>neither make funny assumptions about node distributions …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mtClean="0"/>
              <a:t>… nor about mobility patterns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mtClean="0"/>
              <a:t>be secure</a:t>
            </a:r>
          </a:p>
          <a:p>
            <a:pPr>
              <a:buNone/>
            </a:pPr>
            <a:endParaRPr lang="en-US" smtClean="0"/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Reachability</a:t>
            </a:r>
            <a:r>
              <a:rPr lang="en-US" dirty="0" smtClean="0"/>
              <a:t> behind a NAT</a:t>
            </a:r>
            <a:endParaRPr lang="en-US" dirty="0"/>
          </a:p>
        </p:txBody>
      </p:sp>
      <p:cxnSp>
        <p:nvCxnSpPr>
          <p:cNvPr id="28" name="Straight Connector 27"/>
          <p:cNvCxnSpPr>
            <a:stCxn id="60" idx="6"/>
          </p:cNvCxnSpPr>
          <p:nvPr/>
        </p:nvCxnSpPr>
        <p:spPr bwMode="auto">
          <a:xfrm flipV="1">
            <a:off x="5883107" y="1745673"/>
            <a:ext cx="2117893" cy="1284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9" name="Picture 7" descr="notebook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93457" y="983298"/>
            <a:ext cx="1223963" cy="1223962"/>
          </a:xfrm>
          <a:prstGeom prst="rect">
            <a:avLst/>
          </a:prstGeom>
          <a:noFill/>
        </p:spPr>
      </p:pic>
      <p:sp>
        <p:nvSpPr>
          <p:cNvPr id="30" name="TextBox 29"/>
          <p:cNvSpPr txBox="1"/>
          <p:nvPr/>
        </p:nvSpPr>
        <p:spPr>
          <a:xfrm>
            <a:off x="2527808" y="2784348"/>
            <a:ext cx="1536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15.3.4.5</a:t>
            </a:r>
            <a:endParaRPr lang="en-US" sz="2000" i="1" dirty="0"/>
          </a:p>
        </p:txBody>
      </p:sp>
      <p:sp>
        <p:nvSpPr>
          <p:cNvPr id="31" name="TextBox 30"/>
          <p:cNvSpPr txBox="1"/>
          <p:nvPr/>
        </p:nvSpPr>
        <p:spPr>
          <a:xfrm>
            <a:off x="6986016" y="1975104"/>
            <a:ext cx="2170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www.my.ch</a:t>
            </a:r>
          </a:p>
          <a:p>
            <a:r>
              <a:rPr lang="en-US" sz="2000" i="1" dirty="0" smtClean="0"/>
              <a:t>18.3.3.1</a:t>
            </a:r>
            <a:endParaRPr lang="en-US" sz="2000" i="1" dirty="0"/>
          </a:p>
        </p:txBody>
      </p:sp>
      <p:grpSp>
        <p:nvGrpSpPr>
          <p:cNvPr id="32" name="Group 31"/>
          <p:cNvGrpSpPr/>
          <p:nvPr/>
        </p:nvGrpSpPr>
        <p:grpSpPr>
          <a:xfrm>
            <a:off x="3494532" y="1069526"/>
            <a:ext cx="2778252" cy="1991682"/>
            <a:chOff x="2670048" y="1767840"/>
            <a:chExt cx="4693920" cy="3364992"/>
          </a:xfrm>
        </p:grpSpPr>
        <p:sp>
          <p:nvSpPr>
            <p:cNvPr id="33" name="Cloud 32"/>
            <p:cNvSpPr/>
            <p:nvPr/>
          </p:nvSpPr>
          <p:spPr bwMode="auto">
            <a:xfrm>
              <a:off x="2670048" y="1767840"/>
              <a:ext cx="4693920" cy="3364992"/>
            </a:xfrm>
            <a:prstGeom prst="cloud">
              <a:avLst/>
            </a:prstGeom>
            <a:solidFill>
              <a:srgbClr val="6A80F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34" name="Straight Connector 33"/>
            <p:cNvCxnSpPr/>
            <p:nvPr/>
          </p:nvCxnSpPr>
          <p:spPr bwMode="auto">
            <a:xfrm rot="5400000" flipH="1" flipV="1">
              <a:off x="2718816" y="3048000"/>
              <a:ext cx="1499616" cy="4754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34"/>
            <p:cNvCxnSpPr/>
            <p:nvPr/>
          </p:nvCxnSpPr>
          <p:spPr bwMode="auto">
            <a:xfrm flipV="1">
              <a:off x="3230880" y="3316224"/>
              <a:ext cx="829056" cy="69494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" name="Straight Connector 35"/>
            <p:cNvCxnSpPr/>
            <p:nvPr/>
          </p:nvCxnSpPr>
          <p:spPr bwMode="auto">
            <a:xfrm>
              <a:off x="3706368" y="2523744"/>
              <a:ext cx="1292352" cy="14630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" name="Straight Connector 36"/>
            <p:cNvCxnSpPr/>
            <p:nvPr/>
          </p:nvCxnSpPr>
          <p:spPr bwMode="auto">
            <a:xfrm flipV="1">
              <a:off x="5005388" y="2458974"/>
              <a:ext cx="862012" cy="21431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Straight Connector 37"/>
            <p:cNvCxnSpPr/>
            <p:nvPr/>
          </p:nvCxnSpPr>
          <p:spPr bwMode="auto">
            <a:xfrm rot="10800000">
              <a:off x="4052888" y="3325750"/>
              <a:ext cx="1028700" cy="27146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Connector 38"/>
            <p:cNvCxnSpPr/>
            <p:nvPr/>
          </p:nvCxnSpPr>
          <p:spPr bwMode="auto">
            <a:xfrm rot="16200000" flipH="1">
              <a:off x="4579144" y="3099529"/>
              <a:ext cx="923925" cy="8096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" name="Straight Connector 39"/>
            <p:cNvCxnSpPr/>
            <p:nvPr/>
          </p:nvCxnSpPr>
          <p:spPr bwMode="auto">
            <a:xfrm rot="16200000" flipV="1">
              <a:off x="3848100" y="3530537"/>
              <a:ext cx="876300" cy="4572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" name="Straight Connector 40"/>
            <p:cNvCxnSpPr/>
            <p:nvPr/>
          </p:nvCxnSpPr>
          <p:spPr bwMode="auto">
            <a:xfrm rot="5400000" flipH="1" flipV="1">
              <a:off x="4500562" y="3611500"/>
              <a:ext cx="609600" cy="58102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Straight Connector 41"/>
            <p:cNvCxnSpPr/>
            <p:nvPr/>
          </p:nvCxnSpPr>
          <p:spPr bwMode="auto">
            <a:xfrm>
              <a:off x="5086350" y="3592449"/>
              <a:ext cx="862013" cy="40957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Straight Connector 42"/>
            <p:cNvCxnSpPr/>
            <p:nvPr/>
          </p:nvCxnSpPr>
          <p:spPr bwMode="auto">
            <a:xfrm rot="10800000" flipV="1">
              <a:off x="4524375" y="4011549"/>
              <a:ext cx="1428750" cy="17145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Straight Connector 43"/>
            <p:cNvCxnSpPr/>
            <p:nvPr/>
          </p:nvCxnSpPr>
          <p:spPr bwMode="auto">
            <a:xfrm flipV="1">
              <a:off x="5100638" y="3135249"/>
              <a:ext cx="1366837" cy="4572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Straight Connector 44"/>
            <p:cNvCxnSpPr/>
            <p:nvPr/>
          </p:nvCxnSpPr>
          <p:spPr bwMode="auto">
            <a:xfrm rot="16200000" flipV="1">
              <a:off x="5845969" y="2485168"/>
              <a:ext cx="661988" cy="6096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Straight Connector 45"/>
            <p:cNvCxnSpPr/>
            <p:nvPr/>
          </p:nvCxnSpPr>
          <p:spPr bwMode="auto">
            <a:xfrm rot="5400000">
              <a:off x="5767389" y="3297174"/>
              <a:ext cx="885825" cy="52387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Straight Connector 46"/>
            <p:cNvCxnSpPr/>
            <p:nvPr/>
          </p:nvCxnSpPr>
          <p:spPr bwMode="auto">
            <a:xfrm rot="5400000" flipH="1" flipV="1">
              <a:off x="4910137" y="2639950"/>
              <a:ext cx="1138238" cy="77628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48" name="Group 24"/>
            <p:cNvGrpSpPr/>
            <p:nvPr/>
          </p:nvGrpSpPr>
          <p:grpSpPr>
            <a:xfrm>
              <a:off x="4840224" y="3364992"/>
              <a:ext cx="475488" cy="475488"/>
              <a:chOff x="2304288" y="3291840"/>
              <a:chExt cx="475488" cy="475488"/>
            </a:xfrm>
          </p:grpSpPr>
          <p:sp>
            <p:nvSpPr>
              <p:cNvPr id="81" name="Oval 25"/>
              <p:cNvSpPr/>
              <p:nvPr/>
            </p:nvSpPr>
            <p:spPr bwMode="auto">
              <a:xfrm>
                <a:off x="2304288" y="3291840"/>
                <a:ext cx="475488" cy="475488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82" name="Straight Connector 26"/>
              <p:cNvCxnSpPr/>
              <p:nvPr/>
            </p:nvCxnSpPr>
            <p:spPr bwMode="auto">
              <a:xfrm rot="16200000" flipH="1">
                <a:off x="2373922" y="3361474"/>
                <a:ext cx="336220" cy="33622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3" name="Straight Connector 27"/>
              <p:cNvCxnSpPr/>
              <p:nvPr/>
            </p:nvCxnSpPr>
            <p:spPr bwMode="auto">
              <a:xfrm rot="5400000" flipH="1" flipV="1">
                <a:off x="2373922" y="3361474"/>
                <a:ext cx="336220" cy="33622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49" name="Group 32"/>
            <p:cNvGrpSpPr/>
            <p:nvPr/>
          </p:nvGrpSpPr>
          <p:grpSpPr>
            <a:xfrm>
              <a:off x="4767072" y="2426208"/>
              <a:ext cx="475488" cy="475488"/>
              <a:chOff x="2304288" y="3291840"/>
              <a:chExt cx="475488" cy="475488"/>
            </a:xfrm>
          </p:grpSpPr>
          <p:sp>
            <p:nvSpPr>
              <p:cNvPr id="78" name="Oval 77"/>
              <p:cNvSpPr/>
              <p:nvPr/>
            </p:nvSpPr>
            <p:spPr bwMode="auto">
              <a:xfrm>
                <a:off x="2304288" y="3291840"/>
                <a:ext cx="475488" cy="475488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79" name="Straight Connector 78"/>
              <p:cNvCxnSpPr>
                <a:stCxn id="78" idx="1"/>
                <a:endCxn id="78" idx="5"/>
              </p:cNvCxnSpPr>
              <p:nvPr/>
            </p:nvCxnSpPr>
            <p:spPr bwMode="auto">
              <a:xfrm rot="16200000" flipH="1">
                <a:off x="2373922" y="3361474"/>
                <a:ext cx="336220" cy="33622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0" name="Straight Connector 79"/>
              <p:cNvCxnSpPr>
                <a:stCxn id="78" idx="3"/>
                <a:endCxn id="78" idx="7"/>
              </p:cNvCxnSpPr>
              <p:nvPr/>
            </p:nvCxnSpPr>
            <p:spPr bwMode="auto">
              <a:xfrm rot="5400000" flipH="1" flipV="1">
                <a:off x="2373922" y="3361474"/>
                <a:ext cx="336220" cy="33622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50" name="Group 49"/>
            <p:cNvGrpSpPr/>
            <p:nvPr/>
          </p:nvGrpSpPr>
          <p:grpSpPr>
            <a:xfrm>
              <a:off x="5632704" y="2218944"/>
              <a:ext cx="475488" cy="475488"/>
              <a:chOff x="2304288" y="3291840"/>
              <a:chExt cx="475488" cy="475488"/>
            </a:xfrm>
          </p:grpSpPr>
          <p:sp>
            <p:nvSpPr>
              <p:cNvPr id="75" name="Oval 74"/>
              <p:cNvSpPr/>
              <p:nvPr/>
            </p:nvSpPr>
            <p:spPr bwMode="auto">
              <a:xfrm>
                <a:off x="2304288" y="3291840"/>
                <a:ext cx="475488" cy="475488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76" name="Straight Connector 75"/>
              <p:cNvCxnSpPr>
                <a:stCxn id="75" idx="1"/>
                <a:endCxn id="75" idx="5"/>
              </p:cNvCxnSpPr>
              <p:nvPr/>
            </p:nvCxnSpPr>
            <p:spPr bwMode="auto">
              <a:xfrm rot="16200000" flipH="1">
                <a:off x="2373922" y="3361474"/>
                <a:ext cx="336220" cy="33622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7" name="Straight Connector 76"/>
              <p:cNvCxnSpPr>
                <a:stCxn id="75" idx="3"/>
                <a:endCxn id="75" idx="7"/>
              </p:cNvCxnSpPr>
              <p:nvPr/>
            </p:nvCxnSpPr>
            <p:spPr bwMode="auto">
              <a:xfrm rot="5400000" flipH="1" flipV="1">
                <a:off x="2373922" y="3361474"/>
                <a:ext cx="336220" cy="33622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51" name="Group 28"/>
            <p:cNvGrpSpPr/>
            <p:nvPr/>
          </p:nvGrpSpPr>
          <p:grpSpPr>
            <a:xfrm>
              <a:off x="3816096" y="3084576"/>
              <a:ext cx="475488" cy="475488"/>
              <a:chOff x="2304288" y="3291840"/>
              <a:chExt cx="475488" cy="475488"/>
            </a:xfrm>
          </p:grpSpPr>
          <p:sp>
            <p:nvSpPr>
              <p:cNvPr id="72" name="Oval 29"/>
              <p:cNvSpPr/>
              <p:nvPr/>
            </p:nvSpPr>
            <p:spPr bwMode="auto">
              <a:xfrm>
                <a:off x="2304288" y="3291840"/>
                <a:ext cx="475488" cy="475488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73" name="Straight Connector 72"/>
              <p:cNvCxnSpPr/>
              <p:nvPr/>
            </p:nvCxnSpPr>
            <p:spPr bwMode="auto">
              <a:xfrm rot="16200000" flipH="1">
                <a:off x="2373922" y="3361474"/>
                <a:ext cx="336220" cy="33622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4" name="Straight Connector 73"/>
              <p:cNvCxnSpPr/>
              <p:nvPr/>
            </p:nvCxnSpPr>
            <p:spPr bwMode="auto">
              <a:xfrm rot="5400000" flipH="1" flipV="1">
                <a:off x="2373922" y="3361474"/>
                <a:ext cx="336220" cy="33622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52" name="Group 45"/>
            <p:cNvGrpSpPr/>
            <p:nvPr/>
          </p:nvGrpSpPr>
          <p:grpSpPr>
            <a:xfrm>
              <a:off x="4279392" y="3950208"/>
              <a:ext cx="475488" cy="475488"/>
              <a:chOff x="2304288" y="3291840"/>
              <a:chExt cx="475488" cy="475488"/>
            </a:xfrm>
          </p:grpSpPr>
          <p:sp>
            <p:nvSpPr>
              <p:cNvPr id="69" name="Oval 68"/>
              <p:cNvSpPr/>
              <p:nvPr/>
            </p:nvSpPr>
            <p:spPr bwMode="auto">
              <a:xfrm>
                <a:off x="2304288" y="3291840"/>
                <a:ext cx="475488" cy="475488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70" name="Straight Connector 69"/>
              <p:cNvCxnSpPr>
                <a:stCxn id="69" idx="1"/>
                <a:endCxn id="69" idx="5"/>
              </p:cNvCxnSpPr>
              <p:nvPr/>
            </p:nvCxnSpPr>
            <p:spPr bwMode="auto">
              <a:xfrm rot="16200000" flipH="1">
                <a:off x="2373922" y="3361474"/>
                <a:ext cx="336220" cy="33622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1" name="Straight Connector 70"/>
              <p:cNvCxnSpPr>
                <a:stCxn id="69" idx="3"/>
                <a:endCxn id="69" idx="7"/>
              </p:cNvCxnSpPr>
              <p:nvPr/>
            </p:nvCxnSpPr>
            <p:spPr bwMode="auto">
              <a:xfrm rot="5400000" flipH="1" flipV="1">
                <a:off x="2373922" y="3361474"/>
                <a:ext cx="336220" cy="33622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53" name="Group 36"/>
            <p:cNvGrpSpPr/>
            <p:nvPr/>
          </p:nvGrpSpPr>
          <p:grpSpPr>
            <a:xfrm>
              <a:off x="5705856" y="3767328"/>
              <a:ext cx="475488" cy="475488"/>
              <a:chOff x="2304288" y="3291840"/>
              <a:chExt cx="475488" cy="475488"/>
            </a:xfrm>
          </p:grpSpPr>
          <p:sp>
            <p:nvSpPr>
              <p:cNvPr id="66" name="Oval 65"/>
              <p:cNvSpPr/>
              <p:nvPr/>
            </p:nvSpPr>
            <p:spPr bwMode="auto">
              <a:xfrm>
                <a:off x="2304288" y="3291840"/>
                <a:ext cx="475488" cy="475488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67" name="Straight Connector 66"/>
              <p:cNvCxnSpPr>
                <a:stCxn id="66" idx="1"/>
                <a:endCxn id="66" idx="5"/>
              </p:cNvCxnSpPr>
              <p:nvPr/>
            </p:nvCxnSpPr>
            <p:spPr bwMode="auto">
              <a:xfrm rot="16200000" flipH="1">
                <a:off x="2373922" y="3361474"/>
                <a:ext cx="336220" cy="33622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8" name="Straight Connector 67"/>
              <p:cNvCxnSpPr>
                <a:stCxn id="66" idx="3"/>
                <a:endCxn id="66" idx="7"/>
              </p:cNvCxnSpPr>
              <p:nvPr/>
            </p:nvCxnSpPr>
            <p:spPr bwMode="auto">
              <a:xfrm rot="5400000" flipH="1" flipV="1">
                <a:off x="2373922" y="3361474"/>
                <a:ext cx="336220" cy="33622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54" name="Group 19"/>
            <p:cNvGrpSpPr/>
            <p:nvPr/>
          </p:nvGrpSpPr>
          <p:grpSpPr>
            <a:xfrm>
              <a:off x="2999232" y="3803904"/>
              <a:ext cx="475488" cy="475488"/>
              <a:chOff x="2304288" y="3291840"/>
              <a:chExt cx="475488" cy="475488"/>
            </a:xfrm>
          </p:grpSpPr>
          <p:sp>
            <p:nvSpPr>
              <p:cNvPr id="63" name="Oval 62"/>
              <p:cNvSpPr/>
              <p:nvPr/>
            </p:nvSpPr>
            <p:spPr bwMode="auto">
              <a:xfrm>
                <a:off x="2304288" y="3291840"/>
                <a:ext cx="475488" cy="475488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64" name="Straight Connector 63"/>
              <p:cNvCxnSpPr>
                <a:stCxn id="63" idx="1"/>
                <a:endCxn id="63" idx="5"/>
              </p:cNvCxnSpPr>
              <p:nvPr/>
            </p:nvCxnSpPr>
            <p:spPr bwMode="auto">
              <a:xfrm rot="16200000" flipH="1">
                <a:off x="2373922" y="3361474"/>
                <a:ext cx="336220" cy="33622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5" name="Straight Connector 64"/>
              <p:cNvCxnSpPr>
                <a:stCxn id="63" idx="3"/>
                <a:endCxn id="63" idx="7"/>
              </p:cNvCxnSpPr>
              <p:nvPr/>
            </p:nvCxnSpPr>
            <p:spPr bwMode="auto">
              <a:xfrm rot="5400000" flipH="1" flipV="1">
                <a:off x="2373922" y="3361474"/>
                <a:ext cx="336220" cy="33622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55" name="Group 40"/>
            <p:cNvGrpSpPr/>
            <p:nvPr/>
          </p:nvGrpSpPr>
          <p:grpSpPr>
            <a:xfrm>
              <a:off x="6230112" y="2889504"/>
              <a:ext cx="475488" cy="475488"/>
              <a:chOff x="2304288" y="3291840"/>
              <a:chExt cx="475488" cy="475488"/>
            </a:xfrm>
          </p:grpSpPr>
          <p:sp>
            <p:nvSpPr>
              <p:cNvPr id="60" name="Oval 59"/>
              <p:cNvSpPr/>
              <p:nvPr/>
            </p:nvSpPr>
            <p:spPr bwMode="auto">
              <a:xfrm>
                <a:off x="2304288" y="3291840"/>
                <a:ext cx="475488" cy="475488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61" name="Straight Connector 60"/>
              <p:cNvCxnSpPr>
                <a:stCxn id="60" idx="1"/>
                <a:endCxn id="60" idx="5"/>
              </p:cNvCxnSpPr>
              <p:nvPr/>
            </p:nvCxnSpPr>
            <p:spPr bwMode="auto">
              <a:xfrm rot="16200000" flipH="1">
                <a:off x="2373922" y="3361474"/>
                <a:ext cx="336220" cy="33622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2" name="Straight Connector 61"/>
              <p:cNvCxnSpPr>
                <a:stCxn id="60" idx="3"/>
                <a:endCxn id="60" idx="7"/>
              </p:cNvCxnSpPr>
              <p:nvPr/>
            </p:nvCxnSpPr>
            <p:spPr bwMode="auto">
              <a:xfrm rot="5400000" flipH="1" flipV="1">
                <a:off x="2373922" y="3361474"/>
                <a:ext cx="336220" cy="33622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56" name="Group 20"/>
            <p:cNvGrpSpPr/>
            <p:nvPr/>
          </p:nvGrpSpPr>
          <p:grpSpPr>
            <a:xfrm>
              <a:off x="3474720" y="2304288"/>
              <a:ext cx="475488" cy="475488"/>
              <a:chOff x="2304288" y="3291840"/>
              <a:chExt cx="475488" cy="475488"/>
            </a:xfrm>
          </p:grpSpPr>
          <p:sp>
            <p:nvSpPr>
              <p:cNvPr id="57" name="Oval 21"/>
              <p:cNvSpPr/>
              <p:nvPr/>
            </p:nvSpPr>
            <p:spPr bwMode="auto">
              <a:xfrm>
                <a:off x="2304288" y="3291840"/>
                <a:ext cx="475488" cy="475488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58" name="Straight Connector 22"/>
              <p:cNvCxnSpPr/>
              <p:nvPr/>
            </p:nvCxnSpPr>
            <p:spPr bwMode="auto">
              <a:xfrm rot="16200000" flipH="1">
                <a:off x="2373922" y="3361474"/>
                <a:ext cx="336220" cy="33622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9" name="Straight Connector 23"/>
              <p:cNvCxnSpPr/>
              <p:nvPr/>
            </p:nvCxnSpPr>
            <p:spPr bwMode="auto">
              <a:xfrm rot="5400000" flipH="1" flipV="1">
                <a:off x="2373922" y="3361474"/>
                <a:ext cx="336220" cy="33622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cxnSp>
        <p:nvCxnSpPr>
          <p:cNvPr id="84" name="Straight Connector 83"/>
          <p:cNvCxnSpPr>
            <a:endCxn id="63" idx="3"/>
          </p:cNvCxnSpPr>
          <p:nvPr/>
        </p:nvCxnSpPr>
        <p:spPr bwMode="auto">
          <a:xfrm flipV="1">
            <a:off x="2489203" y="2514856"/>
            <a:ext cx="1241382" cy="44424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87" name="Picture 18" descr="WLan_Router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72818" y="2530666"/>
            <a:ext cx="936625" cy="862012"/>
          </a:xfrm>
          <a:prstGeom prst="rect">
            <a:avLst/>
          </a:prstGeom>
          <a:noFill/>
        </p:spPr>
      </p:pic>
      <p:grpSp>
        <p:nvGrpSpPr>
          <p:cNvPr id="88" name="Group 87"/>
          <p:cNvGrpSpPr/>
          <p:nvPr/>
        </p:nvGrpSpPr>
        <p:grpSpPr>
          <a:xfrm>
            <a:off x="402336" y="3314700"/>
            <a:ext cx="2942336" cy="2766882"/>
            <a:chOff x="402336" y="3314700"/>
            <a:chExt cx="2942336" cy="2766882"/>
          </a:xfrm>
        </p:grpSpPr>
        <p:grpSp>
          <p:nvGrpSpPr>
            <p:cNvPr id="89" name="Group 94"/>
            <p:cNvGrpSpPr/>
            <p:nvPr/>
          </p:nvGrpSpPr>
          <p:grpSpPr>
            <a:xfrm>
              <a:off x="402336" y="3408218"/>
              <a:ext cx="2048256" cy="2673364"/>
              <a:chOff x="402336" y="3408218"/>
              <a:chExt cx="2048256" cy="2673364"/>
            </a:xfrm>
          </p:grpSpPr>
          <p:cxnSp>
            <p:nvCxnSpPr>
              <p:cNvPr id="91" name="Straight Connector 90"/>
              <p:cNvCxnSpPr>
                <a:stCxn id="92" idx="3"/>
              </p:cNvCxnSpPr>
              <p:nvPr/>
            </p:nvCxnSpPr>
            <p:spPr bwMode="auto">
              <a:xfrm flipV="1">
                <a:off x="1777111" y="3408218"/>
                <a:ext cx="508889" cy="192241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pic>
            <p:nvPicPr>
              <p:cNvPr id="92" name="Picture 37" descr="iMac_view"/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769049" y="4887722"/>
                <a:ext cx="1008062" cy="885825"/>
              </a:xfrm>
              <a:prstGeom prst="rect">
                <a:avLst/>
              </a:prstGeom>
              <a:noFill/>
            </p:spPr>
          </p:pic>
          <p:sp>
            <p:nvSpPr>
              <p:cNvPr id="93" name="TextBox 92"/>
              <p:cNvSpPr txBox="1"/>
              <p:nvPr/>
            </p:nvSpPr>
            <p:spPr>
              <a:xfrm>
                <a:off x="402336" y="5681472"/>
                <a:ext cx="204825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000" i="1" dirty="0" smtClean="0"/>
                  <a:t>192.168.1.2</a:t>
                </a:r>
                <a:endParaRPr lang="en-US" sz="2000" i="1" dirty="0"/>
              </a:p>
            </p:txBody>
          </p:sp>
        </p:grpSp>
        <p:sp>
          <p:nvSpPr>
            <p:cNvPr id="90" name="TextBox 89"/>
            <p:cNvSpPr txBox="1"/>
            <p:nvPr/>
          </p:nvSpPr>
          <p:spPr>
            <a:xfrm>
              <a:off x="1296416" y="3314700"/>
              <a:ext cx="20482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i="1" dirty="0" smtClean="0"/>
                <a:t>192.168.0.1</a:t>
              </a:r>
              <a:endParaRPr lang="en-US" sz="2000" i="1" dirty="0"/>
            </a:p>
          </p:txBody>
        </p:sp>
      </p:grpSp>
      <p:sp>
        <p:nvSpPr>
          <p:cNvPr id="94" name="TextBox 93"/>
          <p:cNvSpPr txBox="1"/>
          <p:nvPr/>
        </p:nvSpPr>
        <p:spPr>
          <a:xfrm>
            <a:off x="3550412" y="2462276"/>
            <a:ext cx="768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ISP</a:t>
            </a:r>
            <a:endParaRPr lang="en-US" sz="2000" b="1" dirty="0"/>
          </a:p>
        </p:txBody>
      </p:sp>
      <p:sp>
        <p:nvSpPr>
          <p:cNvPr id="112" name="Rounded Rectangle 111"/>
          <p:cNvSpPr/>
          <p:nvPr/>
        </p:nvSpPr>
        <p:spPr bwMode="auto">
          <a:xfrm>
            <a:off x="2962286" y="3649980"/>
            <a:ext cx="4924552" cy="123139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NAT</a:t>
            </a:r>
          </a:p>
        </p:txBody>
      </p:sp>
      <p:cxnSp>
        <p:nvCxnSpPr>
          <p:cNvPr id="114" name="Straight Connector 113"/>
          <p:cNvCxnSpPr/>
          <p:nvPr/>
        </p:nvCxnSpPr>
        <p:spPr bwMode="auto">
          <a:xfrm rot="10800000">
            <a:off x="2964758" y="4158253"/>
            <a:ext cx="4907247" cy="166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5" name="TextBox 114"/>
          <p:cNvSpPr txBox="1"/>
          <p:nvPr/>
        </p:nvSpPr>
        <p:spPr>
          <a:xfrm>
            <a:off x="3382402" y="3362453"/>
            <a:ext cx="410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N</a:t>
            </a:r>
            <a:r>
              <a:rPr lang="en-US" sz="1800" dirty="0" smtClean="0"/>
              <a:t>etwork </a:t>
            </a:r>
            <a:r>
              <a:rPr lang="en-US" sz="1800" b="1" dirty="0" smtClean="0"/>
              <a:t>A</a:t>
            </a:r>
            <a:r>
              <a:rPr lang="en-US" sz="1800" dirty="0" smtClean="0"/>
              <a:t>ddress </a:t>
            </a:r>
            <a:r>
              <a:rPr lang="en-US" sz="1800" b="1" dirty="0" smtClean="0"/>
              <a:t>T</a:t>
            </a:r>
            <a:r>
              <a:rPr lang="en-US" sz="1800" dirty="0" smtClean="0"/>
              <a:t>ranslation</a:t>
            </a:r>
            <a:endParaRPr lang="en-US" sz="1800" dirty="0"/>
          </a:p>
        </p:txBody>
      </p:sp>
      <p:cxnSp>
        <p:nvCxnSpPr>
          <p:cNvPr id="111" name="Straight Connector 110"/>
          <p:cNvCxnSpPr/>
          <p:nvPr/>
        </p:nvCxnSpPr>
        <p:spPr bwMode="auto">
          <a:xfrm rot="16200000" flipV="1">
            <a:off x="2654876" y="3330288"/>
            <a:ext cx="477984" cy="25977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2" name="TextBox 121"/>
          <p:cNvSpPr txBox="1"/>
          <p:nvPr/>
        </p:nvSpPr>
        <p:spPr>
          <a:xfrm>
            <a:off x="914400" y="6172200"/>
            <a:ext cx="11961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Nicolas</a:t>
            </a:r>
            <a:endParaRPr lang="en-US" dirty="0"/>
          </a:p>
        </p:txBody>
      </p:sp>
      <p:sp>
        <p:nvSpPr>
          <p:cNvPr id="123" name="TextBox 122"/>
          <p:cNvSpPr txBox="1"/>
          <p:nvPr/>
        </p:nvSpPr>
        <p:spPr>
          <a:xfrm>
            <a:off x="7159337" y="1101436"/>
            <a:ext cx="8354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Olga</a:t>
            </a:r>
            <a:endParaRPr lang="en-US" dirty="0"/>
          </a:p>
        </p:txBody>
      </p:sp>
      <p:pic>
        <p:nvPicPr>
          <p:cNvPr id="100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60573" y="1018309"/>
            <a:ext cx="630382" cy="630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5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4073" y="6078681"/>
            <a:ext cx="630382" cy="630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28" name="Group 127"/>
          <p:cNvGrpSpPr/>
          <p:nvPr/>
        </p:nvGrpSpPr>
        <p:grpSpPr>
          <a:xfrm>
            <a:off x="62345" y="850756"/>
            <a:ext cx="3908460" cy="1445068"/>
            <a:chOff x="62345" y="850756"/>
            <a:chExt cx="3908460" cy="1445068"/>
          </a:xfrm>
        </p:grpSpPr>
        <p:grpSp>
          <p:nvGrpSpPr>
            <p:cNvPr id="127" name="Group 126"/>
            <p:cNvGrpSpPr/>
            <p:nvPr/>
          </p:nvGrpSpPr>
          <p:grpSpPr>
            <a:xfrm>
              <a:off x="62345" y="850756"/>
              <a:ext cx="3908460" cy="1123517"/>
              <a:chOff x="62345" y="850756"/>
              <a:chExt cx="3908460" cy="1123517"/>
            </a:xfrm>
          </p:grpSpPr>
          <p:sp>
            <p:nvSpPr>
              <p:cNvPr id="107" name="Rounded Rectangle 106"/>
              <p:cNvSpPr/>
              <p:nvPr/>
            </p:nvSpPr>
            <p:spPr bwMode="auto">
              <a:xfrm>
                <a:off x="62346" y="862446"/>
                <a:ext cx="3439391" cy="1111827"/>
              </a:xfrm>
              <a:prstGeom prst="roundRect">
                <a:avLst/>
              </a:prstGeom>
              <a:solidFill>
                <a:srgbClr val="FFFF99"/>
              </a:solidFill>
              <a:ln>
                <a:headEnd type="none" w="med" len="med"/>
                <a:tailEnd type="none" w="med" len="med"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pic>
            <p:nvPicPr>
              <p:cNvPr id="260098" name="Picture 2"/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133785" y="850756"/>
                <a:ext cx="572799" cy="5727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85" name="TextBox 84"/>
              <p:cNvSpPr txBox="1"/>
              <p:nvPr/>
            </p:nvSpPr>
            <p:spPr>
              <a:xfrm>
                <a:off x="633844" y="872835"/>
                <a:ext cx="277031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CH" dirty="0" smtClean="0"/>
                  <a:t>Skype Super Node</a:t>
                </a:r>
                <a:endParaRPr lang="en-US" dirty="0"/>
              </a:p>
            </p:txBody>
          </p:sp>
          <p:cxnSp>
            <p:nvCxnSpPr>
              <p:cNvPr id="96" name="Straight Connector 95"/>
              <p:cNvCxnSpPr>
                <a:stCxn id="57" idx="2"/>
                <a:endCxn id="107" idx="3"/>
              </p:cNvCxnSpPr>
              <p:nvPr/>
            </p:nvCxnSpPr>
            <p:spPr bwMode="auto">
              <a:xfrm rot="10800000">
                <a:off x="3501738" y="1418360"/>
                <a:ext cx="469067" cy="10939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7" name="Straight Connector 116"/>
              <p:cNvCxnSpPr>
                <a:stCxn id="107" idx="1"/>
                <a:endCxn id="107" idx="3"/>
              </p:cNvCxnSpPr>
              <p:nvPr/>
            </p:nvCxnSpPr>
            <p:spPr bwMode="auto">
              <a:xfrm rot="10800000" flipH="1">
                <a:off x="62345" y="1418360"/>
                <a:ext cx="3439391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20" name="TextBox 119"/>
            <p:cNvSpPr txBox="1"/>
            <p:nvPr/>
          </p:nvSpPr>
          <p:spPr>
            <a:xfrm>
              <a:off x="118317" y="1895714"/>
              <a:ext cx="20482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i="1" dirty="0" smtClean="0"/>
                <a:t>77.4.5.6</a:t>
              </a:r>
              <a:endParaRPr lang="en-US" sz="2000" i="1" dirty="0"/>
            </a:p>
          </p:txBody>
        </p:sp>
      </p:grpSp>
      <p:sp>
        <p:nvSpPr>
          <p:cNvPr id="124" name="Rectangle 123"/>
          <p:cNvSpPr/>
          <p:nvPr/>
        </p:nvSpPr>
        <p:spPr bwMode="auto">
          <a:xfrm>
            <a:off x="-2571800" y="4231774"/>
            <a:ext cx="2338324" cy="639572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/>
              <a:t>to:     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77.4.5.6:70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/>
              <a:t>from:</a:t>
            </a:r>
            <a:r>
              <a:rPr lang="en-US" sz="2000" i="1" dirty="0" smtClean="0"/>
              <a:t>192.168.1.2:80</a:t>
            </a:r>
            <a:endParaRPr kumimoji="0" lang="en-US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5" name="Rectangle 124"/>
          <p:cNvSpPr/>
          <p:nvPr/>
        </p:nvSpPr>
        <p:spPr bwMode="auto">
          <a:xfrm>
            <a:off x="-2571800" y="1916499"/>
            <a:ext cx="2338324" cy="639572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/>
              <a:t>to:     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77.4.5.6:70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/>
              <a:t>from:</a:t>
            </a:r>
            <a:r>
              <a:rPr lang="en-US" sz="2000" i="1" dirty="0" smtClean="0"/>
              <a:t>15.3.4.5:660</a:t>
            </a:r>
            <a:endParaRPr kumimoji="0" lang="en-US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3000364" y="4178763"/>
            <a:ext cx="4805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ym typeface="Wingdings" pitchFamily="2" charset="2"/>
              </a:rPr>
              <a:t>IP </a:t>
            </a:r>
            <a:r>
              <a:rPr lang="en-US" sz="1800" i="1" dirty="0" smtClean="0">
                <a:sym typeface="Wingdings" pitchFamily="2" charset="2"/>
              </a:rPr>
              <a:t>77.4.5.6 </a:t>
            </a:r>
            <a:r>
              <a:rPr lang="en-US" sz="1800" dirty="0" smtClean="0">
                <a:sym typeface="Wingdings" pitchFamily="2" charset="2"/>
              </a:rPr>
              <a:t>port</a:t>
            </a:r>
            <a:r>
              <a:rPr lang="en-US" sz="1800" i="1" dirty="0" smtClean="0">
                <a:sym typeface="Wingdings" pitchFamily="2" charset="2"/>
              </a:rPr>
              <a:t> 660 </a:t>
            </a:r>
            <a:r>
              <a:rPr lang="en-US" sz="1800" dirty="0" smtClean="0"/>
              <a:t>↔ </a:t>
            </a:r>
            <a:r>
              <a:rPr lang="en-US" sz="1800" i="1" dirty="0" smtClean="0"/>
              <a:t>192.168.1.2:80</a:t>
            </a:r>
            <a:endParaRPr lang="en-US" sz="1800" i="1" dirty="0" smtClean="0">
              <a:sym typeface="Wingdings" pitchFamily="2" charset="2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384464" y="1392381"/>
            <a:ext cx="28264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000" dirty="0" smtClean="0"/>
              <a:t>Nicolas </a:t>
            </a:r>
            <a:r>
              <a:rPr lang="en-US" sz="2000" dirty="0" smtClean="0"/>
              <a:t>-&gt; 15.3.4.5:660</a:t>
            </a:r>
            <a:endParaRPr lang="en-US" sz="2000" dirty="0"/>
          </a:p>
        </p:txBody>
      </p:sp>
      <p:grpSp>
        <p:nvGrpSpPr>
          <p:cNvPr id="136" name="Group 135"/>
          <p:cNvGrpSpPr/>
          <p:nvPr/>
        </p:nvGrpSpPr>
        <p:grpSpPr>
          <a:xfrm>
            <a:off x="3480955" y="1319646"/>
            <a:ext cx="4156363" cy="524740"/>
            <a:chOff x="3480955" y="1319646"/>
            <a:chExt cx="4156363" cy="524740"/>
          </a:xfrm>
        </p:grpSpPr>
        <p:sp>
          <p:nvSpPr>
            <p:cNvPr id="129" name="Freeform 128"/>
            <p:cNvSpPr/>
            <p:nvPr/>
          </p:nvSpPr>
          <p:spPr bwMode="auto">
            <a:xfrm>
              <a:off x="3480955" y="1558636"/>
              <a:ext cx="4156363" cy="285750"/>
            </a:xfrm>
            <a:custGeom>
              <a:avLst/>
              <a:gdLst>
                <a:gd name="connsiteX0" fmla="*/ 4156363 w 4156363"/>
                <a:gd name="connsiteY0" fmla="*/ 0 h 285750"/>
                <a:gd name="connsiteX1" fmla="*/ 1766454 w 4156363"/>
                <a:gd name="connsiteY1" fmla="*/ 280555 h 285750"/>
                <a:gd name="connsiteX2" fmla="*/ 0 w 4156363"/>
                <a:gd name="connsiteY2" fmla="*/ 31173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56363" h="285750">
                  <a:moveTo>
                    <a:pt x="4156363" y="0"/>
                  </a:moveTo>
                  <a:cubicBezTo>
                    <a:pt x="3307772" y="137680"/>
                    <a:pt x="2459181" y="275360"/>
                    <a:pt x="1766454" y="280555"/>
                  </a:cubicBezTo>
                  <a:cubicBezTo>
                    <a:pt x="1073727" y="285750"/>
                    <a:pt x="313459" y="74469"/>
                    <a:pt x="0" y="31173"/>
                  </a:cubicBezTo>
                </a:path>
              </a:pathLst>
            </a:cu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6276110" y="1319646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1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37" name="Group 136"/>
          <p:cNvGrpSpPr/>
          <p:nvPr/>
        </p:nvGrpSpPr>
        <p:grpSpPr>
          <a:xfrm>
            <a:off x="1569027" y="1745673"/>
            <a:ext cx="2242704" cy="3002972"/>
            <a:chOff x="1569027" y="1745673"/>
            <a:chExt cx="2242704" cy="3002972"/>
          </a:xfrm>
        </p:grpSpPr>
        <p:sp>
          <p:nvSpPr>
            <p:cNvPr id="130" name="Freeform 129"/>
            <p:cNvSpPr/>
            <p:nvPr/>
          </p:nvSpPr>
          <p:spPr bwMode="auto">
            <a:xfrm>
              <a:off x="1569027" y="1745673"/>
              <a:ext cx="2242704" cy="3002972"/>
            </a:xfrm>
            <a:custGeom>
              <a:avLst/>
              <a:gdLst>
                <a:gd name="connsiteX0" fmla="*/ 1932709 w 2242704"/>
                <a:gd name="connsiteY0" fmla="*/ 0 h 3002972"/>
                <a:gd name="connsiteX1" fmla="*/ 2047009 w 2242704"/>
                <a:gd name="connsiteY1" fmla="*/ 602672 h 3002972"/>
                <a:gd name="connsiteX2" fmla="*/ 758537 w 2242704"/>
                <a:gd name="connsiteY2" fmla="*/ 1475509 h 3002972"/>
                <a:gd name="connsiteX3" fmla="*/ 0 w 2242704"/>
                <a:gd name="connsiteY3" fmla="*/ 3002972 h 3002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42704" h="3002972">
                  <a:moveTo>
                    <a:pt x="1932709" y="0"/>
                  </a:moveTo>
                  <a:cubicBezTo>
                    <a:pt x="2087706" y="178377"/>
                    <a:pt x="2242704" y="356754"/>
                    <a:pt x="2047009" y="602672"/>
                  </a:cubicBezTo>
                  <a:cubicBezTo>
                    <a:pt x="1851314" y="848590"/>
                    <a:pt x="1099705" y="1075459"/>
                    <a:pt x="758537" y="1475509"/>
                  </a:cubicBezTo>
                  <a:cubicBezTo>
                    <a:pt x="417369" y="1875559"/>
                    <a:pt x="208684" y="2439265"/>
                    <a:pt x="0" y="3002972"/>
                  </a:cubicBezTo>
                </a:path>
              </a:pathLst>
            </a:cu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2597728" y="2410691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2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1714500" y="1828800"/>
            <a:ext cx="5881255" cy="2982191"/>
            <a:chOff x="1714500" y="1828800"/>
            <a:chExt cx="5881255" cy="2982191"/>
          </a:xfrm>
        </p:grpSpPr>
        <p:sp>
          <p:nvSpPr>
            <p:cNvPr id="131" name="Freeform 130"/>
            <p:cNvSpPr/>
            <p:nvPr/>
          </p:nvSpPr>
          <p:spPr bwMode="auto">
            <a:xfrm>
              <a:off x="1714500" y="1828800"/>
              <a:ext cx="5881255" cy="2982191"/>
            </a:xfrm>
            <a:custGeom>
              <a:avLst/>
              <a:gdLst>
                <a:gd name="connsiteX0" fmla="*/ 0 w 5881255"/>
                <a:gd name="connsiteY0" fmla="*/ 2982191 h 2982191"/>
                <a:gd name="connsiteX1" fmla="*/ 862445 w 5881255"/>
                <a:gd name="connsiteY1" fmla="*/ 1402773 h 2982191"/>
                <a:gd name="connsiteX2" fmla="*/ 3200400 w 5881255"/>
                <a:gd name="connsiteY2" fmla="*/ 540327 h 2982191"/>
                <a:gd name="connsiteX3" fmla="*/ 5881255 w 5881255"/>
                <a:gd name="connsiteY3" fmla="*/ 0 h 2982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81255" h="2982191">
                  <a:moveTo>
                    <a:pt x="0" y="2982191"/>
                  </a:moveTo>
                  <a:cubicBezTo>
                    <a:pt x="164522" y="2395970"/>
                    <a:pt x="329045" y="1809750"/>
                    <a:pt x="862445" y="1402773"/>
                  </a:cubicBezTo>
                  <a:cubicBezTo>
                    <a:pt x="1395845" y="995796"/>
                    <a:pt x="2363932" y="774122"/>
                    <a:pt x="3200400" y="540327"/>
                  </a:cubicBezTo>
                  <a:cubicBezTo>
                    <a:pt x="4036868" y="306532"/>
                    <a:pt x="4959061" y="153266"/>
                    <a:pt x="5881255" y="0"/>
                  </a:cubicBezTo>
                </a:path>
              </a:pathLst>
            </a:cu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2795155" y="3002972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3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135" name="TextBox 134"/>
          <p:cNvSpPr txBox="1"/>
          <p:nvPr/>
        </p:nvSpPr>
        <p:spPr>
          <a:xfrm>
            <a:off x="3000364" y="4429132"/>
            <a:ext cx="4805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ym typeface="Wingdings" pitchFamily="2" charset="2"/>
              </a:rPr>
              <a:t>IP </a:t>
            </a:r>
            <a:r>
              <a:rPr lang="en-US" sz="1800" i="1" dirty="0" smtClean="0">
                <a:sym typeface="Wingdings" pitchFamily="2" charset="2"/>
              </a:rPr>
              <a:t>18.3.3.1 </a:t>
            </a:r>
            <a:r>
              <a:rPr lang="en-US" sz="1800" dirty="0" smtClean="0">
                <a:sym typeface="Wingdings" pitchFamily="2" charset="2"/>
              </a:rPr>
              <a:t>port</a:t>
            </a:r>
            <a:r>
              <a:rPr lang="en-US" sz="1800" i="1" dirty="0" smtClean="0">
                <a:sym typeface="Wingdings" pitchFamily="2" charset="2"/>
              </a:rPr>
              <a:t> 661 </a:t>
            </a:r>
            <a:r>
              <a:rPr lang="en-US" sz="1800" dirty="0" smtClean="0"/>
              <a:t>↔ </a:t>
            </a:r>
            <a:r>
              <a:rPr lang="en-US" sz="1800" i="1" dirty="0" smtClean="0"/>
              <a:t>192.168.1.2:80</a:t>
            </a:r>
            <a:endParaRPr lang="en-US" sz="1800" i="1" dirty="0" smtClean="0">
              <a:sym typeface="Wingdings" pitchFamily="2" charset="2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10572792" y="4231774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 smtClean="0">
                <a:sym typeface="Wingdings" pitchFamily="2" charset="2"/>
              </a:rPr>
              <a:t>empty</a:t>
            </a:r>
            <a:endParaRPr lang="en-US" sz="18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5573 -0.00741 L -0.65573 -0.00741 " pathEditMode="relative" ptsTypes="AA">
                                      <p:cBhvr>
                                        <p:cTn id="6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261 -0.00185 L 0.35261 -0.00185 " pathEditMode="relative" ptsTypes="AA">
                                      <p:cBhvr>
                                        <p:cTn id="14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261 -0.00185 L 0.29097 -0.22593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00" y="-11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1406 4.07407E-6 L 0.51406 4.07407E-6 " pathEditMode="relative" ptsTypes="AA">
                                      <p:cBhvr>
                                        <p:cTn id="22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1406 4.07407E-6 C 0.58594 -0.02385 0.65781 -0.04769 0.65486 -0.06968 C 0.65191 -0.09167 0.57379 -0.11181 0.49583 -0.13172 " pathEditMode="relative" rAng="0" ptsTypes="aaA">
                                      <p:cBhvr>
                                        <p:cTn id="32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0" y="-6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 animBg="1"/>
      <p:bldP spid="124" grpId="1" animBg="1"/>
      <p:bldP spid="124" grpId="2" animBg="1"/>
      <p:bldP spid="125" grpId="0" animBg="1"/>
      <p:bldP spid="125" grpId="2" animBg="1"/>
      <p:bldP spid="125" grpId="3" animBg="1"/>
      <p:bldP spid="126" grpId="1"/>
      <p:bldP spid="102" grpId="0"/>
      <p:bldP spid="135" grpId="1"/>
      <p:bldP spid="113" grpId="0"/>
      <p:bldP spid="11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IP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2808732" y="1812476"/>
            <a:ext cx="2778252" cy="1991682"/>
            <a:chOff x="2670048" y="1767840"/>
            <a:chExt cx="4693920" cy="3364992"/>
          </a:xfrm>
        </p:grpSpPr>
        <p:sp>
          <p:nvSpPr>
            <p:cNvPr id="13" name="Cloud 12"/>
            <p:cNvSpPr/>
            <p:nvPr/>
          </p:nvSpPr>
          <p:spPr bwMode="auto">
            <a:xfrm>
              <a:off x="2670048" y="1767840"/>
              <a:ext cx="4693920" cy="3364992"/>
            </a:xfrm>
            <a:prstGeom prst="cloud">
              <a:avLst/>
            </a:prstGeom>
            <a:solidFill>
              <a:srgbClr val="6A80F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 bwMode="auto">
            <a:xfrm rot="5400000" flipH="1" flipV="1">
              <a:off x="2718816" y="3048000"/>
              <a:ext cx="1499616" cy="4754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 flipV="1">
              <a:off x="3230880" y="3316224"/>
              <a:ext cx="829056" cy="69494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 bwMode="auto">
            <a:xfrm>
              <a:off x="3706368" y="2523744"/>
              <a:ext cx="1292352" cy="14630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Connector 16"/>
            <p:cNvCxnSpPr/>
            <p:nvPr/>
          </p:nvCxnSpPr>
          <p:spPr bwMode="auto">
            <a:xfrm flipV="1">
              <a:off x="5005388" y="2458974"/>
              <a:ext cx="862012" cy="21431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traight Connector 17"/>
            <p:cNvCxnSpPr/>
            <p:nvPr/>
          </p:nvCxnSpPr>
          <p:spPr bwMode="auto">
            <a:xfrm rot="10800000">
              <a:off x="4052888" y="3325750"/>
              <a:ext cx="1028700" cy="27146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 rot="16200000" flipH="1">
              <a:off x="4579144" y="3099529"/>
              <a:ext cx="923925" cy="8096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 rot="16200000" flipV="1">
              <a:off x="3848100" y="3530537"/>
              <a:ext cx="876300" cy="4572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 bwMode="auto">
            <a:xfrm rot="5400000" flipH="1" flipV="1">
              <a:off x="4500562" y="3611500"/>
              <a:ext cx="609600" cy="58102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>
              <a:off x="5086350" y="3592449"/>
              <a:ext cx="862013" cy="40957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 rot="10800000" flipV="1">
              <a:off x="4524375" y="4011549"/>
              <a:ext cx="1428750" cy="17145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/>
            <p:nvPr/>
          </p:nvCxnSpPr>
          <p:spPr bwMode="auto">
            <a:xfrm flipV="1">
              <a:off x="5100638" y="3135249"/>
              <a:ext cx="1366837" cy="4572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/>
            <p:cNvCxnSpPr/>
            <p:nvPr/>
          </p:nvCxnSpPr>
          <p:spPr bwMode="auto">
            <a:xfrm rot="16200000" flipV="1">
              <a:off x="5845969" y="2485168"/>
              <a:ext cx="661988" cy="6096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 bwMode="auto">
            <a:xfrm rot="5400000">
              <a:off x="5767389" y="3297174"/>
              <a:ext cx="885825" cy="52387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 rot="5400000" flipH="1" flipV="1">
              <a:off x="4910137" y="2639950"/>
              <a:ext cx="1138238" cy="77628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28" name="Group 24"/>
            <p:cNvGrpSpPr/>
            <p:nvPr/>
          </p:nvGrpSpPr>
          <p:grpSpPr>
            <a:xfrm>
              <a:off x="4840224" y="3364992"/>
              <a:ext cx="475488" cy="475488"/>
              <a:chOff x="2304288" y="3291840"/>
              <a:chExt cx="475488" cy="475488"/>
            </a:xfrm>
          </p:grpSpPr>
          <p:sp>
            <p:nvSpPr>
              <p:cNvPr id="61" name="Oval 25"/>
              <p:cNvSpPr/>
              <p:nvPr/>
            </p:nvSpPr>
            <p:spPr bwMode="auto">
              <a:xfrm>
                <a:off x="2304288" y="3291840"/>
                <a:ext cx="475488" cy="475488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62" name="Straight Connector 26"/>
              <p:cNvCxnSpPr/>
              <p:nvPr/>
            </p:nvCxnSpPr>
            <p:spPr bwMode="auto">
              <a:xfrm rot="16200000" flipH="1">
                <a:off x="2373922" y="3361474"/>
                <a:ext cx="336220" cy="33622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3" name="Straight Connector 27"/>
              <p:cNvCxnSpPr/>
              <p:nvPr/>
            </p:nvCxnSpPr>
            <p:spPr bwMode="auto">
              <a:xfrm rot="5400000" flipH="1" flipV="1">
                <a:off x="2373922" y="3361474"/>
                <a:ext cx="336220" cy="33622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29" name="Group 32"/>
            <p:cNvGrpSpPr/>
            <p:nvPr/>
          </p:nvGrpSpPr>
          <p:grpSpPr>
            <a:xfrm>
              <a:off x="4767072" y="2426208"/>
              <a:ext cx="475488" cy="475488"/>
              <a:chOff x="2304288" y="3291840"/>
              <a:chExt cx="475488" cy="475488"/>
            </a:xfrm>
          </p:grpSpPr>
          <p:sp>
            <p:nvSpPr>
              <p:cNvPr id="58" name="Oval 57"/>
              <p:cNvSpPr/>
              <p:nvPr/>
            </p:nvSpPr>
            <p:spPr bwMode="auto">
              <a:xfrm>
                <a:off x="2304288" y="3291840"/>
                <a:ext cx="475488" cy="475488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59" name="Straight Connector 58"/>
              <p:cNvCxnSpPr>
                <a:stCxn id="58" idx="1"/>
                <a:endCxn id="58" idx="5"/>
              </p:cNvCxnSpPr>
              <p:nvPr/>
            </p:nvCxnSpPr>
            <p:spPr bwMode="auto">
              <a:xfrm rot="16200000" flipH="1">
                <a:off x="2373922" y="3361474"/>
                <a:ext cx="336220" cy="33622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0" name="Straight Connector 59"/>
              <p:cNvCxnSpPr>
                <a:stCxn id="58" idx="3"/>
                <a:endCxn id="58" idx="7"/>
              </p:cNvCxnSpPr>
              <p:nvPr/>
            </p:nvCxnSpPr>
            <p:spPr bwMode="auto">
              <a:xfrm rot="5400000" flipH="1" flipV="1">
                <a:off x="2373922" y="3361474"/>
                <a:ext cx="336220" cy="33622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30" name="Group 49"/>
            <p:cNvGrpSpPr/>
            <p:nvPr/>
          </p:nvGrpSpPr>
          <p:grpSpPr>
            <a:xfrm>
              <a:off x="5632704" y="2218944"/>
              <a:ext cx="475488" cy="475488"/>
              <a:chOff x="2304288" y="3291840"/>
              <a:chExt cx="475488" cy="475488"/>
            </a:xfrm>
          </p:grpSpPr>
          <p:sp>
            <p:nvSpPr>
              <p:cNvPr id="55" name="Oval 54"/>
              <p:cNvSpPr/>
              <p:nvPr/>
            </p:nvSpPr>
            <p:spPr bwMode="auto">
              <a:xfrm>
                <a:off x="2304288" y="3291840"/>
                <a:ext cx="475488" cy="475488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56" name="Straight Connector 55"/>
              <p:cNvCxnSpPr>
                <a:stCxn id="55" idx="1"/>
                <a:endCxn id="55" idx="5"/>
              </p:cNvCxnSpPr>
              <p:nvPr/>
            </p:nvCxnSpPr>
            <p:spPr bwMode="auto">
              <a:xfrm rot="16200000" flipH="1">
                <a:off x="2373922" y="3361474"/>
                <a:ext cx="336220" cy="33622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7" name="Straight Connector 56"/>
              <p:cNvCxnSpPr>
                <a:stCxn id="55" idx="3"/>
                <a:endCxn id="55" idx="7"/>
              </p:cNvCxnSpPr>
              <p:nvPr/>
            </p:nvCxnSpPr>
            <p:spPr bwMode="auto">
              <a:xfrm rot="5400000" flipH="1" flipV="1">
                <a:off x="2373922" y="3361474"/>
                <a:ext cx="336220" cy="33622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31" name="Group 28"/>
            <p:cNvGrpSpPr/>
            <p:nvPr/>
          </p:nvGrpSpPr>
          <p:grpSpPr>
            <a:xfrm>
              <a:off x="3816096" y="3084576"/>
              <a:ext cx="475488" cy="475488"/>
              <a:chOff x="2304288" y="3291840"/>
              <a:chExt cx="475488" cy="475488"/>
            </a:xfrm>
          </p:grpSpPr>
          <p:sp>
            <p:nvSpPr>
              <p:cNvPr id="52" name="Oval 29"/>
              <p:cNvSpPr/>
              <p:nvPr/>
            </p:nvSpPr>
            <p:spPr bwMode="auto">
              <a:xfrm>
                <a:off x="2304288" y="3291840"/>
                <a:ext cx="475488" cy="475488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53" name="Straight Connector 52"/>
              <p:cNvCxnSpPr/>
              <p:nvPr/>
            </p:nvCxnSpPr>
            <p:spPr bwMode="auto">
              <a:xfrm rot="16200000" flipH="1">
                <a:off x="2373922" y="3361474"/>
                <a:ext cx="336220" cy="33622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4" name="Straight Connector 53"/>
              <p:cNvCxnSpPr/>
              <p:nvPr/>
            </p:nvCxnSpPr>
            <p:spPr bwMode="auto">
              <a:xfrm rot="5400000" flipH="1" flipV="1">
                <a:off x="2373922" y="3361474"/>
                <a:ext cx="336220" cy="33622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32" name="Group 45"/>
            <p:cNvGrpSpPr/>
            <p:nvPr/>
          </p:nvGrpSpPr>
          <p:grpSpPr>
            <a:xfrm>
              <a:off x="4279392" y="3950208"/>
              <a:ext cx="475488" cy="475488"/>
              <a:chOff x="2304288" y="3291840"/>
              <a:chExt cx="475488" cy="475488"/>
            </a:xfrm>
          </p:grpSpPr>
          <p:sp>
            <p:nvSpPr>
              <p:cNvPr id="49" name="Oval 48"/>
              <p:cNvSpPr/>
              <p:nvPr/>
            </p:nvSpPr>
            <p:spPr bwMode="auto">
              <a:xfrm>
                <a:off x="2304288" y="3291840"/>
                <a:ext cx="475488" cy="475488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50" name="Straight Connector 49"/>
              <p:cNvCxnSpPr>
                <a:stCxn id="49" idx="1"/>
                <a:endCxn id="49" idx="5"/>
              </p:cNvCxnSpPr>
              <p:nvPr/>
            </p:nvCxnSpPr>
            <p:spPr bwMode="auto">
              <a:xfrm rot="16200000" flipH="1">
                <a:off x="2373922" y="3361474"/>
                <a:ext cx="336220" cy="33622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1" name="Straight Connector 50"/>
              <p:cNvCxnSpPr>
                <a:stCxn id="49" idx="3"/>
                <a:endCxn id="49" idx="7"/>
              </p:cNvCxnSpPr>
              <p:nvPr/>
            </p:nvCxnSpPr>
            <p:spPr bwMode="auto">
              <a:xfrm rot="5400000" flipH="1" flipV="1">
                <a:off x="2373922" y="3361474"/>
                <a:ext cx="336220" cy="33622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33" name="Group 36"/>
            <p:cNvGrpSpPr/>
            <p:nvPr/>
          </p:nvGrpSpPr>
          <p:grpSpPr>
            <a:xfrm>
              <a:off x="5705856" y="3767328"/>
              <a:ext cx="475488" cy="475488"/>
              <a:chOff x="2304288" y="3291840"/>
              <a:chExt cx="475488" cy="475488"/>
            </a:xfrm>
          </p:grpSpPr>
          <p:sp>
            <p:nvSpPr>
              <p:cNvPr id="46" name="Oval 45"/>
              <p:cNvSpPr/>
              <p:nvPr/>
            </p:nvSpPr>
            <p:spPr bwMode="auto">
              <a:xfrm>
                <a:off x="2304288" y="3291840"/>
                <a:ext cx="475488" cy="475488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47" name="Straight Connector 46"/>
              <p:cNvCxnSpPr>
                <a:stCxn id="46" idx="1"/>
                <a:endCxn id="46" idx="5"/>
              </p:cNvCxnSpPr>
              <p:nvPr/>
            </p:nvCxnSpPr>
            <p:spPr bwMode="auto">
              <a:xfrm rot="16200000" flipH="1">
                <a:off x="2373922" y="3361474"/>
                <a:ext cx="336220" cy="33622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8" name="Straight Connector 47"/>
              <p:cNvCxnSpPr>
                <a:stCxn id="46" idx="3"/>
                <a:endCxn id="46" idx="7"/>
              </p:cNvCxnSpPr>
              <p:nvPr/>
            </p:nvCxnSpPr>
            <p:spPr bwMode="auto">
              <a:xfrm rot="5400000" flipH="1" flipV="1">
                <a:off x="2373922" y="3361474"/>
                <a:ext cx="336220" cy="33622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34" name="Group 19"/>
            <p:cNvGrpSpPr/>
            <p:nvPr/>
          </p:nvGrpSpPr>
          <p:grpSpPr>
            <a:xfrm>
              <a:off x="2999232" y="3803904"/>
              <a:ext cx="475488" cy="475488"/>
              <a:chOff x="2304288" y="3291840"/>
              <a:chExt cx="475488" cy="475488"/>
            </a:xfrm>
          </p:grpSpPr>
          <p:sp>
            <p:nvSpPr>
              <p:cNvPr id="43" name="Oval 42"/>
              <p:cNvSpPr/>
              <p:nvPr/>
            </p:nvSpPr>
            <p:spPr bwMode="auto">
              <a:xfrm>
                <a:off x="2304288" y="3291840"/>
                <a:ext cx="475488" cy="475488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44" name="Straight Connector 43"/>
              <p:cNvCxnSpPr>
                <a:stCxn id="43" idx="1"/>
                <a:endCxn id="43" idx="5"/>
              </p:cNvCxnSpPr>
              <p:nvPr/>
            </p:nvCxnSpPr>
            <p:spPr bwMode="auto">
              <a:xfrm rot="16200000" flipH="1">
                <a:off x="2373922" y="3361474"/>
                <a:ext cx="336220" cy="33622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5" name="Straight Connector 44"/>
              <p:cNvCxnSpPr>
                <a:stCxn id="43" idx="3"/>
                <a:endCxn id="43" idx="7"/>
              </p:cNvCxnSpPr>
              <p:nvPr/>
            </p:nvCxnSpPr>
            <p:spPr bwMode="auto">
              <a:xfrm rot="5400000" flipH="1" flipV="1">
                <a:off x="2373922" y="3361474"/>
                <a:ext cx="336220" cy="33622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35" name="Group 40"/>
            <p:cNvGrpSpPr/>
            <p:nvPr/>
          </p:nvGrpSpPr>
          <p:grpSpPr>
            <a:xfrm>
              <a:off x="6230112" y="2889504"/>
              <a:ext cx="475488" cy="475488"/>
              <a:chOff x="2304288" y="3291840"/>
              <a:chExt cx="475488" cy="475488"/>
            </a:xfrm>
          </p:grpSpPr>
          <p:sp>
            <p:nvSpPr>
              <p:cNvPr id="40" name="Oval 39"/>
              <p:cNvSpPr/>
              <p:nvPr/>
            </p:nvSpPr>
            <p:spPr bwMode="auto">
              <a:xfrm>
                <a:off x="2304288" y="3291840"/>
                <a:ext cx="475488" cy="475488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41" name="Straight Connector 40"/>
              <p:cNvCxnSpPr>
                <a:stCxn id="40" idx="1"/>
                <a:endCxn id="40" idx="5"/>
              </p:cNvCxnSpPr>
              <p:nvPr/>
            </p:nvCxnSpPr>
            <p:spPr bwMode="auto">
              <a:xfrm rot="16200000" flipH="1">
                <a:off x="2373922" y="3361474"/>
                <a:ext cx="336220" cy="33622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2" name="Straight Connector 41"/>
              <p:cNvCxnSpPr>
                <a:stCxn id="40" idx="3"/>
                <a:endCxn id="40" idx="7"/>
              </p:cNvCxnSpPr>
              <p:nvPr/>
            </p:nvCxnSpPr>
            <p:spPr bwMode="auto">
              <a:xfrm rot="5400000" flipH="1" flipV="1">
                <a:off x="2373922" y="3361474"/>
                <a:ext cx="336220" cy="33622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36" name="Group 20"/>
            <p:cNvGrpSpPr/>
            <p:nvPr/>
          </p:nvGrpSpPr>
          <p:grpSpPr>
            <a:xfrm>
              <a:off x="3474720" y="2304288"/>
              <a:ext cx="475488" cy="475488"/>
              <a:chOff x="2304288" y="3291840"/>
              <a:chExt cx="475488" cy="475488"/>
            </a:xfrm>
          </p:grpSpPr>
          <p:sp>
            <p:nvSpPr>
              <p:cNvPr id="37" name="Oval 21"/>
              <p:cNvSpPr/>
              <p:nvPr/>
            </p:nvSpPr>
            <p:spPr bwMode="auto">
              <a:xfrm>
                <a:off x="2304288" y="3291840"/>
                <a:ext cx="475488" cy="475488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38" name="Straight Connector 22"/>
              <p:cNvCxnSpPr/>
              <p:nvPr/>
            </p:nvCxnSpPr>
            <p:spPr bwMode="auto">
              <a:xfrm rot="16200000" flipH="1">
                <a:off x="2373922" y="3361474"/>
                <a:ext cx="336220" cy="33622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9" name="Straight Connector 23"/>
              <p:cNvCxnSpPr/>
              <p:nvPr/>
            </p:nvCxnSpPr>
            <p:spPr bwMode="auto">
              <a:xfrm rot="5400000" flipH="1" flipV="1">
                <a:off x="2373922" y="3361474"/>
                <a:ext cx="336220" cy="33622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pic>
        <p:nvPicPr>
          <p:cNvPr id="64" name="Picture 7" descr="notebook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5754" y="896282"/>
            <a:ext cx="1223963" cy="1223962"/>
          </a:xfrm>
          <a:prstGeom prst="rect">
            <a:avLst/>
          </a:prstGeom>
          <a:noFill/>
        </p:spPr>
      </p:pic>
      <p:sp>
        <p:nvSpPr>
          <p:cNvPr id="65" name="TextBox 64"/>
          <p:cNvSpPr txBox="1"/>
          <p:nvPr/>
        </p:nvSpPr>
        <p:spPr>
          <a:xfrm>
            <a:off x="6277356" y="1903205"/>
            <a:ext cx="2170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www.my.ch</a:t>
            </a:r>
          </a:p>
          <a:p>
            <a:r>
              <a:rPr lang="en-US" sz="2000" i="1" dirty="0" smtClean="0"/>
              <a:t>18.3.3.1</a:t>
            </a:r>
            <a:endParaRPr lang="en-US" sz="2000" i="1" dirty="0"/>
          </a:p>
        </p:txBody>
      </p:sp>
      <p:cxnSp>
        <p:nvCxnSpPr>
          <p:cNvPr id="69" name="Straight Connector 68"/>
          <p:cNvCxnSpPr>
            <a:stCxn id="40" idx="7"/>
          </p:cNvCxnSpPr>
          <p:nvPr/>
        </p:nvCxnSpPr>
        <p:spPr bwMode="auto">
          <a:xfrm rot="5400000" flipH="1" flipV="1">
            <a:off x="5375062" y="1388605"/>
            <a:ext cx="910011" cy="13479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71" name="Picture 7" descr="notebook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32928" y="4244166"/>
            <a:ext cx="1223963" cy="1223962"/>
          </a:xfrm>
          <a:prstGeom prst="rect">
            <a:avLst/>
          </a:prstGeom>
          <a:noFill/>
        </p:spPr>
      </p:pic>
      <p:sp>
        <p:nvSpPr>
          <p:cNvPr id="72" name="TextBox 71"/>
          <p:cNvSpPr txBox="1"/>
          <p:nvPr/>
        </p:nvSpPr>
        <p:spPr>
          <a:xfrm>
            <a:off x="4684530" y="5251089"/>
            <a:ext cx="2170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www.my.ch</a:t>
            </a:r>
          </a:p>
          <a:p>
            <a:r>
              <a:rPr lang="en-US" sz="2000" b="1" i="1" dirty="0" smtClean="0"/>
              <a:t>???</a:t>
            </a:r>
            <a:endParaRPr lang="en-US" sz="2000" b="1" i="1" dirty="0"/>
          </a:p>
        </p:txBody>
      </p:sp>
      <p:cxnSp>
        <p:nvCxnSpPr>
          <p:cNvPr id="74" name="Straight Connector 73"/>
          <p:cNvCxnSpPr>
            <a:endCxn id="49" idx="5"/>
          </p:cNvCxnSpPr>
          <p:nvPr/>
        </p:nvCxnSpPr>
        <p:spPr bwMode="auto">
          <a:xfrm rot="16200000" flipV="1">
            <a:off x="3665574" y="3680322"/>
            <a:ext cx="1596309" cy="92446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5" name="Freeform 74"/>
          <p:cNvSpPr/>
          <p:nvPr/>
        </p:nvSpPr>
        <p:spPr bwMode="auto">
          <a:xfrm>
            <a:off x="6105832" y="2639962"/>
            <a:ext cx="1207721" cy="1961536"/>
          </a:xfrm>
          <a:custGeom>
            <a:avLst/>
            <a:gdLst>
              <a:gd name="connsiteX0" fmla="*/ 899652 w 990600"/>
              <a:gd name="connsiteY0" fmla="*/ 0 h 1991033"/>
              <a:gd name="connsiteX1" fmla="*/ 840658 w 990600"/>
              <a:gd name="connsiteY1" fmla="*/ 958645 h 1991033"/>
              <a:gd name="connsiteX2" fmla="*/ 0 w 990600"/>
              <a:gd name="connsiteY2" fmla="*/ 1991033 h 1991033"/>
              <a:gd name="connsiteX0" fmla="*/ 899652 w 945126"/>
              <a:gd name="connsiteY0" fmla="*/ 0 h 1991033"/>
              <a:gd name="connsiteX1" fmla="*/ 686850 w 945126"/>
              <a:gd name="connsiteY1" fmla="*/ 958645 h 1991033"/>
              <a:gd name="connsiteX2" fmla="*/ 0 w 945126"/>
              <a:gd name="connsiteY2" fmla="*/ 1991033 h 1991033"/>
              <a:gd name="connsiteX0" fmla="*/ 899652 w 899652"/>
              <a:gd name="connsiteY0" fmla="*/ 0 h 1991033"/>
              <a:gd name="connsiteX1" fmla="*/ 686850 w 899652"/>
              <a:gd name="connsiteY1" fmla="*/ 958645 h 1991033"/>
              <a:gd name="connsiteX2" fmla="*/ 0 w 899652"/>
              <a:gd name="connsiteY2" fmla="*/ 1991033 h 1991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99652" h="1991033">
                <a:moveTo>
                  <a:pt x="899652" y="0"/>
                </a:moveTo>
                <a:cubicBezTo>
                  <a:pt x="890194" y="373284"/>
                  <a:pt x="836792" y="626806"/>
                  <a:pt x="686850" y="958645"/>
                </a:cubicBezTo>
                <a:cubicBezTo>
                  <a:pt x="536908" y="1290484"/>
                  <a:pt x="345358" y="1640758"/>
                  <a:pt x="0" y="1991033"/>
                </a:cubicBez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412954" y="4306528"/>
            <a:ext cx="42141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- Update routers &amp; keep IP?</a:t>
            </a:r>
          </a:p>
          <a:p>
            <a:pPr algn="l"/>
            <a:r>
              <a:rPr lang="en-US" dirty="0" smtClean="0"/>
              <a:t>- New IP &amp; update DNS?</a:t>
            </a:r>
          </a:p>
          <a:p>
            <a:pPr algn="l"/>
            <a:endParaRPr lang="en-US" dirty="0"/>
          </a:p>
        </p:txBody>
      </p:sp>
      <p:grpSp>
        <p:nvGrpSpPr>
          <p:cNvPr id="77" name="Group 76"/>
          <p:cNvGrpSpPr/>
          <p:nvPr/>
        </p:nvGrpSpPr>
        <p:grpSpPr>
          <a:xfrm>
            <a:off x="384556" y="1024128"/>
            <a:ext cx="2136531" cy="1095825"/>
            <a:chOff x="829056" y="1024128"/>
            <a:chExt cx="3035808" cy="1557063"/>
          </a:xfrm>
        </p:grpSpPr>
        <p:sp>
          <p:nvSpPr>
            <p:cNvPr id="78" name="Rounded Rectangle 77"/>
            <p:cNvSpPr/>
            <p:nvPr/>
          </p:nvSpPr>
          <p:spPr bwMode="auto">
            <a:xfrm>
              <a:off x="829056" y="1024128"/>
              <a:ext cx="3035808" cy="1499616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DNS</a:t>
              </a: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865632" y="1531620"/>
              <a:ext cx="2962656" cy="10495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www.my.ch = </a:t>
              </a:r>
              <a:r>
                <a:rPr lang="en-US" sz="1400" i="1" dirty="0" smtClean="0"/>
                <a:t>18.3.3.1</a:t>
              </a:r>
            </a:p>
            <a:p>
              <a:r>
                <a:rPr lang="en-US" sz="1400" dirty="0" smtClean="0"/>
                <a:t>www.ethz.ch = </a:t>
              </a:r>
              <a:r>
                <a:rPr lang="en-US" sz="1400" i="1" dirty="0" smtClean="0"/>
                <a:t>3.5.2.4</a:t>
              </a:r>
            </a:p>
            <a:p>
              <a:r>
                <a:rPr lang="en-US" sz="1400" dirty="0" smtClean="0"/>
                <a:t>………</a:t>
              </a:r>
              <a:endParaRPr lang="en-US" sz="1400" dirty="0"/>
            </a:p>
          </p:txBody>
        </p:sp>
        <p:cxnSp>
          <p:nvCxnSpPr>
            <p:cNvPr id="80" name="Straight Connector 79"/>
            <p:cNvCxnSpPr/>
            <p:nvPr/>
          </p:nvCxnSpPr>
          <p:spPr bwMode="auto">
            <a:xfrm rot="10800000">
              <a:off x="830580" y="1508760"/>
              <a:ext cx="302514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82" name="Straight Connector 81"/>
          <p:cNvCxnSpPr>
            <a:stCxn id="79" idx="3"/>
            <a:endCxn id="37" idx="1"/>
          </p:cNvCxnSpPr>
          <p:nvPr/>
        </p:nvCxnSpPr>
        <p:spPr bwMode="auto">
          <a:xfrm>
            <a:off x="2495345" y="1750621"/>
            <a:ext cx="830874" cy="42058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68" name="Picture 37" descr="iMac_view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0100" y="3143248"/>
            <a:ext cx="1008062" cy="885825"/>
          </a:xfrm>
          <a:prstGeom prst="rect">
            <a:avLst/>
          </a:prstGeom>
          <a:noFill/>
        </p:spPr>
      </p:pic>
      <p:cxnSp>
        <p:nvCxnSpPr>
          <p:cNvPr id="73" name="Gerade Verbindung 72"/>
          <p:cNvCxnSpPr>
            <a:stCxn id="68" idx="3"/>
            <a:endCxn id="43" idx="2"/>
          </p:cNvCxnSpPr>
          <p:nvPr/>
        </p:nvCxnSpPr>
        <p:spPr bwMode="auto">
          <a:xfrm flipV="1">
            <a:off x="2008162" y="3158305"/>
            <a:ext cx="995408" cy="42785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 for </a:t>
            </a:r>
            <a:r>
              <a:rPr lang="en-US" dirty="0" smtClean="0"/>
              <a:t>mobile </a:t>
            </a:r>
            <a:r>
              <a:rPr lang="en-US" dirty="0"/>
              <a:t>IP</a:t>
            </a:r>
          </a:p>
        </p:txBody>
      </p:sp>
      <p:sp>
        <p:nvSpPr>
          <p:cNvPr id="9584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836613"/>
            <a:ext cx="8207375" cy="5289550"/>
          </a:xfrm>
        </p:spPr>
        <p:txBody>
          <a:bodyPr/>
          <a:lstStyle/>
          <a:p>
            <a:endParaRPr lang="en-US" sz="2000" b="1"/>
          </a:p>
          <a:p>
            <a:r>
              <a:rPr lang="en-US" sz="2000" b="1"/>
              <a:t>Routing</a:t>
            </a:r>
          </a:p>
          <a:p>
            <a:pPr lvl="1"/>
            <a:r>
              <a:rPr lang="en-US" sz="1800"/>
              <a:t>based on IP destination address, network prefix (e.g. 129.132.13) determines physical subnet</a:t>
            </a:r>
          </a:p>
          <a:p>
            <a:pPr lvl="1"/>
            <a:r>
              <a:rPr lang="en-US" sz="1800"/>
              <a:t>change of physical subnet implies change of IP address to have a topological correct address (standard IP) or needs special entries in the routing tables</a:t>
            </a:r>
          </a:p>
          <a:p>
            <a:r>
              <a:rPr lang="en-US" sz="2000" b="1"/>
              <a:t>Changing the IP-address?</a:t>
            </a:r>
          </a:p>
          <a:p>
            <a:pPr lvl="1"/>
            <a:r>
              <a:rPr lang="en-US" sz="1800"/>
              <a:t>adjust the host IP address depending on the current location</a:t>
            </a:r>
          </a:p>
          <a:p>
            <a:pPr lvl="1"/>
            <a:r>
              <a:rPr lang="en-US" sz="1800"/>
              <a:t>almost impossible to find a mobile system, DNS updates are too slow</a:t>
            </a:r>
          </a:p>
          <a:p>
            <a:pPr lvl="1"/>
            <a:r>
              <a:rPr lang="en-US" sz="1800"/>
              <a:t>TCP connections break</a:t>
            </a:r>
          </a:p>
          <a:p>
            <a:pPr lvl="1"/>
            <a:r>
              <a:rPr lang="en-US" sz="1800"/>
              <a:t>security problems</a:t>
            </a:r>
          </a:p>
          <a:p>
            <a:r>
              <a:rPr lang="en-US" sz="2000" b="1"/>
              <a:t>Change/Add routing table entries for mobile hosts?</a:t>
            </a:r>
          </a:p>
          <a:p>
            <a:pPr lvl="1"/>
            <a:r>
              <a:rPr lang="en-US" sz="1800"/>
              <a:t>worldwide!</a:t>
            </a:r>
          </a:p>
          <a:p>
            <a:pPr lvl="1"/>
            <a:r>
              <a:rPr lang="en-US" sz="1800"/>
              <a:t>does not scale with the number of mobile hosts and frequent changes in their location</a:t>
            </a:r>
          </a:p>
          <a:p>
            <a:endParaRPr lang="en-US" sz="24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650"/>
  <p:tag name="DEFAULTHEIGHT" val="540"/>
  <p:tag name="FIRSTROGER20WATTENHOFER@9FI3EBKMVWQMHYXG" val="2797"/>
  <p:tag name="FIRSTDCG@YFXFOPRFUVWYY577" val="322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LP$_{2}^t$&#10;\end{document}&#10;"/>
  <p:tag name="FILENAME" val="txp_fig"/>
  <p:tag name="FORMAT" val="emf"/>
  <p:tag name="RES" val="1200"/>
  <p:tag name="BLEND" val="0"/>
  <p:tag name="TRANSPARENT" val="0"/>
  <p:tag name="TBUG" val="0"/>
  <p:tag name="ALLOWFS" val="0"/>
  <p:tag name="ORIGWIDTH" val="20"/>
  <p:tag name="PICTUREFILESIZE" val="187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mathrm{L}_{2}^{t}$&#10;\end{document}&#10;"/>
  <p:tag name="FILENAME" val="txp_fig"/>
  <p:tag name="FORMAT" val="emf"/>
  <p:tag name="RES" val="1200"/>
  <p:tag name="BLEND" val="0"/>
  <p:tag name="TRANSPARENT" val="0"/>
  <p:tag name="TBUG" val="0"/>
  <p:tag name="ALLOWFS" val="0"/>
  <p:tag name="ORIGWIDTH" val="13"/>
  <p:tag name="PICTUREFILESIZE" val="177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LP$_{1}^t$&#10;\end{document}&#10;"/>
  <p:tag name="FILENAME" val="txp_fig"/>
  <p:tag name="FORMAT" val="emf"/>
  <p:tag name="RES" val="1200"/>
  <p:tag name="BLEND" val="0"/>
  <p:tag name="TRANSPARENT" val="0"/>
  <p:tag name="TBUG" val="0"/>
  <p:tag name="ALLOWFS" val="0"/>
  <p:tag name="ORIGWIDTH" val="20"/>
  <p:tag name="PICTUREFILESIZE" val="187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mathrm{L}_{0}^{t}$&#10;% = {^{*}\mathrm{LP}_1^t}&#10;\end{document}&#10;"/>
  <p:tag name="FILENAME" val="txp_fig"/>
  <p:tag name="FORMAT" val="emf"/>
  <p:tag name="RES" val="1200"/>
  <p:tag name="BLEND" val="0"/>
  <p:tag name="TRANSPARENT" val="0"/>
  <p:tag name="TBUG" val="0"/>
  <p:tag name="ALLOWFS" val="0"/>
  <p:tag name="ORIGWIDTH" val="13"/>
  <p:tag name="PICTUREFILESIZE" val="177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LP$_k^t$&#10;\end{document}&#10;"/>
  <p:tag name="FILENAME" val="txp_fig"/>
  <p:tag name="FORMAT" val="emf"/>
  <p:tag name="RES" val="1200"/>
  <p:tag name="BLEND" val="0"/>
  <p:tag name="TRANSPARENT" val="0"/>
  <p:tag name="TBUG" val="0"/>
  <p:tag name="ALLOWFS" val="0"/>
  <p:tag name="ORIGWIDTH" val="20"/>
  <p:tag name="PICTUREFILESIZE" val="146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L$_k^t$&#10;\end{document}&#10;"/>
  <p:tag name="FILENAME" val="txp_fig"/>
  <p:tag name="FORMAT" val="emf"/>
  <p:tag name="RES" val="1200"/>
  <p:tag name="BLEND" val="0"/>
  <p:tag name="TRANSPARENT" val="0"/>
  <p:tag name="TBUG" val="0"/>
  <p:tag name="ALLOWFS" val="0"/>
  <p:tag name="ORIGWIDTH" val="13"/>
  <p:tag name="PICTUREFILESIZE" val="137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LP$_k^t$&#10;\end{document}&#10;"/>
  <p:tag name="FILENAME" val="txp_fig"/>
  <p:tag name="FORMAT" val="emf"/>
  <p:tag name="RES" val="1200"/>
  <p:tag name="BLEND" val="0"/>
  <p:tag name="TRANSPARENT" val="0"/>
  <p:tag name="TBUG" val="0"/>
  <p:tag name="ALLOWFS" val="0"/>
  <p:tag name="ORIGWIDTH" val="20"/>
  <p:tag name="PICTUREFILESIZE" val="146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L$_k^t$&#10;\end{document}&#10;"/>
  <p:tag name="FILENAME" val="txp_fig"/>
  <p:tag name="FORMAT" val="emf"/>
  <p:tag name="RES" val="1200"/>
  <p:tag name="BLEND" val="0"/>
  <p:tag name="TRANSPARENT" val="0"/>
  <p:tag name="TBUG" val="0"/>
  <p:tag name="ALLOWFS" val="0"/>
  <p:tag name="ORIGWIDTH" val="13"/>
  <p:tag name="PICTUREFILESIZE" val="137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LP$_k^t$&#10;\end{document}&#10;"/>
  <p:tag name="FILENAME" val="txp_fig"/>
  <p:tag name="FORMAT" val="emf"/>
  <p:tag name="RES" val="1200"/>
  <p:tag name="BLEND" val="0"/>
  <p:tag name="TRANSPARENT" val="0"/>
  <p:tag name="TBUG" val="0"/>
  <p:tag name="ALLOWFS" val="0"/>
  <p:tag name="ORIGWIDTH" val="20"/>
  <p:tag name="PICTUREFILESIZE" val="146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L$_{k-1}$&#10;\end{document}&#10;"/>
  <p:tag name="FILENAME" val="txp_fig"/>
  <p:tag name="FORMAT" val="emf"/>
  <p:tag name="RES" val="1200"/>
  <p:tag name="BLEND" val="0"/>
  <p:tag name="TRANSPARENT" val="0"/>
  <p:tag name="TBUG" val="0"/>
  <p:tag name="ALLOWFS" val="0"/>
  <p:tag name="ORIGWIDTH" val="23"/>
  <p:tag name="PICTUREFILESIZE" val="227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t$&#10;\end{document}&#10;"/>
  <p:tag name="FILENAME" val="txp_fig"/>
  <p:tag name="FORMAT" val="emf"/>
  <p:tag name="RES" val="1200"/>
  <p:tag name="BLEND" val="0"/>
  <p:tag name="TRANSPARENT" val="0"/>
  <p:tag name="TBUG" val="0"/>
  <p:tag name="ALLOWFS" val="0"/>
  <p:tag name="ORIGWIDTH" val="7"/>
  <p:tag name="PICTUREFILESIZE" val="77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LP$_{k-1}^t$&#10;\end{document}&#10;"/>
  <p:tag name="FILENAME" val="txp_fig"/>
  <p:tag name="FORMAT" val="emf"/>
  <p:tag name="RES" val="1200"/>
  <p:tag name="BLEND" val="0"/>
  <p:tag name="TRANSPARENT" val="0"/>
  <p:tag name="TBUG" val="0"/>
  <p:tag name="ALLOWFS" val="0"/>
  <p:tag name="ORIGWIDTH" val="30"/>
  <p:tag name="PICTUREFILESIZE" val="246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LP$_0^t$&#10;\end{document}&#10;"/>
  <p:tag name="FILENAME" val="txp_fig"/>
  <p:tag name="FORMAT" val="emf"/>
  <p:tag name="RES" val="1200"/>
  <p:tag name="BLEND" val="0"/>
  <p:tag name="TRANSPARENT" val="0"/>
  <p:tag name="TBUG" val="0"/>
  <p:tag name="ALLOWFS" val="0"/>
  <p:tag name="ORIGWIDTH" val="20"/>
  <p:tag name="PICTUREFILESIZE" val="187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L$_0^s$&#10;\end{document}&#10;"/>
  <p:tag name="FILENAME" val="txp_fig"/>
  <p:tag name="FORMAT" val="emf"/>
  <p:tag name="RES" val="1200"/>
  <p:tag name="BLEND" val="0"/>
  <p:tag name="TRANSPARENT" val="0"/>
  <p:tag name="TBUG" val="0"/>
  <p:tag name="ALLOWFS" val="0"/>
  <p:tag name="ORIGWIDTH" val="13"/>
  <p:tag name="PICTUREFILESIZE" val="177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LP$_k^t$&#10;\end{document}&#10;"/>
  <p:tag name="FILENAME" val="txp_fig"/>
  <p:tag name="FORMAT" val="emf"/>
  <p:tag name="RES" val="1200"/>
  <p:tag name="BLEND" val="0"/>
  <p:tag name="TRANSPARENT" val="0"/>
  <p:tag name="TBUG" val="0"/>
  <p:tag name="ALLOWFS" val="0"/>
  <p:tag name="ORIGWIDTH" val="20"/>
  <p:tag name="PICTUREFILESIZE" val="146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LP$_{2}^t$&#10;\end{document}&#10;"/>
  <p:tag name="FILENAME" val="txp_fig"/>
  <p:tag name="FORMAT" val="emf"/>
  <p:tag name="RES" val="1200"/>
  <p:tag name="BLEND" val="0"/>
  <p:tag name="TRANSPARENT" val="0"/>
  <p:tag name="TBUG" val="0"/>
  <p:tag name="ALLOWFS" val="0"/>
  <p:tag name="ORIGWIDTH" val="20"/>
  <p:tag name="PICTUREFILESIZE" val="187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LP$_{1}^t$&#10;\end{document}&#10;"/>
  <p:tag name="FILENAME" val="txp_fig"/>
  <p:tag name="FORMAT" val="emf"/>
  <p:tag name="RES" val="1200"/>
  <p:tag name="BLEND" val="0"/>
  <p:tag name="TRANSPARENT" val="0"/>
  <p:tag name="TBUG" val="0"/>
  <p:tag name="ALLOWFS" val="0"/>
  <p:tag name="ORIGWIDTH" val="20"/>
  <p:tag name="PICTUREFILESIZE" val="187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t$&#10;\end{document}&#10;"/>
  <p:tag name="FILENAME" val="txp_fig"/>
  <p:tag name="FORMAT" val="emf"/>
  <p:tag name="RES" val="1200"/>
  <p:tag name="BLEND" val="0"/>
  <p:tag name="TRANSPARENT" val="0"/>
  <p:tag name="TBUG" val="0"/>
  <p:tag name="ALLOWFS" val="0"/>
  <p:tag name="ORIGWIDTH" val="7"/>
  <p:tag name="PICTUREFILESIZE" val="77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b$&#10;\end{document}&#10;"/>
  <p:tag name="FILENAME" val="txp_fig"/>
  <p:tag name="FORMAT" val="emf"/>
  <p:tag name="RES" val="1200"/>
  <p:tag name="BLEND" val="0"/>
  <p:tag name="TRANSPARENT" val="0"/>
  <p:tag name="TBUG" val="0"/>
  <p:tag name="ALLOWFS" val="0"/>
  <p:tag name="ORIGWIDTH" val="6"/>
  <p:tag name="PICTUREFILESIZE" val="77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a$&#10;\end{document}&#10;"/>
  <p:tag name="FILENAME" val="txp_fig"/>
  <p:tag name="FORMAT" val="emf"/>
  <p:tag name="RES" val="1200"/>
  <p:tag name="BLEND" val="0"/>
  <p:tag name="TRANSPARENT" val="0"/>
  <p:tag name="TBUG" val="0"/>
  <p:tag name="ALLOWFS" val="0"/>
  <p:tag name="ORIGWIDTH" val="7"/>
  <p:tag name="PICTUREFILESIZE" val="77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LP$_2^t$&#10;\end{document}&#10;"/>
  <p:tag name="FILENAME" val="txp_fig"/>
  <p:tag name="FORMAT" val="emf"/>
  <p:tag name="RES" val="1200"/>
  <p:tag name="BLEND" val="0"/>
  <p:tag name="TRANSPARENT" val="0"/>
  <p:tag name="TBUG" val="0"/>
  <p:tag name="ALLOWFS" val="0"/>
  <p:tag name="ORIGWIDTH" val="20"/>
  <p:tag name="PICTUREFILESIZE" val="187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mathrm{L}_{M}^{t}$&#10;\end{document}&#10;"/>
  <p:tag name="FILENAME" val="txp_fig"/>
  <p:tag name="FORMAT" val="emf"/>
  <p:tag name="RES" val="1200"/>
  <p:tag name="BLEND" val="0"/>
  <p:tag name="TRANSPARENT" val="0"/>
  <p:tag name="TBUG" val="0"/>
  <p:tag name="ALLOWFS" val="0"/>
  <p:tag name="ORIGWIDTH" val="17"/>
  <p:tag name="PICTUREFILESIZE" val="137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LP$_{i+2}^t$&#10;\end{document}&#10;"/>
  <p:tag name="FILENAME" val="txp_fig"/>
  <p:tag name="FORMAT" val="emf"/>
  <p:tag name="RES" val="1200"/>
  <p:tag name="BLEND" val="0"/>
  <p:tag name="TRANSPARENT" val="0"/>
  <p:tag name="TBUG" val="0"/>
  <p:tag name="ALLOWFS" val="0"/>
  <p:tag name="ORIGWIDTH" val="29"/>
  <p:tag name="PICTUREFILESIZE" val="206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LP$_{i}^t$&#10;\end{document}&#10;"/>
  <p:tag name="FILENAME" val="txp_fig"/>
  <p:tag name="FORMAT" val="emf"/>
  <p:tag name="RES" val="1200"/>
  <p:tag name="BLEND" val="0"/>
  <p:tag name="TRANSPARENT" val="0"/>
  <p:tag name="TBUG" val="0"/>
  <p:tag name="ALLOWFS" val="0"/>
  <p:tag name="ORIGWIDTH" val="19"/>
  <p:tag name="PICTUREFILESIZE" val="1468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LP$_{i+1}^{t}$&#10;\end{document}&#10;"/>
  <p:tag name="FILENAME" val="txp_fig"/>
  <p:tag name="FORMAT" val="emf"/>
  <p:tag name="RES" val="1200"/>
  <p:tag name="BLEND" val="0"/>
  <p:tag name="TRANSPARENT" val="0"/>
  <p:tag name="TBUG" val="0"/>
  <p:tag name="ALLOWFS" val="0"/>
  <p:tag name="ORIGWIDTH" val="28"/>
  <p:tag name="PICTUREFILESIZE" val="206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LP$_{i}^{t}$&#10;\end{document}&#10;"/>
  <p:tag name="FILENAME" val="txp_fig"/>
  <p:tag name="FORMAT" val="emf"/>
  <p:tag name="RES" val="1200"/>
  <p:tag name="BLEND" val="0"/>
  <p:tag name="TRANSPARENT" val="0"/>
  <p:tag name="TBUG" val="0"/>
  <p:tag name="ALLOWFS" val="0"/>
  <p:tag name="ORIGWIDTH" val="19"/>
  <p:tag name="PICTUREFILESIZE" val="1468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LP$_{i+1}^t$&#10;\end{document}&#10;"/>
  <p:tag name="FILENAME" val="txp_fig"/>
  <p:tag name="FORMAT" val="emf"/>
  <p:tag name="RES" val="1200"/>
  <p:tag name="BLEND" val="0"/>
  <p:tag name="TRANSPARENT" val="0"/>
  <p:tag name="TBUG" val="0"/>
  <p:tag name="ALLOWFS" val="0"/>
  <p:tag name="ORIGWIDTH" val="28"/>
  <p:tag name="PICTUREFILESIZE" val="206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LP$_k^t$&#10;\end{document}&#10;"/>
  <p:tag name="FILENAME" val="txp_fig"/>
  <p:tag name="FORMAT" val="emf"/>
  <p:tag name="RES" val="1200"/>
  <p:tag name="BLEND" val="0"/>
  <p:tag name="TRANSPARENT" val="0"/>
  <p:tag name="TBUG" val="0"/>
  <p:tag name="ALLOWFS" val="0"/>
  <p:tag name="ORIGWIDTH" val="20"/>
  <p:tag name="PICTUREFILESIZE" val="1468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LP$_k^t$&#10;\end{document}&#10;"/>
  <p:tag name="FILENAME" val="txp_fig"/>
  <p:tag name="FORMAT" val="emf"/>
  <p:tag name="RES" val="1200"/>
  <p:tag name="BLEND" val="0"/>
  <p:tag name="TRANSPARENT" val="0"/>
  <p:tag name="TBUG" val="0"/>
  <p:tag name="ALLOWFS" val="0"/>
  <p:tag name="ORIGWIDTH" val="20"/>
  <p:tag name="PICTUREFILESIZE" val="1468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LP$_{i+2}^t$&#10;\end{document}&#10;"/>
  <p:tag name="FILENAME" val="txp_fig"/>
  <p:tag name="FORMAT" val="emf"/>
  <p:tag name="RES" val="1200"/>
  <p:tag name="BLEND" val="0"/>
  <p:tag name="TRANSPARENT" val="0"/>
  <p:tag name="TBUG" val="0"/>
  <p:tag name="ALLOWFS" val="0"/>
  <p:tag name="ORIGWIDTH" val="29"/>
  <p:tag name="PICTUREFILESIZE" val="2064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LP$_{i}^{t}$&#10;\end{document}&#10;"/>
  <p:tag name="FILENAME" val="txp_fig"/>
  <p:tag name="FORMAT" val="emf"/>
  <p:tag name="RES" val="1200"/>
  <p:tag name="BLEND" val="0"/>
  <p:tag name="TRANSPARENT" val="0"/>
  <p:tag name="TBUG" val="0"/>
  <p:tag name="ALLOWFS" val="0"/>
  <p:tag name="ORIGWIDTH" val="19"/>
  <p:tag name="PICTUREFILESIZE" val="1468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LP$_{i+1}^t$&#10;\end{document}&#10;"/>
  <p:tag name="FILENAME" val="txp_fig"/>
  <p:tag name="FORMAT" val="emf"/>
  <p:tag name="RES" val="1200"/>
  <p:tag name="BLEND" val="0"/>
  <p:tag name="TRANSPARENT" val="0"/>
  <p:tag name="TBUG" val="0"/>
  <p:tag name="ALLOWFS" val="0"/>
  <p:tag name="ORIGWIDTH" val="28"/>
  <p:tag name="PICTUREFILESIZE" val="206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LP$_M^t$&#10;\end{document}&#10;"/>
  <p:tag name="FILENAME" val="txp_fig"/>
  <p:tag name="FORMAT" val="emf"/>
  <p:tag name="RES" val="1200"/>
  <p:tag name="BLEND" val="0"/>
  <p:tag name="TRANSPARENT" val="0"/>
  <p:tag name="TBUG" val="0"/>
  <p:tag name="ALLOWFS" val="0"/>
  <p:tag name="ORIGWIDTH" val="24"/>
  <p:tag name="PICTUREFILESIZE" val="1468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t$&#10;\end{document}&#10;"/>
  <p:tag name="FILENAME" val="txp_fig"/>
  <p:tag name="FORMAT" val="emf"/>
  <p:tag name="RES" val="1200"/>
  <p:tag name="BLEND" val="0"/>
  <p:tag name="TRANSPARENT" val="0"/>
  <p:tag name="TBUG" val="0"/>
  <p:tag name="ALLOWFS" val="0"/>
  <p:tag name="ORIGWIDTH" val="7"/>
  <p:tag name="PICTUREFILESIZE" val="77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LP$_{i+1}^t$&#10;\end{document}&#10;"/>
  <p:tag name="FILENAME" val="txp_fig"/>
  <p:tag name="FORMAT" val="emf"/>
  <p:tag name="RES" val="1200"/>
  <p:tag name="BLEND" val="0"/>
  <p:tag name="TRANSPARENT" val="0"/>
  <p:tag name="TBUG" val="0"/>
  <p:tag name="ALLOWFS" val="0"/>
  <p:tag name="ORIGWIDTH" val="28"/>
  <p:tag name="PICTUREFILESIZE" val="2064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LP$_{i}^t$&#10;\end{document}&#10;"/>
  <p:tag name="FILENAME" val="txp_fig"/>
  <p:tag name="FORMAT" val="emf"/>
  <p:tag name="RES" val="1200"/>
  <p:tag name="BLEND" val="0"/>
  <p:tag name="TRANSPARENT" val="0"/>
  <p:tag name="TBUG" val="0"/>
  <p:tag name="ALLOWFS" val="0"/>
  <p:tag name="ORIGWIDTH" val="19"/>
  <p:tag name="PICTUREFILESIZE" val="1468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LP$_{i+2}^t$&#10;\end{document}&#10;"/>
  <p:tag name="FILENAME" val="txp_fig"/>
  <p:tag name="FORMAT" val="emf"/>
  <p:tag name="RES" val="1200"/>
  <p:tag name="BLEND" val="0"/>
  <p:tag name="TRANSPARENT" val="0"/>
  <p:tag name="TBUG" val="0"/>
  <p:tag name="ALLOWFS" val="0"/>
  <p:tag name="ORIGWIDTH" val="29"/>
  <p:tag name="PICTUREFILESIZE" val="2064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LP$_{i}^{t}$&#10;\end{document}&#10;"/>
  <p:tag name="FILENAME" val="txp_fig"/>
  <p:tag name="FORMAT" val="emf"/>
  <p:tag name="RES" val="1200"/>
  <p:tag name="BLEND" val="0"/>
  <p:tag name="TRANSPARENT" val="0"/>
  <p:tag name="TBUG" val="0"/>
  <p:tag name="ALLOWFS" val="0"/>
  <p:tag name="ORIGWIDTH" val="19"/>
  <p:tag name="PICTUREFILESIZE" val="1468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LP$_{i+1}^t$&#10;\end{document}&#10;"/>
  <p:tag name="FILENAME" val="txp_fig"/>
  <p:tag name="FORMAT" val="emf"/>
  <p:tag name="RES" val="1200"/>
  <p:tag name="BLEND" val="0"/>
  <p:tag name="TRANSPARENT" val="0"/>
  <p:tag name="TBUG" val="0"/>
  <p:tag name="ALLOWFS" val="0"/>
  <p:tag name="ORIGWIDTH" val="28"/>
  <p:tag name="PICTUREFILESIZE" val="2064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t$&#10;\end{document}&#10;"/>
  <p:tag name="FILENAME" val="txp_fig"/>
  <p:tag name="FORMAT" val="emf"/>
  <p:tag name="RES" val="1200"/>
  <p:tag name="BLEND" val="0"/>
  <p:tag name="TRANSPARENT" val="0"/>
  <p:tag name="TBUG" val="0"/>
  <p:tag name="ALLOWFS" val="0"/>
  <p:tag name="ORIGWIDTH" val="7"/>
  <p:tag name="PICTUREFILESIZE" val="77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FP$_{i}^{t}$&#10;\end{document}&#10;"/>
  <p:tag name="FILENAME" val="txp_fig"/>
  <p:tag name="FORMAT" val="emf"/>
  <p:tag name="RES" val="1200"/>
  <p:tag name="BLEND" val="0"/>
  <p:tag name="TRANSPARENT" val="0"/>
  <p:tag name="TBUG" val="0"/>
  <p:tag name="ALLOWFS" val="0"/>
  <p:tag name="ORIGWIDTH" val="19"/>
  <p:tag name="PICTUREFILESIZE" val="1468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LP$_{i+1}^t$&#10;\end{document}&#10;"/>
  <p:tag name="FILENAME" val="txp_fig"/>
  <p:tag name="FORMAT" val="emf"/>
  <p:tag name="RES" val="1200"/>
  <p:tag name="BLEND" val="0"/>
  <p:tag name="TRANSPARENT" val="0"/>
  <p:tag name="TBUG" val="0"/>
  <p:tag name="ALLOWFS" val="0"/>
  <p:tag name="ORIGWIDTH" val="28"/>
  <p:tag name="PICTUREFILESIZE" val="2064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LP$_{i}^{t}$&#10;\end{document}&#10;"/>
  <p:tag name="FILENAME" val="txp_fig"/>
  <p:tag name="FORMAT" val="emf"/>
  <p:tag name="RES" val="1200"/>
  <p:tag name="BLEND" val="0"/>
  <p:tag name="TRANSPARENT" val="0"/>
  <p:tag name="TBUG" val="0"/>
  <p:tag name="ALLOWFS" val="0"/>
  <p:tag name="ORIGWIDTH" val="19"/>
  <p:tag name="PICTUREFILESIZE" val="146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mathrm{L}_{M-1}^{t}$&#10;\end{document}&#10;"/>
  <p:tag name="FILENAME" val="txp_fig"/>
  <p:tag name="FORMAT" val="emf"/>
  <p:tag name="RES" val="1200"/>
  <p:tag name="BLEND" val="0"/>
  <p:tag name="TRANSPARENT" val="0"/>
  <p:tag name="TBUG" val="0"/>
  <p:tag name="ALLOWFS" val="0"/>
  <p:tag name="ORIGWIDTH" val="27"/>
  <p:tag name="PICTUREFILESIZE" val="237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t$&#10;\end{document}&#10;"/>
  <p:tag name="FILENAME" val="txp_fig"/>
  <p:tag name="FORMAT" val="emf"/>
  <p:tag name="RES" val="1200"/>
  <p:tag name="BLEND" val="0"/>
  <p:tag name="TRANSPARENT" val="0"/>
  <p:tag name="TBUG" val="0"/>
  <p:tag name="ALLOWFS" val="0"/>
  <p:tag name="ORIGWIDTH" val="7"/>
  <p:tag name="PICTUREFILESIZE" val="776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FP$_{i}^t$&#10;\end{document}&#10;"/>
  <p:tag name="FILENAME" val="txp_fig"/>
  <p:tag name="FORMAT" val="emf"/>
  <p:tag name="RES" val="1200"/>
  <p:tag name="BLEND" val="0"/>
  <p:tag name="TRANSPARENT" val="0"/>
  <p:tag name="TBUG" val="0"/>
  <p:tag name="ALLOWFS" val="0"/>
  <p:tag name="ORIGWIDTH" val="19"/>
  <p:tag name="PICTUREFILESIZE" val="1468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LP$_{i}^{t}$&#10;\end{document}&#10;"/>
  <p:tag name="FILENAME" val="txp_fig"/>
  <p:tag name="FORMAT" val="emf"/>
  <p:tag name="RES" val="1200"/>
  <p:tag name="BLEND" val="0"/>
  <p:tag name="TRANSPARENT" val="0"/>
  <p:tag name="TBUG" val="0"/>
  <p:tag name="ALLOWFS" val="0"/>
  <p:tag name="ORIGWIDTH" val="19"/>
  <p:tag name="PICTUREFILESIZE" val="1468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LP$_{i+1}^t$&#10;\end{document}&#10;"/>
  <p:tag name="FILENAME" val="txp_fig"/>
  <p:tag name="FORMAT" val="emf"/>
  <p:tag name="RES" val="1200"/>
  <p:tag name="BLEND" val="0"/>
  <p:tag name="TRANSPARENT" val="0"/>
  <p:tag name="TBUG" val="0"/>
  <p:tag name="ALLOWFS" val="0"/>
  <p:tag name="ORIGWIDTH" val="28"/>
  <p:tag name="PICTUREFILESIZE" val="2064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LP$_{i}^{t}$&#10;\end{document}&#10;"/>
  <p:tag name="FILENAME" val="txp_fig"/>
  <p:tag name="FORMAT" val="emf"/>
  <p:tag name="RES" val="1200"/>
  <p:tag name="BLEND" val="0"/>
  <p:tag name="TRANSPARENT" val="0"/>
  <p:tag name="TBUG" val="0"/>
  <p:tag name="ALLOWFS" val="0"/>
  <p:tag name="ORIGWIDTH" val="19"/>
  <p:tag name="PICTUREFILESIZE" val="1468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LP$_{i+1}^t$&#10;\end{document}&#10;"/>
  <p:tag name="FILENAME" val="txp_fig"/>
  <p:tag name="FORMAT" val="emf"/>
  <p:tag name="RES" val="1200"/>
  <p:tag name="BLEND" val="0"/>
  <p:tag name="TRANSPARENT" val="0"/>
  <p:tag name="TBUG" val="0"/>
  <p:tag name="ALLOWFS" val="0"/>
  <p:tag name="ORIGWIDTH" val="28"/>
  <p:tag name="PICTUREFILESIZE" val="2064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FP$_{i}^t$&#10;\end{document}&#10;"/>
  <p:tag name="FILENAME" val="txp_fig"/>
  <p:tag name="FORMAT" val="emf"/>
  <p:tag name="RES" val="1200"/>
  <p:tag name="BLEND" val="0"/>
  <p:tag name="TRANSPARENT" val="0"/>
  <p:tag name="TBUG" val="0"/>
  <p:tag name="ALLOWFS" val="0"/>
  <p:tag name="ORIGWIDTH" val="19"/>
  <p:tag name="PICTUREFILESIZE" val="1468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LP$_{i}^{t}$&#10;\end{document}&#10;"/>
  <p:tag name="FILENAME" val="txp_fig"/>
  <p:tag name="FORMAT" val="emf"/>
  <p:tag name="RES" val="1200"/>
  <p:tag name="BLEND" val="0"/>
  <p:tag name="TRANSPARENT" val="0"/>
  <p:tag name="TBUG" val="0"/>
  <p:tag name="ALLOWFS" val="0"/>
  <p:tag name="ORIGWIDTH" val="19"/>
  <p:tag name="PICTUREFILESIZE" val="1468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FP$_{i}^t$&#10;\end{document}&#10;"/>
  <p:tag name="FILENAME" val="txp_fig"/>
  <p:tag name="FORMAT" val="emf"/>
  <p:tag name="RES" val="1200"/>
  <p:tag name="BLEND" val="0"/>
  <p:tag name="TRANSPARENT" val="0"/>
  <p:tag name="TBUG" val="0"/>
  <p:tag name="ALLOWFS" val="0"/>
  <p:tag name="ORIGWIDTH" val="19"/>
  <p:tag name="PICTUREFILESIZE" val="1468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LP$_{i+1}^t$&#10;\end{document}&#10;"/>
  <p:tag name="FILENAME" val="txp_fig"/>
  <p:tag name="FORMAT" val="emf"/>
  <p:tag name="RES" val="1200"/>
  <p:tag name="BLEND" val="0"/>
  <p:tag name="TRANSPARENT" val="0"/>
  <p:tag name="TBUG" val="0"/>
  <p:tag name="ALLOWFS" val="0"/>
  <p:tag name="ORIGWIDTH" val="28"/>
  <p:tag name="PICTUREFILESIZE" val="206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LP$_{M-1}^t$&#10;\end{document}&#10;"/>
  <p:tag name="FILENAME" val="txp_fig"/>
  <p:tag name="FORMAT" val="emf"/>
  <p:tag name="RES" val="1200"/>
  <p:tag name="BLEND" val="0"/>
  <p:tag name="TRANSPARENT" val="0"/>
  <p:tag name="TBUG" val="0"/>
  <p:tag name="ALLOWFS" val="0"/>
  <p:tag name="ORIGWIDTH" val="34"/>
  <p:tag name="PICTUREFILESIZE" val="246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t$&#10;\end{document}&#10;"/>
  <p:tag name="FILENAME" val="txp_fig"/>
  <p:tag name="FORMAT" val="emf"/>
  <p:tag name="RES" val="1200"/>
  <p:tag name="BLEND" val="0"/>
  <p:tag name="TRANSPARENT" val="0"/>
  <p:tag name="TBUG" val="0"/>
  <p:tag name="ALLOWFS" val="0"/>
  <p:tag name="ORIGWIDTH" val="7"/>
  <p:tag name="PICTUREFILESIZE" val="776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LP$_{i}^{t}$&#10;\end{document}&#10;"/>
  <p:tag name="FILENAME" val="txp_fig"/>
  <p:tag name="FORMAT" val="emf"/>
  <p:tag name="RES" val="1200"/>
  <p:tag name="BLEND" val="0"/>
  <p:tag name="TRANSPARENT" val="0"/>
  <p:tag name="TBUG" val="0"/>
  <p:tag name="ALLOWFS" val="0"/>
  <p:tag name="ORIGWIDTH" val="19"/>
  <p:tag name="PICTUREFILESIZE" val="1468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TP$_{i}^t$&#10;\end{document}&#10;"/>
  <p:tag name="FILENAME" val="txp_fig"/>
  <p:tag name="FORMAT" val="emf"/>
  <p:tag name="RES" val="1200"/>
  <p:tag name="BLEND" val="0"/>
  <p:tag name="TRANSPARENT" val="0"/>
  <p:tag name="TBUG" val="0"/>
  <p:tag name="ALLOWFS" val="0"/>
  <p:tag name="ORIGWIDTH" val="20"/>
  <p:tag name="PICTUREFILESIZE" val="1468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TP$_{i}^{t}$&#10;\end{document}&#10;"/>
  <p:tag name="FILENAME" val="txp_fig"/>
  <p:tag name="FORMAT" val="emf"/>
  <p:tag name="RES" val="1200"/>
  <p:tag name="BLEND" val="0"/>
  <p:tag name="TRANSPARENT" val="0"/>
  <p:tag name="TBUG" val="0"/>
  <p:tag name="ALLOWFS" val="0"/>
  <p:tag name="ORIGWIDTH" val="20"/>
  <p:tag name="PICTUREFILESIZE" val="146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t$&#10;\end{document}&#10;"/>
  <p:tag name="FILENAME" val="txp_fig"/>
  <p:tag name="FORMAT" val="emf"/>
  <p:tag name="RES" val="1200"/>
  <p:tag name="BLEND" val="0"/>
  <p:tag name="TRANSPARENT" val="0"/>
  <p:tag name="TBUG" val="0"/>
  <p:tag name="ALLOWFS" val="0"/>
  <p:tag name="ORIGWIDTH" val="7"/>
  <p:tag name="PICTUREFILESIZE" val="77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mathrm{L}_{1}^{t}$&#10;% = {^{*}\mathrm{LP}_2^t}&#10;\end{document}&#10;"/>
  <p:tag name="FILENAME" val="txp_fig"/>
  <p:tag name="FORMAT" val="emf"/>
  <p:tag name="RES" val="1200"/>
  <p:tag name="BLEND" val="0"/>
  <p:tag name="TRANSPARENT" val="0"/>
  <p:tag name="TBUG" val="0"/>
  <p:tag name="ALLOWFS" val="0"/>
  <p:tag name="ORIGWIDTH" val="13"/>
  <p:tag name="PICTUREFILESIZE" val="177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t$&#10;\end{document}&#10;"/>
  <p:tag name="FILENAME" val="txp_fig"/>
  <p:tag name="FORMAT" val="emf"/>
  <p:tag name="RES" val="1200"/>
  <p:tag name="BLEND" val="0"/>
  <p:tag name="TRANSPARENT" val="0"/>
  <p:tag name="TBUG" val="0"/>
  <p:tag name="ALLOWFS" val="0"/>
  <p:tag name="ORIGWIDTH" val="7"/>
  <p:tag name="PICTUREFILESIZE" val="776"/>
</p:tagLst>
</file>

<file path=ppt/theme/theme1.xml><?xml version="1.0" encoding="utf-8"?>
<a:theme xmlns:a="http://schemas.openxmlformats.org/drawingml/2006/main" name="Template">
  <a:themeElements>
    <a:clrScheme name="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emplate">
  <a:themeElements>
    <a:clrScheme name="1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3587</Words>
  <Application>Microsoft Office PowerPoint</Application>
  <PresentationFormat>On-screen Show (4:3)</PresentationFormat>
  <Paragraphs>820</Paragraphs>
  <Slides>62</Slides>
  <Notes>48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62</vt:i4>
      </vt:variant>
    </vt:vector>
  </HeadingPairs>
  <TitlesOfParts>
    <vt:vector size="71" baseType="lpstr">
      <vt:lpstr>Arial</vt:lpstr>
      <vt:lpstr>CMMI10</vt:lpstr>
      <vt:lpstr>Courier New</vt:lpstr>
      <vt:lpstr>CMR10</vt:lpstr>
      <vt:lpstr>Wingdings</vt:lpstr>
      <vt:lpstr>Template</vt:lpstr>
      <vt:lpstr>1_Template</vt:lpstr>
      <vt:lpstr>Bitmap Image</vt:lpstr>
      <vt:lpstr>Equation</vt:lpstr>
      <vt:lpstr>Mobility Chapter 13</vt:lpstr>
      <vt:lpstr>More Car Network Ideas</vt:lpstr>
      <vt:lpstr>Rating</vt:lpstr>
      <vt:lpstr>Overview</vt:lpstr>
      <vt:lpstr>Basics of static routing</vt:lpstr>
      <vt:lpstr>NAT</vt:lpstr>
      <vt:lpstr>Reachability behind a NAT</vt:lpstr>
      <vt:lpstr>Mobile IP</vt:lpstr>
      <vt:lpstr>Motivation for mobile IP</vt:lpstr>
      <vt:lpstr>Requirements on mobile IP (RFC 4721)</vt:lpstr>
      <vt:lpstr>Contacting a mobile node</vt:lpstr>
      <vt:lpstr>Contacting a mobile node</vt:lpstr>
      <vt:lpstr>Direct answer</vt:lpstr>
      <vt:lpstr>Terminology</vt:lpstr>
      <vt:lpstr>Overview</vt:lpstr>
      <vt:lpstr>How it works…</vt:lpstr>
      <vt:lpstr>Direct answer may not work</vt:lpstr>
      <vt:lpstr>Reverse tunneling (RFC 2344)</vt:lpstr>
      <vt:lpstr>Mobile IP with reverse tunneling</vt:lpstr>
      <vt:lpstr>Optimization of packet forwarding</vt:lpstr>
      <vt:lpstr>Cellular Networks</vt:lpstr>
      <vt:lpstr>GSM Architecture</vt:lpstr>
      <vt:lpstr>GSM Coverage</vt:lpstr>
      <vt:lpstr>Handling Mobility in Cellular Networks</vt:lpstr>
      <vt:lpstr>Addressing Scheme for Cellular Subscribers</vt:lpstr>
      <vt:lpstr>Mobile Terminated Call</vt:lpstr>
      <vt:lpstr>GSM Handover</vt:lpstr>
      <vt:lpstr>GSM Roaming</vt:lpstr>
      <vt:lpstr>Mobility: IP versus GSM</vt:lpstr>
      <vt:lpstr>Location services</vt:lpstr>
      <vt:lpstr>Home based georouting in a MANET</vt:lpstr>
      <vt:lpstr>Home based location service – how good is it?</vt:lpstr>
      <vt:lpstr>Classification of location services</vt:lpstr>
      <vt:lpstr>Location services: Lookup &amp; Publish </vt:lpstr>
      <vt:lpstr>Location Service: Goals</vt:lpstr>
      <vt:lpstr>Location Service: Initial observations</vt:lpstr>
      <vt:lpstr>Location Service: Initial observations</vt:lpstr>
      <vt:lpstr>MLS: Location Service for Mobile Ad Hoc Networks</vt:lpstr>
      <vt:lpstr>Location pointers (aka location servers)</vt:lpstr>
      <vt:lpstr>Location pointer &amp; Notation</vt:lpstr>
      <vt:lpstr>Routing in MLS</vt:lpstr>
      <vt:lpstr>Routing in MLS (2)</vt:lpstr>
      <vt:lpstr>Support for mobility in MLS</vt:lpstr>
      <vt:lpstr>Lazy publishing</vt:lpstr>
      <vt:lpstr>Lazy publishing with forwarding pointers</vt:lpstr>
      <vt:lpstr>Concurrency in MLS</vt:lpstr>
      <vt:lpstr>Concurrency in MLS (2)</vt:lpstr>
      <vt:lpstr>Properties of MLS</vt:lpstr>
      <vt:lpstr>MLS Conclusions</vt:lpstr>
      <vt:lpstr>History of location services</vt:lpstr>
      <vt:lpstr>Mobility Models</vt:lpstr>
      <vt:lpstr>Mobility Model Classification</vt:lpstr>
      <vt:lpstr>The Random Waypoint Model</vt:lpstr>
      <vt:lpstr>The Random Trip model</vt:lpstr>
      <vt:lpstr>Example: Random Trip</vt:lpstr>
      <vt:lpstr>Simulation problems</vt:lpstr>
      <vt:lpstr>Simulation “solutions”</vt:lpstr>
      <vt:lpstr>Simulation solution</vt:lpstr>
      <vt:lpstr>Vehicular Mobility Models</vt:lpstr>
      <vt:lpstr>Example: Vehicular Mobility using GIS data</vt:lpstr>
      <vt:lpstr>Impact of the Mobility Model on the Network Topology</vt:lpstr>
      <vt:lpstr>Open problem</vt:lpstr>
    </vt:vector>
  </TitlesOfParts>
  <Company>IFW ETHZ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ASN Mobility</dc:title>
  <dc:creator>Roger Wattenhofer</dc:creator>
  <cp:lastModifiedBy>Philipp Sommer</cp:lastModifiedBy>
  <cp:revision>1221</cp:revision>
  <dcterms:created xsi:type="dcterms:W3CDTF">2004-04-23T16:05:06Z</dcterms:created>
  <dcterms:modified xsi:type="dcterms:W3CDTF">2010-12-17T18:10:04Z</dcterms:modified>
</cp:coreProperties>
</file>