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1587" r:id="rId2"/>
    <p:sldId id="1588" r:id="rId3"/>
    <p:sldId id="1619" r:id="rId4"/>
    <p:sldId id="1591" r:id="rId5"/>
    <p:sldId id="1593" r:id="rId6"/>
    <p:sldId id="1597" r:id="rId7"/>
    <p:sldId id="1608" r:id="rId8"/>
    <p:sldId id="1612" r:id="rId9"/>
    <p:sldId id="1613" r:id="rId10"/>
    <p:sldId id="1614" r:id="rId11"/>
    <p:sldId id="1616" r:id="rId12"/>
    <p:sldId id="1622" r:id="rId13"/>
    <p:sldId id="1596" r:id="rId14"/>
    <p:sldId id="1610" r:id="rId15"/>
    <p:sldId id="1598" r:id="rId16"/>
    <p:sldId id="1609" r:id="rId17"/>
    <p:sldId id="1599" r:id="rId18"/>
    <p:sldId id="1600" r:id="rId19"/>
    <p:sldId id="1621" r:id="rId20"/>
    <p:sldId id="1611" r:id="rId21"/>
    <p:sldId id="1601" r:id="rId22"/>
    <p:sldId id="1602" r:id="rId23"/>
    <p:sldId id="1603" r:id="rId24"/>
    <p:sldId id="1604" r:id="rId25"/>
    <p:sldId id="1605" r:id="rId26"/>
    <p:sldId id="1606" r:id="rId27"/>
    <p:sldId id="1618" r:id="rId28"/>
    <p:sldId id="1589" r:id="rId2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2">
          <p15:clr>
            <a:srgbClr val="A4A3A4"/>
          </p15:clr>
        </p15:guide>
        <p15:guide id="2" orient="horz" pos="2299">
          <p15:clr>
            <a:srgbClr val="A4A3A4"/>
          </p15:clr>
        </p15:guide>
        <p15:guide id="3" pos="5445">
          <p15:clr>
            <a:srgbClr val="A4A3A4"/>
          </p15:clr>
        </p15:guide>
        <p15:guide id="4" pos="5759">
          <p15:clr>
            <a:srgbClr val="A4A3A4"/>
          </p15:clr>
        </p15:guide>
        <p15:guide id="5" pos="2878">
          <p15:clr>
            <a:srgbClr val="A4A3A4"/>
          </p15:clr>
        </p15:guide>
        <p15:guide id="6" pos="3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A0"/>
    <a:srgbClr val="3366CC"/>
    <a:srgbClr val="99CCFF"/>
    <a:srgbClr val="33CC33"/>
    <a:srgbClr val="0C469C"/>
    <a:srgbClr val="6A80F0"/>
    <a:srgbClr val="0D86FF"/>
    <a:srgbClr val="3366FF"/>
    <a:srgbClr val="FFFF99"/>
    <a:srgbClr val="FD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79359" autoAdjust="0"/>
  </p:normalViewPr>
  <p:slideViewPr>
    <p:cSldViewPr snapToGrid="0">
      <p:cViewPr varScale="1">
        <p:scale>
          <a:sx n="167" d="100"/>
          <a:sy n="167" d="100"/>
        </p:scale>
        <p:origin x="1540" y="88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37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9B342-EAB7-44E0-B53E-FFD53F5FEE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F472FEA-E82E-4290-B372-48B3B71AA936}">
      <dgm:prSet phldrT="[Text]"/>
      <dgm:spPr/>
      <dgm:t>
        <a:bodyPr/>
        <a:lstStyle/>
        <a:p>
          <a:r>
            <a:rPr lang="en-US" altLang="zh-CN" dirty="0" smtClean="0"/>
            <a:t>Byzantine Agreement Algorithm</a:t>
          </a:r>
          <a:endParaRPr lang="en-US" altLang="zh-CN" dirty="0"/>
        </a:p>
      </dgm:t>
    </dgm:pt>
    <dgm:pt modelId="{6F178510-F31D-4DAD-8A73-824E1F479718}" type="parTrans" cxnId="{6D6BE8B2-596A-42FB-9041-FC419AE07A07}">
      <dgm:prSet/>
      <dgm:spPr/>
      <dgm:t>
        <a:bodyPr/>
        <a:lstStyle/>
        <a:p>
          <a:endParaRPr lang="en-US" altLang="zh-CN"/>
        </a:p>
      </dgm:t>
    </dgm:pt>
    <dgm:pt modelId="{C73E1E46-717D-4CE0-A295-6E1E1FCA5923}" type="sibTrans" cxnId="{6D6BE8B2-596A-42FB-9041-FC419AE07A07}">
      <dgm:prSet/>
      <dgm:spPr/>
      <dgm:t>
        <a:bodyPr/>
        <a:lstStyle/>
        <a:p>
          <a:endParaRPr lang="en-US" altLang="zh-CN"/>
        </a:p>
      </dgm:t>
    </dgm:pt>
    <dgm:pt modelId="{2E8CED61-F808-432D-8455-7A568A3A9A9A}">
      <dgm:prSet phldrT="[Text]"/>
      <dgm:spPr/>
      <dgm:t>
        <a:bodyPr/>
        <a:lstStyle/>
        <a:p>
          <a:r>
            <a:rPr lang="en-US" altLang="zh-CN" dirty="0" smtClean="0"/>
            <a:t>Byzantine Reliable Broadcast</a:t>
          </a:r>
          <a:endParaRPr lang="en-US" altLang="zh-CN" dirty="0"/>
        </a:p>
      </dgm:t>
    </dgm:pt>
    <dgm:pt modelId="{4AFD0F43-EA04-4899-B8D0-6784F8DCC5A5}" type="parTrans" cxnId="{8992C0BC-C58C-4AFA-BF51-F55F578C5B18}">
      <dgm:prSet/>
      <dgm:spPr/>
      <dgm:t>
        <a:bodyPr/>
        <a:lstStyle/>
        <a:p>
          <a:endParaRPr lang="en-US" altLang="zh-CN"/>
        </a:p>
      </dgm:t>
    </dgm:pt>
    <dgm:pt modelId="{1C468EB1-23F5-43E2-A882-21AAFA0AC3ED}" type="sibTrans" cxnId="{8992C0BC-C58C-4AFA-BF51-F55F578C5B18}">
      <dgm:prSet/>
      <dgm:spPr/>
      <dgm:t>
        <a:bodyPr/>
        <a:lstStyle/>
        <a:p>
          <a:endParaRPr lang="en-US" altLang="zh-CN"/>
        </a:p>
      </dgm:t>
    </dgm:pt>
    <dgm:pt modelId="{1F7B63B3-ADCA-40E7-A092-E8B330F563DE}">
      <dgm:prSet phldrT="[Text]"/>
      <dgm:spPr/>
      <dgm:t>
        <a:bodyPr/>
        <a:lstStyle/>
        <a:p>
          <a:r>
            <a:rPr lang="en-US" altLang="zh-CN" dirty="0" smtClean="0"/>
            <a:t>Message Delivery in Incomplete Networks</a:t>
          </a:r>
          <a:endParaRPr lang="en-US" altLang="zh-CN" dirty="0"/>
        </a:p>
      </dgm:t>
    </dgm:pt>
    <dgm:pt modelId="{A256330A-07D1-487C-B2FA-F1FFA95C09B1}" type="parTrans" cxnId="{5F92AA96-F200-4164-A8A8-D346D6C82642}">
      <dgm:prSet/>
      <dgm:spPr/>
      <dgm:t>
        <a:bodyPr/>
        <a:lstStyle/>
        <a:p>
          <a:endParaRPr lang="en-US" altLang="zh-CN"/>
        </a:p>
      </dgm:t>
    </dgm:pt>
    <dgm:pt modelId="{B5DAC94C-FD72-4101-B91F-F5822BA960A7}" type="sibTrans" cxnId="{5F92AA96-F200-4164-A8A8-D346D6C82642}">
      <dgm:prSet/>
      <dgm:spPr/>
      <dgm:t>
        <a:bodyPr/>
        <a:lstStyle/>
        <a:p>
          <a:endParaRPr lang="en-US" altLang="zh-CN"/>
        </a:p>
      </dgm:t>
    </dgm:pt>
    <dgm:pt modelId="{8C70F4FC-6115-4C93-80EA-AF6154F2011E}" type="pres">
      <dgm:prSet presAssocID="{1909B342-EAB7-44E0-B53E-FFD53F5FEEF7}" presName="compositeShape" presStyleCnt="0">
        <dgm:presLayoutVars>
          <dgm:dir/>
          <dgm:resizeHandles/>
        </dgm:presLayoutVars>
      </dgm:prSet>
      <dgm:spPr/>
    </dgm:pt>
    <dgm:pt modelId="{C8B3BA7C-DF0C-4685-AA35-1B0783DD9CF3}" type="pres">
      <dgm:prSet presAssocID="{1909B342-EAB7-44E0-B53E-FFD53F5FEEF7}" presName="pyramid" presStyleLbl="node1" presStyleIdx="0" presStyleCnt="1"/>
      <dgm:spPr/>
    </dgm:pt>
    <dgm:pt modelId="{3A02A2B3-294A-4630-BE4B-2B369AB02098}" type="pres">
      <dgm:prSet presAssocID="{1909B342-EAB7-44E0-B53E-FFD53F5FEEF7}" presName="theList" presStyleCnt="0"/>
      <dgm:spPr/>
    </dgm:pt>
    <dgm:pt modelId="{497D6E1E-E09E-4621-8B2C-EA0D8C6AA72E}" type="pres">
      <dgm:prSet presAssocID="{1F472FEA-E82E-4290-B372-48B3B71AA93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C5083428-CC57-45EF-B9C8-43335FCC1DD6}" type="pres">
      <dgm:prSet presAssocID="{1F472FEA-E82E-4290-B372-48B3B71AA936}" presName="aSpace" presStyleCnt="0"/>
      <dgm:spPr/>
    </dgm:pt>
    <dgm:pt modelId="{E8AC46B4-95A0-4179-86B0-052A0B685236}" type="pres">
      <dgm:prSet presAssocID="{2E8CED61-F808-432D-8455-7A568A3A9A9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B741CF6F-90BE-429F-8998-2F2FC32E4715}" type="pres">
      <dgm:prSet presAssocID="{2E8CED61-F808-432D-8455-7A568A3A9A9A}" presName="aSpace" presStyleCnt="0"/>
      <dgm:spPr/>
    </dgm:pt>
    <dgm:pt modelId="{5C29CA13-C12C-4B4C-B8CB-408878611F82}" type="pres">
      <dgm:prSet presAssocID="{1F7B63B3-ADCA-40E7-A092-E8B330F563D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753B9118-5CDA-40FE-ABB3-3F2972413121}" type="pres">
      <dgm:prSet presAssocID="{1F7B63B3-ADCA-40E7-A092-E8B330F563DE}" presName="aSpace" presStyleCnt="0"/>
      <dgm:spPr/>
    </dgm:pt>
  </dgm:ptLst>
  <dgm:cxnLst>
    <dgm:cxn modelId="{6D6BE8B2-596A-42FB-9041-FC419AE07A07}" srcId="{1909B342-EAB7-44E0-B53E-FFD53F5FEEF7}" destId="{1F472FEA-E82E-4290-B372-48B3B71AA936}" srcOrd="0" destOrd="0" parTransId="{6F178510-F31D-4DAD-8A73-824E1F479718}" sibTransId="{C73E1E46-717D-4CE0-A295-6E1E1FCA5923}"/>
    <dgm:cxn modelId="{65EA9B97-D67E-4B0F-AFEC-4FE2F6CF8C6C}" type="presOf" srcId="{1F7B63B3-ADCA-40E7-A092-E8B330F563DE}" destId="{5C29CA13-C12C-4B4C-B8CB-408878611F82}" srcOrd="0" destOrd="0" presId="urn:microsoft.com/office/officeart/2005/8/layout/pyramid2"/>
    <dgm:cxn modelId="{67457AD1-9484-41FA-B72A-A78021062BEE}" type="presOf" srcId="{1909B342-EAB7-44E0-B53E-FFD53F5FEEF7}" destId="{8C70F4FC-6115-4C93-80EA-AF6154F2011E}" srcOrd="0" destOrd="0" presId="urn:microsoft.com/office/officeart/2005/8/layout/pyramid2"/>
    <dgm:cxn modelId="{5F92AA96-F200-4164-A8A8-D346D6C82642}" srcId="{1909B342-EAB7-44E0-B53E-FFD53F5FEEF7}" destId="{1F7B63B3-ADCA-40E7-A092-E8B330F563DE}" srcOrd="2" destOrd="0" parTransId="{A256330A-07D1-487C-B2FA-F1FFA95C09B1}" sibTransId="{B5DAC94C-FD72-4101-B91F-F5822BA960A7}"/>
    <dgm:cxn modelId="{68979827-228F-4BC9-B9DC-EEB00116AD25}" type="presOf" srcId="{1F472FEA-E82E-4290-B372-48B3B71AA936}" destId="{497D6E1E-E09E-4621-8B2C-EA0D8C6AA72E}" srcOrd="0" destOrd="0" presId="urn:microsoft.com/office/officeart/2005/8/layout/pyramid2"/>
    <dgm:cxn modelId="{8992C0BC-C58C-4AFA-BF51-F55F578C5B18}" srcId="{1909B342-EAB7-44E0-B53E-FFD53F5FEEF7}" destId="{2E8CED61-F808-432D-8455-7A568A3A9A9A}" srcOrd="1" destOrd="0" parTransId="{4AFD0F43-EA04-4899-B8D0-6784F8DCC5A5}" sibTransId="{1C468EB1-23F5-43E2-A882-21AAFA0AC3ED}"/>
    <dgm:cxn modelId="{3E6FB391-7D48-4660-868B-322566777C8B}" type="presOf" srcId="{2E8CED61-F808-432D-8455-7A568A3A9A9A}" destId="{E8AC46B4-95A0-4179-86B0-052A0B685236}" srcOrd="0" destOrd="0" presId="urn:microsoft.com/office/officeart/2005/8/layout/pyramid2"/>
    <dgm:cxn modelId="{2B637414-65FD-4BC9-9190-4AA18804134C}" type="presParOf" srcId="{8C70F4FC-6115-4C93-80EA-AF6154F2011E}" destId="{C8B3BA7C-DF0C-4685-AA35-1B0783DD9CF3}" srcOrd="0" destOrd="0" presId="urn:microsoft.com/office/officeart/2005/8/layout/pyramid2"/>
    <dgm:cxn modelId="{6EFBB90D-FF41-47B8-9F1B-368BE8B9EE35}" type="presParOf" srcId="{8C70F4FC-6115-4C93-80EA-AF6154F2011E}" destId="{3A02A2B3-294A-4630-BE4B-2B369AB02098}" srcOrd="1" destOrd="0" presId="urn:microsoft.com/office/officeart/2005/8/layout/pyramid2"/>
    <dgm:cxn modelId="{998CBDA6-6979-4AEB-9105-F140DB5D73F3}" type="presParOf" srcId="{3A02A2B3-294A-4630-BE4B-2B369AB02098}" destId="{497D6E1E-E09E-4621-8B2C-EA0D8C6AA72E}" srcOrd="0" destOrd="0" presId="urn:microsoft.com/office/officeart/2005/8/layout/pyramid2"/>
    <dgm:cxn modelId="{11CEF5D7-CB50-439C-B3A5-467ABCD215EE}" type="presParOf" srcId="{3A02A2B3-294A-4630-BE4B-2B369AB02098}" destId="{C5083428-CC57-45EF-B9C8-43335FCC1DD6}" srcOrd="1" destOrd="0" presId="urn:microsoft.com/office/officeart/2005/8/layout/pyramid2"/>
    <dgm:cxn modelId="{19562070-0605-43BA-BC0F-3718A0A508A2}" type="presParOf" srcId="{3A02A2B3-294A-4630-BE4B-2B369AB02098}" destId="{E8AC46B4-95A0-4179-86B0-052A0B685236}" srcOrd="2" destOrd="0" presId="urn:microsoft.com/office/officeart/2005/8/layout/pyramid2"/>
    <dgm:cxn modelId="{B8967CB9-1726-4E6E-A5B4-94C87ED42238}" type="presParOf" srcId="{3A02A2B3-294A-4630-BE4B-2B369AB02098}" destId="{B741CF6F-90BE-429F-8998-2F2FC32E4715}" srcOrd="3" destOrd="0" presId="urn:microsoft.com/office/officeart/2005/8/layout/pyramid2"/>
    <dgm:cxn modelId="{E2FA16FA-EE6B-49CB-97C2-A471A8B25D90}" type="presParOf" srcId="{3A02A2B3-294A-4630-BE4B-2B369AB02098}" destId="{5C29CA13-C12C-4B4C-B8CB-408878611F82}" srcOrd="4" destOrd="0" presId="urn:microsoft.com/office/officeart/2005/8/layout/pyramid2"/>
    <dgm:cxn modelId="{C8AFA3A4-5C81-4432-9DD1-CAA16A1EE3ED}" type="presParOf" srcId="{3A02A2B3-294A-4630-BE4B-2B369AB02098}" destId="{753B9118-5CDA-40FE-ABB3-3F297241312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9B342-EAB7-44E0-B53E-FFD53F5FEE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F472FEA-E82E-4290-B372-48B3B71AA936}">
      <dgm:prSet phldrT="[Text]"/>
      <dgm:spPr/>
      <dgm:t>
        <a:bodyPr/>
        <a:lstStyle/>
        <a:p>
          <a:r>
            <a:rPr lang="en-US" altLang="zh-CN" dirty="0" smtClean="0"/>
            <a:t>Byzantine Agreement Algorithm</a:t>
          </a:r>
          <a:endParaRPr lang="en-US" altLang="zh-CN" dirty="0"/>
        </a:p>
      </dgm:t>
    </dgm:pt>
    <dgm:pt modelId="{6F178510-F31D-4DAD-8A73-824E1F479718}" type="parTrans" cxnId="{6D6BE8B2-596A-42FB-9041-FC419AE07A07}">
      <dgm:prSet/>
      <dgm:spPr/>
      <dgm:t>
        <a:bodyPr/>
        <a:lstStyle/>
        <a:p>
          <a:endParaRPr lang="en-US" altLang="zh-CN"/>
        </a:p>
      </dgm:t>
    </dgm:pt>
    <dgm:pt modelId="{C73E1E46-717D-4CE0-A295-6E1E1FCA5923}" type="sibTrans" cxnId="{6D6BE8B2-596A-42FB-9041-FC419AE07A07}">
      <dgm:prSet/>
      <dgm:spPr/>
      <dgm:t>
        <a:bodyPr/>
        <a:lstStyle/>
        <a:p>
          <a:endParaRPr lang="en-US" altLang="zh-CN"/>
        </a:p>
      </dgm:t>
    </dgm:pt>
    <dgm:pt modelId="{2E8CED61-F808-432D-8455-7A568A3A9A9A}">
      <dgm:prSet phldrT="[Text]"/>
      <dgm:spPr/>
      <dgm:t>
        <a:bodyPr/>
        <a:lstStyle/>
        <a:p>
          <a:r>
            <a:rPr lang="en-US" altLang="zh-CN" dirty="0" smtClean="0"/>
            <a:t>Byzantine Reliable Broadcast</a:t>
          </a:r>
          <a:endParaRPr lang="en-US" altLang="zh-CN" dirty="0"/>
        </a:p>
      </dgm:t>
    </dgm:pt>
    <dgm:pt modelId="{4AFD0F43-EA04-4899-B8D0-6784F8DCC5A5}" type="parTrans" cxnId="{8992C0BC-C58C-4AFA-BF51-F55F578C5B18}">
      <dgm:prSet/>
      <dgm:spPr/>
      <dgm:t>
        <a:bodyPr/>
        <a:lstStyle/>
        <a:p>
          <a:endParaRPr lang="en-US" altLang="zh-CN"/>
        </a:p>
      </dgm:t>
    </dgm:pt>
    <dgm:pt modelId="{1C468EB1-23F5-43E2-A882-21AAFA0AC3ED}" type="sibTrans" cxnId="{8992C0BC-C58C-4AFA-BF51-F55F578C5B18}">
      <dgm:prSet/>
      <dgm:spPr/>
      <dgm:t>
        <a:bodyPr/>
        <a:lstStyle/>
        <a:p>
          <a:endParaRPr lang="en-US" altLang="zh-CN"/>
        </a:p>
      </dgm:t>
    </dgm:pt>
    <dgm:pt modelId="{1F7B63B3-ADCA-40E7-A092-E8B330F563DE}">
      <dgm:prSet phldrT="[Text]"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Message Delivery in Incomplete Networks</a:t>
          </a:r>
          <a:endParaRPr lang="en-US" altLang="zh-CN" dirty="0">
            <a:solidFill>
              <a:srgbClr val="FF0000"/>
            </a:solidFill>
          </a:endParaRPr>
        </a:p>
      </dgm:t>
    </dgm:pt>
    <dgm:pt modelId="{A256330A-07D1-487C-B2FA-F1FFA95C09B1}" type="parTrans" cxnId="{5F92AA96-F200-4164-A8A8-D346D6C82642}">
      <dgm:prSet/>
      <dgm:spPr/>
      <dgm:t>
        <a:bodyPr/>
        <a:lstStyle/>
        <a:p>
          <a:endParaRPr lang="en-US" altLang="zh-CN"/>
        </a:p>
      </dgm:t>
    </dgm:pt>
    <dgm:pt modelId="{B5DAC94C-FD72-4101-B91F-F5822BA960A7}" type="sibTrans" cxnId="{5F92AA96-F200-4164-A8A8-D346D6C82642}">
      <dgm:prSet/>
      <dgm:spPr/>
      <dgm:t>
        <a:bodyPr/>
        <a:lstStyle/>
        <a:p>
          <a:endParaRPr lang="en-US" altLang="zh-CN"/>
        </a:p>
      </dgm:t>
    </dgm:pt>
    <dgm:pt modelId="{8C70F4FC-6115-4C93-80EA-AF6154F2011E}" type="pres">
      <dgm:prSet presAssocID="{1909B342-EAB7-44E0-B53E-FFD53F5FEEF7}" presName="compositeShape" presStyleCnt="0">
        <dgm:presLayoutVars>
          <dgm:dir/>
          <dgm:resizeHandles/>
        </dgm:presLayoutVars>
      </dgm:prSet>
      <dgm:spPr/>
    </dgm:pt>
    <dgm:pt modelId="{C8B3BA7C-DF0C-4685-AA35-1B0783DD9CF3}" type="pres">
      <dgm:prSet presAssocID="{1909B342-EAB7-44E0-B53E-FFD53F5FEEF7}" presName="pyramid" presStyleLbl="node1" presStyleIdx="0" presStyleCnt="1"/>
      <dgm:spPr/>
    </dgm:pt>
    <dgm:pt modelId="{3A02A2B3-294A-4630-BE4B-2B369AB02098}" type="pres">
      <dgm:prSet presAssocID="{1909B342-EAB7-44E0-B53E-FFD53F5FEEF7}" presName="theList" presStyleCnt="0"/>
      <dgm:spPr/>
    </dgm:pt>
    <dgm:pt modelId="{497D6E1E-E09E-4621-8B2C-EA0D8C6AA72E}" type="pres">
      <dgm:prSet presAssocID="{1F472FEA-E82E-4290-B372-48B3B71AA93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C5083428-CC57-45EF-B9C8-43335FCC1DD6}" type="pres">
      <dgm:prSet presAssocID="{1F472FEA-E82E-4290-B372-48B3B71AA936}" presName="aSpace" presStyleCnt="0"/>
      <dgm:spPr/>
    </dgm:pt>
    <dgm:pt modelId="{E8AC46B4-95A0-4179-86B0-052A0B685236}" type="pres">
      <dgm:prSet presAssocID="{2E8CED61-F808-432D-8455-7A568A3A9A9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B741CF6F-90BE-429F-8998-2F2FC32E4715}" type="pres">
      <dgm:prSet presAssocID="{2E8CED61-F808-432D-8455-7A568A3A9A9A}" presName="aSpace" presStyleCnt="0"/>
      <dgm:spPr/>
    </dgm:pt>
    <dgm:pt modelId="{5C29CA13-C12C-4B4C-B8CB-408878611F82}" type="pres">
      <dgm:prSet presAssocID="{1F7B63B3-ADCA-40E7-A092-E8B330F563D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 altLang="zh-CN"/>
        </a:p>
      </dgm:t>
    </dgm:pt>
    <dgm:pt modelId="{753B9118-5CDA-40FE-ABB3-3F2972413121}" type="pres">
      <dgm:prSet presAssocID="{1F7B63B3-ADCA-40E7-A092-E8B330F563DE}" presName="aSpace" presStyleCnt="0"/>
      <dgm:spPr/>
    </dgm:pt>
  </dgm:ptLst>
  <dgm:cxnLst>
    <dgm:cxn modelId="{6D6BE8B2-596A-42FB-9041-FC419AE07A07}" srcId="{1909B342-EAB7-44E0-B53E-FFD53F5FEEF7}" destId="{1F472FEA-E82E-4290-B372-48B3B71AA936}" srcOrd="0" destOrd="0" parTransId="{6F178510-F31D-4DAD-8A73-824E1F479718}" sibTransId="{C73E1E46-717D-4CE0-A295-6E1E1FCA5923}"/>
    <dgm:cxn modelId="{65EA9B97-D67E-4B0F-AFEC-4FE2F6CF8C6C}" type="presOf" srcId="{1F7B63B3-ADCA-40E7-A092-E8B330F563DE}" destId="{5C29CA13-C12C-4B4C-B8CB-408878611F82}" srcOrd="0" destOrd="0" presId="urn:microsoft.com/office/officeart/2005/8/layout/pyramid2"/>
    <dgm:cxn modelId="{67457AD1-9484-41FA-B72A-A78021062BEE}" type="presOf" srcId="{1909B342-EAB7-44E0-B53E-FFD53F5FEEF7}" destId="{8C70F4FC-6115-4C93-80EA-AF6154F2011E}" srcOrd="0" destOrd="0" presId="urn:microsoft.com/office/officeart/2005/8/layout/pyramid2"/>
    <dgm:cxn modelId="{5F92AA96-F200-4164-A8A8-D346D6C82642}" srcId="{1909B342-EAB7-44E0-B53E-FFD53F5FEEF7}" destId="{1F7B63B3-ADCA-40E7-A092-E8B330F563DE}" srcOrd="2" destOrd="0" parTransId="{A256330A-07D1-487C-B2FA-F1FFA95C09B1}" sibTransId="{B5DAC94C-FD72-4101-B91F-F5822BA960A7}"/>
    <dgm:cxn modelId="{68979827-228F-4BC9-B9DC-EEB00116AD25}" type="presOf" srcId="{1F472FEA-E82E-4290-B372-48B3B71AA936}" destId="{497D6E1E-E09E-4621-8B2C-EA0D8C6AA72E}" srcOrd="0" destOrd="0" presId="urn:microsoft.com/office/officeart/2005/8/layout/pyramid2"/>
    <dgm:cxn modelId="{8992C0BC-C58C-4AFA-BF51-F55F578C5B18}" srcId="{1909B342-EAB7-44E0-B53E-FFD53F5FEEF7}" destId="{2E8CED61-F808-432D-8455-7A568A3A9A9A}" srcOrd="1" destOrd="0" parTransId="{4AFD0F43-EA04-4899-B8D0-6784F8DCC5A5}" sibTransId="{1C468EB1-23F5-43E2-A882-21AAFA0AC3ED}"/>
    <dgm:cxn modelId="{3E6FB391-7D48-4660-868B-322566777C8B}" type="presOf" srcId="{2E8CED61-F808-432D-8455-7A568A3A9A9A}" destId="{E8AC46B4-95A0-4179-86B0-052A0B685236}" srcOrd="0" destOrd="0" presId="urn:microsoft.com/office/officeart/2005/8/layout/pyramid2"/>
    <dgm:cxn modelId="{2B637414-65FD-4BC9-9190-4AA18804134C}" type="presParOf" srcId="{8C70F4FC-6115-4C93-80EA-AF6154F2011E}" destId="{C8B3BA7C-DF0C-4685-AA35-1B0783DD9CF3}" srcOrd="0" destOrd="0" presId="urn:microsoft.com/office/officeart/2005/8/layout/pyramid2"/>
    <dgm:cxn modelId="{6EFBB90D-FF41-47B8-9F1B-368BE8B9EE35}" type="presParOf" srcId="{8C70F4FC-6115-4C93-80EA-AF6154F2011E}" destId="{3A02A2B3-294A-4630-BE4B-2B369AB02098}" srcOrd="1" destOrd="0" presId="urn:microsoft.com/office/officeart/2005/8/layout/pyramid2"/>
    <dgm:cxn modelId="{998CBDA6-6979-4AEB-9105-F140DB5D73F3}" type="presParOf" srcId="{3A02A2B3-294A-4630-BE4B-2B369AB02098}" destId="{497D6E1E-E09E-4621-8B2C-EA0D8C6AA72E}" srcOrd="0" destOrd="0" presId="urn:microsoft.com/office/officeart/2005/8/layout/pyramid2"/>
    <dgm:cxn modelId="{11CEF5D7-CB50-439C-B3A5-467ABCD215EE}" type="presParOf" srcId="{3A02A2B3-294A-4630-BE4B-2B369AB02098}" destId="{C5083428-CC57-45EF-B9C8-43335FCC1DD6}" srcOrd="1" destOrd="0" presId="urn:microsoft.com/office/officeart/2005/8/layout/pyramid2"/>
    <dgm:cxn modelId="{19562070-0605-43BA-BC0F-3718A0A508A2}" type="presParOf" srcId="{3A02A2B3-294A-4630-BE4B-2B369AB02098}" destId="{E8AC46B4-95A0-4179-86B0-052A0B685236}" srcOrd="2" destOrd="0" presId="urn:microsoft.com/office/officeart/2005/8/layout/pyramid2"/>
    <dgm:cxn modelId="{B8967CB9-1726-4E6E-A5B4-94C87ED42238}" type="presParOf" srcId="{3A02A2B3-294A-4630-BE4B-2B369AB02098}" destId="{B741CF6F-90BE-429F-8998-2F2FC32E4715}" srcOrd="3" destOrd="0" presId="urn:microsoft.com/office/officeart/2005/8/layout/pyramid2"/>
    <dgm:cxn modelId="{E2FA16FA-EE6B-49CB-97C2-A471A8B25D90}" type="presParOf" srcId="{3A02A2B3-294A-4630-BE4B-2B369AB02098}" destId="{5C29CA13-C12C-4B4C-B8CB-408878611F82}" srcOrd="4" destOrd="0" presId="urn:microsoft.com/office/officeart/2005/8/layout/pyramid2"/>
    <dgm:cxn modelId="{C8AFA3A4-5C81-4432-9DD1-CAA16A1EE3ED}" type="presParOf" srcId="{3A02A2B3-294A-4630-BE4B-2B369AB02098}" destId="{753B9118-5CDA-40FE-ABB3-3F297241312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3BA7C-DF0C-4685-AA35-1B0783DD9CF3}">
      <dsp:nvSpPr>
        <dsp:cNvPr id="0" name=""/>
        <dsp:cNvSpPr/>
      </dsp:nvSpPr>
      <dsp:spPr>
        <a:xfrm>
          <a:off x="1120616" y="0"/>
          <a:ext cx="5187950" cy="51879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D6E1E-E09E-4621-8B2C-EA0D8C6AA72E}">
      <dsp:nvSpPr>
        <dsp:cNvPr id="0" name=""/>
        <dsp:cNvSpPr/>
      </dsp:nvSpPr>
      <dsp:spPr>
        <a:xfrm>
          <a:off x="3714591" y="521581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Byzantine Agreement Algorithm</a:t>
          </a:r>
          <a:endParaRPr lang="en-US" altLang="zh-CN" sz="2500" kern="1200" dirty="0"/>
        </a:p>
      </dsp:txBody>
      <dsp:txXfrm>
        <a:off x="3774541" y="581531"/>
        <a:ext cx="3252267" cy="1108185"/>
      </dsp:txXfrm>
    </dsp:sp>
    <dsp:sp modelId="{E8AC46B4-95A0-4179-86B0-052A0B685236}">
      <dsp:nvSpPr>
        <dsp:cNvPr id="0" name=""/>
        <dsp:cNvSpPr/>
      </dsp:nvSpPr>
      <dsp:spPr>
        <a:xfrm>
          <a:off x="3714591" y="1903177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Byzantine Reliable Broadcast</a:t>
          </a:r>
          <a:endParaRPr lang="en-US" altLang="zh-CN" sz="2500" kern="1200" dirty="0"/>
        </a:p>
      </dsp:txBody>
      <dsp:txXfrm>
        <a:off x="3774541" y="1963127"/>
        <a:ext cx="3252267" cy="1108185"/>
      </dsp:txXfrm>
    </dsp:sp>
    <dsp:sp modelId="{5C29CA13-C12C-4B4C-B8CB-408878611F82}">
      <dsp:nvSpPr>
        <dsp:cNvPr id="0" name=""/>
        <dsp:cNvSpPr/>
      </dsp:nvSpPr>
      <dsp:spPr>
        <a:xfrm>
          <a:off x="3714591" y="3284772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Message Delivery in Incomplete Networks</a:t>
          </a:r>
          <a:endParaRPr lang="en-US" altLang="zh-CN" sz="2500" kern="1200" dirty="0"/>
        </a:p>
      </dsp:txBody>
      <dsp:txXfrm>
        <a:off x="3774541" y="3344722"/>
        <a:ext cx="3252267" cy="110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3BA7C-DF0C-4685-AA35-1B0783DD9CF3}">
      <dsp:nvSpPr>
        <dsp:cNvPr id="0" name=""/>
        <dsp:cNvSpPr/>
      </dsp:nvSpPr>
      <dsp:spPr>
        <a:xfrm>
          <a:off x="1120616" y="0"/>
          <a:ext cx="5187950" cy="51879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D6E1E-E09E-4621-8B2C-EA0D8C6AA72E}">
      <dsp:nvSpPr>
        <dsp:cNvPr id="0" name=""/>
        <dsp:cNvSpPr/>
      </dsp:nvSpPr>
      <dsp:spPr>
        <a:xfrm>
          <a:off x="3714591" y="521581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Byzantine Agreement Algorithm</a:t>
          </a:r>
          <a:endParaRPr lang="en-US" altLang="zh-CN" sz="2500" kern="1200" dirty="0"/>
        </a:p>
      </dsp:txBody>
      <dsp:txXfrm>
        <a:off x="3774541" y="581531"/>
        <a:ext cx="3252267" cy="1108185"/>
      </dsp:txXfrm>
    </dsp:sp>
    <dsp:sp modelId="{E8AC46B4-95A0-4179-86B0-052A0B685236}">
      <dsp:nvSpPr>
        <dsp:cNvPr id="0" name=""/>
        <dsp:cNvSpPr/>
      </dsp:nvSpPr>
      <dsp:spPr>
        <a:xfrm>
          <a:off x="3714591" y="1903177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Byzantine Reliable Broadcast</a:t>
          </a:r>
          <a:endParaRPr lang="en-US" altLang="zh-CN" sz="2500" kern="1200" dirty="0"/>
        </a:p>
      </dsp:txBody>
      <dsp:txXfrm>
        <a:off x="3774541" y="1963127"/>
        <a:ext cx="3252267" cy="1108185"/>
      </dsp:txXfrm>
    </dsp:sp>
    <dsp:sp modelId="{5C29CA13-C12C-4B4C-B8CB-408878611F82}">
      <dsp:nvSpPr>
        <dsp:cNvPr id="0" name=""/>
        <dsp:cNvSpPr/>
      </dsp:nvSpPr>
      <dsp:spPr>
        <a:xfrm>
          <a:off x="3714591" y="3284772"/>
          <a:ext cx="3372167" cy="122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>
              <a:solidFill>
                <a:srgbClr val="FF0000"/>
              </a:solidFill>
            </a:rPr>
            <a:t>Message Delivery in Incomplete Networks</a:t>
          </a:r>
          <a:endParaRPr lang="en-US" altLang="zh-CN" sz="2500" kern="1200" dirty="0">
            <a:solidFill>
              <a:srgbClr val="FF0000"/>
            </a:solidFill>
          </a:endParaRPr>
        </a:p>
      </dsp:txBody>
      <dsp:txXfrm>
        <a:off x="3774541" y="3344722"/>
        <a:ext cx="3252267" cy="110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8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28663"/>
            <a:ext cx="5187950" cy="38909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862514"/>
            <a:ext cx="5186363" cy="4619625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28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28663"/>
            <a:ext cx="5187950" cy="38909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862514"/>
            <a:ext cx="5186363" cy="4619625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54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45"/>
            <a:ext cx="8229600" cy="49053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o_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972" y="450691"/>
            <a:ext cx="7772400" cy="1470025"/>
          </a:xfrm>
        </p:spPr>
        <p:txBody>
          <a:bodyPr/>
          <a:lstStyle>
            <a:lvl1pPr algn="r">
              <a:defRPr sz="4000" i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</a:t>
            </a:r>
            <a:r>
              <a:rPr lang="de-CH" sz="12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Zurich</a:t>
            </a:r>
            <a:r>
              <a:rPr lang="de-CH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de-CH" sz="1200" i="1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–</a:t>
            </a:r>
            <a:r>
              <a:rPr lang="de-CH" sz="1200" i="1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www.disco.ethz.ch</a:t>
            </a:r>
          </a:p>
        </p:txBody>
      </p:sp>
    </p:spTree>
    <p:extLst>
      <p:ext uri="{BB962C8B-B14F-4D97-AF65-F5344CB8AC3E}">
        <p14:creationId xmlns:p14="http://schemas.microsoft.com/office/powerpoint/2010/main" val="41972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en-US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title style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7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8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7" Type="http://schemas.openxmlformats.org/officeDocument/2006/relationships/image" Target="../media/image57.png"/><Relationship Id="rId12" Type="http://schemas.openxmlformats.org/officeDocument/2006/relationships/image" Target="../media/image41.png"/><Relationship Id="rId2" Type="http://schemas.openxmlformats.org/officeDocument/2006/relationships/image" Target="../media/image110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4" Type="http://schemas.openxmlformats.org/officeDocument/2006/relationships/image" Target="../media/image33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8" Type="http://schemas.openxmlformats.org/officeDocument/2006/relationships/image" Target="../media/image61.png"/><Relationship Id="rId21" Type="http://schemas.openxmlformats.org/officeDocument/2006/relationships/image" Target="../media/image64.png"/><Relationship Id="rId17" Type="http://schemas.openxmlformats.org/officeDocument/2006/relationships/image" Target="../media/image60.png"/><Relationship Id="rId2" Type="http://schemas.openxmlformats.org/officeDocument/2006/relationships/image" Target="../media/image110.png"/><Relationship Id="rId20" Type="http://schemas.openxmlformats.org/officeDocument/2006/relationships/image" Target="../media/image6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67.png"/><Relationship Id="rId11" Type="http://schemas.openxmlformats.org/officeDocument/2006/relationships/image" Target="../media/image51.png"/><Relationship Id="rId23" Type="http://schemas.openxmlformats.org/officeDocument/2006/relationships/image" Target="../media/image66.png"/><Relationship Id="rId10" Type="http://schemas.openxmlformats.org/officeDocument/2006/relationships/image" Target="../media/image50.png"/><Relationship Id="rId19" Type="http://schemas.openxmlformats.org/officeDocument/2006/relationships/image" Target="../media/image62.png"/><Relationship Id="rId22" Type="http://schemas.openxmlformats.org/officeDocument/2006/relationships/image" Target="../media/image65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4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50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Asynchronous Byzantine Agreement in Incomplete Networks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44972" y="1920716"/>
            <a:ext cx="7772400" cy="5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Y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 </a:t>
            </a:r>
            <a:r>
              <a:rPr kumimoji="0" lang="en-US" altLang="zh-CN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Wang and 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Roger </a:t>
            </a:r>
            <a:r>
              <a:rPr kumimoji="0" lang="en-US" altLang="zh-CN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Wattenhofer</a:t>
            </a:r>
            <a:endParaRPr kumimoji="0" lang="en-US" altLang="zh-CN" sz="1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kern="0" dirty="0" smtClean="0">
                <a:latin typeface="Calibri" pitchFamily="34" charset="0"/>
                <a:ea typeface="+mj-ea"/>
                <a:cs typeface="Calibri" pitchFamily="34" charset="0"/>
              </a:rPr>
              <a:t>ETH Zurich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52083" y="1865376"/>
            <a:ext cx="2852927" cy="493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34734" y="1292680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565" y="3108959"/>
            <a:ext cx="3218688" cy="36889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ross 6"/>
          <p:cNvSpPr/>
          <p:nvPr/>
        </p:nvSpPr>
        <p:spPr bwMode="auto">
          <a:xfrm rot="2669465">
            <a:off x="1264312" y="2497931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13786" y="4162348"/>
            <a:ext cx="2713939" cy="26956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52083" y="1865376"/>
            <a:ext cx="2852927" cy="493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34734" y="1292680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565" y="3108959"/>
            <a:ext cx="3028493" cy="36889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ross 6"/>
          <p:cNvSpPr/>
          <p:nvPr/>
        </p:nvSpPr>
        <p:spPr bwMode="auto">
          <a:xfrm rot="2669465">
            <a:off x="1264312" y="2497931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16580" y="4145280"/>
            <a:ext cx="2911146" cy="271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ross 8"/>
          <p:cNvSpPr/>
          <p:nvPr/>
        </p:nvSpPr>
        <p:spPr bwMode="auto">
          <a:xfrm rot="2669465">
            <a:off x="3609746" y="3563682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52083" y="1865376"/>
            <a:ext cx="2852927" cy="4932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34734" y="1292680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565" y="3108959"/>
            <a:ext cx="3028493" cy="36889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ross 6"/>
          <p:cNvSpPr/>
          <p:nvPr/>
        </p:nvSpPr>
        <p:spPr bwMode="auto">
          <a:xfrm rot="2669465">
            <a:off x="1264312" y="2497931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16580" y="4145280"/>
            <a:ext cx="1672590" cy="271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ross 8"/>
          <p:cNvSpPr/>
          <p:nvPr/>
        </p:nvSpPr>
        <p:spPr bwMode="auto">
          <a:xfrm rot="2669465">
            <a:off x="3609746" y="3563682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Asynchronous Byzantine Agreement in Incomplete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An undirected network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 smtClean="0"/>
                  <a:t> nodes,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 smtClean="0"/>
                  <a:t> nodes are Byzantine.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07940" y="3173209"/>
            <a:ext cx="5070513" cy="2204178"/>
            <a:chOff x="2107940" y="2398509"/>
            <a:chExt cx="5070513" cy="2204178"/>
          </a:xfrm>
        </p:grpSpPr>
        <p:pic>
          <p:nvPicPr>
            <p:cNvPr id="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6" idx="3"/>
              <a:endCxn id="8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6" idx="3"/>
              <a:endCxn id="7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24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0"/>
              <a:endCxn id="8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7" idx="2"/>
              <a:endCxn id="21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8" idx="3"/>
              <a:endCxn id="25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2"/>
              <a:endCxn id="9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" idx="3"/>
              <a:endCxn id="15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5" idx="3"/>
              <a:endCxn id="15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3"/>
              <a:endCxn id="24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9" idx="2"/>
              <a:endCxn id="20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3"/>
              <a:endCxn id="20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1" idx="0"/>
              <a:endCxn id="9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0" idx="3"/>
              <a:endCxn id="9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0"/>
              <a:endCxn id="14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9" idx="3"/>
              <a:endCxn id="14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4" idx="0"/>
              <a:endCxn id="24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4" idx="2"/>
              <a:endCxn id="11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4" idx="3"/>
              <a:endCxn id="16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2" idx="0"/>
              <a:endCxn id="16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4" idx="3"/>
              <a:endCxn id="22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1" idx="3"/>
              <a:endCxn id="22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1" idx="2"/>
              <a:endCxn id="12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4" idx="3"/>
              <a:endCxn id="11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19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4" idx="3"/>
              <a:endCxn id="12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2" idx="3"/>
              <a:endCxn id="22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6" idx="3"/>
              <a:endCxn id="23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2" idx="3"/>
              <a:endCxn id="23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22" idx="3"/>
              <a:endCxn id="13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18" idx="3"/>
              <a:endCxn id="23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7" idx="2"/>
              <a:endCxn id="19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8" idx="2"/>
              <a:endCxn id="17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2" idx="3"/>
              <a:endCxn id="17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11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Asynchronous Byzantine Agreement in Incomplete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Necessary &amp; Sufficient Conditions for </a:t>
                </a:r>
                <a:r>
                  <a:rPr lang="en-US" altLang="zh-CN" dirty="0"/>
                  <a:t>Asynchronous Byzantine </a:t>
                </a:r>
                <a:r>
                  <a:rPr lang="en-US" altLang="zh-CN" dirty="0" smtClean="0"/>
                  <a:t>Agreement</a:t>
                </a:r>
              </a:p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 connected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 r="-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07940" y="3173209"/>
            <a:ext cx="5070513" cy="2204178"/>
            <a:chOff x="2107940" y="2398509"/>
            <a:chExt cx="5070513" cy="2204178"/>
          </a:xfrm>
        </p:grpSpPr>
        <p:pic>
          <p:nvPicPr>
            <p:cNvPr id="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6" idx="3"/>
              <a:endCxn id="8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6" idx="3"/>
              <a:endCxn id="7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24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0"/>
              <a:endCxn id="8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7" idx="2"/>
              <a:endCxn id="21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8" idx="3"/>
              <a:endCxn id="25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2"/>
              <a:endCxn id="9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" idx="3"/>
              <a:endCxn id="15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5" idx="3"/>
              <a:endCxn id="15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3"/>
              <a:endCxn id="24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9" idx="2"/>
              <a:endCxn id="20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3"/>
              <a:endCxn id="20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1" idx="0"/>
              <a:endCxn id="9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0" idx="3"/>
              <a:endCxn id="9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0"/>
              <a:endCxn id="14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9" idx="3"/>
              <a:endCxn id="14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4" idx="0"/>
              <a:endCxn id="24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4" idx="2"/>
              <a:endCxn id="11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4" idx="3"/>
              <a:endCxn id="16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2" idx="0"/>
              <a:endCxn id="16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4" idx="3"/>
              <a:endCxn id="22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1" idx="3"/>
              <a:endCxn id="22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1" idx="2"/>
              <a:endCxn id="12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4" idx="3"/>
              <a:endCxn id="11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19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4" idx="3"/>
              <a:endCxn id="12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2" idx="3"/>
              <a:endCxn id="22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6" idx="3"/>
              <a:endCxn id="23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2" idx="3"/>
              <a:endCxn id="23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22" idx="3"/>
              <a:endCxn id="13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18" idx="3"/>
              <a:endCxn id="23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7" idx="2"/>
              <a:endCxn id="19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8" idx="2"/>
              <a:endCxn id="17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2" idx="3"/>
              <a:endCxn id="17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533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Hierarchy of the Algorithms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77904"/>
              </p:ext>
            </p:extLst>
          </p:nvPr>
        </p:nvGraphicFramePr>
        <p:xfrm>
          <a:off x="468313" y="985838"/>
          <a:ext cx="8207375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0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Hierarchy of the Algorithms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37292"/>
              </p:ext>
            </p:extLst>
          </p:nvPr>
        </p:nvGraphicFramePr>
        <p:xfrm>
          <a:off x="468313" y="985838"/>
          <a:ext cx="8207375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8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Sufficient Condition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07940" y="2576309"/>
            <a:ext cx="5070513" cy="2204178"/>
            <a:chOff x="2107940" y="2398509"/>
            <a:chExt cx="5070513" cy="2204178"/>
          </a:xfrm>
        </p:grpSpPr>
        <p:pic>
          <p:nvPicPr>
            <p:cNvPr id="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6" idx="3"/>
              <a:endCxn id="8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6" idx="3"/>
              <a:endCxn id="7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24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0"/>
              <a:endCxn id="8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7" idx="2"/>
              <a:endCxn id="21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8" idx="3"/>
              <a:endCxn id="25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2"/>
              <a:endCxn id="9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" idx="3"/>
              <a:endCxn id="15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5" idx="3"/>
              <a:endCxn id="15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3"/>
              <a:endCxn id="24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9" idx="2"/>
              <a:endCxn id="20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3"/>
              <a:endCxn id="20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1" idx="0"/>
              <a:endCxn id="9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0" idx="3"/>
              <a:endCxn id="9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0"/>
              <a:endCxn id="14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9" idx="3"/>
              <a:endCxn id="14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4" idx="0"/>
              <a:endCxn id="24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4" idx="2"/>
              <a:endCxn id="11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4" idx="3"/>
              <a:endCxn id="16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2" idx="0"/>
              <a:endCxn id="16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4" idx="3"/>
              <a:endCxn id="22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1" idx="3"/>
              <a:endCxn id="22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1" idx="2"/>
              <a:endCxn id="12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4" idx="3"/>
              <a:endCxn id="11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19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4" idx="3"/>
              <a:endCxn id="12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2" idx="3"/>
              <a:endCxn id="22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6" idx="3"/>
              <a:endCxn id="23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2" idx="3"/>
              <a:endCxn id="23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22" idx="3"/>
              <a:endCxn id="13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18" idx="3"/>
              <a:endCxn id="23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7" idx="2"/>
              <a:endCxn id="19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8" idx="2"/>
              <a:endCxn id="17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2" idx="3"/>
              <a:endCxn id="17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Oval 60"/>
          <p:cNvSpPr/>
          <p:nvPr/>
        </p:nvSpPr>
        <p:spPr bwMode="auto">
          <a:xfrm>
            <a:off x="1994636" y="2540058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482007" y="4460994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546158" y="3036278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9978" y="1605966"/>
                <a:ext cx="11421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sender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978" y="1605966"/>
                <a:ext cx="1142112" cy="830997"/>
              </a:xfrm>
              <a:prstGeom prst="rect">
                <a:avLst/>
              </a:prstGeom>
              <a:blipFill>
                <a:blip r:embed="rId3"/>
                <a:stretch>
                  <a:fillRect l="-7487" t="-5109" r="-7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846940" y="1647820"/>
                <a:ext cx="2197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intermediate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40" y="1647820"/>
                <a:ext cx="2197604" cy="830997"/>
              </a:xfrm>
              <a:prstGeom prst="rect">
                <a:avLst/>
              </a:prstGeom>
              <a:blipFill>
                <a:blip r:embed="rId4"/>
                <a:stretch>
                  <a:fillRect t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700674" y="4040769"/>
                <a:ext cx="2197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receiver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74" y="4040769"/>
                <a:ext cx="2197604" cy="830997"/>
              </a:xfrm>
              <a:prstGeom prst="rect">
                <a:avLst/>
              </a:prstGeom>
              <a:blipFill>
                <a:blip r:embed="rId5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Sufficient Condition</a:t>
            </a:r>
            <a:endParaRPr lang="en-US" dirty="0"/>
          </a:p>
        </p:txBody>
      </p:sp>
      <p:pic>
        <p:nvPicPr>
          <p:cNvPr id="64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4" y="2896453"/>
            <a:ext cx="1214362" cy="12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94" y="2896453"/>
            <a:ext cx="1214362" cy="12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xplosion 1 1"/>
              <p:cNvSpPr/>
              <p:nvPr/>
            </p:nvSpPr>
            <p:spPr bwMode="auto">
              <a:xfrm>
                <a:off x="2206975" y="1384300"/>
                <a:ext cx="4584700" cy="4635500"/>
              </a:xfrm>
              <a:prstGeom prst="irregularSeal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 smtClean="0"/>
                  <a:t>Disjoint paths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Explosion 1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6975" y="1384300"/>
                <a:ext cx="4584700" cy="4635500"/>
              </a:xfrm>
              <a:prstGeom prst="irregularSeal1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Sufficient Condition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07940" y="2576309"/>
            <a:ext cx="5070513" cy="2204178"/>
            <a:chOff x="2107940" y="2398509"/>
            <a:chExt cx="5070513" cy="2204178"/>
          </a:xfrm>
        </p:grpSpPr>
        <p:pic>
          <p:nvPicPr>
            <p:cNvPr id="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6" idx="3"/>
              <a:endCxn id="8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6" idx="3"/>
              <a:endCxn id="7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24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0"/>
              <a:endCxn id="8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7" idx="2"/>
              <a:endCxn id="21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8" idx="3"/>
              <a:endCxn id="25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2"/>
              <a:endCxn id="9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" idx="3"/>
              <a:endCxn id="15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5" idx="3"/>
              <a:endCxn id="15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3"/>
              <a:endCxn id="24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9" idx="2"/>
              <a:endCxn id="20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3"/>
              <a:endCxn id="20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1" idx="0"/>
              <a:endCxn id="9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0" idx="3"/>
              <a:endCxn id="9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0"/>
              <a:endCxn id="14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9" idx="3"/>
              <a:endCxn id="14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4" idx="0"/>
              <a:endCxn id="24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4" idx="2"/>
              <a:endCxn id="11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4" idx="3"/>
              <a:endCxn id="16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2" idx="0"/>
              <a:endCxn id="16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4" idx="3"/>
              <a:endCxn id="22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1" idx="3"/>
              <a:endCxn id="22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1" idx="2"/>
              <a:endCxn id="12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4" idx="3"/>
              <a:endCxn id="11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19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4" idx="3"/>
              <a:endCxn id="12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2" idx="3"/>
              <a:endCxn id="22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6" idx="3"/>
              <a:endCxn id="23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2" idx="3"/>
              <a:endCxn id="23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22" idx="3"/>
              <a:endCxn id="13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18" idx="3"/>
              <a:endCxn id="23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7" idx="2"/>
              <a:endCxn id="19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8" idx="2"/>
              <a:endCxn id="17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2" idx="3"/>
              <a:endCxn id="17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Oval 60"/>
          <p:cNvSpPr/>
          <p:nvPr/>
        </p:nvSpPr>
        <p:spPr bwMode="auto">
          <a:xfrm>
            <a:off x="1994636" y="2540058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482007" y="4460994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546158" y="3036278"/>
            <a:ext cx="432796" cy="4327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9978" y="1605966"/>
                <a:ext cx="11421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sender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978" y="1605966"/>
                <a:ext cx="1142112" cy="830997"/>
              </a:xfrm>
              <a:prstGeom prst="rect">
                <a:avLst/>
              </a:prstGeom>
              <a:blipFill>
                <a:blip r:embed="rId3"/>
                <a:stretch>
                  <a:fillRect l="-7487" t="-5109" r="-7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846940" y="1647820"/>
                <a:ext cx="2197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intermediate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40" y="1647820"/>
                <a:ext cx="2197604" cy="830997"/>
              </a:xfrm>
              <a:prstGeom prst="rect">
                <a:avLst/>
              </a:prstGeom>
              <a:blipFill>
                <a:blip r:embed="rId4"/>
                <a:stretch>
                  <a:fillRect t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700674" y="4040769"/>
                <a:ext cx="2197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receiver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74" y="4040769"/>
                <a:ext cx="2197604" cy="830997"/>
              </a:xfrm>
              <a:prstGeom prst="rect">
                <a:avLst/>
              </a:prstGeom>
              <a:blipFill>
                <a:blip r:embed="rId5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2546350"/>
            <a:ext cx="6057900" cy="3419475"/>
          </a:xfrm>
          <a:prstGeom prst="rect">
            <a:avLst/>
          </a:prstGeom>
        </p:spPr>
      </p:pic>
      <p:sp>
        <p:nvSpPr>
          <p:cNvPr id="60" name="Cloud 59"/>
          <p:cNvSpPr/>
          <p:nvPr/>
        </p:nvSpPr>
        <p:spPr bwMode="auto">
          <a:xfrm>
            <a:off x="261736" y="4610579"/>
            <a:ext cx="2190750" cy="14097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6257925" y="733425"/>
            <a:ext cx="2190750" cy="14097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Message from Zurich to New York…</a:t>
            </a:r>
            <a:endParaRPr lang="en-US" dirty="0"/>
          </a:p>
        </p:txBody>
      </p:sp>
      <p:pic>
        <p:nvPicPr>
          <p:cNvPr id="1036" name="Picture 12" descr="Datei:Map pin icon.svg – Reiseführer auf Wikivoy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6" y="3219450"/>
            <a:ext cx="364724" cy="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Datei:Map pin icon.svg – Reiseführer auf Wikivoy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3347116"/>
            <a:ext cx="364724" cy="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8" y="4964150"/>
            <a:ext cx="821166" cy="8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e W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12" y="1029619"/>
            <a:ext cx="659313" cy="8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692863" y="2180874"/>
            <a:ext cx="13208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Ye@Zurich</a:t>
            </a:r>
            <a:endParaRPr lang="en-US" altLang="zh-CN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1007" y="6020279"/>
            <a:ext cx="18296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AFT@New</a:t>
            </a:r>
            <a:r>
              <a:rPr lang="en-US" altLang="zh-CN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York</a:t>
            </a:r>
            <a:endParaRPr lang="en-US" altLang="zh-CN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6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Asynchronous Byzantine Agreement in Incomplete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An undirected network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 smtClean="0"/>
                  <a:t> nodes,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 smtClean="0"/>
                  <a:t> nodes are Byzantine.</a:t>
                </a:r>
              </a:p>
              <a:p>
                <a:r>
                  <a:rPr lang="en-US" altLang="zh-CN" dirty="0" smtClean="0"/>
                  <a:t>Necessary &amp; Sufficient Conditions for </a:t>
                </a:r>
                <a:r>
                  <a:rPr lang="en-US" altLang="zh-CN" dirty="0"/>
                  <a:t>Asynchronous Byzantine </a:t>
                </a:r>
                <a:r>
                  <a:rPr lang="en-US" altLang="zh-CN" dirty="0" smtClean="0"/>
                  <a:t>Agreement</a:t>
                </a:r>
              </a:p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 connected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 r="-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07940" y="3173209"/>
            <a:ext cx="5070513" cy="2204178"/>
            <a:chOff x="2107940" y="2398509"/>
            <a:chExt cx="5070513" cy="2204178"/>
          </a:xfrm>
        </p:grpSpPr>
        <p:pic>
          <p:nvPicPr>
            <p:cNvPr id="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6" idx="3"/>
              <a:endCxn id="8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6" idx="3"/>
              <a:endCxn id="7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24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0"/>
              <a:endCxn id="8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7" idx="2"/>
              <a:endCxn id="21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8" idx="3"/>
              <a:endCxn id="25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2"/>
              <a:endCxn id="9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" idx="3"/>
              <a:endCxn id="15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5" idx="3"/>
              <a:endCxn id="15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3"/>
              <a:endCxn id="24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9" idx="2"/>
              <a:endCxn id="20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3"/>
              <a:endCxn id="20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1" idx="0"/>
              <a:endCxn id="9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0" idx="3"/>
              <a:endCxn id="9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0"/>
              <a:endCxn id="14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9" idx="3"/>
              <a:endCxn id="14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4" idx="0"/>
              <a:endCxn id="24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4" idx="2"/>
              <a:endCxn id="11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4" idx="3"/>
              <a:endCxn id="16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2" idx="0"/>
              <a:endCxn id="16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4" idx="3"/>
              <a:endCxn id="22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1" idx="3"/>
              <a:endCxn id="22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1" idx="2"/>
              <a:endCxn id="12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4" idx="3"/>
              <a:endCxn id="11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19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4" idx="3"/>
              <a:endCxn id="12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2" idx="3"/>
              <a:endCxn id="22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6" idx="3"/>
              <a:endCxn id="23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2" idx="3"/>
              <a:endCxn id="23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22" idx="3"/>
              <a:endCxn id="13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18" idx="3"/>
              <a:endCxn id="23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7" idx="2"/>
              <a:endCxn id="19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8" idx="2"/>
              <a:endCxn id="17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2" idx="3"/>
              <a:endCxn id="17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05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291816" y="1459332"/>
            <a:ext cx="2534438" cy="1402210"/>
            <a:chOff x="3167458" y="1831806"/>
            <a:chExt cx="2534438" cy="1402210"/>
          </a:xfrm>
        </p:grpSpPr>
        <p:pic>
          <p:nvPicPr>
            <p:cNvPr id="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534" y="1831806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458" y="1845044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3167458" y="1845043"/>
                  <a:ext cx="2534438" cy="1388973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/>
                    <a:t>	</a:t>
                  </a:r>
                  <a:r>
                    <a:rPr lang="en-US" altLang="zh-CN" dirty="0" smtClean="0"/>
                    <a:t>	           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7458" y="1845043"/>
                  <a:ext cx="2534438" cy="138897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117479" y="2995331"/>
            <a:ext cx="1788963" cy="2258957"/>
            <a:chOff x="7018915" y="3470216"/>
            <a:chExt cx="1788963" cy="2258957"/>
          </a:xfrm>
        </p:grpSpPr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516" y="3470216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168" y="4514811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018915" y="3476835"/>
                  <a:ext cx="1788963" cy="2245719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dirty="0"/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CN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8915" y="3476835"/>
                  <a:ext cx="1788963" cy="224571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463580" y="3001950"/>
            <a:ext cx="1617039" cy="2258957"/>
            <a:chOff x="628441" y="3463597"/>
            <a:chExt cx="1617039" cy="2258957"/>
          </a:xfrm>
        </p:grpSpPr>
        <p:pic>
          <p:nvPicPr>
            <p:cNvPr id="2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42" y="3463597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42" y="4508192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628441" y="3470216"/>
                  <a:ext cx="1617039" cy="2245719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dirty="0"/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kumimoji="0" lang="en-US" altLang="zh-CN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441" y="3470216"/>
                  <a:ext cx="1617039" cy="224571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291816" y="5224018"/>
            <a:ext cx="2534438" cy="1498392"/>
            <a:chOff x="3167458" y="1600201"/>
            <a:chExt cx="2534438" cy="1498392"/>
          </a:xfrm>
        </p:grpSpPr>
        <p:pic>
          <p:nvPicPr>
            <p:cNvPr id="5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458" y="1884231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534" y="1870827"/>
              <a:ext cx="1214362" cy="121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3167458" y="1600201"/>
                  <a:ext cx="2534438" cy="1393485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54" name="Rounded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7458" y="1600201"/>
                  <a:ext cx="2534438" cy="1393485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Straight Connector 57"/>
          <p:cNvCxnSpPr>
            <a:stCxn id="42" idx="2"/>
            <a:endCxn id="29" idx="3"/>
          </p:cNvCxnSpPr>
          <p:nvPr/>
        </p:nvCxnSpPr>
        <p:spPr bwMode="auto">
          <a:xfrm flipH="1">
            <a:off x="2080619" y="2861542"/>
            <a:ext cx="2478416" cy="12698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42" idx="2"/>
            <a:endCxn id="25" idx="1"/>
          </p:cNvCxnSpPr>
          <p:nvPr/>
        </p:nvCxnSpPr>
        <p:spPr bwMode="auto">
          <a:xfrm>
            <a:off x="4559035" y="2861542"/>
            <a:ext cx="2558444" cy="126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4" idx="0"/>
            <a:endCxn id="29" idx="3"/>
          </p:cNvCxnSpPr>
          <p:nvPr/>
        </p:nvCxnSpPr>
        <p:spPr bwMode="auto">
          <a:xfrm flipH="1" flipV="1">
            <a:off x="2080619" y="4131429"/>
            <a:ext cx="2478416" cy="1092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5" idx="1"/>
            <a:endCxn id="54" idx="0"/>
          </p:cNvCxnSpPr>
          <p:nvPr/>
        </p:nvCxnSpPr>
        <p:spPr bwMode="auto">
          <a:xfrm flipH="1">
            <a:off x="4559035" y="4124810"/>
            <a:ext cx="2558444" cy="1099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25" idx="1"/>
            <a:endCxn id="29" idx="3"/>
          </p:cNvCxnSpPr>
          <p:nvPr/>
        </p:nvCxnSpPr>
        <p:spPr bwMode="auto">
          <a:xfrm flipH="1">
            <a:off x="2080619" y="4124810"/>
            <a:ext cx="5036860" cy="6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3242" y="5351573"/>
                <a:ext cx="1234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2" y="5351573"/>
                <a:ext cx="1234633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7613" y="5351572"/>
                <a:ext cx="1249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613" y="5351572"/>
                <a:ext cx="1249766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4189454" y="4160908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54" y="4160908"/>
                <a:ext cx="540000" cy="54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4189454" y="2709867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54" y="2709867"/>
                <a:ext cx="540000" cy="54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3640017" y="3426979"/>
                <a:ext cx="540000" cy="5400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17" y="3426979"/>
                <a:ext cx="540000" cy="54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4772988" y="3424973"/>
                <a:ext cx="540000" cy="5400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8" y="3424973"/>
                <a:ext cx="540000" cy="540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0" idx="4"/>
            <a:endCxn id="31" idx="0"/>
          </p:cNvCxnSpPr>
          <p:nvPr/>
        </p:nvCxnSpPr>
        <p:spPr>
          <a:xfrm flipH="1">
            <a:off x="3910017" y="3249867"/>
            <a:ext cx="549437" cy="177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4"/>
            <a:endCxn id="26" idx="0"/>
          </p:cNvCxnSpPr>
          <p:nvPr/>
        </p:nvCxnSpPr>
        <p:spPr>
          <a:xfrm>
            <a:off x="3910017" y="3966979"/>
            <a:ext cx="549437" cy="193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4"/>
            <a:endCxn id="26" idx="0"/>
          </p:cNvCxnSpPr>
          <p:nvPr/>
        </p:nvCxnSpPr>
        <p:spPr>
          <a:xfrm flipH="1">
            <a:off x="4459454" y="3964973"/>
            <a:ext cx="583534" cy="195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6"/>
            <a:endCxn id="32" idx="2"/>
          </p:cNvCxnSpPr>
          <p:nvPr/>
        </p:nvCxnSpPr>
        <p:spPr>
          <a:xfrm flipV="1">
            <a:off x="4180017" y="3694973"/>
            <a:ext cx="592971" cy="2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4"/>
            <a:endCxn id="32" idx="0"/>
          </p:cNvCxnSpPr>
          <p:nvPr/>
        </p:nvCxnSpPr>
        <p:spPr>
          <a:xfrm>
            <a:off x="4459454" y="3249867"/>
            <a:ext cx="583534" cy="175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94404" y="2709867"/>
            <a:ext cx="1672971" cy="1991041"/>
            <a:chOff x="3640017" y="2709867"/>
            <a:chExt cx="1672971" cy="1991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189454" y="4160908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54" y="4160908"/>
                  <a:ext cx="540000" cy="540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4189454" y="270986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54" y="2709867"/>
                  <a:ext cx="540000" cy="54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3640017" y="3426979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0017" y="3426979"/>
                  <a:ext cx="540000" cy="54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4772988" y="3424973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988" y="3424973"/>
                  <a:ext cx="540000" cy="54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stCxn id="30" idx="4"/>
              <a:endCxn id="31" idx="0"/>
            </p:cNvCxnSpPr>
            <p:nvPr/>
          </p:nvCxnSpPr>
          <p:spPr>
            <a:xfrm flipH="1">
              <a:off x="3910017" y="3249867"/>
              <a:ext cx="549437" cy="177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4"/>
              <a:endCxn id="26" idx="0"/>
            </p:cNvCxnSpPr>
            <p:nvPr/>
          </p:nvCxnSpPr>
          <p:spPr>
            <a:xfrm>
              <a:off x="3910017" y="3966979"/>
              <a:ext cx="549437" cy="193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4"/>
              <a:endCxn id="26" idx="0"/>
            </p:cNvCxnSpPr>
            <p:nvPr/>
          </p:nvCxnSpPr>
          <p:spPr>
            <a:xfrm flipH="1">
              <a:off x="4459454" y="3964973"/>
              <a:ext cx="583534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6"/>
              <a:endCxn id="32" idx="2"/>
            </p:cNvCxnSpPr>
            <p:nvPr/>
          </p:nvCxnSpPr>
          <p:spPr>
            <a:xfrm flipV="1">
              <a:off x="4180017" y="3694973"/>
              <a:ext cx="592971" cy="2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2" idx="0"/>
            </p:cNvCxnSpPr>
            <p:nvPr/>
          </p:nvCxnSpPr>
          <p:spPr>
            <a:xfrm>
              <a:off x="4459454" y="3249867"/>
              <a:ext cx="583534" cy="17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10449" y="2699452"/>
            <a:ext cx="3938913" cy="1991042"/>
            <a:chOff x="3208420" y="1400445"/>
            <a:chExt cx="3938913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blipFill>
                  <a:blip r:embed="rId8"/>
                  <a:stretch>
                    <a:fillRect l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blipFill>
                  <a:blip r:embed="rId10"/>
                  <a:stretch>
                    <a:fillRect l="-430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blipFill>
                  <a:blip r:embed="rId11"/>
                  <a:stretch>
                    <a:fillRect l="-53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blipFill>
                  <a:blip r:embed="rId12"/>
                  <a:stretch>
                    <a:fillRect l="-5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blipFill>
                  <a:blip r:embed="rId13"/>
                  <a:stretch>
                    <a:fillRect l="-1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blipFill>
                  <a:blip r:embed="rId14"/>
                  <a:stretch>
                    <a:fillRect l="-2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>
              <a:stCxn id="17" idx="4"/>
              <a:endCxn id="20" idx="0"/>
            </p:cNvCxnSpPr>
            <p:nvPr/>
          </p:nvCxnSpPr>
          <p:spPr>
            <a:xfrm>
              <a:off x="4027857" y="1940446"/>
              <a:ext cx="1716505" cy="1751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0"/>
              <a:endCxn id="19" idx="4"/>
            </p:cNvCxnSpPr>
            <p:nvPr/>
          </p:nvCxnSpPr>
          <p:spPr>
            <a:xfrm flipV="1">
              <a:off x="6310847" y="2653546"/>
              <a:ext cx="566486" cy="197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4"/>
              <a:endCxn id="15" idx="0"/>
            </p:cNvCxnSpPr>
            <p:nvPr/>
          </p:nvCxnSpPr>
          <p:spPr>
            <a:xfrm>
              <a:off x="4611391" y="2655552"/>
              <a:ext cx="1699456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4"/>
              <a:endCxn id="18" idx="0"/>
            </p:cNvCxnSpPr>
            <p:nvPr/>
          </p:nvCxnSpPr>
          <p:spPr>
            <a:xfrm flipH="1">
              <a:off x="3478420" y="1940446"/>
              <a:ext cx="549437" cy="177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4"/>
              <a:endCxn id="20" idx="0"/>
            </p:cNvCxnSpPr>
            <p:nvPr/>
          </p:nvCxnSpPr>
          <p:spPr>
            <a:xfrm flipH="1">
              <a:off x="5744362" y="1940445"/>
              <a:ext cx="566485" cy="17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9" idx="0"/>
            </p:cNvCxnSpPr>
            <p:nvPr/>
          </p:nvCxnSpPr>
          <p:spPr>
            <a:xfrm>
              <a:off x="6310847" y="1940445"/>
              <a:ext cx="566486" cy="1731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4" idx="0"/>
            </p:cNvCxnSpPr>
            <p:nvPr/>
          </p:nvCxnSpPr>
          <p:spPr>
            <a:xfrm>
              <a:off x="3478420" y="2657558"/>
              <a:ext cx="549437" cy="193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4"/>
              <a:endCxn id="14" idx="0"/>
            </p:cNvCxnSpPr>
            <p:nvPr/>
          </p:nvCxnSpPr>
          <p:spPr>
            <a:xfrm flipH="1">
              <a:off x="4027857" y="2655552"/>
              <a:ext cx="583534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6"/>
              <a:endCxn id="21" idx="2"/>
            </p:cNvCxnSpPr>
            <p:nvPr/>
          </p:nvCxnSpPr>
          <p:spPr>
            <a:xfrm flipV="1">
              <a:off x="3748420" y="2385552"/>
              <a:ext cx="592971" cy="2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6"/>
              <a:endCxn id="19" idx="2"/>
            </p:cNvCxnSpPr>
            <p:nvPr/>
          </p:nvCxnSpPr>
          <p:spPr>
            <a:xfrm flipV="1">
              <a:off x="6014362" y="2383546"/>
              <a:ext cx="592971" cy="2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ight Arrow 5"/>
          <p:cNvSpPr/>
          <p:nvPr/>
        </p:nvSpPr>
        <p:spPr bwMode="auto">
          <a:xfrm>
            <a:off x="3060346" y="3497463"/>
            <a:ext cx="1309421" cy="395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7200" y="2584573"/>
            <a:ext cx="3938913" cy="1991042"/>
            <a:chOff x="3208420" y="1400445"/>
            <a:chExt cx="3938913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blipFill>
                  <a:blip r:embed="rId3"/>
                  <a:stretch>
                    <a:fillRect l="-1075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blipFill>
                  <a:blip r:embed="rId4"/>
                  <a:stretch>
                    <a:fillRect l="-5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blipFill>
                  <a:blip r:embed="rId6"/>
                  <a:stretch>
                    <a:fillRect l="-5376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blipFill>
                  <a:blip r:embed="rId7"/>
                  <a:stretch>
                    <a:fillRect l="-5376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blipFill>
                  <a:blip r:embed="rId16"/>
                  <a:stretch>
                    <a:fillRect l="-543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blipFill>
                  <a:blip r:embed="rId17"/>
                  <a:stretch>
                    <a:fillRect l="-2174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blipFill>
                  <a:blip r:embed="rId18"/>
                  <a:stretch>
                    <a:fillRect l="-2174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>
              <a:stCxn id="17" idx="4"/>
              <a:endCxn id="20" idx="0"/>
            </p:cNvCxnSpPr>
            <p:nvPr/>
          </p:nvCxnSpPr>
          <p:spPr>
            <a:xfrm>
              <a:off x="4027857" y="1940446"/>
              <a:ext cx="1716505" cy="1751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0"/>
              <a:endCxn id="19" idx="4"/>
            </p:cNvCxnSpPr>
            <p:nvPr/>
          </p:nvCxnSpPr>
          <p:spPr>
            <a:xfrm flipV="1">
              <a:off x="6310847" y="2653546"/>
              <a:ext cx="566486" cy="197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4"/>
              <a:endCxn id="15" idx="0"/>
            </p:cNvCxnSpPr>
            <p:nvPr/>
          </p:nvCxnSpPr>
          <p:spPr>
            <a:xfrm>
              <a:off x="4611391" y="2655552"/>
              <a:ext cx="1699456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4"/>
              <a:endCxn id="18" idx="0"/>
            </p:cNvCxnSpPr>
            <p:nvPr/>
          </p:nvCxnSpPr>
          <p:spPr>
            <a:xfrm flipH="1">
              <a:off x="3478420" y="1940446"/>
              <a:ext cx="549437" cy="177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4"/>
              <a:endCxn id="20" idx="0"/>
            </p:cNvCxnSpPr>
            <p:nvPr/>
          </p:nvCxnSpPr>
          <p:spPr>
            <a:xfrm flipH="1">
              <a:off x="5744362" y="1940445"/>
              <a:ext cx="566485" cy="17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9" idx="0"/>
            </p:cNvCxnSpPr>
            <p:nvPr/>
          </p:nvCxnSpPr>
          <p:spPr>
            <a:xfrm>
              <a:off x="6310847" y="1940445"/>
              <a:ext cx="566486" cy="1731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4" idx="0"/>
            </p:cNvCxnSpPr>
            <p:nvPr/>
          </p:nvCxnSpPr>
          <p:spPr>
            <a:xfrm>
              <a:off x="3478420" y="2657558"/>
              <a:ext cx="549437" cy="193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4"/>
              <a:endCxn id="14" idx="0"/>
            </p:cNvCxnSpPr>
            <p:nvPr/>
          </p:nvCxnSpPr>
          <p:spPr>
            <a:xfrm flipH="1">
              <a:off x="4027857" y="2655552"/>
              <a:ext cx="583534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6"/>
              <a:endCxn id="21" idx="2"/>
            </p:cNvCxnSpPr>
            <p:nvPr/>
          </p:nvCxnSpPr>
          <p:spPr>
            <a:xfrm flipV="1">
              <a:off x="3748420" y="2385552"/>
              <a:ext cx="592971" cy="2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6"/>
              <a:endCxn id="19" idx="2"/>
            </p:cNvCxnSpPr>
            <p:nvPr/>
          </p:nvCxnSpPr>
          <p:spPr>
            <a:xfrm flipV="1">
              <a:off x="6014362" y="2383546"/>
              <a:ext cx="592971" cy="2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6506599" y="4035615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599" y="4035615"/>
                <a:ext cx="540000" cy="5400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6506599" y="2584573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599" y="2584573"/>
                <a:ext cx="540000" cy="540000"/>
              </a:xfrm>
              <a:prstGeom prst="ellipse">
                <a:avLst/>
              </a:prstGeom>
              <a:blipFill>
                <a:blip r:embed="rId12"/>
                <a:stretch>
                  <a:fillRect l="-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41" idx="0"/>
            <a:endCxn id="50" idx="4"/>
          </p:cNvCxnSpPr>
          <p:nvPr/>
        </p:nvCxnSpPr>
        <p:spPr>
          <a:xfrm flipV="1">
            <a:off x="6776599" y="3859218"/>
            <a:ext cx="580281" cy="176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1" idx="4"/>
            <a:endCxn id="41" idx="0"/>
          </p:cNvCxnSpPr>
          <p:nvPr/>
        </p:nvCxnSpPr>
        <p:spPr>
          <a:xfrm>
            <a:off x="6239436" y="3850289"/>
            <a:ext cx="537163" cy="185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4"/>
            <a:endCxn id="51" idx="0"/>
          </p:cNvCxnSpPr>
          <p:nvPr/>
        </p:nvCxnSpPr>
        <p:spPr>
          <a:xfrm flipH="1">
            <a:off x="6239436" y="3124573"/>
            <a:ext cx="537163" cy="185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4"/>
            <a:endCxn id="49" idx="0"/>
          </p:cNvCxnSpPr>
          <p:nvPr/>
        </p:nvCxnSpPr>
        <p:spPr>
          <a:xfrm>
            <a:off x="6776599" y="3124573"/>
            <a:ext cx="574608" cy="194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1" idx="6"/>
            <a:endCxn id="50" idx="4"/>
          </p:cNvCxnSpPr>
          <p:nvPr/>
        </p:nvCxnSpPr>
        <p:spPr>
          <a:xfrm>
            <a:off x="6509436" y="3580289"/>
            <a:ext cx="847444" cy="27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081207" y="3319412"/>
            <a:ext cx="540000" cy="5400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7216207" y="3319412"/>
                <a:ext cx="270000" cy="2700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207" y="3319412"/>
                <a:ext cx="270000" cy="270000"/>
              </a:xfrm>
              <a:prstGeom prst="ellipse">
                <a:avLst/>
              </a:prstGeom>
              <a:blipFill>
                <a:blip r:embed="rId13"/>
                <a:stretch>
                  <a:fillRect l="-833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7221880" y="3589218"/>
                <a:ext cx="270000" cy="270000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80" y="3589218"/>
                <a:ext cx="270000" cy="270000"/>
              </a:xfrm>
              <a:prstGeom prst="ellipse">
                <a:avLst/>
              </a:prstGeom>
              <a:blipFill>
                <a:blip r:embed="rId14"/>
                <a:stretch>
                  <a:fillRect l="-833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5969436" y="3310289"/>
                <a:ext cx="540000" cy="54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36" y="3310289"/>
                <a:ext cx="540000" cy="540000"/>
              </a:xfrm>
              <a:prstGeom prst="ellipse">
                <a:avLst/>
              </a:prstGeom>
              <a:blipFill>
                <a:blip r:embed="rId15"/>
                <a:stretch>
                  <a:fillRect l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51"/>
          <p:cNvSpPr/>
          <p:nvPr/>
        </p:nvSpPr>
        <p:spPr bwMode="auto">
          <a:xfrm>
            <a:off x="4906970" y="3370164"/>
            <a:ext cx="760781" cy="395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76751" y="2593697"/>
            <a:ext cx="1651771" cy="1991042"/>
            <a:chOff x="5969436" y="2584573"/>
            <a:chExt cx="1651771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/>
                <p:cNvSpPr/>
                <p:nvPr/>
              </p:nvSpPr>
              <p:spPr>
                <a:xfrm>
                  <a:off x="6506599" y="4035615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Oval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9" y="4035615"/>
                  <a:ext cx="540000" cy="540000"/>
                </a:xfrm>
                <a:prstGeom prst="ellipse">
                  <a:avLst/>
                </a:prstGeom>
                <a:blipFill>
                  <a:blip r:embed="rId20"/>
                  <a:stretch>
                    <a:fillRect l="-1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6506599" y="2584573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99" y="2584573"/>
                  <a:ext cx="540000" cy="540000"/>
                </a:xfrm>
                <a:prstGeom prst="ellipse">
                  <a:avLst/>
                </a:prstGeom>
                <a:blipFill>
                  <a:blip r:embed="rId21"/>
                  <a:stretch>
                    <a:fillRect l="-5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41" idx="0"/>
              <a:endCxn id="50" idx="4"/>
            </p:cNvCxnSpPr>
            <p:nvPr/>
          </p:nvCxnSpPr>
          <p:spPr>
            <a:xfrm flipV="1">
              <a:off x="6776599" y="3859218"/>
              <a:ext cx="580281" cy="1763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1" idx="4"/>
              <a:endCxn id="41" idx="0"/>
            </p:cNvCxnSpPr>
            <p:nvPr/>
          </p:nvCxnSpPr>
          <p:spPr>
            <a:xfrm>
              <a:off x="6239436" y="3850289"/>
              <a:ext cx="537163" cy="18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4"/>
              <a:endCxn id="51" idx="0"/>
            </p:cNvCxnSpPr>
            <p:nvPr/>
          </p:nvCxnSpPr>
          <p:spPr>
            <a:xfrm flipH="1">
              <a:off x="6239436" y="3124573"/>
              <a:ext cx="537163" cy="185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4"/>
              <a:endCxn id="49" idx="0"/>
            </p:cNvCxnSpPr>
            <p:nvPr/>
          </p:nvCxnSpPr>
          <p:spPr>
            <a:xfrm>
              <a:off x="6776599" y="3124573"/>
              <a:ext cx="574608" cy="1948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1" idx="6"/>
              <a:endCxn id="50" idx="4"/>
            </p:cNvCxnSpPr>
            <p:nvPr/>
          </p:nvCxnSpPr>
          <p:spPr>
            <a:xfrm>
              <a:off x="6509436" y="3580289"/>
              <a:ext cx="847444" cy="278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081207" y="3319412"/>
              <a:ext cx="540000" cy="54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7216207" y="3319412"/>
                  <a:ext cx="270000" cy="270000"/>
                </a:xfrm>
                <a:prstGeom prst="ellips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207" y="3319412"/>
                  <a:ext cx="270000" cy="270000"/>
                </a:xfrm>
                <a:prstGeom prst="ellipse">
                  <a:avLst/>
                </a:prstGeom>
                <a:blipFill>
                  <a:blip r:embed="rId22"/>
                  <a:stretch>
                    <a:fillRect l="-8333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7221880" y="3589218"/>
                  <a:ext cx="270000" cy="270000"/>
                </a:xfrm>
                <a:prstGeom prst="ellips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4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880" y="3589218"/>
                  <a:ext cx="270000" cy="270000"/>
                </a:xfrm>
                <a:prstGeom prst="ellipse">
                  <a:avLst/>
                </a:prstGeom>
                <a:blipFill>
                  <a:blip r:embed="rId23"/>
                  <a:stretch>
                    <a:fillRect l="-8333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5969436" y="3310289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9436" y="3310289"/>
                  <a:ext cx="540000" cy="540000"/>
                </a:xfrm>
                <a:prstGeom prst="ellipse">
                  <a:avLst/>
                </a:prstGeom>
                <a:blipFill>
                  <a:blip r:embed="rId24"/>
                  <a:stretch>
                    <a:fillRect l="-430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ight Arrow 51"/>
          <p:cNvSpPr/>
          <p:nvPr/>
        </p:nvSpPr>
        <p:spPr bwMode="auto">
          <a:xfrm>
            <a:off x="4906970" y="3370164"/>
            <a:ext cx="760781" cy="395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4256" y="2593697"/>
            <a:ext cx="3938913" cy="1991042"/>
            <a:chOff x="3208420" y="1400445"/>
            <a:chExt cx="3938913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blipFill>
                  <a:blip r:embed="rId9"/>
                  <a:stretch>
                    <a:fillRect l="-4348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blipFill>
                  <a:blip r:embed="rId11"/>
                  <a:stretch>
                    <a:fillRect l="-430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blipFill>
                  <a:blip r:embed="rId16"/>
                  <a:stretch>
                    <a:fillRect l="-53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blipFill>
                  <a:blip r:embed="rId17"/>
                  <a:stretch>
                    <a:fillRect l="-5435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/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blipFill>
                  <a:blip r:embed="rId18"/>
                  <a:stretch>
                    <a:fillRect l="-1087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blipFill>
                  <a:blip r:embed="rId19"/>
                  <a:stretch>
                    <a:fillRect l="-2151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>
              <a:stCxn id="53" idx="4"/>
              <a:endCxn id="56" idx="0"/>
            </p:cNvCxnSpPr>
            <p:nvPr/>
          </p:nvCxnSpPr>
          <p:spPr>
            <a:xfrm>
              <a:off x="4027857" y="1940446"/>
              <a:ext cx="1716505" cy="1751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8" idx="0"/>
              <a:endCxn id="55" idx="4"/>
            </p:cNvCxnSpPr>
            <p:nvPr/>
          </p:nvCxnSpPr>
          <p:spPr>
            <a:xfrm flipV="1">
              <a:off x="6310847" y="2653546"/>
              <a:ext cx="566486" cy="197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4"/>
              <a:endCxn id="38" idx="0"/>
            </p:cNvCxnSpPr>
            <p:nvPr/>
          </p:nvCxnSpPr>
          <p:spPr>
            <a:xfrm>
              <a:off x="4611391" y="2655552"/>
              <a:ext cx="1699456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3" idx="4"/>
              <a:endCxn id="54" idx="0"/>
            </p:cNvCxnSpPr>
            <p:nvPr/>
          </p:nvCxnSpPr>
          <p:spPr>
            <a:xfrm flipH="1">
              <a:off x="3478420" y="1940446"/>
              <a:ext cx="549437" cy="177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56" idx="0"/>
            </p:cNvCxnSpPr>
            <p:nvPr/>
          </p:nvCxnSpPr>
          <p:spPr>
            <a:xfrm flipH="1">
              <a:off x="5744362" y="1940445"/>
              <a:ext cx="566485" cy="17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0" idx="4"/>
              <a:endCxn id="55" idx="0"/>
            </p:cNvCxnSpPr>
            <p:nvPr/>
          </p:nvCxnSpPr>
          <p:spPr>
            <a:xfrm>
              <a:off x="6310847" y="1940445"/>
              <a:ext cx="566486" cy="1731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4"/>
              <a:endCxn id="37" idx="0"/>
            </p:cNvCxnSpPr>
            <p:nvPr/>
          </p:nvCxnSpPr>
          <p:spPr>
            <a:xfrm>
              <a:off x="3478420" y="2657558"/>
              <a:ext cx="549437" cy="193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7" idx="4"/>
              <a:endCxn id="37" idx="0"/>
            </p:cNvCxnSpPr>
            <p:nvPr/>
          </p:nvCxnSpPr>
          <p:spPr>
            <a:xfrm flipH="1">
              <a:off x="4027857" y="2655552"/>
              <a:ext cx="583534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4" idx="6"/>
              <a:endCxn id="57" idx="2"/>
            </p:cNvCxnSpPr>
            <p:nvPr/>
          </p:nvCxnSpPr>
          <p:spPr>
            <a:xfrm flipV="1">
              <a:off x="3748420" y="2385552"/>
              <a:ext cx="592971" cy="2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6" idx="6"/>
              <a:endCxn id="55" idx="2"/>
            </p:cNvCxnSpPr>
            <p:nvPr/>
          </p:nvCxnSpPr>
          <p:spPr>
            <a:xfrm flipV="1">
              <a:off x="6014362" y="2383546"/>
              <a:ext cx="592971" cy="2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Necessary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the connectivity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51"/>
          <p:cNvSpPr/>
          <p:nvPr/>
        </p:nvSpPr>
        <p:spPr bwMode="auto">
          <a:xfrm>
            <a:off x="4906970" y="3370164"/>
            <a:ext cx="760781" cy="395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4256" y="2593697"/>
            <a:ext cx="3938913" cy="1991042"/>
            <a:chOff x="3208420" y="1400445"/>
            <a:chExt cx="3938913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2851487"/>
                  <a:ext cx="540000" cy="540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2851487"/>
                  <a:ext cx="540000" cy="540000"/>
                </a:xfrm>
                <a:prstGeom prst="ellipse">
                  <a:avLst/>
                </a:prstGeom>
                <a:blipFill>
                  <a:blip r:embed="rId4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847" y="1400445"/>
                  <a:ext cx="540000" cy="54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57" y="1400446"/>
                  <a:ext cx="540000" cy="540000"/>
                </a:xfrm>
                <a:prstGeom prst="ellipse">
                  <a:avLst/>
                </a:prstGeom>
                <a:blipFill>
                  <a:blip r:embed="rId6"/>
                  <a:stretch>
                    <a:fillRect l="-4301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20" y="2117558"/>
                  <a:ext cx="540000" cy="540000"/>
                </a:xfrm>
                <a:prstGeom prst="ellipse">
                  <a:avLst/>
                </a:prstGeom>
                <a:blipFill>
                  <a:blip r:embed="rId7"/>
                  <a:stretch>
                    <a:fillRect l="-5376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33" y="2113546"/>
                  <a:ext cx="540000" cy="540000"/>
                </a:xfrm>
                <a:prstGeom prst="ellipse">
                  <a:avLst/>
                </a:prstGeom>
                <a:blipFill>
                  <a:blip r:embed="rId8"/>
                  <a:stretch>
                    <a:fillRect l="-5435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/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362" y="2115551"/>
                  <a:ext cx="540000" cy="540000"/>
                </a:xfrm>
                <a:prstGeom prst="ellipse">
                  <a:avLst/>
                </a:prstGeom>
                <a:blipFill>
                  <a:blip r:embed="rId9"/>
                  <a:stretch>
                    <a:fillRect l="-1087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391" y="2115552"/>
                  <a:ext cx="540000" cy="540000"/>
                </a:xfrm>
                <a:prstGeom prst="ellipse">
                  <a:avLst/>
                </a:prstGeom>
                <a:blipFill>
                  <a:blip r:embed="rId10"/>
                  <a:stretch>
                    <a:fillRect l="-215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>
              <a:stCxn id="53" idx="4"/>
              <a:endCxn id="56" idx="0"/>
            </p:cNvCxnSpPr>
            <p:nvPr/>
          </p:nvCxnSpPr>
          <p:spPr>
            <a:xfrm>
              <a:off x="4027857" y="1940446"/>
              <a:ext cx="1716505" cy="1751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8" idx="0"/>
              <a:endCxn id="55" idx="4"/>
            </p:cNvCxnSpPr>
            <p:nvPr/>
          </p:nvCxnSpPr>
          <p:spPr>
            <a:xfrm flipV="1">
              <a:off x="6310847" y="2653546"/>
              <a:ext cx="566486" cy="1979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4"/>
              <a:endCxn id="38" idx="0"/>
            </p:cNvCxnSpPr>
            <p:nvPr/>
          </p:nvCxnSpPr>
          <p:spPr>
            <a:xfrm>
              <a:off x="4611391" y="2655552"/>
              <a:ext cx="1699456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3" idx="4"/>
              <a:endCxn id="54" idx="0"/>
            </p:cNvCxnSpPr>
            <p:nvPr/>
          </p:nvCxnSpPr>
          <p:spPr>
            <a:xfrm flipH="1">
              <a:off x="3478420" y="1940446"/>
              <a:ext cx="549437" cy="177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56" idx="0"/>
            </p:cNvCxnSpPr>
            <p:nvPr/>
          </p:nvCxnSpPr>
          <p:spPr>
            <a:xfrm flipH="1">
              <a:off x="5744362" y="1940445"/>
              <a:ext cx="566485" cy="17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0" idx="4"/>
              <a:endCxn id="55" idx="0"/>
            </p:cNvCxnSpPr>
            <p:nvPr/>
          </p:nvCxnSpPr>
          <p:spPr>
            <a:xfrm>
              <a:off x="6310847" y="1940445"/>
              <a:ext cx="566486" cy="1731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4"/>
              <a:endCxn id="37" idx="0"/>
            </p:cNvCxnSpPr>
            <p:nvPr/>
          </p:nvCxnSpPr>
          <p:spPr>
            <a:xfrm>
              <a:off x="3478420" y="2657558"/>
              <a:ext cx="549437" cy="193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7" idx="4"/>
              <a:endCxn id="37" idx="0"/>
            </p:cNvCxnSpPr>
            <p:nvPr/>
          </p:nvCxnSpPr>
          <p:spPr>
            <a:xfrm flipH="1">
              <a:off x="4027857" y="2655552"/>
              <a:ext cx="583534" cy="1959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4" idx="6"/>
              <a:endCxn id="57" idx="2"/>
            </p:cNvCxnSpPr>
            <p:nvPr/>
          </p:nvCxnSpPr>
          <p:spPr>
            <a:xfrm flipV="1">
              <a:off x="3748420" y="2385552"/>
              <a:ext cx="592971" cy="2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6" idx="6"/>
              <a:endCxn id="55" idx="2"/>
            </p:cNvCxnSpPr>
            <p:nvPr/>
          </p:nvCxnSpPr>
          <p:spPr>
            <a:xfrm flipV="1">
              <a:off x="6014362" y="2383546"/>
              <a:ext cx="592971" cy="20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098568" y="2593697"/>
            <a:ext cx="1664180" cy="1991042"/>
            <a:chOff x="9518559" y="935224"/>
            <a:chExt cx="1664180" cy="199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10017895" y="2386266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895" y="2386266"/>
                  <a:ext cx="540000" cy="54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>
                <a:xfrm>
                  <a:off x="10017895" y="935224"/>
                  <a:ext cx="540000" cy="54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895" y="935224"/>
                  <a:ext cx="540000" cy="540000"/>
                </a:xfrm>
                <a:prstGeom prst="ellipse">
                  <a:avLst/>
                </a:prstGeom>
                <a:blipFill>
                  <a:blip r:embed="rId12"/>
                  <a:stretch>
                    <a:fillRect l="-430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36" idx="0"/>
              <a:endCxn id="76" idx="4"/>
            </p:cNvCxnSpPr>
            <p:nvPr/>
          </p:nvCxnSpPr>
          <p:spPr>
            <a:xfrm flipV="1">
              <a:off x="10287895" y="2191624"/>
              <a:ext cx="624844" cy="1946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5" idx="4"/>
              <a:endCxn id="36" idx="0"/>
            </p:cNvCxnSpPr>
            <p:nvPr/>
          </p:nvCxnSpPr>
          <p:spPr>
            <a:xfrm>
              <a:off x="9794232" y="2210062"/>
              <a:ext cx="493663" cy="176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9" idx="4"/>
              <a:endCxn id="74" idx="0"/>
            </p:cNvCxnSpPr>
            <p:nvPr/>
          </p:nvCxnSpPr>
          <p:spPr>
            <a:xfrm flipH="1">
              <a:off x="9788559" y="1475224"/>
              <a:ext cx="499336" cy="195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9" idx="4"/>
              <a:endCxn id="76" idx="0"/>
            </p:cNvCxnSpPr>
            <p:nvPr/>
          </p:nvCxnSpPr>
          <p:spPr>
            <a:xfrm>
              <a:off x="10287895" y="1475224"/>
              <a:ext cx="624844" cy="176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5" idx="4"/>
              <a:endCxn id="76" idx="2"/>
            </p:cNvCxnSpPr>
            <p:nvPr/>
          </p:nvCxnSpPr>
          <p:spPr>
            <a:xfrm flipV="1">
              <a:off x="9794232" y="1921624"/>
              <a:ext cx="848507" cy="288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9518559" y="1670256"/>
              <a:ext cx="540000" cy="540000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9653559" y="1670256"/>
                  <a:ext cx="270000" cy="270000"/>
                </a:xfrm>
                <a:prstGeom prst="ellips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559" y="1670256"/>
                  <a:ext cx="270000" cy="270000"/>
                </a:xfrm>
                <a:prstGeom prst="ellipse">
                  <a:avLst/>
                </a:prstGeom>
                <a:blipFill>
                  <a:blip r:embed="rId13"/>
                  <a:stretch>
                    <a:fillRect l="-12500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/>
                <p:cNvSpPr/>
                <p:nvPr/>
              </p:nvSpPr>
              <p:spPr>
                <a:xfrm>
                  <a:off x="9659232" y="1940062"/>
                  <a:ext cx="270000" cy="270000"/>
                </a:xfrm>
                <a:prstGeom prst="ellips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Oval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9232" y="1940062"/>
                  <a:ext cx="270000" cy="270000"/>
                </a:xfrm>
                <a:prstGeom prst="ellipse">
                  <a:avLst/>
                </a:prstGeom>
                <a:blipFill>
                  <a:blip r:embed="rId14"/>
                  <a:stretch>
                    <a:fillRect l="-10204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/>
                <p:cNvSpPr/>
                <p:nvPr/>
              </p:nvSpPr>
              <p:spPr>
                <a:xfrm>
                  <a:off x="10642739" y="1651624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6" name="Oval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2739" y="1651624"/>
                  <a:ext cx="540000" cy="540000"/>
                </a:xfrm>
                <a:prstGeom prst="ellipse">
                  <a:avLst/>
                </a:prstGeom>
                <a:blipFill>
                  <a:blip r:embed="rId15"/>
                  <a:stretch>
                    <a:fillRect l="-1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61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pic>
        <p:nvPicPr>
          <p:cNvPr id="5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Thanks!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Questions </a:t>
            </a:r>
            <a:r>
              <a:rPr lang="en-US" sz="2400" dirty="0"/>
              <a:t>&amp; Comments?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44972" y="51154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2546350"/>
            <a:ext cx="6057900" cy="3419475"/>
          </a:xfrm>
          <a:prstGeom prst="rect">
            <a:avLst/>
          </a:prstGeom>
        </p:spPr>
      </p:pic>
      <p:sp>
        <p:nvSpPr>
          <p:cNvPr id="60" name="Cloud 59"/>
          <p:cNvSpPr/>
          <p:nvPr/>
        </p:nvSpPr>
        <p:spPr bwMode="auto">
          <a:xfrm>
            <a:off x="261736" y="4610579"/>
            <a:ext cx="2190750" cy="14097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6257925" y="733425"/>
            <a:ext cx="2190750" cy="14097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Message from Zurich to New York…</a:t>
            </a:r>
            <a:endParaRPr lang="en-US" dirty="0"/>
          </a:p>
        </p:txBody>
      </p:sp>
      <p:pic>
        <p:nvPicPr>
          <p:cNvPr id="1036" name="Picture 12" descr="Datei:Map pin icon.svg – Reiseführer auf Wikivoy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6" y="3219450"/>
            <a:ext cx="364724" cy="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Datei:Map pin icon.svg – Reiseführer auf Wikivoy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3347116"/>
            <a:ext cx="364724" cy="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8" y="4964150"/>
            <a:ext cx="821166" cy="8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e W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12" y="1029619"/>
            <a:ext cx="659313" cy="8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692863" y="2180874"/>
            <a:ext cx="13208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Ye@Zurich</a:t>
            </a:r>
            <a:endParaRPr lang="en-US" altLang="zh-CN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1007" y="6020279"/>
            <a:ext cx="18296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AFT@New</a:t>
            </a:r>
            <a:r>
              <a:rPr lang="en-US" altLang="zh-CN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York</a:t>
            </a:r>
            <a:endParaRPr lang="en-US" altLang="zh-CN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 bwMode="auto">
          <a:xfrm rot="5400000">
            <a:off x="5669279" y="1320058"/>
            <a:ext cx="222885" cy="95440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7110" y="156642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Basel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4931788">
            <a:off x="3441405" y="1407161"/>
            <a:ext cx="222885" cy="1003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9095" y="176586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Paris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2672804">
            <a:off x="1421628" y="2099295"/>
            <a:ext cx="222885" cy="10849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511" y="3133767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London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691835">
            <a:off x="879430" y="3728788"/>
            <a:ext cx="222885" cy="948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Incomplete Network</a:t>
            </a:r>
            <a:endParaRPr lang="en-US" dirty="0"/>
          </a:p>
        </p:txBody>
      </p:sp>
      <p:pic>
        <p:nvPicPr>
          <p:cNvPr id="29" name="Content Placeholder 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1870075"/>
            <a:ext cx="6057900" cy="3419475"/>
          </a:xfrm>
          <a:prstGeom prst="rect">
            <a:avLst/>
          </a:prstGeom>
        </p:spPr>
      </p:pic>
      <p:pic>
        <p:nvPicPr>
          <p:cNvPr id="35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40" y="2493167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40" y="3102767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40" y="2774154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03" y="3404577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29" y="3205529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50" y="2831305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61" y="3301482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0" y="2952653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61" y="2951857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57" y="2740114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0" y="2486021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14" y="3301481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9" y="3205528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11" y="4396498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5" y="4136733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44" y="4136733"/>
            <a:ext cx="206189" cy="2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8" y="2946303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64" y="2728210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50" y="2398509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esktop-Computer-Symbol Computer - Transparenter PNG und SVG-Ve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56" y="2718751"/>
            <a:ext cx="206189" cy="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Incomplete Network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2107940" y="2398509"/>
            <a:ext cx="5070513" cy="2204178"/>
            <a:chOff x="2107940" y="2398509"/>
            <a:chExt cx="5070513" cy="2204178"/>
          </a:xfrm>
        </p:grpSpPr>
        <p:pic>
          <p:nvPicPr>
            <p:cNvPr id="3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40" y="24931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40" y="310276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77415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03" y="340457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529" y="320552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50" y="2831305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461" y="3301482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90" y="295265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1" y="2951857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657" y="2740114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490" y="248602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14" y="330148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9" y="320552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11" y="4396498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55" y="413673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444" y="4136733"/>
              <a:ext cx="206189" cy="2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208" y="2946303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64" y="2728210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50" y="2398509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esktop-Computer-Symbol Computer - Transparenter PNG und SVG-Vek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56" y="2718751"/>
              <a:ext cx="206189" cy="2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>
              <a:stCxn id="35" idx="3"/>
              <a:endCxn id="37" idx="1"/>
            </p:cNvCxnSpPr>
            <p:nvPr/>
          </p:nvCxnSpPr>
          <p:spPr bwMode="auto">
            <a:xfrm>
              <a:off x="2314129" y="2596262"/>
              <a:ext cx="327211" cy="280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35" idx="3"/>
              <a:endCxn id="36" idx="1"/>
            </p:cNvCxnSpPr>
            <p:nvPr/>
          </p:nvCxnSpPr>
          <p:spPr bwMode="auto">
            <a:xfrm>
              <a:off x="2314129" y="2596262"/>
              <a:ext cx="174811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35" idx="3"/>
              <a:endCxn id="22" idx="1"/>
            </p:cNvCxnSpPr>
            <p:nvPr/>
          </p:nvCxnSpPr>
          <p:spPr bwMode="auto">
            <a:xfrm flipV="1">
              <a:off x="2314129" y="2501604"/>
              <a:ext cx="2437221" cy="9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39" idx="0"/>
              <a:endCxn id="37" idx="2"/>
            </p:cNvCxnSpPr>
            <p:nvPr/>
          </p:nvCxnSpPr>
          <p:spPr bwMode="auto">
            <a:xfrm flipH="1" flipV="1">
              <a:off x="2744435" y="2980343"/>
              <a:ext cx="206189" cy="225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6" idx="2"/>
              <a:endCxn id="19" idx="0"/>
            </p:cNvCxnSpPr>
            <p:nvPr/>
          </p:nvCxnSpPr>
          <p:spPr bwMode="auto">
            <a:xfrm>
              <a:off x="2592035" y="3308956"/>
              <a:ext cx="801504" cy="8277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7" idx="3"/>
              <a:endCxn id="23" idx="1"/>
            </p:cNvCxnSpPr>
            <p:nvPr/>
          </p:nvCxnSpPr>
          <p:spPr bwMode="auto">
            <a:xfrm flipV="1">
              <a:off x="2847529" y="2821846"/>
              <a:ext cx="256227" cy="55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4" idx="2"/>
              <a:endCxn id="38" idx="0"/>
            </p:cNvCxnSpPr>
            <p:nvPr/>
          </p:nvCxnSpPr>
          <p:spPr bwMode="auto">
            <a:xfrm>
              <a:off x="4360752" y="2946303"/>
              <a:ext cx="26746" cy="45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9" idx="3"/>
              <a:endCxn id="44" idx="1"/>
            </p:cNvCxnSpPr>
            <p:nvPr/>
          </p:nvCxnSpPr>
          <p:spPr bwMode="auto">
            <a:xfrm flipV="1">
              <a:off x="3053718" y="2843209"/>
              <a:ext cx="1203939" cy="465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23" idx="3"/>
              <a:endCxn id="44" idx="1"/>
            </p:cNvCxnSpPr>
            <p:nvPr/>
          </p:nvCxnSpPr>
          <p:spPr bwMode="auto">
            <a:xfrm>
              <a:off x="3309945" y="2821846"/>
              <a:ext cx="947712" cy="213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23" idx="3"/>
              <a:endCxn id="22" idx="2"/>
            </p:cNvCxnSpPr>
            <p:nvPr/>
          </p:nvCxnSpPr>
          <p:spPr bwMode="auto">
            <a:xfrm flipV="1">
              <a:off x="3309945" y="2604698"/>
              <a:ext cx="1544500" cy="217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stCxn id="38" idx="2"/>
              <a:endCxn id="18" idx="1"/>
            </p:cNvCxnSpPr>
            <p:nvPr/>
          </p:nvCxnSpPr>
          <p:spPr bwMode="auto">
            <a:xfrm>
              <a:off x="4387498" y="3610766"/>
              <a:ext cx="375057" cy="629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9" idx="3"/>
              <a:endCxn id="18" idx="1"/>
            </p:cNvCxnSpPr>
            <p:nvPr/>
          </p:nvCxnSpPr>
          <p:spPr bwMode="auto">
            <a:xfrm>
              <a:off x="3496633" y="4239594"/>
              <a:ext cx="1265922" cy="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19" idx="0"/>
              <a:endCxn id="38" idx="1"/>
            </p:cNvCxnSpPr>
            <p:nvPr/>
          </p:nvCxnSpPr>
          <p:spPr bwMode="auto">
            <a:xfrm flipV="1">
              <a:off x="3393539" y="3507672"/>
              <a:ext cx="890864" cy="629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39" idx="3"/>
              <a:endCxn id="38" idx="1"/>
            </p:cNvCxnSpPr>
            <p:nvPr/>
          </p:nvCxnSpPr>
          <p:spPr bwMode="auto">
            <a:xfrm>
              <a:off x="3053718" y="3308624"/>
              <a:ext cx="1230685" cy="199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18" idx="0"/>
              <a:endCxn id="43" idx="2"/>
            </p:cNvCxnSpPr>
            <p:nvPr/>
          </p:nvCxnSpPr>
          <p:spPr bwMode="auto">
            <a:xfrm flipH="1" flipV="1">
              <a:off x="4762556" y="3158046"/>
              <a:ext cx="103094" cy="978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38" idx="3"/>
              <a:endCxn id="43" idx="2"/>
            </p:cNvCxnSpPr>
            <p:nvPr/>
          </p:nvCxnSpPr>
          <p:spPr bwMode="auto">
            <a:xfrm flipV="1">
              <a:off x="4490592" y="3158046"/>
              <a:ext cx="271964" cy="349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44" idx="3"/>
              <a:endCxn id="43" idx="0"/>
            </p:cNvCxnSpPr>
            <p:nvPr/>
          </p:nvCxnSpPr>
          <p:spPr bwMode="auto">
            <a:xfrm>
              <a:off x="4463846" y="2843209"/>
              <a:ext cx="298710" cy="108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43" idx="0"/>
              <a:endCxn id="22" idx="2"/>
            </p:cNvCxnSpPr>
            <p:nvPr/>
          </p:nvCxnSpPr>
          <p:spPr bwMode="auto">
            <a:xfrm flipV="1">
              <a:off x="4762556" y="2604698"/>
              <a:ext cx="91889" cy="347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22" idx="2"/>
              <a:endCxn id="40" idx="0"/>
            </p:cNvCxnSpPr>
            <p:nvPr/>
          </p:nvCxnSpPr>
          <p:spPr bwMode="auto">
            <a:xfrm>
              <a:off x="4854445" y="2604698"/>
              <a:ext cx="266700" cy="226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22" idx="3"/>
              <a:endCxn id="45" idx="1"/>
            </p:cNvCxnSpPr>
            <p:nvPr/>
          </p:nvCxnSpPr>
          <p:spPr bwMode="auto">
            <a:xfrm>
              <a:off x="4957539" y="2501604"/>
              <a:ext cx="1169951" cy="87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20" idx="0"/>
              <a:endCxn id="45" idx="2"/>
            </p:cNvCxnSpPr>
            <p:nvPr/>
          </p:nvCxnSpPr>
          <p:spPr bwMode="auto">
            <a:xfrm flipV="1">
              <a:off x="5929303" y="2692210"/>
              <a:ext cx="301282" cy="254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22" idx="3"/>
              <a:endCxn id="20" idx="0"/>
            </p:cNvCxnSpPr>
            <p:nvPr/>
          </p:nvCxnSpPr>
          <p:spPr bwMode="auto">
            <a:xfrm>
              <a:off x="4957539" y="2501604"/>
              <a:ext cx="971764" cy="444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40" idx="3"/>
              <a:endCxn id="20" idx="1"/>
            </p:cNvCxnSpPr>
            <p:nvPr/>
          </p:nvCxnSpPr>
          <p:spPr bwMode="auto">
            <a:xfrm>
              <a:off x="5224239" y="2934400"/>
              <a:ext cx="601969" cy="114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40" idx="2"/>
              <a:endCxn id="41" idx="0"/>
            </p:cNvCxnSpPr>
            <p:nvPr/>
          </p:nvCxnSpPr>
          <p:spPr bwMode="auto">
            <a:xfrm>
              <a:off x="5121145" y="3037494"/>
              <a:ext cx="389411" cy="263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43" idx="3"/>
              <a:endCxn id="40" idx="1"/>
            </p:cNvCxnSpPr>
            <p:nvPr/>
          </p:nvCxnSpPr>
          <p:spPr bwMode="auto">
            <a:xfrm flipV="1">
              <a:off x="4865650" y="2934400"/>
              <a:ext cx="152400" cy="120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43" idx="2"/>
              <a:endCxn id="17" idx="1"/>
            </p:cNvCxnSpPr>
            <p:nvPr/>
          </p:nvCxnSpPr>
          <p:spPr bwMode="auto">
            <a:xfrm>
              <a:off x="4762556" y="3158046"/>
              <a:ext cx="1832755" cy="1341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43" idx="3"/>
              <a:endCxn id="41" idx="1"/>
            </p:cNvCxnSpPr>
            <p:nvPr/>
          </p:nvCxnSpPr>
          <p:spPr bwMode="auto">
            <a:xfrm>
              <a:off x="4865650" y="3054952"/>
              <a:ext cx="541811" cy="3496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41" idx="3"/>
              <a:endCxn id="20" idx="2"/>
            </p:cNvCxnSpPr>
            <p:nvPr/>
          </p:nvCxnSpPr>
          <p:spPr bwMode="auto">
            <a:xfrm flipV="1">
              <a:off x="5613650" y="3152492"/>
              <a:ext cx="315653" cy="252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45" idx="3"/>
              <a:endCxn id="21" idx="0"/>
            </p:cNvCxnSpPr>
            <p:nvPr/>
          </p:nvCxnSpPr>
          <p:spPr bwMode="auto">
            <a:xfrm>
              <a:off x="6333679" y="2589116"/>
              <a:ext cx="741680" cy="139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20" idx="3"/>
              <a:endCxn id="21" idx="1"/>
            </p:cNvCxnSpPr>
            <p:nvPr/>
          </p:nvCxnSpPr>
          <p:spPr bwMode="auto">
            <a:xfrm flipV="1">
              <a:off x="6032397" y="2831305"/>
              <a:ext cx="939867" cy="2180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20" idx="3"/>
              <a:endCxn id="42" idx="1"/>
            </p:cNvCxnSpPr>
            <p:nvPr/>
          </p:nvCxnSpPr>
          <p:spPr bwMode="auto">
            <a:xfrm>
              <a:off x="6032397" y="3049398"/>
              <a:ext cx="374493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6" idx="3"/>
              <a:endCxn id="21" idx="2"/>
            </p:cNvCxnSpPr>
            <p:nvPr/>
          </p:nvCxnSpPr>
          <p:spPr bwMode="auto">
            <a:xfrm flipV="1">
              <a:off x="6819268" y="2934399"/>
              <a:ext cx="256091" cy="374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stCxn id="15" idx="2"/>
              <a:endCxn id="17" idx="0"/>
            </p:cNvCxnSpPr>
            <p:nvPr/>
          </p:nvCxnSpPr>
          <p:spPr bwMode="auto">
            <a:xfrm>
              <a:off x="6172909" y="3507670"/>
              <a:ext cx="525497" cy="88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>
              <a:stCxn id="16" idx="2"/>
              <a:endCxn id="15" idx="3"/>
            </p:cNvCxnSpPr>
            <p:nvPr/>
          </p:nvCxnSpPr>
          <p:spPr bwMode="auto">
            <a:xfrm flipH="1" flipV="1">
              <a:off x="6276003" y="3404576"/>
              <a:ext cx="440171" cy="71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41" idx="3"/>
              <a:endCxn id="15" idx="1"/>
            </p:cNvCxnSpPr>
            <p:nvPr/>
          </p:nvCxnSpPr>
          <p:spPr bwMode="auto">
            <a:xfrm flipV="1">
              <a:off x="5613650" y="3404576"/>
              <a:ext cx="45616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06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49960" y="1923897"/>
            <a:ext cx="8994039" cy="48740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2737" y="658282"/>
            <a:ext cx="9209474" cy="61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3619" y="1909266"/>
            <a:ext cx="8990381" cy="49487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27420" y="1300301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866789" y="1858060"/>
            <a:ext cx="3138221" cy="49999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34734" y="1292680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977" y="3063850"/>
            <a:ext cx="5647333" cy="37340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37" y="658282"/>
            <a:ext cx="9209474" cy="61396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Byzantine </a:t>
            </a:r>
            <a:r>
              <a:rPr lang="en-US" altLang="zh-CN" dirty="0"/>
              <a:t>Agreement in Incomplete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866789" y="1887322"/>
            <a:ext cx="3138221" cy="49706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ross 3"/>
          <p:cNvSpPr/>
          <p:nvPr/>
        </p:nvSpPr>
        <p:spPr bwMode="auto">
          <a:xfrm rot="2669465">
            <a:off x="7227418" y="1300301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837" y="3101645"/>
            <a:ext cx="5800952" cy="37563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ross 6"/>
          <p:cNvSpPr/>
          <p:nvPr/>
        </p:nvSpPr>
        <p:spPr bwMode="auto">
          <a:xfrm rot="2669465">
            <a:off x="1344778" y="2504837"/>
            <a:ext cx="731520" cy="731520"/>
          </a:xfrm>
          <a:prstGeom prst="plus">
            <a:avLst>
              <a:gd name="adj" fmla="val 41618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  <p:tag name="DEFAULTDISPLAYSOURCE" val="\documentclass{article}\pagestyle{empty}&#10;\begin{document}&#10;&#10;\end{document}&#10;"/>
  <p:tag name="EMBEDFONTS" val="1"/>
  <p:tag name="FIRSTROGER20WATTENHOFER@XV5I9FVF81W8GHH9" val="3327"/>
</p:tagLst>
</file>

<file path=ppt/theme/theme1.xml><?xml version="1.0" encoding="utf-8"?>
<a:theme xmlns:a="http://schemas.openxmlformats.org/drawingml/2006/main" name="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9407868-9A87-4B6E-A36A-BC55782F2219}" vid="{93AD417E-4D05-4F8A-81AB-751366CF525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disco-template</Template>
  <TotalTime>5168</TotalTime>
  <Words>575</Words>
  <Application>Microsoft Office PowerPoint</Application>
  <PresentationFormat>On-screen Show (4:3)</PresentationFormat>
  <Paragraphs>139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Cambria Math</vt:lpstr>
      <vt:lpstr>template</vt:lpstr>
      <vt:lpstr>Asynchronous Byzantine Agreement in Incomplete Networks</vt:lpstr>
      <vt:lpstr>Send Message from Zurich to New York…</vt:lpstr>
      <vt:lpstr>Send Message from Zurich to New York…</vt:lpstr>
      <vt:lpstr>Incomplete Network</vt:lpstr>
      <vt:lpstr>Incomplete Network</vt:lpstr>
      <vt:lpstr>Byzantine Agreement in Incomplete Networks</vt:lpstr>
      <vt:lpstr>Byzantine Agreement in Incomplete Networks</vt:lpstr>
      <vt:lpstr>Byzantine Agreement in Incomplete Networks</vt:lpstr>
      <vt:lpstr>Byzantine Agreement in Incomplete Networks</vt:lpstr>
      <vt:lpstr>Byzantine Agreement in Incomplete Networks</vt:lpstr>
      <vt:lpstr>Byzantine Agreement in Incomplete Networks</vt:lpstr>
      <vt:lpstr>Byzantine Agreement in Incomplete Networks</vt:lpstr>
      <vt:lpstr>Asynchronous Byzantine Agreement in Incomplete Networks</vt:lpstr>
      <vt:lpstr>Asynchronous Byzantine Agreement in Incomplete Networks</vt:lpstr>
      <vt:lpstr>Hierarchy of the Algorithms</vt:lpstr>
      <vt:lpstr>Hierarchy of the Algorithms</vt:lpstr>
      <vt:lpstr>Sufficient Condition</vt:lpstr>
      <vt:lpstr>Sufficient Condition</vt:lpstr>
      <vt:lpstr>Sufficient Condition</vt:lpstr>
      <vt:lpstr>Asynchronous Byzantine Agreement in Incomplete Networks</vt:lpstr>
      <vt:lpstr>Necessary Condition</vt:lpstr>
      <vt:lpstr>Necessary Condition</vt:lpstr>
      <vt:lpstr>Necessary Condition</vt:lpstr>
      <vt:lpstr>Necessary Condition</vt:lpstr>
      <vt:lpstr>Necessary Condition</vt:lpstr>
      <vt:lpstr>Necessary Condition</vt:lpstr>
      <vt:lpstr>Byzantine Agreement in Incomplete Networks</vt:lpstr>
      <vt:lpstr>Thanks! Questions &amp;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 Ye</dc:creator>
  <cp:lastModifiedBy>user</cp:lastModifiedBy>
  <cp:revision>52</cp:revision>
  <dcterms:created xsi:type="dcterms:W3CDTF">2020-10-08T20:46:12Z</dcterms:created>
  <dcterms:modified xsi:type="dcterms:W3CDTF">2020-12-14T08:34:35Z</dcterms:modified>
</cp:coreProperties>
</file>