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3"/>
  </p:notesMasterIdLst>
  <p:handoutMasterIdLst>
    <p:handoutMasterId r:id="rId44"/>
  </p:handoutMasterIdLst>
  <p:sldIdLst>
    <p:sldId id="256" r:id="rId2"/>
    <p:sldId id="284" r:id="rId3"/>
    <p:sldId id="318" r:id="rId4"/>
    <p:sldId id="264" r:id="rId5"/>
    <p:sldId id="266" r:id="rId6"/>
    <p:sldId id="267" r:id="rId7"/>
    <p:sldId id="319" r:id="rId8"/>
    <p:sldId id="268" r:id="rId9"/>
    <p:sldId id="271" r:id="rId10"/>
    <p:sldId id="270" r:id="rId11"/>
    <p:sldId id="274" r:id="rId12"/>
    <p:sldId id="276" r:id="rId13"/>
    <p:sldId id="277" r:id="rId14"/>
    <p:sldId id="278" r:id="rId15"/>
    <p:sldId id="279" r:id="rId16"/>
    <p:sldId id="281" r:id="rId17"/>
    <p:sldId id="289" r:id="rId18"/>
    <p:sldId id="290" r:id="rId19"/>
    <p:sldId id="291" r:id="rId20"/>
    <p:sldId id="292" r:id="rId21"/>
    <p:sldId id="297" r:id="rId22"/>
    <p:sldId id="293" r:id="rId23"/>
    <p:sldId id="296" r:id="rId24"/>
    <p:sldId id="295" r:id="rId25"/>
    <p:sldId id="322" r:id="rId26"/>
    <p:sldId id="323" r:id="rId27"/>
    <p:sldId id="321" r:id="rId28"/>
    <p:sldId id="298" r:id="rId29"/>
    <p:sldId id="299" r:id="rId30"/>
    <p:sldId id="326" r:id="rId31"/>
    <p:sldId id="301" r:id="rId32"/>
    <p:sldId id="302" r:id="rId33"/>
    <p:sldId id="304" r:id="rId34"/>
    <p:sldId id="305" r:id="rId35"/>
    <p:sldId id="306" r:id="rId36"/>
    <p:sldId id="307" r:id="rId37"/>
    <p:sldId id="308" r:id="rId38"/>
    <p:sldId id="309" r:id="rId39"/>
    <p:sldId id="317" r:id="rId40"/>
    <p:sldId id="325" r:id="rId41"/>
    <p:sldId id="324" r:id="rId42"/>
  </p:sldIdLst>
  <p:sldSz cx="9144000" cy="6858000" type="screen4x3"/>
  <p:notesSz cx="6797675" cy="9874250"/>
  <p:defaultTextStyle>
    <a:defPPr>
      <a:defRPr lang="en-GB"/>
    </a:defPPr>
    <a:lvl1pPr algn="l" defTabSz="457200" rtl="0" fontAlgn="base">
      <a:spcBef>
        <a:spcPct val="0"/>
      </a:spcBef>
      <a:spcAft>
        <a:spcPct val="0"/>
      </a:spcAft>
      <a:defRPr sz="1600" kern="1200">
        <a:solidFill>
          <a:srgbClr val="000000"/>
        </a:solidFill>
        <a:latin typeface="Arial" charset="0"/>
        <a:ea typeface="ＭＳ Ｐゴシック"/>
        <a:cs typeface="ＭＳ Ｐゴシック"/>
      </a:defRPr>
    </a:lvl1pPr>
    <a:lvl2pPr marL="457200" algn="l" defTabSz="457200" rtl="0" fontAlgn="base">
      <a:spcBef>
        <a:spcPct val="0"/>
      </a:spcBef>
      <a:spcAft>
        <a:spcPct val="0"/>
      </a:spcAft>
      <a:defRPr sz="1600" kern="1200">
        <a:solidFill>
          <a:srgbClr val="000000"/>
        </a:solidFill>
        <a:latin typeface="Arial" charset="0"/>
        <a:ea typeface="ＭＳ Ｐゴシック"/>
        <a:cs typeface="ＭＳ Ｐゴシック"/>
      </a:defRPr>
    </a:lvl2pPr>
    <a:lvl3pPr marL="914400" algn="l" defTabSz="457200" rtl="0" fontAlgn="base">
      <a:spcBef>
        <a:spcPct val="0"/>
      </a:spcBef>
      <a:spcAft>
        <a:spcPct val="0"/>
      </a:spcAft>
      <a:defRPr sz="1600" kern="1200">
        <a:solidFill>
          <a:srgbClr val="000000"/>
        </a:solidFill>
        <a:latin typeface="Arial" charset="0"/>
        <a:ea typeface="ＭＳ Ｐゴシック"/>
        <a:cs typeface="ＭＳ Ｐゴシック"/>
      </a:defRPr>
    </a:lvl3pPr>
    <a:lvl4pPr marL="1371600" algn="l" defTabSz="457200" rtl="0" fontAlgn="base">
      <a:spcBef>
        <a:spcPct val="0"/>
      </a:spcBef>
      <a:spcAft>
        <a:spcPct val="0"/>
      </a:spcAft>
      <a:defRPr sz="1600" kern="1200">
        <a:solidFill>
          <a:srgbClr val="000000"/>
        </a:solidFill>
        <a:latin typeface="Arial" charset="0"/>
        <a:ea typeface="ＭＳ Ｐゴシック"/>
        <a:cs typeface="ＭＳ Ｐゴシック"/>
      </a:defRPr>
    </a:lvl4pPr>
    <a:lvl5pPr marL="1828800" algn="l" defTabSz="457200" rtl="0" fontAlgn="base">
      <a:spcBef>
        <a:spcPct val="0"/>
      </a:spcBef>
      <a:spcAft>
        <a:spcPct val="0"/>
      </a:spcAft>
      <a:defRPr sz="1600" kern="1200">
        <a:solidFill>
          <a:srgbClr val="000000"/>
        </a:solidFill>
        <a:latin typeface="Arial" charset="0"/>
        <a:ea typeface="ＭＳ Ｐゴシック"/>
        <a:cs typeface="ＭＳ Ｐゴシック"/>
      </a:defRPr>
    </a:lvl5pPr>
    <a:lvl6pPr marL="2286000" algn="l" defTabSz="914400" rtl="0" eaLnBrk="1" latinLnBrk="0" hangingPunct="1">
      <a:defRPr sz="1600" kern="1200">
        <a:solidFill>
          <a:srgbClr val="000000"/>
        </a:solidFill>
        <a:latin typeface="Arial" charset="0"/>
        <a:ea typeface="ＭＳ Ｐゴシック"/>
        <a:cs typeface="ＭＳ Ｐゴシック"/>
      </a:defRPr>
    </a:lvl6pPr>
    <a:lvl7pPr marL="2743200" algn="l" defTabSz="914400" rtl="0" eaLnBrk="1" latinLnBrk="0" hangingPunct="1">
      <a:defRPr sz="1600" kern="1200">
        <a:solidFill>
          <a:srgbClr val="000000"/>
        </a:solidFill>
        <a:latin typeface="Arial" charset="0"/>
        <a:ea typeface="ＭＳ Ｐゴシック"/>
        <a:cs typeface="ＭＳ Ｐゴシック"/>
      </a:defRPr>
    </a:lvl7pPr>
    <a:lvl8pPr marL="3200400" algn="l" defTabSz="914400" rtl="0" eaLnBrk="1" latinLnBrk="0" hangingPunct="1">
      <a:defRPr sz="1600" kern="1200">
        <a:solidFill>
          <a:srgbClr val="000000"/>
        </a:solidFill>
        <a:latin typeface="Arial" charset="0"/>
        <a:ea typeface="ＭＳ Ｐゴシック"/>
        <a:cs typeface="ＭＳ Ｐゴシック"/>
      </a:defRPr>
    </a:lvl8pPr>
    <a:lvl9pPr marL="3657600" algn="l" defTabSz="914400" rtl="0" eaLnBrk="1" latinLnBrk="0" hangingPunct="1">
      <a:defRPr sz="1600" kern="1200">
        <a:solidFill>
          <a:srgbClr val="000000"/>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5395"/>
    <a:srgbClr val="FF6600"/>
    <a:srgbClr val="2A6AB3"/>
    <a:srgbClr val="DFE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6" autoAdjust="0"/>
    <p:restoredTop sz="90700" autoAdjust="0"/>
  </p:normalViewPr>
  <p:slideViewPr>
    <p:cSldViewPr snapToGrid="0">
      <p:cViewPr varScale="1">
        <p:scale>
          <a:sx n="67" d="100"/>
          <a:sy n="67" d="100"/>
        </p:scale>
        <p:origin x="-1158" y="-102"/>
      </p:cViewPr>
      <p:guideLst>
        <p:guide orient="horz" pos="603"/>
        <p:guide orient="horz" pos="299"/>
        <p:guide orient="horz" pos="2074"/>
        <p:guide orient="horz" pos="4144"/>
        <p:guide orient="horz" pos="699"/>
        <p:guide orient="horz" pos="1941"/>
        <p:guide orient="horz" pos="101"/>
        <p:guide orient="horz" pos="417"/>
        <p:guide pos="240"/>
        <p:guide pos="5520"/>
        <p:guide pos="4469"/>
        <p:guide pos="3418"/>
        <p:guide pos="2362"/>
        <p:guide pos="2879"/>
        <p:guide pos="2783"/>
        <p:guide pos="2975"/>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55000"/>
              </a:lnSpc>
              <a:spcBef>
                <a:spcPct val="0"/>
              </a:spcBef>
              <a:buClr>
                <a:srgbClr val="000000"/>
              </a:buClr>
              <a:buSzPct val="100000"/>
              <a:buFont typeface="Times New Roman" pitchFamily="16" charset="0"/>
              <a:buNone/>
              <a:defRPr sz="1200">
                <a:latin typeface="Times New Roman" pitchFamily="16" charset="0"/>
                <a:ea typeface="+mn-ea"/>
                <a:cs typeface="+mn-cs"/>
              </a:defRPr>
            </a:lvl1pPr>
          </a:lstStyle>
          <a:p>
            <a:pPr>
              <a:defRPr/>
            </a:pPr>
            <a:endParaRPr lang="de-CH"/>
          </a:p>
        </p:txBody>
      </p:sp>
      <p:sp>
        <p:nvSpPr>
          <p:cNvPr id="80899"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55000"/>
              </a:lnSpc>
              <a:spcBef>
                <a:spcPct val="0"/>
              </a:spcBef>
              <a:buClr>
                <a:srgbClr val="000000"/>
              </a:buClr>
              <a:buSzPct val="100000"/>
              <a:buFont typeface="Times New Roman" pitchFamily="16" charset="0"/>
              <a:buNone/>
              <a:defRPr sz="1200">
                <a:latin typeface="Times New Roman" pitchFamily="16" charset="0"/>
                <a:ea typeface="+mn-ea"/>
                <a:cs typeface="+mn-cs"/>
              </a:defRPr>
            </a:lvl1pPr>
          </a:lstStyle>
          <a:p>
            <a:pPr>
              <a:defRPr/>
            </a:pPr>
            <a:endParaRPr lang="de-CH"/>
          </a:p>
        </p:txBody>
      </p:sp>
      <p:sp>
        <p:nvSpPr>
          <p:cNvPr id="80900"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55000"/>
              </a:lnSpc>
              <a:spcBef>
                <a:spcPct val="0"/>
              </a:spcBef>
              <a:buClr>
                <a:srgbClr val="000000"/>
              </a:buClr>
              <a:buSzPct val="100000"/>
              <a:buFont typeface="Times New Roman" pitchFamily="16" charset="0"/>
              <a:buNone/>
              <a:defRPr sz="1200">
                <a:latin typeface="Times New Roman" pitchFamily="16" charset="0"/>
                <a:ea typeface="+mn-ea"/>
                <a:cs typeface="+mn-cs"/>
              </a:defRPr>
            </a:lvl1pPr>
          </a:lstStyle>
          <a:p>
            <a:pPr>
              <a:defRPr/>
            </a:pPr>
            <a:endParaRPr lang="de-CH"/>
          </a:p>
        </p:txBody>
      </p:sp>
      <p:sp>
        <p:nvSpPr>
          <p:cNvPr id="80901"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55000"/>
              </a:lnSpc>
              <a:spcBef>
                <a:spcPct val="0"/>
              </a:spcBef>
              <a:buClr>
                <a:srgbClr val="000000"/>
              </a:buClr>
              <a:buSzPct val="100000"/>
              <a:buFont typeface="Times New Roman" pitchFamily="16" charset="0"/>
              <a:buNone/>
              <a:defRPr sz="1200">
                <a:latin typeface="Times New Roman" pitchFamily="16" charset="0"/>
                <a:ea typeface="+mn-ea"/>
                <a:cs typeface="+mn-cs"/>
              </a:defRPr>
            </a:lvl1pPr>
          </a:lstStyle>
          <a:p>
            <a:pPr>
              <a:defRPr/>
            </a:pPr>
            <a:fld id="{A2A282BB-1A4F-4F86-A5F2-4AD24506D6B8}" type="slidenum">
              <a:rPr lang="de-CH"/>
              <a:pPr>
                <a:defRPr/>
              </a:pPr>
              <a:t>‹#›</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799263" cy="9875838"/>
          </a:xfrm>
          <a:prstGeom prst="roundRect">
            <a:avLst>
              <a:gd name="adj" fmla="val 23"/>
            </a:avLst>
          </a:prstGeom>
          <a:solidFill>
            <a:srgbClr val="FFFFFF"/>
          </a:solidFill>
          <a:ln w="9360">
            <a:noFill/>
            <a:miter lim="800000"/>
            <a:headEnd/>
            <a:tailEnd/>
          </a:ln>
          <a:effectLst/>
        </p:spPr>
        <p:txBody>
          <a:bodyPr wrap="none" anchor="ct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3074" name="AutoShape 2"/>
          <p:cNvSpPr>
            <a:spLocks noChangeArrowheads="1"/>
          </p:cNvSpPr>
          <p:nvPr/>
        </p:nvSpPr>
        <p:spPr bwMode="auto">
          <a:xfrm>
            <a:off x="0" y="0"/>
            <a:ext cx="6799263" cy="9875838"/>
          </a:xfrm>
          <a:prstGeom prst="roundRect">
            <a:avLst>
              <a:gd name="adj" fmla="val 23"/>
            </a:avLst>
          </a:prstGeom>
          <a:solidFill>
            <a:srgbClr val="FFFFFF"/>
          </a:solidFill>
          <a:ln w="9525">
            <a:noFill/>
            <a:round/>
            <a:headEnd/>
            <a:tailEnd/>
          </a:ln>
          <a:effectLst/>
        </p:spPr>
        <p:txBody>
          <a:bodyPr wrap="none" anchor="ct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3075" name="AutoShape 3"/>
          <p:cNvSpPr>
            <a:spLocks noChangeArrowheads="1"/>
          </p:cNvSpPr>
          <p:nvPr/>
        </p:nvSpPr>
        <p:spPr bwMode="auto">
          <a:xfrm>
            <a:off x="0" y="0"/>
            <a:ext cx="6799263" cy="9874250"/>
          </a:xfrm>
          <a:prstGeom prst="roundRect">
            <a:avLst>
              <a:gd name="adj" fmla="val 23"/>
            </a:avLst>
          </a:prstGeom>
          <a:solidFill>
            <a:srgbClr val="FFFFFF"/>
          </a:solidFill>
          <a:ln w="9525">
            <a:noFill/>
            <a:round/>
            <a:headEnd/>
            <a:tailEnd/>
          </a:ln>
          <a:effectLst/>
        </p:spPr>
        <p:txBody>
          <a:bodyPr wrap="none" anchor="ct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3076" name="Rectangle 4"/>
          <p:cNvSpPr>
            <a:spLocks noGrp="1" noChangeArrowheads="1"/>
          </p:cNvSpPr>
          <p:nvPr>
            <p:ph type="hdr"/>
          </p:nvPr>
        </p:nvSpPr>
        <p:spPr bwMode="auto">
          <a:xfrm>
            <a:off x="0" y="0"/>
            <a:ext cx="2943225" cy="4905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hangingPunct="0">
              <a:lnSpc>
                <a:spcPct val="100000"/>
              </a:lnSpc>
              <a:spcBef>
                <a:spcPct val="0"/>
              </a:spcBef>
              <a:buClr>
                <a:srgbClr val="000000"/>
              </a:buClr>
              <a:buSzPct val="100000"/>
              <a:buFont typeface="Wingdings" pitchFamily="16" charset="2"/>
              <a:buNone/>
              <a:tabLst>
                <a:tab pos="723900" algn="l"/>
                <a:tab pos="1447800" algn="l"/>
                <a:tab pos="2171700" algn="l"/>
                <a:tab pos="2895600" algn="l"/>
              </a:tabLst>
              <a:defRPr sz="1200">
                <a:latin typeface="Nimbus Roman No9 L" pitchFamily="16" charset="0"/>
                <a:ea typeface="+mn-ea"/>
                <a:cs typeface="+mn-cs"/>
              </a:defRPr>
            </a:lvl1pPr>
          </a:lstStyle>
          <a:p>
            <a:pPr>
              <a:defRPr/>
            </a:pPr>
            <a:endParaRPr lang="en-GB"/>
          </a:p>
        </p:txBody>
      </p:sp>
      <p:sp>
        <p:nvSpPr>
          <p:cNvPr id="3077" name="Rectangle 5"/>
          <p:cNvSpPr>
            <a:spLocks noGrp="1" noChangeArrowheads="1"/>
          </p:cNvSpPr>
          <p:nvPr>
            <p:ph type="dt"/>
          </p:nvPr>
        </p:nvSpPr>
        <p:spPr bwMode="auto">
          <a:xfrm>
            <a:off x="3851275" y="0"/>
            <a:ext cx="2943225" cy="4905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hangingPunct="0">
              <a:lnSpc>
                <a:spcPct val="100000"/>
              </a:lnSpc>
              <a:spcBef>
                <a:spcPct val="0"/>
              </a:spcBef>
              <a:buClr>
                <a:srgbClr val="000000"/>
              </a:buClr>
              <a:buSzPct val="100000"/>
              <a:buFont typeface="Wingdings" pitchFamily="16" charset="2"/>
              <a:buNone/>
              <a:tabLst>
                <a:tab pos="723900" algn="l"/>
                <a:tab pos="1447800" algn="l"/>
                <a:tab pos="2171700" algn="l"/>
                <a:tab pos="2895600" algn="l"/>
              </a:tabLst>
              <a:defRPr sz="1200">
                <a:latin typeface="Nimbus Roman No9 L" pitchFamily="16" charset="0"/>
                <a:ea typeface="+mn-ea"/>
                <a:cs typeface="+mn-cs"/>
              </a:defRPr>
            </a:lvl1pPr>
          </a:lstStyle>
          <a:p>
            <a:pPr>
              <a:defRPr/>
            </a:pPr>
            <a:endParaRPr lang="en-GB"/>
          </a:p>
        </p:txBody>
      </p:sp>
      <p:sp>
        <p:nvSpPr>
          <p:cNvPr id="10247" name="Rectangle 6"/>
          <p:cNvSpPr>
            <a:spLocks noGrp="1" noRot="1" noChangeAspect="1" noChangeArrowheads="1"/>
          </p:cNvSpPr>
          <p:nvPr>
            <p:ph type="sldImg"/>
          </p:nvPr>
        </p:nvSpPr>
        <p:spPr bwMode="auto">
          <a:xfrm>
            <a:off x="930275" y="741363"/>
            <a:ext cx="4933950" cy="3698875"/>
          </a:xfrm>
          <a:prstGeom prst="rect">
            <a:avLst/>
          </a:prstGeom>
          <a:solidFill>
            <a:srgbClr val="FFFFFF"/>
          </a:solidFill>
          <a:ln w="9360">
            <a:solidFill>
              <a:srgbClr val="000000"/>
            </a:solidFill>
            <a:miter lim="800000"/>
            <a:headEnd/>
            <a:tailEnd/>
          </a:ln>
        </p:spPr>
      </p:sp>
      <p:sp>
        <p:nvSpPr>
          <p:cNvPr id="3079" name="Rectangle 7"/>
          <p:cNvSpPr>
            <a:spLocks noGrp="1" noChangeArrowheads="1"/>
          </p:cNvSpPr>
          <p:nvPr>
            <p:ph type="body"/>
          </p:nvPr>
        </p:nvSpPr>
        <p:spPr bwMode="auto">
          <a:xfrm>
            <a:off x="906463" y="4691063"/>
            <a:ext cx="4981575" cy="44386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de-CH" noProof="0" smtClean="0"/>
          </a:p>
        </p:txBody>
      </p:sp>
      <p:sp>
        <p:nvSpPr>
          <p:cNvPr id="3080" name="Rectangle 8"/>
          <p:cNvSpPr>
            <a:spLocks noGrp="1" noChangeArrowheads="1"/>
          </p:cNvSpPr>
          <p:nvPr>
            <p:ph type="ftr"/>
          </p:nvPr>
        </p:nvSpPr>
        <p:spPr bwMode="auto">
          <a:xfrm>
            <a:off x="0" y="9380538"/>
            <a:ext cx="2943225" cy="490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hangingPunct="0">
              <a:lnSpc>
                <a:spcPct val="100000"/>
              </a:lnSpc>
              <a:spcBef>
                <a:spcPct val="0"/>
              </a:spcBef>
              <a:buClr>
                <a:srgbClr val="000000"/>
              </a:buClr>
              <a:buSzPct val="100000"/>
              <a:buFont typeface="Wingdings" pitchFamily="16" charset="2"/>
              <a:buNone/>
              <a:tabLst>
                <a:tab pos="723900" algn="l"/>
                <a:tab pos="1447800" algn="l"/>
                <a:tab pos="2171700" algn="l"/>
                <a:tab pos="2895600" algn="l"/>
              </a:tabLst>
              <a:defRPr sz="1200">
                <a:latin typeface="Nimbus Roman No9 L" pitchFamily="16" charset="0"/>
                <a:ea typeface="+mn-ea"/>
                <a:cs typeface="+mn-cs"/>
              </a:defRPr>
            </a:lvl1pPr>
          </a:lstStyle>
          <a:p>
            <a:pPr>
              <a:defRPr/>
            </a:pPr>
            <a:endParaRPr lang="en-GB"/>
          </a:p>
        </p:txBody>
      </p:sp>
      <p:sp>
        <p:nvSpPr>
          <p:cNvPr id="3081" name="Rectangle 9"/>
          <p:cNvSpPr>
            <a:spLocks noGrp="1" noChangeArrowheads="1"/>
          </p:cNvSpPr>
          <p:nvPr>
            <p:ph type="sldNum"/>
          </p:nvPr>
        </p:nvSpPr>
        <p:spPr bwMode="auto">
          <a:xfrm>
            <a:off x="3851275" y="9380538"/>
            <a:ext cx="2943225" cy="4905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hangingPunct="0">
              <a:lnSpc>
                <a:spcPct val="100000"/>
              </a:lnSpc>
              <a:spcBef>
                <a:spcPct val="0"/>
              </a:spcBef>
              <a:buClr>
                <a:srgbClr val="000000"/>
              </a:buClr>
              <a:buSzPct val="100000"/>
              <a:buFont typeface="Wingdings" pitchFamily="16" charset="2"/>
              <a:buNone/>
              <a:tabLst>
                <a:tab pos="723900" algn="l"/>
                <a:tab pos="1447800" algn="l"/>
                <a:tab pos="2171700" algn="l"/>
                <a:tab pos="2895600" algn="l"/>
              </a:tabLst>
              <a:defRPr sz="1200">
                <a:latin typeface="Nimbus Roman No9 L" pitchFamily="16" charset="0"/>
                <a:ea typeface="+mn-ea"/>
                <a:cs typeface="+mn-cs"/>
              </a:defRPr>
            </a:lvl1pPr>
          </a:lstStyle>
          <a:p>
            <a:pPr>
              <a:defRPr/>
            </a:pPr>
            <a:fld id="{66F75661-E9D5-4067-BFEA-99CFEEA4F8D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a:defRPr/>
            </a:pPr>
            <a:fld id="{66F75661-E9D5-4067-BFEA-99CFEEA4F8DA}" type="slidenum">
              <a:rPr lang="en-GB" smtClean="0"/>
              <a:pPr>
                <a:defRPr/>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759D0-9D17-4E14-BA88-0F6191B3CCE1}" type="slidenum">
              <a:rPr lang="en-GB"/>
              <a:pPr/>
              <a:t>4</a:t>
            </a:fld>
            <a:endParaRPr lang="en-GB"/>
          </a:p>
        </p:txBody>
      </p:sp>
      <p:sp>
        <p:nvSpPr>
          <p:cNvPr id="296962" name="Rectangle 2"/>
          <p:cNvSpPr>
            <a:spLocks noGrp="1" noRot="1" noChangeAspect="1" noChangeArrowheads="1" noTextEdit="1"/>
          </p:cNvSpPr>
          <p:nvPr>
            <p:ph type="sldImg"/>
          </p:nvPr>
        </p:nvSpPr>
        <p:spPr>
          <a:xfrm>
            <a:off x="931863" y="741363"/>
            <a:ext cx="4930775" cy="3698875"/>
          </a:xfrm>
          <a:ln/>
        </p:spPr>
      </p:sp>
      <p:sp>
        <p:nvSpPr>
          <p:cNvPr id="296963" name="Rectangle 3"/>
          <p:cNvSpPr>
            <a:spLocks noGrp="1" noChangeArrowheads="1"/>
          </p:cNvSpPr>
          <p:nvPr>
            <p:ph type="body" idx="1"/>
          </p:nvPr>
        </p:nvSpPr>
        <p:spPr/>
        <p:txBody>
          <a:bodyPr/>
          <a:lstStyle/>
          <a:p>
            <a:r>
              <a:rPr lang="en-GB" dirty="0" smtClean="0"/>
              <a:t>Estimation of the position of an unknown acoustic source</a:t>
            </a:r>
          </a:p>
          <a:p>
            <a:endParaRPr lang="en-GB" dirty="0" smtClean="0"/>
          </a:p>
          <a:p>
            <a:r>
              <a:rPr lang="en-GB" dirty="0" smtClean="0"/>
              <a:t>Could be done by estimating range, angle of arrival, etc</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05901-D1AA-4419-B117-B56971E141F9}" type="slidenum">
              <a:rPr lang="en-GB"/>
              <a:pPr/>
              <a:t>8</a:t>
            </a:fld>
            <a:endParaRPr lang="en-GB"/>
          </a:p>
        </p:txBody>
      </p:sp>
      <p:sp>
        <p:nvSpPr>
          <p:cNvPr id="219138" name="Rectangle 2"/>
          <p:cNvSpPr>
            <a:spLocks noGrp="1" noRot="1" noChangeAspect="1" noChangeArrowheads="1" noTextEdit="1"/>
          </p:cNvSpPr>
          <p:nvPr>
            <p:ph type="sldImg"/>
          </p:nvPr>
        </p:nvSpPr>
        <p:spPr>
          <a:xfrm>
            <a:off x="931863" y="741363"/>
            <a:ext cx="4930775" cy="3698875"/>
          </a:xfrm>
          <a:ln/>
        </p:spPr>
      </p:sp>
      <p:sp>
        <p:nvSpPr>
          <p:cNvPr id="219139" name="Rectangle 3"/>
          <p:cNvSpPr>
            <a:spLocks noGrp="1" noChangeArrowheads="1"/>
          </p:cNvSpPr>
          <p:nvPr>
            <p:ph type="body" idx="1"/>
          </p:nvPr>
        </p:nvSpPr>
        <p:spPr/>
        <p:txBody>
          <a:bodyPr/>
          <a:lstStyle/>
          <a:p>
            <a:r>
              <a:rPr lang="en-GB"/>
              <a:t>Animation here, run as narrative, similar to usage model – what we have here is the network deployed, you run an application, and then you can record the data and pass it back over the network, running the same things you did in the field</a:t>
            </a:r>
          </a:p>
          <a:p>
            <a:endParaRPr lang="en-GB"/>
          </a:p>
          <a:p>
            <a:r>
              <a:rPr lang="en-GB"/>
              <a:t>Give overview on how to use VoxNet</a:t>
            </a:r>
          </a:p>
          <a:p>
            <a:endParaRPr lang="en-GB"/>
          </a:p>
          <a:p>
            <a:r>
              <a:rPr lang="en-GB"/>
              <a:t>MAKE THE NARRATIVE!!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E32A5C-F5BD-46E9-A5B1-D6A0F19C4A9E}" type="slidenum">
              <a:rPr lang="en-GB"/>
              <a:pPr/>
              <a:t>9</a:t>
            </a:fld>
            <a:endParaRPr lang="en-GB"/>
          </a:p>
        </p:txBody>
      </p:sp>
      <p:sp>
        <p:nvSpPr>
          <p:cNvPr id="222210" name="Rectangle 2"/>
          <p:cNvSpPr>
            <a:spLocks noGrp="1" noRot="1" noChangeAspect="1" noChangeArrowheads="1" noTextEdit="1"/>
          </p:cNvSpPr>
          <p:nvPr>
            <p:ph type="sldImg"/>
          </p:nvPr>
        </p:nvSpPr>
        <p:spPr>
          <a:xfrm>
            <a:off x="931863" y="741363"/>
            <a:ext cx="4930775" cy="3698875"/>
          </a:xfrm>
          <a:ln/>
        </p:spPr>
      </p:sp>
      <p:sp>
        <p:nvSpPr>
          <p:cNvPr id="222211" name="Rectangle 3"/>
          <p:cNvSpPr>
            <a:spLocks noGrp="1" noChangeArrowheads="1"/>
          </p:cNvSpPr>
          <p:nvPr>
            <p:ph type="body" idx="1"/>
          </p:nvPr>
        </p:nvSpPr>
        <p:spPr/>
        <p:txBody>
          <a:bodyPr/>
          <a:lstStyle/>
          <a:p>
            <a:r>
              <a:rPr lang="en-GB"/>
              <a:t>Wavescript programs follow the macroprogramming approach; that is that the user treats the programming in terms of the result he or she wants from the platform as a whole, rather than each individual node’s contribution to the overall goal.</a:t>
            </a:r>
          </a:p>
          <a:p>
            <a:endParaRPr lang="en-GB"/>
          </a:p>
          <a:p>
            <a:r>
              <a:rPr lang="en-GB"/>
              <a:t>Programs are written as scripts, which define the flow of data from the source (nodes in our case) toward the sink. The data flows through stream processing operators (signal processing operators, or user-defined functions), which change or reduce it. The data arriving at the endpoint of the program is the final stream output of the program (i.e. a stream of energy calculations).</a:t>
            </a:r>
          </a:p>
          <a:p>
            <a:endParaRPr lang="en-GB"/>
          </a:p>
          <a:p>
            <a:r>
              <a:rPr lang="en-GB"/>
              <a:t>These programs are continuous: the data is continuously flowing through the operators, creating new streams of data.</a:t>
            </a:r>
          </a:p>
          <a:p>
            <a:endParaRPr lang="en-GB"/>
          </a:p>
          <a:p>
            <a:r>
              <a:rPr lang="en-GB"/>
              <a:t>As such, Wavescript is agnostic of the details of the data source – it can operate on stored data in exactly the same way as it would live data.</a:t>
            </a:r>
          </a:p>
          <a:p>
            <a:endParaRPr lang="en-GB"/>
          </a:p>
          <a:p>
            <a:r>
              <a:rPr lang="en-GB"/>
              <a:t>Wavescript has a library of useful operators, but also allows users to define their own.</a:t>
            </a:r>
          </a:p>
          <a:p>
            <a:endParaRPr lang="en-GB"/>
          </a:p>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FBD3D-1791-491E-B940-C4A81118EA27}" type="slidenum">
              <a:rPr lang="en-GB"/>
              <a:pPr/>
              <a:t>10</a:t>
            </a:fld>
            <a:endParaRPr lang="en-GB"/>
          </a:p>
        </p:txBody>
      </p:sp>
      <p:sp>
        <p:nvSpPr>
          <p:cNvPr id="217090" name="Rectangle 2"/>
          <p:cNvSpPr>
            <a:spLocks noGrp="1" noRot="1" noChangeAspect="1" noChangeArrowheads="1" noTextEdit="1"/>
          </p:cNvSpPr>
          <p:nvPr>
            <p:ph type="sldImg"/>
          </p:nvPr>
        </p:nvSpPr>
        <p:spPr>
          <a:xfrm>
            <a:off x="931863" y="741363"/>
            <a:ext cx="4930775" cy="3698875"/>
          </a:xfrm>
          <a:ln/>
        </p:spPr>
      </p:sp>
      <p:sp>
        <p:nvSpPr>
          <p:cNvPr id="217091" name="Rectangle 3"/>
          <p:cNvSpPr>
            <a:spLocks noGrp="1" noChangeArrowheads="1"/>
          </p:cNvSpPr>
          <p:nvPr>
            <p:ph type="body" idx="1"/>
          </p:nvPr>
        </p:nvSpPr>
        <p:spPr/>
        <p:txBody>
          <a:bodyPr/>
          <a:lstStyle/>
          <a:p>
            <a:r>
              <a:rPr lang="en-GB"/>
              <a:t>Tell the story here:</a:t>
            </a:r>
          </a:p>
          <a:p>
            <a:endParaRPr lang="en-GB"/>
          </a:p>
          <a:p>
            <a:r>
              <a:rPr lang="en-GB"/>
              <a:t>Make more narrative..</a:t>
            </a:r>
          </a:p>
          <a:p>
            <a:endParaRPr lang="en-GB"/>
          </a:p>
          <a:p>
            <a:r>
              <a:rPr lang="en-GB"/>
              <a:t>User defined processing boundaries, but easy to change..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AE5E2-055A-437C-9184-13A6AB6ACF15}" type="slidenum">
              <a:rPr lang="en-GB"/>
              <a:pPr/>
              <a:t>11</a:t>
            </a:fld>
            <a:endParaRPr lang="en-GB"/>
          </a:p>
        </p:txBody>
      </p:sp>
      <p:sp>
        <p:nvSpPr>
          <p:cNvPr id="151554" name="Rectangle 2"/>
          <p:cNvSpPr>
            <a:spLocks noGrp="1" noRot="1" noChangeAspect="1" noChangeArrowheads="1" noTextEdit="1"/>
          </p:cNvSpPr>
          <p:nvPr>
            <p:ph type="sldImg"/>
          </p:nvPr>
        </p:nvSpPr>
        <p:spPr>
          <a:xfrm>
            <a:off x="931863" y="741363"/>
            <a:ext cx="4930775" cy="3698875"/>
          </a:xfrm>
          <a:ln/>
        </p:spPr>
      </p:sp>
      <p:sp>
        <p:nvSpPr>
          <p:cNvPr id="151555" name="Rectangle 3"/>
          <p:cNvSpPr>
            <a:spLocks noGrp="1" noChangeArrowheads="1"/>
          </p:cNvSpPr>
          <p:nvPr>
            <p:ph type="body" idx="1"/>
          </p:nvPr>
        </p:nvSpPr>
        <p:spPr/>
        <p:txBody>
          <a:bodyPr/>
          <a:lstStyle/>
          <a:p>
            <a:r>
              <a:rPr lang="en-GB"/>
              <a:t>We tested the resource usage of the local part of the acoustic localization program – i.e. event detection, in wavscope and also hand-coded C, created using the EmStar framework. This graph shows the relative break down in memory and CPU usage for the event detector, and the data acquisition code (interleaving samples, timestamping, putting data in correct format, disseminating to relevant parts of program).</a:t>
            </a:r>
          </a:p>
          <a:p>
            <a:endParaRPr lang="en-GB"/>
          </a:p>
          <a:p>
            <a:r>
              <a:rPr lang="en-GB"/>
              <a:t>We found that the Wavescript implementation used 30% less CPU and 12% less memory than the hand-coded C version. This was because we didn’t take advantage of EmStar’s inter-process communication mechanisms, instead compiling the relevant code straight into the Wavescript application. Whilst this reduces visibility as far as debugging was concerned, the original code was well tested and debugged, representing a solid base on which to build the software (i.e. we didn’t need it..).</a:t>
            </a:r>
          </a:p>
          <a:p>
            <a:endParaRPr lang="en-GB"/>
          </a:p>
          <a:p>
            <a:r>
              <a:rPr lang="en-GB"/>
              <a:t>Whilst the extra memory was not a huge gain, the extra processing cycles allowed us to implement an application level ‘spill-to-disk’, where the node could also save the full stream of data to disk, as well as apply processing to it. This was not possible in EmStar, due to the overhead.</a:t>
            </a:r>
          </a:p>
          <a:p>
            <a:endParaRPr lang="en-GB"/>
          </a:p>
          <a:p>
            <a:r>
              <a:rPr lang="en-GB"/>
              <a:t>We should also note that the network doesn’t provide significant overhead..</a:t>
            </a:r>
          </a:p>
          <a:p>
            <a:endParaRPr lang="en-GB"/>
          </a:p>
          <a:p>
            <a:r>
              <a:rPr lang="en-GB"/>
              <a:t>We also did some other benchmarks, but we don’t show those 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1DC31-91B4-4B7D-B898-364D50863F1D}" type="slidenum">
              <a:rPr lang="en-GB"/>
              <a:pPr/>
              <a:t>16</a:t>
            </a:fld>
            <a:endParaRPr lang="en-GB"/>
          </a:p>
        </p:txBody>
      </p:sp>
      <p:sp>
        <p:nvSpPr>
          <p:cNvPr id="227330" name="Rectangle 2"/>
          <p:cNvSpPr>
            <a:spLocks noGrp="1" noRot="1" noChangeAspect="1" noChangeArrowheads="1" noTextEdit="1"/>
          </p:cNvSpPr>
          <p:nvPr>
            <p:ph type="sldImg"/>
          </p:nvPr>
        </p:nvSpPr>
        <p:spPr>
          <a:xfrm>
            <a:off x="931863" y="741363"/>
            <a:ext cx="4930775" cy="3698875"/>
          </a:xfrm>
          <a:ln/>
        </p:spPr>
      </p:sp>
      <p:sp>
        <p:nvSpPr>
          <p:cNvPr id="227331" name="Rectangle 3"/>
          <p:cNvSpPr>
            <a:spLocks noGrp="1" noChangeArrowheads="1"/>
          </p:cNvSpPr>
          <p:nvPr>
            <p:ph type="body" idx="1"/>
          </p:nvPr>
        </p:nvSpPr>
        <p:spPr/>
        <p:txBody>
          <a:bodyPr/>
          <a:lstStyle/>
          <a:p>
            <a:r>
              <a:rPr lang="en-GB"/>
              <a:t>Make text larger!! ADD A PUNCHLINE!!!</a:t>
            </a:r>
          </a:p>
          <a:p>
            <a:endParaRPr lang="en-GB"/>
          </a:p>
          <a:p>
            <a:r>
              <a:rPr lang="en-GB"/>
              <a:t>For a multi-hop network, the right thing to do is process locally, but if buffer overflows then we send over the network and hope for the best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31863" y="741363"/>
            <a:ext cx="4930775" cy="3698875"/>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AE57BB-D164-4B82-964A-20076ECDA40D}" type="slidenum">
              <a:rPr lang="en-IN" smtClean="0"/>
              <a:pPr fontAlgn="base">
                <a:spcBef>
                  <a:spcPct val="0"/>
                </a:spcBef>
                <a:spcAft>
                  <a:spcPct val="0"/>
                </a:spcAft>
                <a:defRPr/>
              </a:pPr>
              <a:t>17</a:t>
            </a:fld>
            <a:endParaRPr lang="en-I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1363"/>
            <a:ext cx="4930775" cy="3698875"/>
          </a:xfrm>
        </p:spPr>
      </p:sp>
      <p:sp>
        <p:nvSpPr>
          <p:cNvPr id="3" name="Notes Placeholder 2"/>
          <p:cNvSpPr>
            <a:spLocks noGrp="1"/>
          </p:cNvSpPr>
          <p:nvPr>
            <p:ph type="body" idx="1"/>
          </p:nvPr>
        </p:nvSpPr>
        <p:spPr/>
        <p:txBody>
          <a:bodyPr>
            <a:normAutofit/>
          </a:bodyPr>
          <a:lstStyle/>
          <a:p>
            <a:r>
              <a:rPr lang="en-US" dirty="0" smtClean="0"/>
              <a:t>In paper it is written diagram of network is given in figure 20, but there</a:t>
            </a:r>
            <a:r>
              <a:rPr lang="en-US" baseline="0" dirty="0" smtClean="0"/>
              <a:t> is no figure 20 in paper… if possible I would like to show this figure.</a:t>
            </a:r>
            <a:endParaRPr lang="en-US" dirty="0"/>
          </a:p>
        </p:txBody>
      </p:sp>
      <p:sp>
        <p:nvSpPr>
          <p:cNvPr id="4" name="Slide Number Placeholder 3"/>
          <p:cNvSpPr>
            <a:spLocks noGrp="1"/>
          </p:cNvSpPr>
          <p:nvPr>
            <p:ph type="sldNum" idx="10"/>
          </p:nvPr>
        </p:nvSpPr>
        <p:spPr/>
        <p:txBody>
          <a:bodyPr/>
          <a:lstStyle/>
          <a:p>
            <a:pPr>
              <a:defRPr/>
            </a:pPr>
            <a:fld id="{66F75661-E9D5-4067-BFEA-99CFEEA4F8DA}" type="slidenum">
              <a:rPr lang="en-GB" smtClean="0"/>
              <a:pPr>
                <a:defRPr/>
              </a:pPr>
              <a:t>37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Grafik 20" descr="footer.jpg"/>
          <p:cNvPicPr>
            <a:picLocks noChangeAspect="1"/>
          </p:cNvPicPr>
          <p:nvPr userDrawn="1"/>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5" name="Line 16"/>
          <p:cNvSpPr>
            <a:spLocks noChangeShapeType="1"/>
          </p:cNvSpPr>
          <p:nvPr userDrawn="1"/>
        </p:nvSpPr>
        <p:spPr bwMode="auto">
          <a:xfrm>
            <a:off x="8763000" y="0"/>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6" name="Line 17"/>
          <p:cNvSpPr>
            <a:spLocks noChangeShapeType="1"/>
          </p:cNvSpPr>
          <p:nvPr userDrawn="1"/>
        </p:nvSpPr>
        <p:spPr bwMode="auto">
          <a:xfrm>
            <a:off x="7092950" y="0"/>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7" name="Line 18"/>
          <p:cNvSpPr>
            <a:spLocks noChangeShapeType="1"/>
          </p:cNvSpPr>
          <p:nvPr userDrawn="1"/>
        </p:nvSpPr>
        <p:spPr bwMode="auto">
          <a:xfrm>
            <a:off x="5422900" y="0"/>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8" name="Line 19"/>
          <p:cNvSpPr>
            <a:spLocks noChangeShapeType="1"/>
          </p:cNvSpPr>
          <p:nvPr userDrawn="1"/>
        </p:nvSpPr>
        <p:spPr bwMode="auto">
          <a:xfrm>
            <a:off x="3754438" y="0"/>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pic>
        <p:nvPicPr>
          <p:cNvPr id="9" name="Grafik 16" descr="pic_titel_1.jpg"/>
          <p:cNvPicPr>
            <a:picLocks noChangeAspect="1"/>
          </p:cNvPicPr>
          <p:nvPr userDrawn="1"/>
        </p:nvPicPr>
        <p:blipFill>
          <a:blip r:embed="rId3" cstate="print"/>
          <a:srcRect b="1765"/>
          <a:stretch>
            <a:fillRect/>
          </a:stretch>
        </p:blipFill>
        <p:spPr bwMode="auto">
          <a:xfrm>
            <a:off x="-1588" y="3292475"/>
            <a:ext cx="9144001" cy="3286125"/>
          </a:xfrm>
          <a:prstGeom prst="rect">
            <a:avLst/>
          </a:prstGeom>
          <a:noFill/>
          <a:ln w="9525">
            <a:noFill/>
            <a:miter lim="800000"/>
            <a:headEnd/>
            <a:tailEnd/>
          </a:ln>
        </p:spPr>
      </p:pic>
      <p:pic>
        <p:nvPicPr>
          <p:cNvPr id="10" name="Picture 12" descr="eth_ologo"/>
          <p:cNvPicPr>
            <a:picLocks noChangeAspect="1" noChangeArrowheads="1"/>
          </p:cNvPicPr>
          <p:nvPr userDrawn="1"/>
        </p:nvPicPr>
        <p:blipFill>
          <a:blip r:embed="rId4" cstate="print"/>
          <a:srcRect/>
          <a:stretch>
            <a:fillRect/>
          </a:stretch>
        </p:blipFill>
        <p:spPr bwMode="auto">
          <a:xfrm>
            <a:off x="379413" y="152400"/>
            <a:ext cx="1649412" cy="420688"/>
          </a:xfrm>
          <a:prstGeom prst="rect">
            <a:avLst/>
          </a:prstGeom>
          <a:noFill/>
          <a:ln w="9525">
            <a:noFill/>
            <a:miter lim="800000"/>
            <a:headEnd/>
            <a:tailEnd/>
          </a:ln>
        </p:spPr>
      </p:pic>
      <p:pic>
        <p:nvPicPr>
          <p:cNvPr id="11" name="Grafik 13" descr="muster_logo.png"/>
          <p:cNvPicPr>
            <a:picLocks noChangeAspect="1"/>
          </p:cNvPicPr>
          <p:nvPr userDrawn="1"/>
        </p:nvPicPr>
        <p:blipFill>
          <a:blip r:embed="rId5" cstate="print"/>
          <a:srcRect/>
          <a:stretch>
            <a:fillRect/>
          </a:stretch>
        </p:blipFill>
        <p:spPr bwMode="auto">
          <a:xfrm>
            <a:off x="7267575" y="152400"/>
            <a:ext cx="825500" cy="323850"/>
          </a:xfrm>
          <a:prstGeom prst="rect">
            <a:avLst/>
          </a:prstGeom>
          <a:noFill/>
          <a:ln w="9525">
            <a:noFill/>
            <a:miter lim="800000"/>
            <a:headEnd/>
            <a:tailEnd/>
          </a:ln>
        </p:spPr>
      </p:pic>
      <p:sp>
        <p:nvSpPr>
          <p:cNvPr id="135181" name="Rectangle 2"/>
          <p:cNvSpPr>
            <a:spLocks noGrp="1" noChangeArrowheads="1"/>
          </p:cNvSpPr>
          <p:nvPr>
            <p:ph type="ctrTitle"/>
          </p:nvPr>
        </p:nvSpPr>
        <p:spPr>
          <a:xfrm>
            <a:off x="381000" y="1109663"/>
            <a:ext cx="8382000" cy="1089025"/>
          </a:xfrm>
        </p:spPr>
        <p:txBody>
          <a:bodyPr tIns="45720" bIns="45720"/>
          <a:lstStyle>
            <a:lvl1pPr>
              <a:defRPr sz="3200"/>
            </a:lvl1pPr>
          </a:lstStyle>
          <a:p>
            <a:r>
              <a:rPr lang="de-CH" dirty="0"/>
              <a:t>Mastertitelformat bearbeiten</a:t>
            </a:r>
          </a:p>
        </p:txBody>
      </p:sp>
      <p:sp>
        <p:nvSpPr>
          <p:cNvPr id="135182" name="Rectangle 3"/>
          <p:cNvSpPr>
            <a:spLocks noGrp="1" noChangeArrowheads="1"/>
          </p:cNvSpPr>
          <p:nvPr>
            <p:ph type="subTitle" idx="1"/>
          </p:nvPr>
        </p:nvSpPr>
        <p:spPr>
          <a:xfrm>
            <a:off x="381000" y="2305050"/>
            <a:ext cx="8382000" cy="776288"/>
          </a:xfrm>
        </p:spPr>
        <p:txBody>
          <a:bodyPr tIns="45720" bIns="45720">
            <a:normAutofit/>
          </a:bodyPr>
          <a:lstStyle>
            <a:lvl1pPr marL="0" indent="0">
              <a:buFont typeface="Wingdings" pitchFamily="16" charset="2"/>
              <a:buNone/>
              <a:defRPr/>
            </a:lvl1pPr>
          </a:lstStyle>
          <a:p>
            <a:r>
              <a:rPr lang="de-CH" dirty="0"/>
              <a:t>Master-Untertitelformat bearbeiten</a:t>
            </a:r>
          </a:p>
        </p:txBody>
      </p:sp>
      <p:sp>
        <p:nvSpPr>
          <p:cNvPr id="12" name="Datumsplatzhalter 18"/>
          <p:cNvSpPr>
            <a:spLocks noGrp="1"/>
          </p:cNvSpPr>
          <p:nvPr>
            <p:ph type="dt" sz="half" idx="10"/>
          </p:nvPr>
        </p:nvSpPr>
        <p:spPr/>
        <p:txBody>
          <a:bodyPr/>
          <a:lstStyle>
            <a:lvl1pPr>
              <a:defRPr/>
            </a:lvl1pPr>
          </a:lstStyle>
          <a:p>
            <a:pPr>
              <a:defRPr/>
            </a:pPr>
            <a:fld id="{ADD83A9D-7330-4C8F-88A8-F53E85E2ACF0}" type="datetime1">
              <a:rPr lang="en-US" smtClean="0"/>
              <a:pPr>
                <a:defRPr/>
              </a:pPr>
              <a:t>3/10/2010</a:t>
            </a:fld>
            <a:endParaRPr lang="de-DE" dirty="0"/>
          </a:p>
        </p:txBody>
      </p:sp>
      <p:sp>
        <p:nvSpPr>
          <p:cNvPr id="13" name="Foliennummernplatzhalter 19"/>
          <p:cNvSpPr>
            <a:spLocks noGrp="1"/>
          </p:cNvSpPr>
          <p:nvPr>
            <p:ph type="sldNum" sz="quarter" idx="11"/>
          </p:nvPr>
        </p:nvSpPr>
        <p:spPr/>
        <p:txBody>
          <a:bodyPr/>
          <a:lstStyle>
            <a:lvl1pPr>
              <a:defRPr/>
            </a:lvl1pPr>
          </a:lstStyle>
          <a:p>
            <a:pPr>
              <a:defRPr/>
            </a:pPr>
            <a:fld id="{C9A4ABA6-41CA-4552-8B0C-3B9C7E932922}" type="slidenum">
              <a:rPr lang="de-DE"/>
              <a:pPr>
                <a:defRPr/>
              </a:pPr>
              <a:t>‹#›</a:t>
            </a:fld>
            <a:endParaRPr lang="de-DE"/>
          </a:p>
        </p:txBody>
      </p:sp>
      <p:sp>
        <p:nvSpPr>
          <p:cNvPr id="14" name="Fußzeilenplatzhalter 20"/>
          <p:cNvSpPr>
            <a:spLocks noGrp="1"/>
          </p:cNvSpPr>
          <p:nvPr>
            <p:ph type="ftr" sz="quarter" idx="12"/>
          </p:nvPr>
        </p:nvSpPr>
        <p:spPr/>
        <p:txBody>
          <a:bodyPr/>
          <a:lstStyle>
            <a:lvl1pPr>
              <a:defRPr/>
            </a:lvl1pPr>
          </a:lstStyle>
          <a:p>
            <a:pPr>
              <a:defRPr/>
            </a:pPr>
            <a:r>
              <a:rPr lang="de-DE"/>
              <a:t>Departement/Institut/Gruppe</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smtClean="0"/>
            </a:lvl1pPr>
          </a:lstStyle>
          <a:p>
            <a:pPr>
              <a:defRPr/>
            </a:pPr>
            <a:fld id="{4A8A72B7-2FC2-4424-AC87-E4F0DD67FBCD}" type="datetime1">
              <a:rPr lang="en-US" smtClean="0"/>
              <a:pPr>
                <a:defRPr/>
              </a:pPr>
              <a:t>3/10/2010</a:t>
            </a:fld>
            <a:endParaRPr lang="en-IN"/>
          </a:p>
        </p:txBody>
      </p:sp>
      <p:sp>
        <p:nvSpPr>
          <p:cNvPr id="8" name="Slide Number Placeholder 11"/>
          <p:cNvSpPr>
            <a:spLocks noGrp="1"/>
          </p:cNvSpPr>
          <p:nvPr>
            <p:ph type="sldNum" sz="quarter" idx="11"/>
          </p:nvPr>
        </p:nvSpPr>
        <p:spPr/>
        <p:txBody>
          <a:bodyPr rtlCol="0"/>
          <a:lstStyle>
            <a:lvl1pPr>
              <a:defRPr/>
            </a:lvl1pPr>
          </a:lstStyle>
          <a:p>
            <a:pPr>
              <a:defRPr/>
            </a:pPr>
            <a:fld id="{C9F58787-0DC9-4978-961D-66318EE87BC7}" type="slidenum">
              <a:rPr lang="en-IN"/>
              <a:pPr>
                <a:defRPr/>
              </a:pPr>
              <a:t>‹#›</a:t>
            </a:fld>
            <a:endParaRPr lang="en-IN"/>
          </a:p>
        </p:txBody>
      </p:sp>
      <p:sp>
        <p:nvSpPr>
          <p:cNvPr id="9" name="Footer Placeholder 13"/>
          <p:cNvSpPr>
            <a:spLocks noGrp="1"/>
          </p:cNvSpPr>
          <p:nvPr>
            <p:ph type="ftr" sz="quarter" idx="12"/>
          </p:nvPr>
        </p:nvSpPr>
        <p:spPr/>
        <p:txBody>
          <a:bodyPr rtlCol="0"/>
          <a:lstStyle>
            <a:lvl1pPr>
              <a:defRPr/>
            </a:lvl1pPr>
          </a:lstStyle>
          <a:p>
            <a:pPr>
              <a:defRPr/>
            </a:pPr>
            <a:r>
              <a:rPr lang="en-IN" smtClean="0"/>
              <a:t>Departement/Institut/Gruppe</a:t>
            </a:r>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4" name="Grafik 20" descr="footer.jpg"/>
          <p:cNvPicPr>
            <a:picLocks noChangeAspect="1"/>
          </p:cNvPicPr>
          <p:nvPr userDrawn="1"/>
        </p:nvPicPr>
        <p:blipFill>
          <a:blip r:embed="rId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5" name="Line 16"/>
          <p:cNvSpPr>
            <a:spLocks noChangeShapeType="1"/>
          </p:cNvSpPr>
          <p:nvPr userDrawn="1"/>
        </p:nvSpPr>
        <p:spPr bwMode="auto">
          <a:xfrm>
            <a:off x="8763000" y="0"/>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6" name="Line 17"/>
          <p:cNvSpPr>
            <a:spLocks noChangeShapeType="1"/>
          </p:cNvSpPr>
          <p:nvPr userDrawn="1"/>
        </p:nvSpPr>
        <p:spPr bwMode="auto">
          <a:xfrm>
            <a:off x="7092950" y="0"/>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7" name="Line 18"/>
          <p:cNvSpPr>
            <a:spLocks noChangeShapeType="1"/>
          </p:cNvSpPr>
          <p:nvPr userDrawn="1"/>
        </p:nvSpPr>
        <p:spPr bwMode="auto">
          <a:xfrm>
            <a:off x="5422900" y="0"/>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8" name="Line 19"/>
          <p:cNvSpPr>
            <a:spLocks noChangeShapeType="1"/>
          </p:cNvSpPr>
          <p:nvPr userDrawn="1"/>
        </p:nvSpPr>
        <p:spPr bwMode="auto">
          <a:xfrm>
            <a:off x="3754438" y="0"/>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pic>
        <p:nvPicPr>
          <p:cNvPr id="9" name="Picture 12" descr="eth_ologo"/>
          <p:cNvPicPr>
            <a:picLocks noChangeAspect="1" noChangeArrowheads="1"/>
          </p:cNvPicPr>
          <p:nvPr userDrawn="1"/>
        </p:nvPicPr>
        <p:blipFill>
          <a:blip r:embed="rId3" cstate="print"/>
          <a:srcRect/>
          <a:stretch>
            <a:fillRect/>
          </a:stretch>
        </p:blipFill>
        <p:spPr bwMode="auto">
          <a:xfrm>
            <a:off x="379413" y="152400"/>
            <a:ext cx="1649412" cy="420688"/>
          </a:xfrm>
          <a:prstGeom prst="rect">
            <a:avLst/>
          </a:prstGeom>
          <a:noFill/>
          <a:ln w="9525">
            <a:noFill/>
            <a:miter lim="800000"/>
            <a:headEnd/>
            <a:tailEnd/>
          </a:ln>
        </p:spPr>
      </p:pic>
      <p:pic>
        <p:nvPicPr>
          <p:cNvPr id="10" name="Grafik 14" descr="pic_titel_2.jpg"/>
          <p:cNvPicPr>
            <a:picLocks noChangeAspect="1"/>
          </p:cNvPicPr>
          <p:nvPr userDrawn="1"/>
        </p:nvPicPr>
        <p:blipFill>
          <a:blip r:embed="rId4" cstate="print"/>
          <a:srcRect t="1765"/>
          <a:stretch>
            <a:fillRect/>
          </a:stretch>
        </p:blipFill>
        <p:spPr bwMode="auto">
          <a:xfrm>
            <a:off x="-1588" y="3292475"/>
            <a:ext cx="9144001" cy="3286125"/>
          </a:xfrm>
          <a:prstGeom prst="rect">
            <a:avLst/>
          </a:prstGeom>
          <a:noFill/>
          <a:ln w="9525">
            <a:noFill/>
            <a:miter lim="800000"/>
            <a:headEnd/>
            <a:tailEnd/>
          </a:ln>
        </p:spPr>
      </p:pic>
      <p:pic>
        <p:nvPicPr>
          <p:cNvPr id="11" name="Grafik 13" descr="muster_logo.png"/>
          <p:cNvPicPr>
            <a:picLocks noChangeAspect="1"/>
          </p:cNvPicPr>
          <p:nvPr userDrawn="1"/>
        </p:nvPicPr>
        <p:blipFill>
          <a:blip r:embed="rId5" cstate="print"/>
          <a:srcRect/>
          <a:stretch>
            <a:fillRect/>
          </a:stretch>
        </p:blipFill>
        <p:spPr bwMode="auto">
          <a:xfrm>
            <a:off x="7267575" y="152400"/>
            <a:ext cx="825500" cy="323850"/>
          </a:xfrm>
          <a:prstGeom prst="rect">
            <a:avLst/>
          </a:prstGeom>
          <a:noFill/>
          <a:ln w="9525">
            <a:noFill/>
            <a:miter lim="800000"/>
            <a:headEnd/>
            <a:tailEnd/>
          </a:ln>
        </p:spPr>
      </p:pic>
      <p:sp>
        <p:nvSpPr>
          <p:cNvPr id="135181" name="Rectangle 2"/>
          <p:cNvSpPr>
            <a:spLocks noGrp="1" noChangeArrowheads="1"/>
          </p:cNvSpPr>
          <p:nvPr>
            <p:ph type="ctrTitle"/>
          </p:nvPr>
        </p:nvSpPr>
        <p:spPr>
          <a:xfrm>
            <a:off x="381000" y="1109663"/>
            <a:ext cx="8382000" cy="1089025"/>
          </a:xfrm>
        </p:spPr>
        <p:txBody>
          <a:bodyPr tIns="45720" bIns="45720"/>
          <a:lstStyle>
            <a:lvl1pPr>
              <a:defRPr sz="3200"/>
            </a:lvl1pPr>
          </a:lstStyle>
          <a:p>
            <a:r>
              <a:rPr lang="de-CH" dirty="0"/>
              <a:t>Mastertitelformat bearbeiten</a:t>
            </a:r>
          </a:p>
        </p:txBody>
      </p:sp>
      <p:sp>
        <p:nvSpPr>
          <p:cNvPr id="135182" name="Rectangle 3"/>
          <p:cNvSpPr>
            <a:spLocks noGrp="1" noChangeArrowheads="1"/>
          </p:cNvSpPr>
          <p:nvPr>
            <p:ph type="subTitle" idx="1"/>
          </p:nvPr>
        </p:nvSpPr>
        <p:spPr>
          <a:xfrm>
            <a:off x="381000" y="2305050"/>
            <a:ext cx="8382000" cy="776288"/>
          </a:xfrm>
        </p:spPr>
        <p:txBody>
          <a:bodyPr tIns="45720" bIns="45720">
            <a:normAutofit/>
          </a:bodyPr>
          <a:lstStyle>
            <a:lvl1pPr marL="0" indent="0">
              <a:buFont typeface="Wingdings" pitchFamily="16" charset="2"/>
              <a:buNone/>
              <a:defRPr/>
            </a:lvl1pPr>
          </a:lstStyle>
          <a:p>
            <a:r>
              <a:rPr lang="de-CH" dirty="0"/>
              <a:t>Master-Untertitelformat bearbeiten</a:t>
            </a:r>
          </a:p>
        </p:txBody>
      </p:sp>
      <p:sp>
        <p:nvSpPr>
          <p:cNvPr id="12" name="Datumsplatzhalter 18"/>
          <p:cNvSpPr>
            <a:spLocks noGrp="1"/>
          </p:cNvSpPr>
          <p:nvPr>
            <p:ph type="dt" sz="half" idx="10"/>
          </p:nvPr>
        </p:nvSpPr>
        <p:spPr/>
        <p:txBody>
          <a:bodyPr/>
          <a:lstStyle>
            <a:lvl1pPr>
              <a:defRPr/>
            </a:lvl1pPr>
          </a:lstStyle>
          <a:p>
            <a:pPr>
              <a:defRPr/>
            </a:pPr>
            <a:fld id="{7788BD31-862B-45F4-AD73-15FD276F982F}" type="datetime1">
              <a:rPr lang="en-US" smtClean="0"/>
              <a:pPr>
                <a:defRPr/>
              </a:pPr>
              <a:t>3/10/2010</a:t>
            </a:fld>
            <a:endParaRPr lang="de-DE" dirty="0"/>
          </a:p>
        </p:txBody>
      </p:sp>
      <p:sp>
        <p:nvSpPr>
          <p:cNvPr id="13" name="Foliennummernplatzhalter 19"/>
          <p:cNvSpPr>
            <a:spLocks noGrp="1"/>
          </p:cNvSpPr>
          <p:nvPr>
            <p:ph type="sldNum" sz="quarter" idx="11"/>
          </p:nvPr>
        </p:nvSpPr>
        <p:spPr/>
        <p:txBody>
          <a:bodyPr/>
          <a:lstStyle>
            <a:lvl1pPr>
              <a:defRPr/>
            </a:lvl1pPr>
          </a:lstStyle>
          <a:p>
            <a:pPr>
              <a:defRPr/>
            </a:pPr>
            <a:fld id="{4DC39116-AA75-483A-9367-7385042790D2}" type="slidenum">
              <a:rPr lang="de-DE"/>
              <a:pPr>
                <a:defRPr/>
              </a:pPr>
              <a:t>‹#›</a:t>
            </a:fld>
            <a:endParaRPr lang="de-DE"/>
          </a:p>
        </p:txBody>
      </p:sp>
      <p:sp>
        <p:nvSpPr>
          <p:cNvPr id="14" name="Fußzeilenplatzhalter 20"/>
          <p:cNvSpPr>
            <a:spLocks noGrp="1"/>
          </p:cNvSpPr>
          <p:nvPr>
            <p:ph type="ftr" sz="quarter" idx="12"/>
          </p:nvPr>
        </p:nvSpPr>
        <p:spPr/>
        <p:txBody>
          <a:bodyPr/>
          <a:lstStyle>
            <a:lvl1pPr>
              <a:defRPr/>
            </a:lvl1pPr>
          </a:lstStyle>
          <a:p>
            <a:pPr>
              <a:defRPr/>
            </a:pPr>
            <a:r>
              <a:rPr lang="de-DE"/>
              <a:t>Departement/Institut/Gruppe</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18"/>
          <p:cNvSpPr>
            <a:spLocks noGrp="1"/>
          </p:cNvSpPr>
          <p:nvPr>
            <p:ph type="dt" sz="half" idx="10"/>
          </p:nvPr>
        </p:nvSpPr>
        <p:spPr>
          <a:ln/>
        </p:spPr>
        <p:txBody>
          <a:bodyPr/>
          <a:lstStyle>
            <a:lvl1pPr>
              <a:defRPr/>
            </a:lvl1pPr>
          </a:lstStyle>
          <a:p>
            <a:pPr>
              <a:defRPr/>
            </a:pPr>
            <a:fld id="{5420999B-E5B3-4C0B-A133-07E3D7D8E8EC}" type="datetime1">
              <a:rPr lang="en-US" smtClean="0"/>
              <a:pPr>
                <a:defRPr/>
              </a:pPr>
              <a:t>3/10/2010</a:t>
            </a:fld>
            <a:endParaRPr lang="de-DE"/>
          </a:p>
        </p:txBody>
      </p:sp>
      <p:sp>
        <p:nvSpPr>
          <p:cNvPr id="5" name="Foliennummernplatzhalter 19"/>
          <p:cNvSpPr>
            <a:spLocks noGrp="1"/>
          </p:cNvSpPr>
          <p:nvPr>
            <p:ph type="sldNum" sz="quarter" idx="11"/>
          </p:nvPr>
        </p:nvSpPr>
        <p:spPr>
          <a:ln/>
        </p:spPr>
        <p:txBody>
          <a:bodyPr/>
          <a:lstStyle>
            <a:lvl1pPr>
              <a:defRPr/>
            </a:lvl1pPr>
          </a:lstStyle>
          <a:p>
            <a:pPr>
              <a:defRPr/>
            </a:pPr>
            <a:fld id="{823D078E-B218-412C-93D4-087A70146086}" type="slidenum">
              <a:rPr lang="de-DE"/>
              <a:pPr>
                <a:defRPr/>
              </a:pPr>
              <a:t>‹#›</a:t>
            </a:fld>
            <a:endParaRPr lang="de-DE"/>
          </a:p>
        </p:txBody>
      </p:sp>
      <p:sp>
        <p:nvSpPr>
          <p:cNvPr id="6" name="Fußzeilenplatzhalter 20"/>
          <p:cNvSpPr>
            <a:spLocks noGrp="1"/>
          </p:cNvSpPr>
          <p:nvPr>
            <p:ph type="ftr" sz="quarter" idx="12"/>
          </p:nvPr>
        </p:nvSpPr>
        <p:spPr>
          <a:ln/>
        </p:spPr>
        <p:txBody>
          <a:bodyPr/>
          <a:lstStyle>
            <a:lvl1pPr>
              <a:defRPr/>
            </a:lvl1pPr>
          </a:lstStyle>
          <a:p>
            <a:pPr>
              <a:defRPr/>
            </a:pPr>
            <a:r>
              <a:rPr lang="de-DE"/>
              <a:t>Departement/Institut/Gruppe</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4" name="Grafik 6" descr="hg.jpg"/>
          <p:cNvPicPr>
            <a:picLocks noChangeAspect="1"/>
          </p:cNvPicPr>
          <p:nvPr userDrawn="1"/>
        </p:nvPicPr>
        <p:blipFill>
          <a:blip r:embed="rId2" cstate="print"/>
          <a:srcRect t="13959"/>
          <a:stretch>
            <a:fillRect/>
          </a:stretch>
        </p:blipFill>
        <p:spPr bwMode="auto">
          <a:xfrm>
            <a:off x="0" y="957263"/>
            <a:ext cx="9144000" cy="5672137"/>
          </a:xfrm>
          <a:prstGeom prst="rect">
            <a:avLst/>
          </a:prstGeom>
          <a:noFill/>
          <a:ln w="9525">
            <a:noFill/>
            <a:miter lim="800000"/>
            <a:headEnd/>
            <a:tailEnd/>
          </a:ln>
        </p:spPr>
      </p:pic>
      <p:sp>
        <p:nvSpPr>
          <p:cNvPr id="2" name="Titel 1"/>
          <p:cNvSpPr>
            <a:spLocks noGrp="1"/>
          </p:cNvSpPr>
          <p:nvPr>
            <p:ph type="title"/>
          </p:nvPr>
        </p:nvSpPr>
        <p:spPr>
          <a:xfrm>
            <a:off x="381000" y="1528764"/>
            <a:ext cx="8382000" cy="1052512"/>
          </a:xfrm>
        </p:spPr>
        <p:txBody>
          <a:bodyPr>
            <a:normAutofit/>
          </a:bodyPr>
          <a:lstStyle>
            <a:lvl1pPr algn="l">
              <a:defRPr sz="2800" b="1" cap="all">
                <a:solidFill>
                  <a:schemeClr val="bg1"/>
                </a:solidFill>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381000" y="2620962"/>
            <a:ext cx="8382000" cy="1970088"/>
          </a:xfrm>
        </p:spPr>
        <p:txBody>
          <a:bodyPr>
            <a:noAutofit/>
          </a:bodyPr>
          <a:lstStyle>
            <a:lvl1pPr marL="0" indent="0">
              <a:buNone/>
              <a:defRPr sz="20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CFDBD552-4966-4A1C-8BFC-961E9BEA09EE}" type="datetime1">
              <a:rPr lang="en-US" smtClean="0"/>
              <a:pPr>
                <a:defRPr/>
              </a:pPr>
              <a:t>3/10/2010</a:t>
            </a:fld>
            <a:endParaRPr lang="de-DE"/>
          </a:p>
        </p:txBody>
      </p:sp>
      <p:sp>
        <p:nvSpPr>
          <p:cNvPr id="6" name="Foliennummernplatzhalter 4"/>
          <p:cNvSpPr>
            <a:spLocks noGrp="1"/>
          </p:cNvSpPr>
          <p:nvPr>
            <p:ph type="sldNum" sz="quarter" idx="11"/>
          </p:nvPr>
        </p:nvSpPr>
        <p:spPr/>
        <p:txBody>
          <a:bodyPr/>
          <a:lstStyle>
            <a:lvl1pPr>
              <a:defRPr/>
            </a:lvl1pPr>
          </a:lstStyle>
          <a:p>
            <a:pPr>
              <a:defRPr/>
            </a:pPr>
            <a:fld id="{9919FF43-130B-475C-91FB-7A676D6C51F7}" type="slidenum">
              <a:rPr lang="de-DE"/>
              <a:pPr>
                <a:defRPr/>
              </a:pPr>
              <a:t>‹#›</a:t>
            </a:fld>
            <a:endParaRPr lang="de-DE"/>
          </a:p>
        </p:txBody>
      </p:sp>
      <p:sp>
        <p:nvSpPr>
          <p:cNvPr id="7" name="Fußzeilenplatzhalter 5"/>
          <p:cNvSpPr>
            <a:spLocks noGrp="1"/>
          </p:cNvSpPr>
          <p:nvPr>
            <p:ph type="ftr" sz="quarter" idx="12"/>
          </p:nvPr>
        </p:nvSpPr>
        <p:spPr/>
        <p:txBody>
          <a:bodyPr/>
          <a:lstStyle>
            <a:lvl1pPr>
              <a:defRPr/>
            </a:lvl1pPr>
          </a:lstStyle>
          <a:p>
            <a:pPr>
              <a:defRPr/>
            </a:pPr>
            <a:r>
              <a:rPr lang="de-DE"/>
              <a:t>Departement/Institut/Gruppe</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381000" y="1751013"/>
            <a:ext cx="4114800" cy="4678362"/>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4" name="Inhaltsplatzhalter 3"/>
          <p:cNvSpPr>
            <a:spLocks noGrp="1"/>
          </p:cNvSpPr>
          <p:nvPr>
            <p:ph sz="half" idx="2"/>
          </p:nvPr>
        </p:nvSpPr>
        <p:spPr>
          <a:xfrm>
            <a:off x="4648200" y="1751013"/>
            <a:ext cx="4114800" cy="4678362"/>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5" name="Datumsplatzhalter 18"/>
          <p:cNvSpPr>
            <a:spLocks noGrp="1"/>
          </p:cNvSpPr>
          <p:nvPr>
            <p:ph type="dt" sz="half" idx="10"/>
          </p:nvPr>
        </p:nvSpPr>
        <p:spPr>
          <a:ln/>
        </p:spPr>
        <p:txBody>
          <a:bodyPr/>
          <a:lstStyle>
            <a:lvl1pPr>
              <a:defRPr/>
            </a:lvl1pPr>
          </a:lstStyle>
          <a:p>
            <a:pPr>
              <a:defRPr/>
            </a:pPr>
            <a:fld id="{0893E74F-5F75-4E7D-B314-02434D168AD3}" type="datetime1">
              <a:rPr lang="en-US" smtClean="0"/>
              <a:pPr>
                <a:defRPr/>
              </a:pPr>
              <a:t>3/10/2010</a:t>
            </a:fld>
            <a:endParaRPr lang="de-DE"/>
          </a:p>
        </p:txBody>
      </p:sp>
      <p:sp>
        <p:nvSpPr>
          <p:cNvPr id="6" name="Foliennummernplatzhalter 19"/>
          <p:cNvSpPr>
            <a:spLocks noGrp="1"/>
          </p:cNvSpPr>
          <p:nvPr>
            <p:ph type="sldNum" sz="quarter" idx="11"/>
          </p:nvPr>
        </p:nvSpPr>
        <p:spPr>
          <a:ln/>
        </p:spPr>
        <p:txBody>
          <a:bodyPr/>
          <a:lstStyle>
            <a:lvl1pPr>
              <a:defRPr/>
            </a:lvl1pPr>
          </a:lstStyle>
          <a:p>
            <a:pPr>
              <a:defRPr/>
            </a:pPr>
            <a:fld id="{9BDA0609-A574-459E-96B8-86B5B9B45665}" type="slidenum">
              <a:rPr lang="de-DE"/>
              <a:pPr>
                <a:defRPr/>
              </a:pPr>
              <a:t>‹#›</a:t>
            </a:fld>
            <a:endParaRPr lang="de-DE"/>
          </a:p>
        </p:txBody>
      </p:sp>
      <p:sp>
        <p:nvSpPr>
          <p:cNvPr id="7" name="Fußzeilenplatzhalter 20"/>
          <p:cNvSpPr>
            <a:spLocks noGrp="1"/>
          </p:cNvSpPr>
          <p:nvPr>
            <p:ph type="ftr" sz="quarter" idx="12"/>
          </p:nvPr>
        </p:nvSpPr>
        <p:spPr>
          <a:ln/>
        </p:spPr>
        <p:txBody>
          <a:bodyPr/>
          <a:lstStyle>
            <a:lvl1pPr>
              <a:defRPr/>
            </a:lvl1pPr>
          </a:lstStyle>
          <a:p>
            <a:pPr>
              <a:defRPr/>
            </a:pPr>
            <a:r>
              <a:rPr lang="de-DE"/>
              <a:t>Departement/Institut/Gruppe</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18"/>
          <p:cNvSpPr>
            <a:spLocks noGrp="1"/>
          </p:cNvSpPr>
          <p:nvPr>
            <p:ph type="dt" sz="half" idx="10"/>
          </p:nvPr>
        </p:nvSpPr>
        <p:spPr>
          <a:ln/>
        </p:spPr>
        <p:txBody>
          <a:bodyPr/>
          <a:lstStyle>
            <a:lvl1pPr>
              <a:defRPr/>
            </a:lvl1pPr>
          </a:lstStyle>
          <a:p>
            <a:pPr>
              <a:defRPr/>
            </a:pPr>
            <a:fld id="{8FA62F68-3E2A-42C6-A765-CB75F275B3FA}" type="datetime1">
              <a:rPr lang="en-US" smtClean="0"/>
              <a:pPr>
                <a:defRPr/>
              </a:pPr>
              <a:t>3/10/2010</a:t>
            </a:fld>
            <a:endParaRPr lang="de-DE"/>
          </a:p>
        </p:txBody>
      </p:sp>
      <p:sp>
        <p:nvSpPr>
          <p:cNvPr id="4" name="Foliennummernplatzhalter 19"/>
          <p:cNvSpPr>
            <a:spLocks noGrp="1"/>
          </p:cNvSpPr>
          <p:nvPr>
            <p:ph type="sldNum" sz="quarter" idx="11"/>
          </p:nvPr>
        </p:nvSpPr>
        <p:spPr>
          <a:ln/>
        </p:spPr>
        <p:txBody>
          <a:bodyPr/>
          <a:lstStyle>
            <a:lvl1pPr>
              <a:defRPr/>
            </a:lvl1pPr>
          </a:lstStyle>
          <a:p>
            <a:pPr>
              <a:defRPr/>
            </a:pPr>
            <a:fld id="{62D64899-A1E4-4208-ABA1-EABE01B3C083}" type="slidenum">
              <a:rPr lang="de-DE"/>
              <a:pPr>
                <a:defRPr/>
              </a:pPr>
              <a:t>‹#›</a:t>
            </a:fld>
            <a:endParaRPr lang="de-DE"/>
          </a:p>
        </p:txBody>
      </p:sp>
      <p:sp>
        <p:nvSpPr>
          <p:cNvPr id="5" name="Fußzeilenplatzhalter 20"/>
          <p:cNvSpPr>
            <a:spLocks noGrp="1"/>
          </p:cNvSpPr>
          <p:nvPr>
            <p:ph type="ftr" sz="quarter" idx="12"/>
          </p:nvPr>
        </p:nvSpPr>
        <p:spPr>
          <a:ln/>
        </p:spPr>
        <p:txBody>
          <a:bodyPr/>
          <a:lstStyle>
            <a:lvl1pPr>
              <a:defRPr/>
            </a:lvl1pPr>
          </a:lstStyle>
          <a:p>
            <a:pPr>
              <a:defRPr/>
            </a:pPr>
            <a:r>
              <a:rPr lang="de-DE"/>
              <a:t>Departement/Institut/Gruppe</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8"/>
          <p:cNvSpPr>
            <a:spLocks noGrp="1"/>
          </p:cNvSpPr>
          <p:nvPr>
            <p:ph type="dt" sz="half" idx="10"/>
          </p:nvPr>
        </p:nvSpPr>
        <p:spPr>
          <a:ln/>
        </p:spPr>
        <p:txBody>
          <a:bodyPr/>
          <a:lstStyle>
            <a:lvl1pPr>
              <a:defRPr/>
            </a:lvl1pPr>
          </a:lstStyle>
          <a:p>
            <a:pPr>
              <a:defRPr/>
            </a:pPr>
            <a:fld id="{2912127C-F120-443C-8F25-A4321D7DADD5}" type="datetime1">
              <a:rPr lang="en-US" smtClean="0"/>
              <a:pPr>
                <a:defRPr/>
              </a:pPr>
              <a:t>3/10/2010</a:t>
            </a:fld>
            <a:endParaRPr lang="de-DE"/>
          </a:p>
        </p:txBody>
      </p:sp>
      <p:sp>
        <p:nvSpPr>
          <p:cNvPr id="3" name="Foliennummernplatzhalter 19"/>
          <p:cNvSpPr>
            <a:spLocks noGrp="1"/>
          </p:cNvSpPr>
          <p:nvPr>
            <p:ph type="sldNum" sz="quarter" idx="11"/>
          </p:nvPr>
        </p:nvSpPr>
        <p:spPr>
          <a:ln/>
        </p:spPr>
        <p:txBody>
          <a:bodyPr/>
          <a:lstStyle>
            <a:lvl1pPr>
              <a:defRPr/>
            </a:lvl1pPr>
          </a:lstStyle>
          <a:p>
            <a:pPr>
              <a:defRPr/>
            </a:pPr>
            <a:fld id="{5C85E87F-B965-4D37-BD29-5A475F520AD4}" type="slidenum">
              <a:rPr lang="de-DE"/>
              <a:pPr>
                <a:defRPr/>
              </a:pPr>
              <a:t>‹#›</a:t>
            </a:fld>
            <a:endParaRPr lang="de-DE"/>
          </a:p>
        </p:txBody>
      </p:sp>
      <p:sp>
        <p:nvSpPr>
          <p:cNvPr id="4" name="Fußzeilenplatzhalter 20"/>
          <p:cNvSpPr>
            <a:spLocks noGrp="1"/>
          </p:cNvSpPr>
          <p:nvPr>
            <p:ph type="ftr" sz="quarter" idx="12"/>
          </p:nvPr>
        </p:nvSpPr>
        <p:spPr>
          <a:ln/>
        </p:spPr>
        <p:txBody>
          <a:bodyPr/>
          <a:lstStyle>
            <a:lvl1pPr>
              <a:defRPr/>
            </a:lvl1pPr>
          </a:lstStyle>
          <a:p>
            <a:pPr>
              <a:defRPr/>
            </a:pPr>
            <a:r>
              <a:rPr lang="de-DE"/>
              <a:t>Departement/Institut/Gruppe</a:t>
            </a: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0" y="957263"/>
            <a:ext cx="9144000" cy="5621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Datumsplatzhalter 18"/>
          <p:cNvSpPr>
            <a:spLocks noGrp="1"/>
          </p:cNvSpPr>
          <p:nvPr>
            <p:ph type="dt" sz="half" idx="10"/>
          </p:nvPr>
        </p:nvSpPr>
        <p:spPr>
          <a:ln/>
        </p:spPr>
        <p:txBody>
          <a:bodyPr/>
          <a:lstStyle>
            <a:lvl1pPr>
              <a:defRPr/>
            </a:lvl1pPr>
          </a:lstStyle>
          <a:p>
            <a:pPr>
              <a:defRPr/>
            </a:pPr>
            <a:fld id="{B2535BC3-DF19-45E8-B02A-586B74BF179A}" type="datetime1">
              <a:rPr lang="en-US" smtClean="0"/>
              <a:pPr>
                <a:defRPr/>
              </a:pPr>
              <a:t>3/10/2010</a:t>
            </a:fld>
            <a:endParaRPr lang="de-DE"/>
          </a:p>
        </p:txBody>
      </p:sp>
      <p:sp>
        <p:nvSpPr>
          <p:cNvPr id="5" name="Foliennummernplatzhalter 19"/>
          <p:cNvSpPr>
            <a:spLocks noGrp="1"/>
          </p:cNvSpPr>
          <p:nvPr>
            <p:ph type="sldNum" sz="quarter" idx="11"/>
          </p:nvPr>
        </p:nvSpPr>
        <p:spPr>
          <a:ln/>
        </p:spPr>
        <p:txBody>
          <a:bodyPr/>
          <a:lstStyle>
            <a:lvl1pPr>
              <a:defRPr/>
            </a:lvl1pPr>
          </a:lstStyle>
          <a:p>
            <a:pPr>
              <a:defRPr/>
            </a:pPr>
            <a:fld id="{E405B37E-1D03-4820-9DB4-0EC35591E979}" type="slidenum">
              <a:rPr lang="de-DE"/>
              <a:pPr>
                <a:defRPr/>
              </a:pPr>
              <a:t>‹#›</a:t>
            </a:fld>
            <a:endParaRPr lang="de-DE"/>
          </a:p>
        </p:txBody>
      </p:sp>
      <p:sp>
        <p:nvSpPr>
          <p:cNvPr id="6" name="Fußzeilenplatzhalter 20"/>
          <p:cNvSpPr>
            <a:spLocks noGrp="1"/>
          </p:cNvSpPr>
          <p:nvPr>
            <p:ph type="ftr" sz="quarter" idx="12"/>
          </p:nvPr>
        </p:nvSpPr>
        <p:spPr>
          <a:ln/>
        </p:spPr>
        <p:txBody>
          <a:bodyPr/>
          <a:lstStyle>
            <a:lvl1pPr>
              <a:defRPr/>
            </a:lvl1pPr>
          </a:lstStyle>
          <a:p>
            <a:pPr>
              <a:defRPr/>
            </a:pPr>
            <a:r>
              <a:rPr lang="de-DE"/>
              <a:t>Departement/Institut/Gruppe</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5" name="Date Placeholder 4"/>
          <p:cNvSpPr txBox="1">
            <a:spLocks/>
          </p:cNvSpPr>
          <p:nvPr userDrawn="1"/>
        </p:nvSpPr>
        <p:spPr>
          <a:xfrm>
            <a:off x="8286750" y="6248400"/>
            <a:ext cx="481013" cy="365125"/>
          </a:xfrm>
          <a:prstGeom prst="rect">
            <a:avLst/>
          </a:prstGeom>
        </p:spPr>
        <p:txBody>
          <a:bodyPr anchor="ctr"/>
          <a:lstStyle>
            <a:lvl1pPr>
              <a:defRPr/>
            </a:lvl1pPr>
          </a:lstStyle>
          <a:p>
            <a:pPr fontAlgn="auto">
              <a:spcBef>
                <a:spcPts val="0"/>
              </a:spcBef>
              <a:spcAft>
                <a:spcPts val="0"/>
              </a:spcAft>
              <a:defRPr/>
            </a:pPr>
            <a:endParaRPr lang="en-IN" sz="1400" dirty="0">
              <a:solidFill>
                <a:schemeClr val="tx2"/>
              </a:solidFill>
              <a:latin typeface="+mn-lt"/>
              <a:cs typeface="+mn-cs"/>
            </a:endParaRPr>
          </a:p>
        </p:txBody>
      </p:sp>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6096000" y="6248400"/>
            <a:ext cx="2119313" cy="365125"/>
          </a:xfrm>
        </p:spPr>
        <p:txBody>
          <a:bodyPr/>
          <a:lstStyle>
            <a:lvl1pPr>
              <a:defRPr smtClean="0"/>
            </a:lvl1pPr>
          </a:lstStyle>
          <a:p>
            <a:pPr>
              <a:defRPr/>
            </a:pPr>
            <a:fld id="{DA6412B3-78CC-45F9-A200-A47AFA2CA188}" type="datetime1">
              <a:rPr lang="en-US" smtClean="0"/>
              <a:pPr>
                <a:defRPr/>
              </a:pPr>
              <a:t>3/10/2010</a:t>
            </a:fld>
            <a:endParaRPr lang="en-IN" dirty="0"/>
          </a:p>
        </p:txBody>
      </p:sp>
      <p:sp>
        <p:nvSpPr>
          <p:cNvPr id="7" name="Footer Placeholder 5"/>
          <p:cNvSpPr>
            <a:spLocks noGrp="1"/>
          </p:cNvSpPr>
          <p:nvPr>
            <p:ph type="ftr" sz="quarter" idx="11"/>
          </p:nvPr>
        </p:nvSpPr>
        <p:spPr/>
        <p:txBody>
          <a:bodyPr/>
          <a:lstStyle>
            <a:lvl1pPr>
              <a:defRPr/>
            </a:lvl1pPr>
          </a:lstStyle>
          <a:p>
            <a:pPr>
              <a:defRPr/>
            </a:pPr>
            <a:r>
              <a:rPr lang="en-IN" smtClean="0"/>
              <a:t>Departement/Institut/Gruppe</a:t>
            </a:r>
            <a:endParaRPr lang="en-IN"/>
          </a:p>
        </p:txBody>
      </p:sp>
      <p:sp>
        <p:nvSpPr>
          <p:cNvPr id="8" name="Slide Number Placeholder 6"/>
          <p:cNvSpPr>
            <a:spLocks noGrp="1"/>
          </p:cNvSpPr>
          <p:nvPr>
            <p:ph type="sldNum" sz="quarter" idx="12"/>
          </p:nvPr>
        </p:nvSpPr>
        <p:spPr/>
        <p:txBody>
          <a:bodyPr/>
          <a:lstStyle>
            <a:lvl1pPr>
              <a:defRPr>
                <a:solidFill>
                  <a:srgbClr val="FFFFFF"/>
                </a:solidFill>
              </a:defRPr>
            </a:lvl1pPr>
          </a:lstStyle>
          <a:p>
            <a:pPr>
              <a:defRPr/>
            </a:pPr>
            <a:fld id="{370FC270-C2D9-4269-83D6-B520ADFD667C}"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20" descr="footer.jpg"/>
          <p:cNvPicPr>
            <a:picLocks noChangeAspect="1"/>
          </p:cNvPicPr>
          <p:nvPr userDrawn="1"/>
        </p:nvPicPr>
        <p:blipFill>
          <a:blip r:embed="rId12"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4" name="Line 16"/>
          <p:cNvSpPr>
            <a:spLocks noChangeShapeType="1"/>
          </p:cNvSpPr>
          <p:nvPr userDrawn="1"/>
        </p:nvSpPr>
        <p:spPr bwMode="auto">
          <a:xfrm>
            <a:off x="8763000" y="-11113"/>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25" name="Line 17"/>
          <p:cNvSpPr>
            <a:spLocks noChangeShapeType="1"/>
          </p:cNvSpPr>
          <p:nvPr userDrawn="1"/>
        </p:nvSpPr>
        <p:spPr bwMode="auto">
          <a:xfrm>
            <a:off x="7092950" y="-11113"/>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26" name="Line 18"/>
          <p:cNvSpPr>
            <a:spLocks noChangeShapeType="1"/>
          </p:cNvSpPr>
          <p:nvPr userDrawn="1"/>
        </p:nvSpPr>
        <p:spPr bwMode="auto">
          <a:xfrm>
            <a:off x="5422900" y="-11113"/>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27" name="Line 19"/>
          <p:cNvSpPr>
            <a:spLocks noChangeShapeType="1"/>
          </p:cNvSpPr>
          <p:nvPr userDrawn="1"/>
        </p:nvSpPr>
        <p:spPr bwMode="auto">
          <a:xfrm>
            <a:off x="3754438" y="-11113"/>
            <a:ext cx="0" cy="150813"/>
          </a:xfrm>
          <a:prstGeom prst="line">
            <a:avLst/>
          </a:prstGeom>
          <a:noFill/>
          <a:ln w="6350">
            <a:solidFill>
              <a:schemeClr val="accent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1031" name="Rectangle 2"/>
          <p:cNvSpPr>
            <a:spLocks noGrp="1" noChangeArrowheads="1"/>
          </p:cNvSpPr>
          <p:nvPr>
            <p:ph type="title"/>
          </p:nvPr>
        </p:nvSpPr>
        <p:spPr bwMode="auto">
          <a:xfrm>
            <a:off x="381000" y="957263"/>
            <a:ext cx="8382000" cy="7667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smtClean="0"/>
              <a:t>Mastertitelformat bearbeiten</a:t>
            </a:r>
          </a:p>
        </p:txBody>
      </p:sp>
      <p:sp>
        <p:nvSpPr>
          <p:cNvPr id="1032" name="Rectangle 3"/>
          <p:cNvSpPr>
            <a:spLocks noGrp="1" noChangeArrowheads="1"/>
          </p:cNvSpPr>
          <p:nvPr>
            <p:ph type="body" idx="1"/>
          </p:nvPr>
        </p:nvSpPr>
        <p:spPr bwMode="auto">
          <a:xfrm>
            <a:off x="381000" y="1751013"/>
            <a:ext cx="83820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9" name="Line 16"/>
          <p:cNvSpPr>
            <a:spLocks noChangeShapeType="1"/>
          </p:cNvSpPr>
          <p:nvPr userDrawn="1"/>
        </p:nvSpPr>
        <p:spPr bwMode="auto">
          <a:xfrm>
            <a:off x="2185988" y="6697663"/>
            <a:ext cx="0" cy="176212"/>
          </a:xfrm>
          <a:prstGeom prst="line">
            <a:avLst/>
          </a:prstGeom>
          <a:noFill/>
          <a:ln w="6350">
            <a:solidFill>
              <a:schemeClr val="bg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20" name="Line 16"/>
          <p:cNvSpPr>
            <a:spLocks noChangeShapeType="1"/>
          </p:cNvSpPr>
          <p:nvPr userDrawn="1"/>
        </p:nvSpPr>
        <p:spPr bwMode="auto">
          <a:xfrm>
            <a:off x="7091363" y="6697663"/>
            <a:ext cx="0" cy="176212"/>
          </a:xfrm>
          <a:prstGeom prst="line">
            <a:avLst/>
          </a:prstGeom>
          <a:noFill/>
          <a:ln w="6350">
            <a:solidFill>
              <a:schemeClr val="bg1"/>
            </a:solidFill>
            <a:round/>
            <a:headEnd/>
            <a:tailEnd/>
          </a:ln>
        </p:spPr>
        <p:txBody>
          <a:bodyPr/>
          <a:lstStyle/>
          <a:p>
            <a:pPr>
              <a:lnSpc>
                <a:spcPts val="2400"/>
              </a:lnSpc>
              <a:spcBef>
                <a:spcPts val="600"/>
              </a:spcBef>
              <a:buClr>
                <a:srgbClr val="2A6AB3"/>
              </a:buClr>
              <a:buSzPct val="110000"/>
              <a:buFont typeface="Wingdings" pitchFamily="16" charset="2"/>
              <a:buNone/>
              <a:defRPr/>
            </a:pPr>
            <a:endParaRPr lang="de-CH">
              <a:ea typeface="+mn-ea"/>
              <a:cs typeface="+mn-cs"/>
            </a:endParaRPr>
          </a:p>
        </p:txBody>
      </p:sp>
      <p:sp>
        <p:nvSpPr>
          <p:cNvPr id="32" name="Datumsplatzhalter 18"/>
          <p:cNvSpPr>
            <a:spLocks noGrp="1"/>
          </p:cNvSpPr>
          <p:nvPr>
            <p:ph type="dt" sz="half" idx="2"/>
          </p:nvPr>
        </p:nvSpPr>
        <p:spPr bwMode="auto">
          <a:xfrm>
            <a:off x="292100" y="6635750"/>
            <a:ext cx="18224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cs typeface="+mn-cs"/>
              </a:defRPr>
            </a:lvl1pPr>
          </a:lstStyle>
          <a:p>
            <a:pPr>
              <a:defRPr/>
            </a:pPr>
            <a:fld id="{A941640A-CF20-413C-A9C3-A7D7647F5FEB}" type="datetime1">
              <a:rPr lang="en-US" smtClean="0"/>
              <a:pPr>
                <a:defRPr/>
              </a:pPr>
              <a:t>3/10/2010</a:t>
            </a:fld>
            <a:endParaRPr lang="de-DE"/>
          </a:p>
        </p:txBody>
      </p:sp>
      <p:sp>
        <p:nvSpPr>
          <p:cNvPr id="33" name="Foliennummernplatzhalter 19"/>
          <p:cNvSpPr>
            <a:spLocks noGrp="1"/>
          </p:cNvSpPr>
          <p:nvPr>
            <p:ph type="sldNum" sz="quarter" idx="4"/>
          </p:nvPr>
        </p:nvSpPr>
        <p:spPr bwMode="auto">
          <a:xfrm>
            <a:off x="7204075" y="6635750"/>
            <a:ext cx="16383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cs typeface="+mn-cs"/>
              </a:defRPr>
            </a:lvl1pPr>
          </a:lstStyle>
          <a:p>
            <a:pPr>
              <a:defRPr/>
            </a:pPr>
            <a:fld id="{58E7328F-D78D-4D63-A138-5EA9469A246B}" type="slidenum">
              <a:rPr lang="de-DE"/>
              <a:pPr>
                <a:defRPr/>
              </a:pPr>
              <a:t>‹#›</a:t>
            </a:fld>
            <a:endParaRPr lang="de-DE"/>
          </a:p>
        </p:txBody>
      </p:sp>
      <p:sp>
        <p:nvSpPr>
          <p:cNvPr id="34" name="Fußzeilenplatzhalter 20"/>
          <p:cNvSpPr>
            <a:spLocks noGrp="1"/>
          </p:cNvSpPr>
          <p:nvPr>
            <p:ph type="ftr" sz="quarter" idx="3"/>
          </p:nvPr>
        </p:nvSpPr>
        <p:spPr bwMode="auto">
          <a:xfrm>
            <a:off x="2239963" y="6635750"/>
            <a:ext cx="4773612"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cs typeface="+mn-cs"/>
              </a:defRPr>
            </a:lvl1pPr>
          </a:lstStyle>
          <a:p>
            <a:pPr>
              <a:defRPr/>
            </a:pPr>
            <a:r>
              <a:rPr lang="de-DE"/>
              <a:t>Departement/Institut/Gruppe</a:t>
            </a:r>
          </a:p>
        </p:txBody>
      </p:sp>
      <p:pic>
        <p:nvPicPr>
          <p:cNvPr id="1038" name="Picture 12" descr="eth_ologo"/>
          <p:cNvPicPr>
            <a:picLocks noChangeAspect="1" noChangeArrowheads="1"/>
          </p:cNvPicPr>
          <p:nvPr userDrawn="1"/>
        </p:nvPicPr>
        <p:blipFill>
          <a:blip r:embed="rId13" cstate="print"/>
          <a:srcRect/>
          <a:stretch>
            <a:fillRect/>
          </a:stretch>
        </p:blipFill>
        <p:spPr bwMode="auto">
          <a:xfrm>
            <a:off x="379413" y="152400"/>
            <a:ext cx="1649412" cy="420688"/>
          </a:xfrm>
          <a:prstGeom prst="rect">
            <a:avLst/>
          </a:prstGeom>
          <a:noFill/>
          <a:ln w="9525">
            <a:noFill/>
            <a:miter lim="800000"/>
            <a:headEnd/>
            <a:tailEnd/>
          </a:ln>
        </p:spPr>
      </p:pic>
      <p:pic>
        <p:nvPicPr>
          <p:cNvPr id="1039" name="Grafik 14" descr="muster_logo.png"/>
          <p:cNvPicPr>
            <a:picLocks noChangeAspect="1"/>
          </p:cNvPicPr>
          <p:nvPr userDrawn="1"/>
        </p:nvPicPr>
        <p:blipFill>
          <a:blip r:embed="rId14" cstate="print"/>
          <a:srcRect/>
          <a:stretch>
            <a:fillRect/>
          </a:stretch>
        </p:blipFill>
        <p:spPr bwMode="auto">
          <a:xfrm>
            <a:off x="7267575" y="152400"/>
            <a:ext cx="825500" cy="323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55" r:id="rId3"/>
    <p:sldLayoutId id="2147483662" r:id="rId4"/>
    <p:sldLayoutId id="2147483656" r:id="rId5"/>
    <p:sldLayoutId id="2147483657" r:id="rId6"/>
    <p:sldLayoutId id="2147483658" r:id="rId7"/>
    <p:sldLayoutId id="2147483659" r:id="rId8"/>
    <p:sldLayoutId id="2147483663" r:id="rId9"/>
    <p:sldLayoutId id="2147483664" r:id="rId10"/>
  </p:sldLayoutIdLst>
  <p:transition spd="slow">
    <p:fade/>
  </p:transition>
  <p:timing>
    <p:tnLst>
      <p:par>
        <p:cTn id="1" dur="indefinite" restart="never" nodeType="tmRoot"/>
      </p:par>
    </p:tnLst>
  </p:timing>
  <p:hf hdr="0" ftr="0"/>
  <p:txStyles>
    <p:titleStyle>
      <a:lvl1pPr algn="l" rtl="0" eaLnBrk="0" fontAlgn="base" hangingPunct="0">
        <a:spcBef>
          <a:spcPct val="0"/>
        </a:spcBef>
        <a:spcAft>
          <a:spcPct val="0"/>
        </a:spcAft>
        <a:defRPr sz="2800" b="1">
          <a:solidFill>
            <a:schemeClr val="accent1"/>
          </a:solidFill>
          <a:latin typeface="+mj-lt"/>
          <a:ea typeface="+mj-ea"/>
          <a:cs typeface="ＭＳ Ｐゴシック"/>
        </a:defRPr>
      </a:lvl1pPr>
      <a:lvl2pPr algn="l" rtl="0" eaLnBrk="0" fontAlgn="base" hangingPunct="0">
        <a:spcBef>
          <a:spcPct val="0"/>
        </a:spcBef>
        <a:spcAft>
          <a:spcPct val="0"/>
        </a:spcAft>
        <a:defRPr sz="2800" b="1">
          <a:solidFill>
            <a:schemeClr val="accent1"/>
          </a:solidFill>
          <a:latin typeface="Arial" charset="0"/>
          <a:ea typeface="ＭＳ Ｐゴシック" pitchFamily="16" charset="-128"/>
          <a:cs typeface="ＭＳ Ｐゴシック"/>
        </a:defRPr>
      </a:lvl2pPr>
      <a:lvl3pPr algn="l" rtl="0" eaLnBrk="0" fontAlgn="base" hangingPunct="0">
        <a:spcBef>
          <a:spcPct val="0"/>
        </a:spcBef>
        <a:spcAft>
          <a:spcPct val="0"/>
        </a:spcAft>
        <a:defRPr sz="2800" b="1">
          <a:solidFill>
            <a:schemeClr val="accent1"/>
          </a:solidFill>
          <a:latin typeface="Arial" charset="0"/>
          <a:ea typeface="ＭＳ Ｐゴシック" pitchFamily="16" charset="-128"/>
          <a:cs typeface="ＭＳ Ｐゴシック"/>
        </a:defRPr>
      </a:lvl3pPr>
      <a:lvl4pPr algn="l" rtl="0" eaLnBrk="0" fontAlgn="base" hangingPunct="0">
        <a:spcBef>
          <a:spcPct val="0"/>
        </a:spcBef>
        <a:spcAft>
          <a:spcPct val="0"/>
        </a:spcAft>
        <a:defRPr sz="2800" b="1">
          <a:solidFill>
            <a:schemeClr val="accent1"/>
          </a:solidFill>
          <a:latin typeface="Arial" charset="0"/>
          <a:ea typeface="ＭＳ Ｐゴシック" pitchFamily="16" charset="-128"/>
          <a:cs typeface="ＭＳ Ｐゴシック"/>
        </a:defRPr>
      </a:lvl4pPr>
      <a:lvl5pPr algn="l" rtl="0" eaLnBrk="0" fontAlgn="base" hangingPunct="0">
        <a:spcBef>
          <a:spcPct val="0"/>
        </a:spcBef>
        <a:spcAft>
          <a:spcPct val="0"/>
        </a:spcAft>
        <a:defRPr sz="2800" b="1">
          <a:solidFill>
            <a:schemeClr val="accent1"/>
          </a:solidFill>
          <a:latin typeface="Arial" charset="0"/>
          <a:ea typeface="ＭＳ Ｐゴシック" pitchFamily="16" charset="-128"/>
          <a:cs typeface="ＭＳ Ｐゴシック"/>
        </a:defRPr>
      </a:lvl5pPr>
      <a:lvl6pPr marL="457200" algn="l" rtl="0" fontAlgn="base">
        <a:spcBef>
          <a:spcPct val="0"/>
        </a:spcBef>
        <a:spcAft>
          <a:spcPct val="0"/>
        </a:spcAft>
        <a:defRPr sz="2400" b="1">
          <a:solidFill>
            <a:schemeClr val="accent1"/>
          </a:solidFill>
          <a:latin typeface="Arial" charset="0"/>
          <a:ea typeface="ＭＳ Ｐゴシック" pitchFamily="16" charset="-128"/>
        </a:defRPr>
      </a:lvl6pPr>
      <a:lvl7pPr marL="914400" algn="l" rtl="0" fontAlgn="base">
        <a:spcBef>
          <a:spcPct val="0"/>
        </a:spcBef>
        <a:spcAft>
          <a:spcPct val="0"/>
        </a:spcAft>
        <a:defRPr sz="2400" b="1">
          <a:solidFill>
            <a:schemeClr val="accent1"/>
          </a:solidFill>
          <a:latin typeface="Arial" charset="0"/>
          <a:ea typeface="ＭＳ Ｐゴシック" pitchFamily="16" charset="-128"/>
        </a:defRPr>
      </a:lvl7pPr>
      <a:lvl8pPr marL="1371600" algn="l" rtl="0" fontAlgn="base">
        <a:spcBef>
          <a:spcPct val="0"/>
        </a:spcBef>
        <a:spcAft>
          <a:spcPct val="0"/>
        </a:spcAft>
        <a:defRPr sz="2400" b="1">
          <a:solidFill>
            <a:schemeClr val="accent1"/>
          </a:solidFill>
          <a:latin typeface="Arial" charset="0"/>
          <a:ea typeface="ＭＳ Ｐゴシック" pitchFamily="16" charset="-128"/>
        </a:defRPr>
      </a:lvl8pPr>
      <a:lvl9pPr marL="1828800" algn="l" rtl="0" fontAlgn="base">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n-ea"/>
          <a:cs typeface="ＭＳ Ｐゴシック"/>
        </a:defRPr>
      </a:lvl1pPr>
      <a:lvl2pPr marL="628650" indent="-242888" algn="l" rtl="0" eaLnBrk="0" fontAlgn="base" hangingPunct="0">
        <a:lnSpc>
          <a:spcPts val="2200"/>
        </a:lnSpc>
        <a:spcBef>
          <a:spcPts val="400"/>
        </a:spcBef>
        <a:spcAft>
          <a:spcPct val="0"/>
        </a:spcAft>
        <a:buClr>
          <a:srgbClr val="7FA7C8"/>
        </a:buClr>
        <a:buFont typeface="Wingdings" pitchFamily="2" charset="2"/>
        <a:buChar char="§"/>
        <a:defRPr sz="2000">
          <a:solidFill>
            <a:schemeClr val="tx1"/>
          </a:solidFill>
          <a:latin typeface="+mn-lt"/>
          <a:ea typeface="+mn-ea"/>
          <a:cs typeface="ＭＳ Ｐゴシック"/>
        </a:defRPr>
      </a:lvl2pPr>
      <a:lvl3pPr marL="957263" indent="-190500" algn="l" rtl="0" eaLnBrk="0" fontAlgn="base" hangingPunct="0">
        <a:lnSpc>
          <a:spcPts val="2000"/>
        </a:lnSpc>
        <a:spcBef>
          <a:spcPts val="400"/>
        </a:spcBef>
        <a:spcAft>
          <a:spcPct val="0"/>
        </a:spcAft>
        <a:buClr>
          <a:srgbClr val="BFD3E3"/>
        </a:buClr>
        <a:buFont typeface="Wingdings" pitchFamily="2" charset="2"/>
        <a:buChar char="§"/>
        <a:defRPr sz="1600">
          <a:solidFill>
            <a:schemeClr val="tx1"/>
          </a:solidFill>
          <a:latin typeface="+mn-lt"/>
          <a:ea typeface="+mn-ea"/>
          <a:cs typeface="ＭＳ Ｐゴシック"/>
        </a:defRPr>
      </a:lvl3pPr>
      <a:lvl4pPr marL="1343025" indent="-195263" algn="l" rtl="0" eaLnBrk="0" fontAlgn="base" hangingPunct="0">
        <a:lnSpc>
          <a:spcPts val="1800"/>
        </a:lnSpc>
        <a:spcBef>
          <a:spcPts val="200"/>
        </a:spcBef>
        <a:spcAft>
          <a:spcPct val="0"/>
        </a:spcAft>
        <a:buClr>
          <a:srgbClr val="BFD3E3"/>
        </a:buClr>
        <a:buFont typeface="Wingdings" pitchFamily="2" charset="2"/>
        <a:buChar char="§"/>
        <a:defRPr sz="1400">
          <a:solidFill>
            <a:schemeClr val="tx1"/>
          </a:solidFill>
          <a:latin typeface="+mn-lt"/>
          <a:ea typeface="+mn-ea"/>
          <a:cs typeface="ＭＳ Ｐゴシック"/>
        </a:defRPr>
      </a:lvl4pPr>
      <a:lvl5pPr marL="1524000" indent="-96838" algn="l" rtl="0" eaLnBrk="0" fontAlgn="base" hangingPunct="0">
        <a:spcBef>
          <a:spcPct val="20000"/>
        </a:spcBef>
        <a:spcAft>
          <a:spcPct val="0"/>
        </a:spcAft>
        <a:buClr>
          <a:srgbClr val="BFD3E3"/>
        </a:buClr>
        <a:buFont typeface="Wingdings" pitchFamily="2" charset="2"/>
        <a:buChar char="§"/>
        <a:defRPr sz="1000">
          <a:solidFill>
            <a:schemeClr val="tx1"/>
          </a:solidFill>
          <a:latin typeface="+mn-lt"/>
          <a:ea typeface="+mn-ea"/>
          <a:cs typeface="ＭＳ Ｐゴシック"/>
        </a:defRPr>
      </a:lvl5pPr>
      <a:lvl6pPr marL="19812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17.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wmf"/><Relationship Id="rId11" Type="http://schemas.openxmlformats.org/officeDocument/2006/relationships/image" Target="../media/image7.jpeg"/><Relationship Id="rId5" Type="http://schemas.openxmlformats.org/officeDocument/2006/relationships/image" Target="../media/image16.png"/><Relationship Id="rId10" Type="http://schemas.openxmlformats.org/officeDocument/2006/relationships/image" Target="../media/image18.wmf"/><Relationship Id="rId4" Type="http://schemas.openxmlformats.org/officeDocument/2006/relationships/image" Target="../media/image21.png"/><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oleObject" Target="../embeddings/oleObject2.bin"/><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7.jpe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image" Target="../media/image43.png"/><Relationship Id="rId4" Type="http://schemas.openxmlformats.org/officeDocument/2006/relationships/slide" Target="slide15.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wmf"/></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7.jpe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ctrTitle"/>
          </p:nvPr>
        </p:nvSpPr>
        <p:spPr>
          <a:xfrm>
            <a:off x="247650" y="1395423"/>
            <a:ext cx="8601075" cy="1089025"/>
          </a:xfrm>
        </p:spPr>
        <p:txBody>
          <a:bodyPr/>
          <a:lstStyle/>
          <a:p>
            <a:pPr algn="ctr" eaLnBrk="1" hangingPunct="1"/>
            <a:r>
              <a:rPr lang="en-GB" dirty="0" smtClean="0"/>
              <a:t>Acoustic Monitoring using</a:t>
            </a:r>
            <a:br>
              <a:rPr lang="en-GB" dirty="0" smtClean="0"/>
            </a:br>
            <a:r>
              <a:rPr lang="en-IN" dirty="0" smtClean="0">
                <a:cs typeface="Aharoni" pitchFamily="2" charset="-79"/>
              </a:rPr>
              <a:t>Wireless Sensor Networks</a:t>
            </a:r>
            <a:r>
              <a:rPr lang="de-CH" dirty="0" smtClean="0">
                <a:solidFill>
                  <a:schemeClr val="tx1"/>
                </a:solidFill>
                <a:cs typeface="Aharoni" pitchFamily="2" charset="-79"/>
              </a:rPr>
              <a:t/>
            </a:r>
            <a:br>
              <a:rPr lang="de-CH" dirty="0" smtClean="0">
                <a:solidFill>
                  <a:schemeClr val="tx1"/>
                </a:solidFill>
                <a:cs typeface="Aharoni" pitchFamily="2" charset="-79"/>
              </a:rPr>
            </a:br>
            <a:endParaRPr lang="de-CH" dirty="0" smtClean="0"/>
          </a:p>
        </p:txBody>
      </p:sp>
      <p:sp>
        <p:nvSpPr>
          <p:cNvPr id="12290" name="Untertitel 2"/>
          <p:cNvSpPr>
            <a:spLocks noGrp="1"/>
          </p:cNvSpPr>
          <p:nvPr>
            <p:ph type="subTitle" idx="1"/>
          </p:nvPr>
        </p:nvSpPr>
        <p:spPr>
          <a:xfrm>
            <a:off x="7629525" y="6253162"/>
            <a:ext cx="1514475" cy="304802"/>
          </a:xfrm>
        </p:spPr>
        <p:txBody>
          <a:bodyPr>
            <a:noAutofit/>
          </a:bodyPr>
          <a:lstStyle/>
          <a:p>
            <a:pPr algn="ctr" eaLnBrk="1" hangingPunct="1">
              <a:lnSpc>
                <a:spcPct val="90000"/>
              </a:lnSpc>
              <a:buFont typeface="Wingdings" pitchFamily="2" charset="2"/>
              <a:buNone/>
            </a:pPr>
            <a:r>
              <a:rPr lang="de-CH" sz="1600" b="1" dirty="0" smtClean="0">
                <a:solidFill>
                  <a:schemeClr val="bg1"/>
                </a:solidFill>
              </a:rPr>
              <a:t>Farhan Imtiaz</a:t>
            </a:r>
          </a:p>
        </p:txBody>
      </p:sp>
      <p:sp>
        <p:nvSpPr>
          <p:cNvPr id="6" name="Untertitel 2"/>
          <p:cNvSpPr txBox="1">
            <a:spLocks/>
          </p:cNvSpPr>
          <p:nvPr/>
        </p:nvSpPr>
        <p:spPr bwMode="auto">
          <a:xfrm>
            <a:off x="6400800" y="5948361"/>
            <a:ext cx="1400175" cy="352427"/>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p>
            <a:pPr marL="0" marR="0" lvl="0" indent="0" algn="ctr" defTabSz="914400" rtl="0" eaLnBrk="1" fontAlgn="base" latinLnBrk="0" hangingPunct="1">
              <a:lnSpc>
                <a:spcPct val="90000"/>
              </a:lnSpc>
              <a:spcBef>
                <a:spcPct val="20000"/>
              </a:spcBef>
              <a:spcAft>
                <a:spcPct val="0"/>
              </a:spcAft>
              <a:buClr>
                <a:schemeClr val="accent2"/>
              </a:buClr>
              <a:buSzTx/>
              <a:buFont typeface="Wingdings" pitchFamily="2" charset="2"/>
              <a:buNone/>
              <a:tabLst/>
              <a:defRPr/>
            </a:pPr>
            <a:r>
              <a:rPr kumimoji="0" lang="de-CH" sz="1600" b="1" i="0" u="none" strike="noStrike" kern="0" cap="none" spc="0" normalizeH="0" baseline="0" noProof="0" dirty="0" smtClean="0">
                <a:ln>
                  <a:noFill/>
                </a:ln>
                <a:solidFill>
                  <a:schemeClr val="bg1"/>
                </a:solidFill>
                <a:effectLst/>
                <a:uLnTx/>
                <a:uFillTx/>
                <a:latin typeface="+mn-lt"/>
                <a:ea typeface="+mn-ea"/>
                <a:cs typeface="ＭＳ Ｐゴシック"/>
              </a:rPr>
              <a:t>Presented by:                                                   </a:t>
            </a:r>
          </a:p>
        </p:txBody>
      </p:sp>
      <p:sp>
        <p:nvSpPr>
          <p:cNvPr id="8"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
        <p:nvSpPr>
          <p:cNvPr id="11" name="Rectangle 10"/>
          <p:cNvSpPr/>
          <p:nvPr/>
        </p:nvSpPr>
        <p:spPr bwMode="auto">
          <a:xfrm>
            <a:off x="5629275" y="771525"/>
            <a:ext cx="914400" cy="914400"/>
          </a:xfrm>
          <a:prstGeom prst="rect">
            <a:avLst/>
          </a:prstGeom>
          <a:no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sp>
        <p:nvSpPr>
          <p:cNvPr id="15" name="Oval 14"/>
          <p:cNvSpPr/>
          <p:nvPr/>
        </p:nvSpPr>
        <p:spPr bwMode="auto">
          <a:xfrm>
            <a:off x="1114425" y="3586163"/>
            <a:ext cx="914400" cy="914400"/>
          </a:xfrm>
          <a:prstGeom prst="ellipse">
            <a:avLst/>
          </a:prstGeom>
          <a:no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pic>
        <p:nvPicPr>
          <p:cNvPr id="18" name="Picture 17"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9" name="Datumsplatzhalter 1"/>
          <p:cNvSpPr>
            <a:spLocks noGrp="1"/>
          </p:cNvSpPr>
          <p:nvPr>
            <p:ph type="dt" sz="quarter" idx="10"/>
          </p:nvPr>
        </p:nvSpPr>
        <p:spPr>
          <a:xfrm>
            <a:off x="263524" y="6629400"/>
            <a:ext cx="1822450" cy="457200"/>
          </a:xfrm>
        </p:spPr>
        <p:txBody>
          <a:bodyPr/>
          <a:lstStyle/>
          <a:p>
            <a:pPr>
              <a:defRPr/>
            </a:pPr>
            <a:fld id="{ABC1D1B0-ADA6-4834-B878-73AFEA2FE819}" type="datetime1">
              <a:rPr lang="en-US" sz="1200" smtClean="0"/>
              <a:pPr>
                <a:defRPr/>
              </a:pPr>
              <a:t>3/10/2010</a:t>
            </a:fld>
            <a:endParaRPr lang="de-DE" sz="1200" dirty="0">
              <a:cs typeface="ＭＳ Ｐゴシック"/>
            </a:endParaRPr>
          </a:p>
        </p:txBody>
      </p:sp>
      <p:sp>
        <p:nvSpPr>
          <p:cNvPr id="10"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1</a:t>
            </a:fld>
            <a:endParaRPr lang="de-DE" sz="1200" dirty="0">
              <a:cs typeface="ＭＳ Ｐゴシック"/>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1"/>
          </p:nvPr>
        </p:nvSpPr>
        <p:spPr/>
        <p:txBody>
          <a:bodyPr/>
          <a:lstStyle/>
          <a:p>
            <a:fld id="{04D013AB-EC8F-411F-A529-6121B46BD501}" type="slidenum">
              <a:rPr lang="en-GB" sz="1200"/>
              <a:pPr/>
              <a:t>10</a:t>
            </a:fld>
            <a:endParaRPr lang="en-GB" sz="1200" dirty="0"/>
          </a:p>
        </p:txBody>
      </p:sp>
      <p:sp>
        <p:nvSpPr>
          <p:cNvPr id="210946" name="Rectangle 2"/>
          <p:cNvSpPr>
            <a:spLocks noGrp="1" noRot="1" noChangeArrowheads="1"/>
          </p:cNvSpPr>
          <p:nvPr>
            <p:ph type="title"/>
          </p:nvPr>
        </p:nvSpPr>
        <p:spPr/>
        <p:txBody>
          <a:bodyPr/>
          <a:lstStyle/>
          <a:p>
            <a:r>
              <a:rPr lang="en-GB" dirty="0" err="1">
                <a:solidFill>
                  <a:schemeClr val="tx1">
                    <a:lumMod val="65000"/>
                    <a:lumOff val="35000"/>
                  </a:schemeClr>
                </a:solidFill>
              </a:rPr>
              <a:t>VoxNet</a:t>
            </a:r>
            <a:r>
              <a:rPr lang="en-GB" dirty="0">
                <a:solidFill>
                  <a:schemeClr val="tx1">
                    <a:lumMod val="65000"/>
                    <a:lumOff val="35000"/>
                  </a:schemeClr>
                </a:solidFill>
              </a:rPr>
              <a:t> on-line usage model</a:t>
            </a:r>
          </a:p>
        </p:txBody>
      </p:sp>
      <p:sp>
        <p:nvSpPr>
          <p:cNvPr id="210951" name="Rectangle 7"/>
          <p:cNvSpPr>
            <a:spLocks noChangeArrowheads="1"/>
          </p:cNvSpPr>
          <p:nvPr/>
        </p:nvSpPr>
        <p:spPr bwMode="auto">
          <a:xfrm>
            <a:off x="1260475" y="2419350"/>
            <a:ext cx="1512888" cy="792163"/>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p>
            <a:pPr algn="ctr"/>
            <a:r>
              <a:rPr lang="en-GB" dirty="0"/>
              <a:t>Write </a:t>
            </a:r>
            <a:br>
              <a:rPr lang="en-GB" dirty="0"/>
            </a:br>
            <a:r>
              <a:rPr lang="en-GB" dirty="0"/>
              <a:t>program</a:t>
            </a:r>
          </a:p>
        </p:txBody>
      </p:sp>
      <p:grpSp>
        <p:nvGrpSpPr>
          <p:cNvPr id="2" name="Group 92"/>
          <p:cNvGrpSpPr>
            <a:grpSpLocks/>
          </p:cNvGrpSpPr>
          <p:nvPr/>
        </p:nvGrpSpPr>
        <p:grpSpPr bwMode="auto">
          <a:xfrm>
            <a:off x="4857750" y="1773238"/>
            <a:ext cx="3602038" cy="1766887"/>
            <a:chOff x="3060" y="1117"/>
            <a:chExt cx="2269" cy="1113"/>
          </a:xfrm>
        </p:grpSpPr>
        <p:sp>
          <p:nvSpPr>
            <p:cNvPr id="210989" name="Rectangle 45"/>
            <p:cNvSpPr>
              <a:spLocks noChangeArrowheads="1"/>
            </p:cNvSpPr>
            <p:nvPr/>
          </p:nvSpPr>
          <p:spPr bwMode="auto">
            <a:xfrm>
              <a:off x="3833" y="1343"/>
              <a:ext cx="1496" cy="318"/>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p>
              <a:pPr algn="r"/>
              <a:r>
                <a:rPr lang="en-GB" dirty="0"/>
                <a:t>Node-side part</a:t>
              </a:r>
            </a:p>
          </p:txBody>
        </p:sp>
        <p:pic>
          <p:nvPicPr>
            <p:cNvPr id="210990" name="Picture 46" descr="voxnet-cropped-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78" y="1117"/>
              <a:ext cx="421" cy="522"/>
            </a:xfrm>
            <a:prstGeom prst="rect">
              <a:avLst/>
            </a:prstGeom>
            <a:noFill/>
          </p:spPr>
        </p:pic>
        <p:sp>
          <p:nvSpPr>
            <p:cNvPr id="210991" name="Rectangle 47"/>
            <p:cNvSpPr>
              <a:spLocks noChangeArrowheads="1"/>
            </p:cNvSpPr>
            <p:nvPr/>
          </p:nvSpPr>
          <p:spPr bwMode="auto">
            <a:xfrm>
              <a:off x="3833" y="1887"/>
              <a:ext cx="1496" cy="318"/>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p>
              <a:r>
                <a:rPr lang="en-GB" dirty="0"/>
                <a:t>Sink-side part</a:t>
              </a:r>
            </a:p>
          </p:txBody>
        </p:sp>
        <p:pic>
          <p:nvPicPr>
            <p:cNvPr id="210992" name="Picture 48" descr="MCj04325650000[1]"/>
            <p:cNvPicPr>
              <a:picLocks noChangeAspect="1" noChangeArrowheads="1"/>
            </p:cNvPicPr>
            <p:nvPr/>
          </p:nvPicPr>
          <p:blipFill>
            <a:blip r:embed="rId4" cstate="print"/>
            <a:srcRect/>
            <a:stretch>
              <a:fillRect/>
            </a:stretch>
          </p:blipFill>
          <p:spPr bwMode="auto">
            <a:xfrm>
              <a:off x="4785" y="1706"/>
              <a:ext cx="524" cy="524"/>
            </a:xfrm>
            <a:prstGeom prst="rect">
              <a:avLst/>
            </a:prstGeom>
            <a:noFill/>
          </p:spPr>
        </p:pic>
        <p:cxnSp>
          <p:nvCxnSpPr>
            <p:cNvPr id="210993" name="AutoShape 49"/>
            <p:cNvCxnSpPr>
              <a:cxnSpLocks noChangeShapeType="1"/>
              <a:stCxn id="211014" idx="3"/>
              <a:endCxn id="210989" idx="1"/>
            </p:cNvCxnSpPr>
            <p:nvPr/>
          </p:nvCxnSpPr>
          <p:spPr bwMode="auto">
            <a:xfrm flipV="1">
              <a:off x="3060" y="1502"/>
              <a:ext cx="773" cy="272"/>
            </a:xfrm>
            <a:prstGeom prst="bentConnector3">
              <a:avLst>
                <a:gd name="adj1" fmla="val 49935"/>
              </a:avLst>
            </a:prstGeom>
            <a:noFill/>
            <a:ln w="9525">
              <a:solidFill>
                <a:schemeClr val="tx1"/>
              </a:solidFill>
              <a:miter lim="800000"/>
              <a:headEnd/>
              <a:tailEnd type="triangle" w="med" len="med"/>
            </a:ln>
            <a:effectLst/>
          </p:spPr>
        </p:cxnSp>
        <p:cxnSp>
          <p:nvCxnSpPr>
            <p:cNvPr id="210994" name="AutoShape 50"/>
            <p:cNvCxnSpPr>
              <a:cxnSpLocks noChangeShapeType="1"/>
              <a:stCxn id="211014" idx="3"/>
              <a:endCxn id="210991" idx="1"/>
            </p:cNvCxnSpPr>
            <p:nvPr/>
          </p:nvCxnSpPr>
          <p:spPr bwMode="auto">
            <a:xfrm>
              <a:off x="3060" y="1774"/>
              <a:ext cx="773" cy="272"/>
            </a:xfrm>
            <a:prstGeom prst="bentConnector3">
              <a:avLst>
                <a:gd name="adj1" fmla="val 49935"/>
              </a:avLst>
            </a:prstGeom>
            <a:noFill/>
            <a:ln w="9525">
              <a:solidFill>
                <a:schemeClr val="tx1"/>
              </a:solidFill>
              <a:miter lim="800000"/>
              <a:headEnd/>
              <a:tailEnd type="triangle" w="med" len="med"/>
            </a:ln>
            <a:effectLst/>
          </p:spPr>
        </p:cxnSp>
      </p:grpSp>
      <p:grpSp>
        <p:nvGrpSpPr>
          <p:cNvPr id="3" name="Group 97"/>
          <p:cNvGrpSpPr>
            <a:grpSpLocks/>
          </p:cNvGrpSpPr>
          <p:nvPr/>
        </p:nvGrpSpPr>
        <p:grpSpPr bwMode="auto">
          <a:xfrm>
            <a:off x="1365250" y="3500438"/>
            <a:ext cx="5907088" cy="2519362"/>
            <a:chOff x="860" y="2205"/>
            <a:chExt cx="3721" cy="1587"/>
          </a:xfrm>
        </p:grpSpPr>
        <p:cxnSp>
          <p:nvCxnSpPr>
            <p:cNvPr id="211004" name="AutoShape 60"/>
            <p:cNvCxnSpPr>
              <a:cxnSpLocks noChangeShapeType="1"/>
              <a:stCxn id="210988" idx="1"/>
              <a:endCxn id="210997" idx="3"/>
            </p:cNvCxnSpPr>
            <p:nvPr/>
          </p:nvCxnSpPr>
          <p:spPr bwMode="auto">
            <a:xfrm rot="10800000">
              <a:off x="2880" y="2908"/>
              <a:ext cx="907" cy="0"/>
            </a:xfrm>
            <a:prstGeom prst="straightConnector1">
              <a:avLst/>
            </a:prstGeom>
            <a:noFill/>
            <a:ln w="9525">
              <a:solidFill>
                <a:schemeClr val="tx1"/>
              </a:solidFill>
              <a:round/>
              <a:headEnd/>
              <a:tailEnd type="triangle" w="med" len="med"/>
            </a:ln>
            <a:effectLst/>
          </p:spPr>
        </p:cxnSp>
        <p:sp>
          <p:nvSpPr>
            <p:cNvPr id="210997" name="Rectangle 53"/>
            <p:cNvSpPr>
              <a:spLocks noChangeArrowheads="1"/>
            </p:cNvSpPr>
            <p:nvPr/>
          </p:nvSpPr>
          <p:spPr bwMode="auto">
            <a:xfrm>
              <a:off x="1927" y="2658"/>
              <a:ext cx="953" cy="499"/>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p>
              <a:pPr algn="ctr"/>
              <a:r>
                <a:rPr lang="en-GB" dirty="0"/>
                <a:t>Run program</a:t>
              </a:r>
            </a:p>
          </p:txBody>
        </p:sp>
        <p:cxnSp>
          <p:nvCxnSpPr>
            <p:cNvPr id="211003" name="AutoShape 59"/>
            <p:cNvCxnSpPr>
              <a:cxnSpLocks noChangeShapeType="1"/>
              <a:stCxn id="210991" idx="2"/>
              <a:endCxn id="210997" idx="0"/>
            </p:cNvCxnSpPr>
            <p:nvPr/>
          </p:nvCxnSpPr>
          <p:spPr bwMode="auto">
            <a:xfrm rot="5400000">
              <a:off x="3266" y="1343"/>
              <a:ext cx="453" cy="2177"/>
            </a:xfrm>
            <a:prstGeom prst="bentConnector3">
              <a:avLst>
                <a:gd name="adj1" fmla="val 49889"/>
              </a:avLst>
            </a:prstGeom>
            <a:noFill/>
            <a:ln w="9525">
              <a:solidFill>
                <a:schemeClr val="tx1"/>
              </a:solidFill>
              <a:miter lim="800000"/>
              <a:headEnd/>
              <a:tailEnd type="triangle" w="med" len="med"/>
            </a:ln>
            <a:effectLst/>
          </p:spPr>
        </p:cxnSp>
        <p:pic>
          <p:nvPicPr>
            <p:cNvPr id="211006" name="Picture 62" descr="MCj04339230000[1]"/>
            <p:cNvPicPr>
              <a:picLocks noChangeAspect="1" noChangeArrowheads="1"/>
            </p:cNvPicPr>
            <p:nvPr/>
          </p:nvPicPr>
          <p:blipFill>
            <a:blip r:embed="rId5" cstate="print"/>
            <a:srcRect/>
            <a:stretch>
              <a:fillRect/>
            </a:stretch>
          </p:blipFill>
          <p:spPr bwMode="auto">
            <a:xfrm>
              <a:off x="1292" y="2931"/>
              <a:ext cx="374" cy="374"/>
            </a:xfrm>
            <a:prstGeom prst="rect">
              <a:avLst/>
            </a:prstGeom>
            <a:noFill/>
          </p:spPr>
        </p:pic>
        <p:pic>
          <p:nvPicPr>
            <p:cNvPr id="211008" name="Picture 64" descr="MCj02406550000[1]"/>
            <p:cNvPicPr>
              <a:picLocks noChangeAspect="1" noChangeArrowheads="1"/>
            </p:cNvPicPr>
            <p:nvPr/>
          </p:nvPicPr>
          <p:blipFill>
            <a:blip r:embed="rId6" cstate="print"/>
            <a:srcRect/>
            <a:stretch>
              <a:fillRect/>
            </a:stretch>
          </p:blipFill>
          <p:spPr bwMode="auto">
            <a:xfrm flipH="1">
              <a:off x="860" y="3005"/>
              <a:ext cx="413" cy="454"/>
            </a:xfrm>
            <a:prstGeom prst="rect">
              <a:avLst/>
            </a:prstGeom>
            <a:noFill/>
          </p:spPr>
        </p:pic>
        <p:pic>
          <p:nvPicPr>
            <p:cNvPr id="211009" name="Picture 65" descr="?attid=0"/>
            <p:cNvPicPr>
              <a:picLocks noChangeAspect="1" noChangeArrowheads="1"/>
            </p:cNvPicPr>
            <p:nvPr/>
          </p:nvPicPr>
          <p:blipFill>
            <a:blip r:embed="rId7" cstate="print"/>
            <a:srcRect l="4063" r="2708" b="3612"/>
            <a:stretch>
              <a:fillRect/>
            </a:stretch>
          </p:blipFill>
          <p:spPr bwMode="auto">
            <a:xfrm>
              <a:off x="1154" y="3470"/>
              <a:ext cx="363" cy="282"/>
            </a:xfrm>
            <a:prstGeom prst="rect">
              <a:avLst/>
            </a:prstGeom>
            <a:noFill/>
          </p:spPr>
        </p:pic>
        <p:grpSp>
          <p:nvGrpSpPr>
            <p:cNvPr id="4" name="Group 66"/>
            <p:cNvGrpSpPr>
              <a:grpSpLocks/>
            </p:cNvGrpSpPr>
            <p:nvPr/>
          </p:nvGrpSpPr>
          <p:grpSpPr bwMode="auto">
            <a:xfrm>
              <a:off x="1746" y="3293"/>
              <a:ext cx="499" cy="499"/>
              <a:chOff x="1338" y="3385"/>
              <a:chExt cx="589" cy="589"/>
            </a:xfrm>
          </p:grpSpPr>
          <p:sp>
            <p:nvSpPr>
              <p:cNvPr id="211011" name="AutoShape 67"/>
              <p:cNvSpPr>
                <a:spLocks noChangeArrowheads="1"/>
              </p:cNvSpPr>
              <p:nvPr/>
            </p:nvSpPr>
            <p:spPr bwMode="auto">
              <a:xfrm>
                <a:off x="1338" y="3385"/>
                <a:ext cx="589" cy="589"/>
              </a:xfrm>
              <a:prstGeom prst="wedgeRectCallout">
                <a:avLst>
                  <a:gd name="adj1" fmla="val -105009"/>
                  <a:gd name="adj2" fmla="val -98218"/>
                </a:avLst>
              </a:prstGeom>
              <a:solidFill>
                <a:schemeClr val="tx1"/>
              </a:solidFill>
              <a:ln w="9525">
                <a:solidFill>
                  <a:schemeClr val="bg2"/>
                </a:solidFill>
                <a:miter lim="800000"/>
                <a:headEnd/>
                <a:tailEnd/>
              </a:ln>
              <a:effectLst/>
            </p:spPr>
            <p:txBody>
              <a:bodyPr/>
              <a:lstStyle/>
              <a:p>
                <a:pPr algn="ctr"/>
                <a:endParaRPr lang="de-DE">
                  <a:solidFill>
                    <a:schemeClr val="bg2"/>
                  </a:solidFill>
                  <a:effectLst>
                    <a:outerShdw blurRad="38100" dist="38100" dir="2700000" algn="tl">
                      <a:srgbClr val="C0C0C0"/>
                    </a:outerShdw>
                  </a:effectLst>
                </a:endParaRPr>
              </a:p>
            </p:txBody>
          </p:sp>
          <p:pic>
            <p:nvPicPr>
              <p:cNvPr id="211012" name="Picture 68"/>
              <p:cNvPicPr>
                <a:picLocks noChangeAspect="1" noChangeArrowheads="1"/>
              </p:cNvPicPr>
              <p:nvPr/>
            </p:nvPicPr>
            <p:blipFill>
              <a:blip r:embed="rId8" cstate="print"/>
              <a:srcRect/>
              <a:stretch>
                <a:fillRect/>
              </a:stretch>
            </p:blipFill>
            <p:spPr bwMode="auto">
              <a:xfrm>
                <a:off x="1383" y="3430"/>
                <a:ext cx="478" cy="516"/>
              </a:xfrm>
              <a:prstGeom prst="rect">
                <a:avLst/>
              </a:prstGeom>
              <a:noFill/>
              <a:ln w="9525">
                <a:noFill/>
                <a:miter lim="800000"/>
                <a:headEnd/>
                <a:tailEnd/>
              </a:ln>
              <a:effectLst/>
            </p:spPr>
          </p:pic>
        </p:grpSp>
      </p:grpSp>
      <p:grpSp>
        <p:nvGrpSpPr>
          <p:cNvPr id="5" name="Group 96"/>
          <p:cNvGrpSpPr>
            <a:grpSpLocks/>
          </p:cNvGrpSpPr>
          <p:nvPr/>
        </p:nvGrpSpPr>
        <p:grpSpPr bwMode="auto">
          <a:xfrm>
            <a:off x="2773363" y="2419350"/>
            <a:ext cx="2084387" cy="792163"/>
            <a:chOff x="1747" y="1524"/>
            <a:chExt cx="1313" cy="499"/>
          </a:xfrm>
        </p:grpSpPr>
        <p:cxnSp>
          <p:nvCxnSpPr>
            <p:cNvPr id="210995" name="AutoShape 51"/>
            <p:cNvCxnSpPr>
              <a:cxnSpLocks noChangeShapeType="1"/>
              <a:stCxn id="210951" idx="3"/>
              <a:endCxn id="211014" idx="1"/>
            </p:cNvCxnSpPr>
            <p:nvPr/>
          </p:nvCxnSpPr>
          <p:spPr bwMode="auto">
            <a:xfrm>
              <a:off x="1747" y="1774"/>
              <a:ext cx="316" cy="0"/>
            </a:xfrm>
            <a:prstGeom prst="straightConnector1">
              <a:avLst/>
            </a:prstGeom>
            <a:noFill/>
            <a:ln w="9525">
              <a:solidFill>
                <a:schemeClr val="tx1"/>
              </a:solidFill>
              <a:round/>
              <a:headEnd/>
              <a:tailEnd type="triangle" w="med" len="med"/>
            </a:ln>
            <a:effectLst/>
          </p:spPr>
        </p:cxnSp>
        <p:sp>
          <p:nvSpPr>
            <p:cNvPr id="211014" name="AutoShape 70"/>
            <p:cNvSpPr>
              <a:spLocks noChangeArrowheads="1"/>
            </p:cNvSpPr>
            <p:nvPr/>
          </p:nvSpPr>
          <p:spPr bwMode="auto">
            <a:xfrm>
              <a:off x="2063" y="1524"/>
              <a:ext cx="997" cy="499"/>
            </a:xfrm>
            <a:prstGeom prst="homePlate">
              <a:avLst>
                <a:gd name="adj" fmla="val 49950"/>
              </a:avLst>
            </a:prstGeom>
            <a:solidFill>
              <a:schemeClr val="accent6">
                <a:lumMod val="40000"/>
                <a:lumOff val="60000"/>
              </a:schemeClr>
            </a:solidFill>
            <a:ln w="9525">
              <a:solidFill>
                <a:schemeClr val="tx1"/>
              </a:solidFill>
              <a:miter lim="800000"/>
              <a:headEnd/>
              <a:tailEnd/>
            </a:ln>
            <a:effectLst/>
          </p:spPr>
          <p:txBody>
            <a:bodyPr wrap="none" anchor="ctr"/>
            <a:lstStyle/>
            <a:p>
              <a:pPr algn="ctr"/>
              <a:r>
                <a:rPr lang="en-GB" dirty="0"/>
                <a:t>Optimizing</a:t>
              </a:r>
            </a:p>
            <a:p>
              <a:pPr algn="ctr"/>
              <a:r>
                <a:rPr lang="en-GB" dirty="0"/>
                <a:t>compiler</a:t>
              </a:r>
            </a:p>
          </p:txBody>
        </p:sp>
      </p:grpSp>
      <p:pic>
        <p:nvPicPr>
          <p:cNvPr id="211016" name="Picture 72" descr="j0195384"/>
          <p:cNvPicPr>
            <a:picLocks noChangeAspect="1" noChangeArrowheads="1"/>
          </p:cNvPicPr>
          <p:nvPr/>
        </p:nvPicPr>
        <p:blipFill>
          <a:blip r:embed="rId9" cstate="print"/>
          <a:srcRect/>
          <a:stretch>
            <a:fillRect/>
          </a:stretch>
        </p:blipFill>
        <p:spPr bwMode="auto">
          <a:xfrm flipH="1">
            <a:off x="539750" y="1646238"/>
            <a:ext cx="900113" cy="919162"/>
          </a:xfrm>
          <a:prstGeom prst="rect">
            <a:avLst/>
          </a:prstGeom>
          <a:noFill/>
        </p:spPr>
      </p:pic>
      <p:grpSp>
        <p:nvGrpSpPr>
          <p:cNvPr id="6" name="Group 93"/>
          <p:cNvGrpSpPr>
            <a:grpSpLocks/>
          </p:cNvGrpSpPr>
          <p:nvPr/>
        </p:nvGrpSpPr>
        <p:grpSpPr bwMode="auto">
          <a:xfrm>
            <a:off x="5435600" y="2384425"/>
            <a:ext cx="3024188" cy="3960813"/>
            <a:chOff x="3424" y="1502"/>
            <a:chExt cx="1905" cy="2495"/>
          </a:xfrm>
        </p:grpSpPr>
        <p:sp>
          <p:nvSpPr>
            <p:cNvPr id="210988" name="Rectangle 44"/>
            <p:cNvSpPr>
              <a:spLocks noChangeArrowheads="1"/>
            </p:cNvSpPr>
            <p:nvPr/>
          </p:nvSpPr>
          <p:spPr bwMode="auto">
            <a:xfrm>
              <a:off x="3787" y="2658"/>
              <a:ext cx="953" cy="499"/>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p>
              <a:pPr algn="ctr"/>
              <a:r>
                <a:rPr lang="en-GB" dirty="0"/>
                <a:t>Disseminate</a:t>
              </a:r>
              <a:br>
                <a:rPr lang="en-GB" dirty="0"/>
              </a:br>
              <a:r>
                <a:rPr lang="en-GB" dirty="0"/>
                <a:t>to nodes</a:t>
              </a:r>
            </a:p>
          </p:txBody>
        </p:sp>
        <p:cxnSp>
          <p:nvCxnSpPr>
            <p:cNvPr id="210996" name="AutoShape 52"/>
            <p:cNvCxnSpPr>
              <a:cxnSpLocks noChangeShapeType="1"/>
              <a:stCxn id="210989" idx="3"/>
              <a:endCxn id="210988" idx="3"/>
            </p:cNvCxnSpPr>
            <p:nvPr/>
          </p:nvCxnSpPr>
          <p:spPr bwMode="auto">
            <a:xfrm flipH="1">
              <a:off x="4740" y="1502"/>
              <a:ext cx="589" cy="1406"/>
            </a:xfrm>
            <a:prstGeom prst="bentConnector3">
              <a:avLst>
                <a:gd name="adj1" fmla="val -24449"/>
              </a:avLst>
            </a:prstGeom>
            <a:noFill/>
            <a:ln w="9525">
              <a:solidFill>
                <a:schemeClr val="tx1"/>
              </a:solidFill>
              <a:miter lim="800000"/>
              <a:headEnd/>
              <a:tailEnd type="triangle" w="med" len="med"/>
            </a:ln>
            <a:effectLst/>
          </p:spPr>
        </p:cxnSp>
        <p:pic>
          <p:nvPicPr>
            <p:cNvPr id="211024" name="Picture 80" descr="voxnet-cropped-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4" y="3475"/>
              <a:ext cx="421" cy="522"/>
            </a:xfrm>
            <a:prstGeom prst="rect">
              <a:avLst/>
            </a:prstGeom>
            <a:noFill/>
          </p:spPr>
        </p:pic>
        <p:pic>
          <p:nvPicPr>
            <p:cNvPr id="211025" name="Picture 81" descr="voxnet-cropped-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03" y="3475"/>
              <a:ext cx="421" cy="522"/>
            </a:xfrm>
            <a:prstGeom prst="rect">
              <a:avLst/>
            </a:prstGeom>
            <a:noFill/>
          </p:spPr>
        </p:pic>
        <p:pic>
          <p:nvPicPr>
            <p:cNvPr id="211026" name="Picture 82" descr="voxnet-cropped-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23" y="3113"/>
              <a:ext cx="421" cy="522"/>
            </a:xfrm>
            <a:prstGeom prst="rect">
              <a:avLst/>
            </a:prstGeom>
            <a:noFill/>
          </p:spPr>
        </p:pic>
        <p:pic>
          <p:nvPicPr>
            <p:cNvPr id="211027" name="Picture 83" descr="MCj03984990000[1]"/>
            <p:cNvPicPr>
              <a:picLocks noChangeAspect="1" noChangeArrowheads="1"/>
            </p:cNvPicPr>
            <p:nvPr/>
          </p:nvPicPr>
          <p:blipFill>
            <a:blip r:embed="rId10" cstate="print"/>
            <a:srcRect/>
            <a:stretch>
              <a:fillRect/>
            </a:stretch>
          </p:blipFill>
          <p:spPr bwMode="auto">
            <a:xfrm>
              <a:off x="4558" y="2795"/>
              <a:ext cx="580" cy="533"/>
            </a:xfrm>
            <a:prstGeom prst="rect">
              <a:avLst/>
            </a:prstGeom>
            <a:noFill/>
          </p:spPr>
        </p:pic>
        <p:sp>
          <p:nvSpPr>
            <p:cNvPr id="211028" name="Line 84"/>
            <p:cNvSpPr>
              <a:spLocks noChangeShapeType="1"/>
            </p:cNvSpPr>
            <p:nvPr/>
          </p:nvSpPr>
          <p:spPr bwMode="auto">
            <a:xfrm>
              <a:off x="4785" y="3339"/>
              <a:ext cx="0" cy="182"/>
            </a:xfrm>
            <a:prstGeom prst="line">
              <a:avLst/>
            </a:prstGeom>
            <a:noFill/>
            <a:ln w="9525">
              <a:solidFill>
                <a:schemeClr val="tx1"/>
              </a:solidFill>
              <a:round/>
              <a:headEnd/>
              <a:tailEnd type="triangle" w="med" len="med"/>
            </a:ln>
            <a:effectLst/>
          </p:spPr>
          <p:txBody>
            <a:bodyPr/>
            <a:lstStyle/>
            <a:p>
              <a:endParaRPr lang="de-CH"/>
            </a:p>
          </p:txBody>
        </p:sp>
        <p:sp>
          <p:nvSpPr>
            <p:cNvPr id="211029" name="Line 85"/>
            <p:cNvSpPr>
              <a:spLocks noChangeShapeType="1"/>
            </p:cNvSpPr>
            <p:nvPr/>
          </p:nvSpPr>
          <p:spPr bwMode="auto">
            <a:xfrm flipH="1">
              <a:off x="4331" y="3294"/>
              <a:ext cx="227" cy="45"/>
            </a:xfrm>
            <a:prstGeom prst="line">
              <a:avLst/>
            </a:prstGeom>
            <a:noFill/>
            <a:ln w="9525">
              <a:solidFill>
                <a:schemeClr val="tx1"/>
              </a:solidFill>
              <a:round/>
              <a:headEnd/>
              <a:tailEnd type="triangle" w="med" len="med"/>
            </a:ln>
            <a:effectLst/>
          </p:spPr>
          <p:txBody>
            <a:bodyPr/>
            <a:lstStyle/>
            <a:p>
              <a:endParaRPr lang="de-CH"/>
            </a:p>
          </p:txBody>
        </p:sp>
        <p:sp>
          <p:nvSpPr>
            <p:cNvPr id="211030" name="Line 86"/>
            <p:cNvSpPr>
              <a:spLocks noChangeShapeType="1"/>
            </p:cNvSpPr>
            <p:nvPr/>
          </p:nvSpPr>
          <p:spPr bwMode="auto">
            <a:xfrm flipH="1">
              <a:off x="3878" y="3612"/>
              <a:ext cx="136" cy="90"/>
            </a:xfrm>
            <a:prstGeom prst="line">
              <a:avLst/>
            </a:prstGeom>
            <a:noFill/>
            <a:ln w="9525">
              <a:solidFill>
                <a:schemeClr val="tx1"/>
              </a:solidFill>
              <a:round/>
              <a:headEnd/>
              <a:tailEnd type="triangle" w="med" len="med"/>
            </a:ln>
            <a:effectLst/>
          </p:spPr>
          <p:txBody>
            <a:bodyPr/>
            <a:lstStyle/>
            <a:p>
              <a:endParaRPr lang="de-CH"/>
            </a:p>
          </p:txBody>
        </p:sp>
      </p:grpSp>
      <p:sp>
        <p:nvSpPr>
          <p:cNvPr id="211033" name="Text Box 89"/>
          <p:cNvSpPr txBox="1">
            <a:spLocks noChangeArrowheads="1"/>
          </p:cNvSpPr>
          <p:nvPr/>
        </p:nvSpPr>
        <p:spPr bwMode="auto">
          <a:xfrm>
            <a:off x="1692275" y="1484313"/>
            <a:ext cx="2159000" cy="846386"/>
          </a:xfrm>
          <a:prstGeom prst="rect">
            <a:avLst/>
          </a:prstGeom>
          <a:solidFill>
            <a:schemeClr val="tx1">
              <a:lumMod val="50000"/>
              <a:lumOff val="50000"/>
            </a:schemeClr>
          </a:solidFill>
          <a:ln w="9525">
            <a:solidFill>
              <a:schemeClr val="bg2"/>
            </a:solidFill>
            <a:miter lim="800000"/>
            <a:headEnd/>
            <a:tailEnd/>
          </a:ln>
          <a:effectLst/>
        </p:spPr>
        <p:txBody>
          <a:bodyPr>
            <a:spAutoFit/>
          </a:bodyPr>
          <a:lstStyle/>
          <a:p>
            <a:pPr>
              <a:spcBef>
                <a:spcPct val="50000"/>
              </a:spcBef>
            </a:pPr>
            <a:r>
              <a:rPr lang="en-GB" sz="700" b="1" i="1" dirty="0">
                <a:solidFill>
                  <a:srgbClr val="FF0000"/>
                </a:solidFill>
              </a:rPr>
              <a:t>// acquire data from source, assign to four streams</a:t>
            </a:r>
            <a:r>
              <a:rPr lang="en-GB" sz="700" b="1" i="1" dirty="0">
                <a:solidFill>
                  <a:schemeClr val="bg2"/>
                </a:solidFill>
              </a:rPr>
              <a:t/>
            </a:r>
            <a:br>
              <a:rPr lang="en-GB" sz="700" b="1" i="1" dirty="0">
                <a:solidFill>
                  <a:schemeClr val="bg2"/>
                </a:solidFill>
              </a:rPr>
            </a:br>
            <a:r>
              <a:rPr lang="en-GB" sz="700" b="1" dirty="0">
                <a:solidFill>
                  <a:schemeClr val="bg2"/>
                </a:solidFill>
              </a:rPr>
              <a:t>(ch1, ch2 ch3, ch4) = </a:t>
            </a:r>
            <a:r>
              <a:rPr lang="en-GB" sz="700" b="1" dirty="0" err="1">
                <a:solidFill>
                  <a:schemeClr val="bg2"/>
                </a:solidFill>
              </a:rPr>
              <a:t>VoxNetAudio</a:t>
            </a:r>
            <a:r>
              <a:rPr lang="en-GB" sz="700" b="1" dirty="0">
                <a:solidFill>
                  <a:schemeClr val="bg2"/>
                </a:solidFill>
              </a:rPr>
              <a:t>(44100)</a:t>
            </a:r>
            <a:br>
              <a:rPr lang="en-GB" sz="700" b="1" dirty="0">
                <a:solidFill>
                  <a:schemeClr val="bg2"/>
                </a:solidFill>
              </a:rPr>
            </a:br>
            <a:r>
              <a:rPr lang="en-GB" sz="700" b="1" dirty="0">
                <a:solidFill>
                  <a:srgbClr val="FF0000"/>
                </a:solidFill>
              </a:rPr>
              <a:t>// calculate energy</a:t>
            </a:r>
            <a:r>
              <a:rPr lang="en-GB" sz="700" b="1" dirty="0">
                <a:solidFill>
                  <a:schemeClr val="bg2"/>
                </a:solidFill>
              </a:rPr>
              <a:t/>
            </a:r>
            <a:br>
              <a:rPr lang="en-GB" sz="700" b="1" dirty="0">
                <a:solidFill>
                  <a:schemeClr val="bg2"/>
                </a:solidFill>
              </a:rPr>
            </a:br>
            <a:r>
              <a:rPr lang="en-GB" sz="700" b="1" dirty="0">
                <a:solidFill>
                  <a:schemeClr val="bg2"/>
                </a:solidFill>
              </a:rPr>
              <a:t>freq = </a:t>
            </a:r>
            <a:r>
              <a:rPr lang="en-GB" sz="700" b="1" dirty="0" err="1">
                <a:solidFill>
                  <a:schemeClr val="bg2"/>
                </a:solidFill>
              </a:rPr>
              <a:t>fft</a:t>
            </a:r>
            <a:r>
              <a:rPr lang="en-GB" sz="700" b="1" dirty="0">
                <a:solidFill>
                  <a:schemeClr val="bg2"/>
                </a:solidFill>
              </a:rPr>
              <a:t>(</a:t>
            </a:r>
            <a:r>
              <a:rPr lang="en-GB" sz="700" b="1" dirty="0" err="1">
                <a:solidFill>
                  <a:schemeClr val="bg2"/>
                </a:solidFill>
              </a:rPr>
              <a:t>hanning</a:t>
            </a:r>
            <a:r>
              <a:rPr lang="en-GB" sz="700" b="1" dirty="0">
                <a:solidFill>
                  <a:schemeClr val="bg2"/>
                </a:solidFill>
              </a:rPr>
              <a:t>(</a:t>
            </a:r>
            <a:r>
              <a:rPr lang="en-GB" sz="700" b="1" dirty="0" err="1">
                <a:solidFill>
                  <a:schemeClr val="bg2"/>
                </a:solidFill>
              </a:rPr>
              <a:t>rewindow</a:t>
            </a:r>
            <a:r>
              <a:rPr lang="en-GB" sz="700" b="1" dirty="0">
                <a:solidFill>
                  <a:schemeClr val="bg2"/>
                </a:solidFill>
              </a:rPr>
              <a:t>(ch1, 32)))</a:t>
            </a:r>
            <a:br>
              <a:rPr lang="en-GB" sz="700" b="1" dirty="0">
                <a:solidFill>
                  <a:schemeClr val="bg2"/>
                </a:solidFill>
              </a:rPr>
            </a:br>
            <a:r>
              <a:rPr lang="en-GB" sz="700" b="1" dirty="0" err="1">
                <a:solidFill>
                  <a:schemeClr val="bg2"/>
                </a:solidFill>
              </a:rPr>
              <a:t>bpfiltered</a:t>
            </a:r>
            <a:r>
              <a:rPr lang="en-GB" sz="700" b="1" dirty="0">
                <a:solidFill>
                  <a:schemeClr val="bg2"/>
                </a:solidFill>
              </a:rPr>
              <a:t> = </a:t>
            </a:r>
            <a:r>
              <a:rPr lang="en-GB" sz="700" b="1" dirty="0" err="1">
                <a:solidFill>
                  <a:schemeClr val="bg2"/>
                </a:solidFill>
              </a:rPr>
              <a:t>bandpass</a:t>
            </a:r>
            <a:r>
              <a:rPr lang="en-GB" sz="700" b="1" dirty="0">
                <a:solidFill>
                  <a:schemeClr val="bg2"/>
                </a:solidFill>
              </a:rPr>
              <a:t>(freq, 2500, 4500)</a:t>
            </a:r>
            <a:br>
              <a:rPr lang="en-GB" sz="700" b="1" dirty="0">
                <a:solidFill>
                  <a:schemeClr val="bg2"/>
                </a:solidFill>
              </a:rPr>
            </a:br>
            <a:r>
              <a:rPr lang="en-GB" sz="700" b="1" dirty="0">
                <a:solidFill>
                  <a:schemeClr val="bg2"/>
                </a:solidFill>
              </a:rPr>
              <a:t>energy = </a:t>
            </a:r>
            <a:r>
              <a:rPr lang="en-GB" sz="700" b="1" dirty="0" err="1">
                <a:solidFill>
                  <a:schemeClr val="bg2"/>
                </a:solidFill>
              </a:rPr>
              <a:t>calcEnergy</a:t>
            </a:r>
            <a:r>
              <a:rPr lang="en-GB" sz="700" b="1" dirty="0">
                <a:solidFill>
                  <a:schemeClr val="bg2"/>
                </a:solidFill>
              </a:rPr>
              <a:t>(</a:t>
            </a:r>
            <a:r>
              <a:rPr lang="en-GB" sz="700" b="1" dirty="0" err="1">
                <a:solidFill>
                  <a:schemeClr val="bg2"/>
                </a:solidFill>
              </a:rPr>
              <a:t>bpfiltered</a:t>
            </a:r>
            <a:r>
              <a:rPr lang="en-GB" sz="700" b="1" dirty="0">
                <a:solidFill>
                  <a:schemeClr val="bg2"/>
                </a:solidFill>
              </a:rPr>
              <a:t>)</a:t>
            </a:r>
          </a:p>
        </p:txBody>
      </p:sp>
      <p:grpSp>
        <p:nvGrpSpPr>
          <p:cNvPr id="7" name="Group 95"/>
          <p:cNvGrpSpPr>
            <a:grpSpLocks/>
          </p:cNvGrpSpPr>
          <p:nvPr/>
        </p:nvGrpSpPr>
        <p:grpSpPr bwMode="auto">
          <a:xfrm>
            <a:off x="252413" y="2816225"/>
            <a:ext cx="2806700" cy="1800225"/>
            <a:chOff x="159" y="1774"/>
            <a:chExt cx="1768" cy="1134"/>
          </a:xfrm>
        </p:grpSpPr>
        <p:cxnSp>
          <p:nvCxnSpPr>
            <p:cNvPr id="210999" name="AutoShape 55"/>
            <p:cNvCxnSpPr>
              <a:cxnSpLocks noChangeShapeType="1"/>
              <a:stCxn id="210997" idx="1"/>
              <a:endCxn id="210951" idx="1"/>
            </p:cNvCxnSpPr>
            <p:nvPr/>
          </p:nvCxnSpPr>
          <p:spPr bwMode="auto">
            <a:xfrm rot="10800000">
              <a:off x="794" y="1774"/>
              <a:ext cx="1133" cy="1134"/>
            </a:xfrm>
            <a:prstGeom prst="bentConnector3">
              <a:avLst>
                <a:gd name="adj1" fmla="val 112708"/>
              </a:avLst>
            </a:prstGeom>
            <a:noFill/>
            <a:ln w="9525">
              <a:solidFill>
                <a:schemeClr val="tx1"/>
              </a:solidFill>
              <a:miter lim="800000"/>
              <a:headEnd/>
              <a:tailEnd type="triangle" w="med" len="med"/>
            </a:ln>
            <a:effectLst/>
          </p:spPr>
        </p:cxnSp>
        <p:sp>
          <p:nvSpPr>
            <p:cNvPr id="211032" name="Text Box 88"/>
            <p:cNvSpPr txBox="1">
              <a:spLocks noChangeArrowheads="1"/>
            </p:cNvSpPr>
            <p:nvPr/>
          </p:nvSpPr>
          <p:spPr bwMode="auto">
            <a:xfrm>
              <a:off x="204" y="2205"/>
              <a:ext cx="1497" cy="583"/>
            </a:xfrm>
            <a:prstGeom prst="rect">
              <a:avLst/>
            </a:prstGeom>
            <a:solidFill>
              <a:schemeClr val="tx1">
                <a:lumMod val="50000"/>
                <a:lumOff val="50000"/>
              </a:schemeClr>
            </a:solidFill>
            <a:ln w="9525">
              <a:solidFill>
                <a:schemeClr val="bg2"/>
              </a:solidFill>
              <a:miter lim="800000"/>
              <a:headEnd/>
              <a:tailEnd/>
            </a:ln>
            <a:effectLst/>
          </p:spPr>
          <p:txBody>
            <a:bodyPr>
              <a:spAutoFit/>
            </a:bodyPr>
            <a:lstStyle/>
            <a:p>
              <a:pPr algn="ctr">
                <a:spcBef>
                  <a:spcPct val="50000"/>
                </a:spcBef>
              </a:pPr>
              <a:r>
                <a:rPr lang="en-GB" dirty="0">
                  <a:solidFill>
                    <a:schemeClr val="bg2"/>
                  </a:solidFill>
                  <a:effectLst>
                    <a:outerShdw blurRad="38100" dist="38100" dir="2700000" algn="tl">
                      <a:srgbClr val="C0C0C0"/>
                    </a:outerShdw>
                  </a:effectLst>
                </a:rPr>
                <a:t>Development cycle happens in-field, interactively</a:t>
              </a:r>
            </a:p>
          </p:txBody>
        </p:sp>
        <p:sp>
          <p:nvSpPr>
            <p:cNvPr id="211034" name="AutoShape 90"/>
            <p:cNvSpPr>
              <a:spLocks noChangeArrowheads="1"/>
            </p:cNvSpPr>
            <p:nvPr/>
          </p:nvSpPr>
          <p:spPr bwMode="auto">
            <a:xfrm>
              <a:off x="1655" y="2296"/>
              <a:ext cx="136" cy="408"/>
            </a:xfrm>
            <a:prstGeom prst="curvedLeftArrow">
              <a:avLst>
                <a:gd name="adj1" fmla="val 60000"/>
                <a:gd name="adj2" fmla="val 120000"/>
                <a:gd name="adj3" fmla="val 33333"/>
              </a:avLst>
            </a:prstGeom>
            <a:solidFill>
              <a:schemeClr val="tx1">
                <a:lumMod val="65000"/>
                <a:lumOff val="35000"/>
              </a:schemeClr>
            </a:solidFill>
            <a:ln w="9525">
              <a:solidFill>
                <a:schemeClr val="tx1"/>
              </a:solidFill>
              <a:miter lim="800000"/>
              <a:headEnd/>
              <a:tailEnd/>
            </a:ln>
            <a:effectLst/>
          </p:spPr>
          <p:txBody>
            <a:bodyPr wrap="none" anchor="ctr"/>
            <a:lstStyle/>
            <a:p>
              <a:endParaRPr lang="de-CH"/>
            </a:p>
          </p:txBody>
        </p:sp>
        <p:sp>
          <p:nvSpPr>
            <p:cNvPr id="211035" name="AutoShape 91"/>
            <p:cNvSpPr>
              <a:spLocks noChangeArrowheads="1"/>
            </p:cNvSpPr>
            <p:nvPr/>
          </p:nvSpPr>
          <p:spPr bwMode="auto">
            <a:xfrm>
              <a:off x="159" y="2296"/>
              <a:ext cx="136" cy="408"/>
            </a:xfrm>
            <a:prstGeom prst="curvedRightArrow">
              <a:avLst>
                <a:gd name="adj1" fmla="val 60000"/>
                <a:gd name="adj2" fmla="val 120000"/>
                <a:gd name="adj3" fmla="val 33333"/>
              </a:avLst>
            </a:prstGeom>
            <a:solidFill>
              <a:schemeClr val="tx1">
                <a:lumMod val="65000"/>
                <a:lumOff val="35000"/>
              </a:schemeClr>
            </a:solidFill>
            <a:ln w="9525">
              <a:solidFill>
                <a:schemeClr val="tx1"/>
              </a:solidFill>
              <a:miter lim="800000"/>
              <a:headEnd/>
              <a:tailEnd/>
            </a:ln>
            <a:effectLst/>
          </p:spPr>
          <p:txBody>
            <a:bodyPr wrap="none" anchor="ctr"/>
            <a:lstStyle/>
            <a:p>
              <a:endParaRPr lang="de-CH"/>
            </a:p>
          </p:txBody>
        </p:sp>
      </p:grpSp>
      <p:sp>
        <p:nvSpPr>
          <p:cNvPr id="45" name="Datumsplatzhalter 1"/>
          <p:cNvSpPr>
            <a:spLocks noGrp="1"/>
          </p:cNvSpPr>
          <p:nvPr>
            <p:ph type="dt" sz="quarter" idx="10"/>
          </p:nvPr>
        </p:nvSpPr>
        <p:spPr>
          <a:xfrm>
            <a:off x="263524" y="6629400"/>
            <a:ext cx="1822450" cy="457200"/>
          </a:xfrm>
        </p:spPr>
        <p:txBody>
          <a:bodyPr/>
          <a:lstStyle/>
          <a:p>
            <a:pPr>
              <a:defRPr/>
            </a:pPr>
            <a:fld id="{1CC40654-0BFC-45BE-B105-13AC40A5CFD0}" type="datetime1">
              <a:rPr lang="en-US" sz="1200" smtClean="0"/>
              <a:pPr>
                <a:defRPr/>
              </a:pPr>
              <a:t>3/10/2010</a:t>
            </a:fld>
            <a:endParaRPr lang="de-DE" sz="1200" dirty="0">
              <a:cs typeface="ＭＳ Ｐゴシック"/>
            </a:endParaRPr>
          </a:p>
        </p:txBody>
      </p:sp>
      <p:pic>
        <p:nvPicPr>
          <p:cNvPr id="46" name="Picture 45" descr="Untitled.jpg"/>
          <p:cNvPicPr>
            <a:picLocks noChangeAspect="1"/>
          </p:cNvPicPr>
          <p:nvPr/>
        </p:nvPicPr>
        <p:blipFill>
          <a:blip r:embed="rId11" cstate="print"/>
          <a:stretch>
            <a:fillRect/>
          </a:stretch>
        </p:blipFill>
        <p:spPr>
          <a:xfrm>
            <a:off x="7215187" y="-1"/>
            <a:ext cx="1085851" cy="557213"/>
          </a:xfrm>
          <a:prstGeom prst="rect">
            <a:avLst/>
          </a:prstGeom>
        </p:spPr>
      </p:pic>
      <p:sp>
        <p:nvSpPr>
          <p:cNvPr id="47"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fld id="{23D45569-739A-4DEA-BF02-127422E0CE34}" type="slidenum">
              <a:rPr lang="en-GB" sz="1200"/>
              <a:pPr/>
              <a:t>11</a:t>
            </a:fld>
            <a:endParaRPr lang="en-GB" sz="1200" dirty="0"/>
          </a:p>
        </p:txBody>
      </p:sp>
      <p:sp>
        <p:nvSpPr>
          <p:cNvPr id="150530" name="Rectangle 2"/>
          <p:cNvSpPr>
            <a:spLocks noGrp="1" noRot="1" noChangeArrowheads="1"/>
          </p:cNvSpPr>
          <p:nvPr>
            <p:ph type="title"/>
          </p:nvPr>
        </p:nvSpPr>
        <p:spPr/>
        <p:txBody>
          <a:bodyPr/>
          <a:lstStyle/>
          <a:p>
            <a:r>
              <a:rPr lang="en-GB" dirty="0">
                <a:solidFill>
                  <a:schemeClr val="tx1">
                    <a:lumMod val="65000"/>
                    <a:lumOff val="35000"/>
                  </a:schemeClr>
                </a:solidFill>
              </a:rPr>
              <a:t>Hand-coded C vs. </a:t>
            </a:r>
            <a:r>
              <a:rPr lang="en-GB" dirty="0" err="1">
                <a:solidFill>
                  <a:schemeClr val="tx1">
                    <a:lumMod val="65000"/>
                    <a:lumOff val="35000"/>
                  </a:schemeClr>
                </a:solidFill>
              </a:rPr>
              <a:t>Wavescript</a:t>
            </a:r>
            <a:endParaRPr lang="en-GB" dirty="0">
              <a:solidFill>
                <a:schemeClr val="tx1">
                  <a:lumMod val="65000"/>
                  <a:lumOff val="35000"/>
                </a:schemeClr>
              </a:solidFill>
            </a:endParaRPr>
          </a:p>
        </p:txBody>
      </p:sp>
      <p:pic>
        <p:nvPicPr>
          <p:cNvPr id="150531" name="Picture 3"/>
          <p:cNvPicPr>
            <a:picLocks noChangeAspect="1" noChangeArrowheads="1"/>
          </p:cNvPicPr>
          <p:nvPr/>
        </p:nvPicPr>
        <p:blipFill>
          <a:blip r:embed="rId3" cstate="print"/>
          <a:srcRect/>
          <a:stretch>
            <a:fillRect/>
          </a:stretch>
        </p:blipFill>
        <p:spPr bwMode="auto">
          <a:xfrm>
            <a:off x="1547813" y="1466850"/>
            <a:ext cx="5873750" cy="4770438"/>
          </a:xfrm>
          <a:prstGeom prst="rect">
            <a:avLst/>
          </a:prstGeom>
          <a:noFill/>
          <a:ln w="9525">
            <a:noFill/>
            <a:miter lim="800000"/>
            <a:headEnd/>
            <a:tailEnd/>
          </a:ln>
          <a:effectLst/>
        </p:spPr>
      </p:pic>
      <p:sp>
        <p:nvSpPr>
          <p:cNvPr id="150532" name="Oval 4"/>
          <p:cNvSpPr>
            <a:spLocks noChangeArrowheads="1"/>
          </p:cNvSpPr>
          <p:nvPr/>
        </p:nvSpPr>
        <p:spPr bwMode="auto">
          <a:xfrm>
            <a:off x="3097213" y="2276475"/>
            <a:ext cx="647700" cy="1223963"/>
          </a:xfrm>
          <a:prstGeom prst="ellipse">
            <a:avLst/>
          </a:prstGeom>
          <a:noFill/>
          <a:ln w="38100">
            <a:solidFill>
              <a:srgbClr val="FF0000"/>
            </a:solidFill>
            <a:round/>
            <a:headEnd/>
            <a:tailEnd/>
          </a:ln>
          <a:effectLst/>
        </p:spPr>
        <p:txBody>
          <a:bodyPr wrap="none" anchor="ctr"/>
          <a:lstStyle/>
          <a:p>
            <a:endParaRPr lang="de-CH"/>
          </a:p>
        </p:txBody>
      </p:sp>
      <p:sp>
        <p:nvSpPr>
          <p:cNvPr id="150533" name="AutoShape 5"/>
          <p:cNvSpPr>
            <a:spLocks noChangeArrowheads="1"/>
          </p:cNvSpPr>
          <p:nvPr/>
        </p:nvSpPr>
        <p:spPr bwMode="auto">
          <a:xfrm>
            <a:off x="395288" y="4076700"/>
            <a:ext cx="2016125" cy="360363"/>
          </a:xfrm>
          <a:prstGeom prst="wedgeRectCallout">
            <a:avLst>
              <a:gd name="adj1" fmla="val 101259"/>
              <a:gd name="adj2" fmla="val -317843"/>
            </a:avLst>
          </a:prstGeom>
          <a:solidFill>
            <a:schemeClr val="accent1">
              <a:lumMod val="10000"/>
              <a:lumOff val="90000"/>
            </a:schemeClr>
          </a:solidFill>
          <a:ln w="9525">
            <a:solidFill>
              <a:schemeClr val="bg2"/>
            </a:solidFill>
            <a:miter lim="800000"/>
            <a:headEnd/>
            <a:tailEnd/>
          </a:ln>
          <a:effectLst/>
        </p:spPr>
        <p:txBody>
          <a:bodyPr/>
          <a:lstStyle/>
          <a:p>
            <a:pPr eaLnBrk="1" hangingPunct="1"/>
            <a:r>
              <a:rPr lang="en-GB" dirty="0">
                <a:solidFill>
                  <a:schemeClr val="tx1"/>
                </a:solidFill>
                <a:effectLst>
                  <a:outerShdw blurRad="38100" dist="38100" dir="2700000" algn="tl">
                    <a:srgbClr val="C0C0C0"/>
                  </a:outerShdw>
                </a:effectLst>
              </a:rPr>
              <a:t>30% less CPU</a:t>
            </a:r>
          </a:p>
          <a:p>
            <a:pPr algn="ctr"/>
            <a:endParaRPr lang="en-GB" dirty="0"/>
          </a:p>
        </p:txBody>
      </p:sp>
      <p:sp>
        <p:nvSpPr>
          <p:cNvPr id="150534" name="AutoShape 6"/>
          <p:cNvSpPr>
            <a:spLocks noChangeArrowheads="1"/>
          </p:cNvSpPr>
          <p:nvPr/>
        </p:nvSpPr>
        <p:spPr bwMode="auto">
          <a:xfrm>
            <a:off x="4572000" y="3429000"/>
            <a:ext cx="4321175" cy="1223963"/>
          </a:xfrm>
          <a:prstGeom prst="wedgeRectCallout">
            <a:avLst>
              <a:gd name="adj1" fmla="val -62639"/>
              <a:gd name="adj2" fmla="val -78792"/>
            </a:avLst>
          </a:prstGeom>
          <a:solidFill>
            <a:schemeClr val="accent1">
              <a:lumMod val="10000"/>
              <a:lumOff val="90000"/>
            </a:schemeClr>
          </a:solidFill>
          <a:ln w="9525">
            <a:solidFill>
              <a:schemeClr val="bg2"/>
            </a:solidFill>
            <a:miter lim="800000"/>
            <a:headEnd/>
            <a:tailEnd/>
          </a:ln>
          <a:effectLst/>
        </p:spPr>
        <p:txBody>
          <a:bodyPr/>
          <a:lstStyle/>
          <a:p>
            <a:pPr eaLnBrk="1" hangingPunct="1"/>
            <a:r>
              <a:rPr lang="en-GB" dirty="0">
                <a:solidFill>
                  <a:schemeClr val="tx1"/>
                </a:solidFill>
                <a:effectLst>
                  <a:outerShdw blurRad="38100" dist="38100" dir="2700000" algn="tl">
                    <a:srgbClr val="C0C0C0"/>
                  </a:outerShdw>
                </a:effectLst>
              </a:rPr>
              <a:t>Extra resources mean that data can be archived to disk as well as processed (‘spill to disk’, where local stream is pushed to storage co-processor)</a:t>
            </a:r>
          </a:p>
        </p:txBody>
      </p:sp>
      <p:sp>
        <p:nvSpPr>
          <p:cNvPr id="150539" name="Rectangle 11"/>
          <p:cNvSpPr>
            <a:spLocks noChangeArrowheads="1"/>
          </p:cNvSpPr>
          <p:nvPr/>
        </p:nvSpPr>
        <p:spPr bwMode="auto">
          <a:xfrm>
            <a:off x="4427538" y="1844675"/>
            <a:ext cx="3024187" cy="1152525"/>
          </a:xfrm>
          <a:prstGeom prst="rect">
            <a:avLst/>
          </a:prstGeom>
          <a:solidFill>
            <a:schemeClr val="accent1">
              <a:lumMod val="25000"/>
              <a:lumOff val="75000"/>
            </a:schemeClr>
          </a:solidFill>
          <a:ln w="9525">
            <a:solidFill>
              <a:schemeClr val="bg2"/>
            </a:solidFill>
            <a:miter lim="800000"/>
            <a:headEnd/>
            <a:tailEnd/>
          </a:ln>
          <a:effectLst/>
        </p:spPr>
        <p:txBody>
          <a:bodyPr wrap="none" anchor="ctr"/>
          <a:lstStyle/>
          <a:p>
            <a:pPr algn="ctr"/>
            <a:endParaRPr lang="de-DE"/>
          </a:p>
        </p:txBody>
      </p:sp>
      <p:sp>
        <p:nvSpPr>
          <p:cNvPr id="150540" name="Rectangle 12"/>
          <p:cNvSpPr>
            <a:spLocks noChangeArrowheads="1"/>
          </p:cNvSpPr>
          <p:nvPr/>
        </p:nvSpPr>
        <p:spPr bwMode="auto">
          <a:xfrm>
            <a:off x="4572000" y="1916113"/>
            <a:ext cx="360363" cy="288925"/>
          </a:xfrm>
          <a:prstGeom prst="rect">
            <a:avLst/>
          </a:prstGeom>
          <a:solidFill>
            <a:srgbClr val="FFCC99"/>
          </a:solidFill>
          <a:ln w="9525">
            <a:solidFill>
              <a:schemeClr val="bg2"/>
            </a:solidFill>
            <a:miter lim="800000"/>
            <a:headEnd/>
            <a:tailEnd/>
          </a:ln>
          <a:effectLst/>
        </p:spPr>
        <p:txBody>
          <a:bodyPr wrap="none" anchor="ctr"/>
          <a:lstStyle/>
          <a:p>
            <a:endParaRPr lang="de-CH"/>
          </a:p>
        </p:txBody>
      </p:sp>
      <p:sp>
        <p:nvSpPr>
          <p:cNvPr id="150541" name="Rectangle 13"/>
          <p:cNvSpPr>
            <a:spLocks noChangeArrowheads="1"/>
          </p:cNvSpPr>
          <p:nvPr/>
        </p:nvSpPr>
        <p:spPr bwMode="auto">
          <a:xfrm>
            <a:off x="2497138" y="1498600"/>
            <a:ext cx="4537075" cy="215900"/>
          </a:xfrm>
          <a:prstGeom prst="rect">
            <a:avLst/>
          </a:prstGeom>
          <a:solidFill>
            <a:schemeClr val="bg1"/>
          </a:solidFill>
          <a:ln w="9525">
            <a:solidFill>
              <a:schemeClr val="bg1"/>
            </a:solidFill>
            <a:miter lim="800000"/>
            <a:headEnd/>
            <a:tailEnd/>
          </a:ln>
          <a:effectLst/>
        </p:spPr>
        <p:txBody>
          <a:bodyPr wrap="none" anchor="ctr"/>
          <a:lstStyle/>
          <a:p>
            <a:pPr algn="ctr"/>
            <a:endParaRPr lang="de-DE"/>
          </a:p>
        </p:txBody>
      </p:sp>
      <p:sp>
        <p:nvSpPr>
          <p:cNvPr id="150542" name="Rectangle 14"/>
          <p:cNvSpPr>
            <a:spLocks noChangeArrowheads="1"/>
          </p:cNvSpPr>
          <p:nvPr/>
        </p:nvSpPr>
        <p:spPr bwMode="auto">
          <a:xfrm>
            <a:off x="4572000" y="2276475"/>
            <a:ext cx="360363" cy="288925"/>
          </a:xfrm>
          <a:prstGeom prst="rect">
            <a:avLst/>
          </a:prstGeom>
          <a:solidFill>
            <a:srgbClr val="CC99FF"/>
          </a:solidFill>
          <a:ln w="9525">
            <a:solidFill>
              <a:schemeClr val="bg2"/>
            </a:solidFill>
            <a:miter lim="800000"/>
            <a:headEnd/>
            <a:tailEnd/>
          </a:ln>
          <a:effectLst/>
        </p:spPr>
        <p:txBody>
          <a:bodyPr wrap="none" anchor="ctr"/>
          <a:lstStyle/>
          <a:p>
            <a:endParaRPr lang="de-CH"/>
          </a:p>
        </p:txBody>
      </p:sp>
      <p:sp>
        <p:nvSpPr>
          <p:cNvPr id="150543" name="Rectangle 15"/>
          <p:cNvSpPr>
            <a:spLocks noChangeArrowheads="1"/>
          </p:cNvSpPr>
          <p:nvPr/>
        </p:nvSpPr>
        <p:spPr bwMode="auto">
          <a:xfrm>
            <a:off x="4614863" y="2635250"/>
            <a:ext cx="360363" cy="288925"/>
          </a:xfrm>
          <a:prstGeom prst="rect">
            <a:avLst/>
          </a:prstGeom>
          <a:solidFill>
            <a:srgbClr val="993300"/>
          </a:solidFill>
          <a:ln w="9525">
            <a:solidFill>
              <a:schemeClr val="bg2"/>
            </a:solidFill>
            <a:miter lim="800000"/>
            <a:headEnd/>
            <a:tailEnd/>
          </a:ln>
          <a:effectLst/>
        </p:spPr>
        <p:txBody>
          <a:bodyPr wrap="none" anchor="ctr"/>
          <a:lstStyle/>
          <a:p>
            <a:endParaRPr lang="de-CH"/>
          </a:p>
        </p:txBody>
      </p:sp>
      <p:sp>
        <p:nvSpPr>
          <p:cNvPr id="150546" name="Text Box 18"/>
          <p:cNvSpPr txBox="1">
            <a:spLocks noChangeArrowheads="1"/>
          </p:cNvSpPr>
          <p:nvPr/>
        </p:nvSpPr>
        <p:spPr bwMode="auto">
          <a:xfrm>
            <a:off x="5003800" y="1916113"/>
            <a:ext cx="2266950" cy="366712"/>
          </a:xfrm>
          <a:prstGeom prst="rect">
            <a:avLst/>
          </a:prstGeom>
          <a:noFill/>
          <a:ln w="9525">
            <a:noFill/>
            <a:miter lim="800000"/>
            <a:headEnd/>
            <a:tailEnd/>
          </a:ln>
          <a:effectLst/>
        </p:spPr>
        <p:txBody>
          <a:bodyPr wrap="none">
            <a:spAutoFit/>
          </a:bodyPr>
          <a:lstStyle/>
          <a:p>
            <a:r>
              <a:rPr lang="en-GB" b="1" dirty="0">
                <a:solidFill>
                  <a:schemeClr val="bg2"/>
                </a:solidFill>
              </a:rPr>
              <a:t>EVENT DETECTOR</a:t>
            </a:r>
          </a:p>
        </p:txBody>
      </p:sp>
      <p:sp>
        <p:nvSpPr>
          <p:cNvPr id="150547" name="Text Box 19"/>
          <p:cNvSpPr txBox="1">
            <a:spLocks noChangeArrowheads="1"/>
          </p:cNvSpPr>
          <p:nvPr/>
        </p:nvSpPr>
        <p:spPr bwMode="auto">
          <a:xfrm>
            <a:off x="5003800" y="2232025"/>
            <a:ext cx="2381250" cy="366713"/>
          </a:xfrm>
          <a:prstGeom prst="rect">
            <a:avLst/>
          </a:prstGeom>
          <a:noFill/>
          <a:ln w="9525">
            <a:noFill/>
            <a:miter lim="800000"/>
            <a:headEnd/>
            <a:tailEnd/>
          </a:ln>
          <a:effectLst/>
        </p:spPr>
        <p:txBody>
          <a:bodyPr wrap="none">
            <a:spAutoFit/>
          </a:bodyPr>
          <a:lstStyle/>
          <a:p>
            <a:r>
              <a:rPr lang="en-GB" b="1" dirty="0">
                <a:solidFill>
                  <a:schemeClr val="bg2"/>
                </a:solidFill>
              </a:rPr>
              <a:t>DATA ACQUISITION</a:t>
            </a:r>
          </a:p>
        </p:txBody>
      </p:sp>
      <p:sp>
        <p:nvSpPr>
          <p:cNvPr id="150548" name="Text Box 20"/>
          <p:cNvSpPr txBox="1">
            <a:spLocks noChangeArrowheads="1"/>
          </p:cNvSpPr>
          <p:nvPr/>
        </p:nvSpPr>
        <p:spPr bwMode="auto">
          <a:xfrm>
            <a:off x="4932363" y="2584450"/>
            <a:ext cx="1949450" cy="366713"/>
          </a:xfrm>
          <a:prstGeom prst="rect">
            <a:avLst/>
          </a:prstGeom>
          <a:noFill/>
          <a:ln w="9525">
            <a:noFill/>
            <a:miter lim="800000"/>
            <a:headEnd/>
            <a:tailEnd/>
          </a:ln>
          <a:effectLst/>
        </p:spPr>
        <p:txBody>
          <a:bodyPr wrap="none">
            <a:spAutoFit/>
          </a:bodyPr>
          <a:lstStyle/>
          <a:p>
            <a:r>
              <a:rPr lang="en-GB" b="1">
                <a:solidFill>
                  <a:schemeClr val="bg2"/>
                </a:solidFill>
              </a:rPr>
              <a:t>‘SPILL TO DISK’</a:t>
            </a:r>
          </a:p>
        </p:txBody>
      </p:sp>
      <p:sp>
        <p:nvSpPr>
          <p:cNvPr id="150553" name="Text Box 25"/>
          <p:cNvSpPr txBox="1">
            <a:spLocks noChangeArrowheads="1"/>
          </p:cNvSpPr>
          <p:nvPr/>
        </p:nvSpPr>
        <p:spPr bwMode="auto">
          <a:xfrm>
            <a:off x="2597151" y="5800728"/>
            <a:ext cx="295274" cy="276999"/>
          </a:xfrm>
          <a:prstGeom prst="rect">
            <a:avLst/>
          </a:prstGeom>
          <a:solidFill>
            <a:schemeClr val="bg1"/>
          </a:solidFill>
          <a:ln w="9525">
            <a:solidFill>
              <a:schemeClr val="bg2"/>
            </a:solidFill>
            <a:miter lim="800000"/>
            <a:headEnd/>
            <a:tailEnd/>
          </a:ln>
          <a:effectLst/>
        </p:spPr>
        <p:txBody>
          <a:bodyPr wrap="none">
            <a:spAutoFit/>
          </a:bodyPr>
          <a:lstStyle/>
          <a:p>
            <a:r>
              <a:rPr lang="en-GB" sz="1200" b="1" dirty="0" smtClean="0">
                <a:solidFill>
                  <a:schemeClr val="tx1"/>
                </a:solidFill>
              </a:rPr>
              <a:t>C</a:t>
            </a:r>
            <a:endParaRPr lang="en-GB" sz="1200" b="1" dirty="0">
              <a:solidFill>
                <a:schemeClr val="tx1"/>
              </a:solidFill>
            </a:endParaRPr>
          </a:p>
        </p:txBody>
      </p:sp>
      <p:sp>
        <p:nvSpPr>
          <p:cNvPr id="150554" name="Line 26"/>
          <p:cNvSpPr>
            <a:spLocks noChangeShapeType="1"/>
          </p:cNvSpPr>
          <p:nvPr/>
        </p:nvSpPr>
        <p:spPr bwMode="auto">
          <a:xfrm flipV="1">
            <a:off x="2268538" y="5013325"/>
            <a:ext cx="215900" cy="144463"/>
          </a:xfrm>
          <a:prstGeom prst="line">
            <a:avLst/>
          </a:prstGeom>
          <a:noFill/>
          <a:ln w="9525">
            <a:solidFill>
              <a:schemeClr val="bg2"/>
            </a:solidFill>
            <a:round/>
            <a:headEnd/>
            <a:tailEnd type="triangle" w="med" len="med"/>
          </a:ln>
          <a:effectLst/>
        </p:spPr>
        <p:txBody>
          <a:bodyPr/>
          <a:lstStyle/>
          <a:p>
            <a:endParaRPr lang="de-CH"/>
          </a:p>
        </p:txBody>
      </p:sp>
      <p:sp>
        <p:nvSpPr>
          <p:cNvPr id="150555" name="Text Box 27"/>
          <p:cNvSpPr txBox="1">
            <a:spLocks noChangeArrowheads="1"/>
          </p:cNvSpPr>
          <p:nvPr/>
        </p:nvSpPr>
        <p:spPr bwMode="auto">
          <a:xfrm>
            <a:off x="179387" y="6172200"/>
            <a:ext cx="1757597" cy="338554"/>
          </a:xfrm>
          <a:prstGeom prst="rect">
            <a:avLst/>
          </a:prstGeom>
          <a:solidFill>
            <a:schemeClr val="accent2">
              <a:lumMod val="40000"/>
              <a:lumOff val="60000"/>
            </a:schemeClr>
          </a:solidFill>
          <a:ln w="9525">
            <a:solidFill>
              <a:schemeClr val="bg2"/>
            </a:solidFill>
            <a:miter lim="800000"/>
            <a:headEnd/>
            <a:tailEnd/>
          </a:ln>
          <a:effectLst/>
        </p:spPr>
        <p:txBody>
          <a:bodyPr wrap="none">
            <a:spAutoFit/>
          </a:bodyPr>
          <a:lstStyle/>
          <a:p>
            <a:r>
              <a:rPr lang="en-GB" dirty="0" smtClean="0">
                <a:solidFill>
                  <a:schemeClr val="bg2"/>
                </a:solidFill>
              </a:rPr>
              <a:t>WS = </a:t>
            </a:r>
            <a:r>
              <a:rPr lang="en-GB" dirty="0" err="1" smtClean="0">
                <a:solidFill>
                  <a:schemeClr val="bg2"/>
                </a:solidFill>
              </a:rPr>
              <a:t>Wavescript</a:t>
            </a:r>
            <a:endParaRPr lang="en-GB" dirty="0">
              <a:solidFill>
                <a:schemeClr val="bg2"/>
              </a:solidFill>
            </a:endParaRPr>
          </a:p>
        </p:txBody>
      </p:sp>
      <p:sp>
        <p:nvSpPr>
          <p:cNvPr id="150556" name="Line 28"/>
          <p:cNvSpPr>
            <a:spLocks noChangeShapeType="1"/>
          </p:cNvSpPr>
          <p:nvPr/>
        </p:nvSpPr>
        <p:spPr bwMode="auto">
          <a:xfrm flipH="1" flipV="1">
            <a:off x="3708400" y="5013325"/>
            <a:ext cx="142875" cy="144463"/>
          </a:xfrm>
          <a:prstGeom prst="line">
            <a:avLst/>
          </a:prstGeom>
          <a:noFill/>
          <a:ln w="9525">
            <a:solidFill>
              <a:schemeClr val="bg2"/>
            </a:solidFill>
            <a:round/>
            <a:headEnd/>
            <a:tailEnd type="triangle" w="med" len="med"/>
          </a:ln>
          <a:effectLst/>
        </p:spPr>
        <p:txBody>
          <a:bodyPr/>
          <a:lstStyle/>
          <a:p>
            <a:endParaRPr lang="de-CH"/>
          </a:p>
        </p:txBody>
      </p:sp>
      <p:sp>
        <p:nvSpPr>
          <p:cNvPr id="26" name="Datumsplatzhalter 1"/>
          <p:cNvSpPr>
            <a:spLocks noGrp="1"/>
          </p:cNvSpPr>
          <p:nvPr>
            <p:ph type="dt" sz="quarter" idx="10"/>
          </p:nvPr>
        </p:nvSpPr>
        <p:spPr>
          <a:xfrm>
            <a:off x="263524" y="6629400"/>
            <a:ext cx="1822450" cy="457200"/>
          </a:xfrm>
        </p:spPr>
        <p:txBody>
          <a:bodyPr/>
          <a:lstStyle/>
          <a:p>
            <a:pPr>
              <a:defRPr/>
            </a:pPr>
            <a:fld id="{9DCC35AD-6892-4DF2-A0B0-30C74552A629}" type="datetime1">
              <a:rPr lang="en-US" sz="1200" smtClean="0"/>
              <a:pPr>
                <a:defRPr/>
              </a:pPr>
              <a:t>3/10/2010</a:t>
            </a:fld>
            <a:endParaRPr lang="de-DE" sz="1200" dirty="0">
              <a:cs typeface="ＭＳ Ｐゴシック"/>
            </a:endParaRPr>
          </a:p>
        </p:txBody>
      </p:sp>
      <p:pic>
        <p:nvPicPr>
          <p:cNvPr id="28" name="Picture 27" descr="Untitled.jpg"/>
          <p:cNvPicPr>
            <a:picLocks noChangeAspect="1"/>
          </p:cNvPicPr>
          <p:nvPr/>
        </p:nvPicPr>
        <p:blipFill>
          <a:blip r:embed="rId4" cstate="print"/>
          <a:stretch>
            <a:fillRect/>
          </a:stretch>
        </p:blipFill>
        <p:spPr>
          <a:xfrm>
            <a:off x="7215187" y="-1"/>
            <a:ext cx="1085851" cy="557213"/>
          </a:xfrm>
          <a:prstGeom prst="rect">
            <a:avLst/>
          </a:prstGeom>
        </p:spPr>
      </p:pic>
      <p:sp>
        <p:nvSpPr>
          <p:cNvPr id="25" name="Text Box 25"/>
          <p:cNvSpPr txBox="1">
            <a:spLocks noChangeArrowheads="1"/>
          </p:cNvSpPr>
          <p:nvPr/>
        </p:nvSpPr>
        <p:spPr bwMode="auto">
          <a:xfrm>
            <a:off x="5164136" y="5810252"/>
            <a:ext cx="295274" cy="276999"/>
          </a:xfrm>
          <a:prstGeom prst="rect">
            <a:avLst/>
          </a:prstGeom>
          <a:solidFill>
            <a:schemeClr val="bg1"/>
          </a:solidFill>
          <a:ln w="9525">
            <a:solidFill>
              <a:schemeClr val="bg2"/>
            </a:solidFill>
            <a:miter lim="800000"/>
            <a:headEnd/>
            <a:tailEnd/>
          </a:ln>
          <a:effectLst/>
        </p:spPr>
        <p:txBody>
          <a:bodyPr wrap="none">
            <a:spAutoFit/>
          </a:bodyPr>
          <a:lstStyle/>
          <a:p>
            <a:r>
              <a:rPr lang="en-GB" sz="1200" b="1" dirty="0" smtClean="0">
                <a:solidFill>
                  <a:schemeClr val="tx1"/>
                </a:solidFill>
              </a:rPr>
              <a:t>C</a:t>
            </a:r>
            <a:endParaRPr lang="en-GB" sz="1200" b="1" dirty="0">
              <a:solidFill>
                <a:schemeClr val="tx1"/>
              </a:solidFill>
            </a:endParaRPr>
          </a:p>
        </p:txBody>
      </p:sp>
      <p:sp>
        <p:nvSpPr>
          <p:cNvPr id="29"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0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3" grpId="0" animBg="1"/>
      <p:bldP spid="1505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In-situ Application test</a:t>
            </a:r>
            <a:endParaRPr lang="de-CH" dirty="0">
              <a:solidFill>
                <a:schemeClr val="tx1">
                  <a:lumMod val="65000"/>
                  <a:lumOff val="35000"/>
                </a:schemeClr>
              </a:solidFill>
            </a:endParaRPr>
          </a:p>
        </p:txBody>
      </p:sp>
      <p:sp>
        <p:nvSpPr>
          <p:cNvPr id="3" name="Content Placeholder 2"/>
          <p:cNvSpPr>
            <a:spLocks noGrp="1"/>
          </p:cNvSpPr>
          <p:nvPr>
            <p:ph idx="1"/>
          </p:nvPr>
        </p:nvSpPr>
        <p:spPr>
          <a:xfrm>
            <a:off x="381000" y="1579557"/>
            <a:ext cx="8382000" cy="4678362"/>
          </a:xfrm>
        </p:spPr>
        <p:txBody>
          <a:bodyPr/>
          <a:lstStyle/>
          <a:p>
            <a:r>
              <a:rPr lang="en-US" dirty="0" smtClean="0">
                <a:solidFill>
                  <a:schemeClr val="tx1">
                    <a:lumMod val="65000"/>
                    <a:lumOff val="35000"/>
                  </a:schemeClr>
                </a:solidFill>
              </a:rPr>
              <a:t>One-hop network-&gt; extended size antenna on the gateway</a:t>
            </a:r>
          </a:p>
          <a:p>
            <a:r>
              <a:rPr lang="en-US" dirty="0" smtClean="0">
                <a:solidFill>
                  <a:schemeClr val="tx1">
                    <a:lumMod val="65000"/>
                    <a:lumOff val="35000"/>
                  </a:schemeClr>
                </a:solidFill>
              </a:rPr>
              <a:t>Multi-hop network -&gt; standard size antenna on the gateway</a:t>
            </a:r>
            <a:endParaRPr lang="de-CH" dirty="0">
              <a:solidFill>
                <a:schemeClr val="tx1">
                  <a:lumMod val="65000"/>
                  <a:lumOff val="35000"/>
                </a:schemeClr>
              </a:solidFill>
            </a:endParaRPr>
          </a:p>
        </p:txBody>
      </p:sp>
      <p:sp>
        <p:nvSpPr>
          <p:cNvPr id="5" name="Slide Number Placeholder 4"/>
          <p:cNvSpPr>
            <a:spLocks noGrp="1"/>
          </p:cNvSpPr>
          <p:nvPr>
            <p:ph type="sldNum" sz="quarter" idx="11"/>
          </p:nvPr>
        </p:nvSpPr>
        <p:spPr/>
        <p:txBody>
          <a:bodyPr/>
          <a:lstStyle/>
          <a:p>
            <a:pPr>
              <a:defRPr/>
            </a:pPr>
            <a:fld id="{823D078E-B218-412C-93D4-087A70146086}" type="slidenum">
              <a:rPr lang="de-DE" sz="1200" smtClean="0"/>
              <a:pPr>
                <a:defRPr/>
              </a:pPr>
              <a:t>12</a:t>
            </a:fld>
            <a:endParaRPr lang="de-DE" sz="1200" dirty="0"/>
          </a:p>
        </p:txBody>
      </p:sp>
      <p:sp>
        <p:nvSpPr>
          <p:cNvPr id="7" name="Datumsplatzhalter 1"/>
          <p:cNvSpPr>
            <a:spLocks noGrp="1"/>
          </p:cNvSpPr>
          <p:nvPr>
            <p:ph type="dt" sz="quarter" idx="10"/>
          </p:nvPr>
        </p:nvSpPr>
        <p:spPr>
          <a:xfrm>
            <a:off x="263524" y="6629400"/>
            <a:ext cx="1822450" cy="457200"/>
          </a:xfrm>
        </p:spPr>
        <p:txBody>
          <a:bodyPr/>
          <a:lstStyle/>
          <a:p>
            <a:pPr>
              <a:defRPr/>
            </a:pPr>
            <a:fld id="{2AF6CE3E-8B42-41C2-AF19-1AB182E80FD6}" type="datetime1">
              <a:rPr lang="en-US" sz="1200" smtClean="0"/>
              <a:pPr>
                <a:defRPr/>
              </a:pPr>
              <a:t>3/10/2010</a:t>
            </a:fld>
            <a:endParaRPr lang="de-DE" sz="1200" dirty="0">
              <a:cs typeface="ＭＳ Ｐゴシック"/>
            </a:endParaRPr>
          </a:p>
        </p:txBody>
      </p:sp>
      <p:pic>
        <p:nvPicPr>
          <p:cNvPr id="9" name="Picture 8"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0"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pic>
        <p:nvPicPr>
          <p:cNvPr id="11" name="Picture 4"/>
          <p:cNvPicPr>
            <a:picLocks noChangeAspect="1" noChangeArrowheads="1"/>
          </p:cNvPicPr>
          <p:nvPr/>
        </p:nvPicPr>
        <p:blipFill>
          <a:blip r:embed="rId3" cstate="print"/>
          <a:srcRect/>
          <a:stretch>
            <a:fillRect/>
          </a:stretch>
        </p:blipFill>
        <p:spPr bwMode="auto">
          <a:xfrm>
            <a:off x="414338" y="2693987"/>
            <a:ext cx="8329612" cy="3792537"/>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p>
            <a:fld id="{E3D8AC01-CAFE-49A7-8180-6F1DA4FC1A2B}" type="slidenum">
              <a:rPr lang="en-GB" sz="1200"/>
              <a:pPr/>
              <a:t>13</a:t>
            </a:fld>
            <a:endParaRPr lang="en-GB" sz="1200" dirty="0"/>
          </a:p>
        </p:txBody>
      </p:sp>
      <p:sp>
        <p:nvSpPr>
          <p:cNvPr id="145410" name="Rectangle 2"/>
          <p:cNvSpPr>
            <a:spLocks noGrp="1" noRot="1" noChangeArrowheads="1"/>
          </p:cNvSpPr>
          <p:nvPr>
            <p:ph type="title"/>
          </p:nvPr>
        </p:nvSpPr>
        <p:spPr>
          <a:xfrm>
            <a:off x="395287" y="1000126"/>
            <a:ext cx="8382000" cy="766762"/>
          </a:xfrm>
        </p:spPr>
        <p:txBody>
          <a:bodyPr/>
          <a:lstStyle/>
          <a:p>
            <a:r>
              <a:rPr lang="en-GB" dirty="0">
                <a:solidFill>
                  <a:schemeClr val="tx1">
                    <a:lumMod val="65000"/>
                    <a:lumOff val="35000"/>
                  </a:schemeClr>
                </a:solidFill>
              </a:rPr>
              <a:t>Detection data transfer </a:t>
            </a:r>
            <a:r>
              <a:rPr lang="en-GB" dirty="0" smtClean="0">
                <a:solidFill>
                  <a:schemeClr val="tx1">
                    <a:lumMod val="65000"/>
                    <a:lumOff val="35000"/>
                  </a:schemeClr>
                </a:solidFill>
              </a:rPr>
              <a:t>latency for one-hop network  </a:t>
            </a:r>
            <a:endParaRPr lang="en-GB" dirty="0">
              <a:solidFill>
                <a:schemeClr val="tx1">
                  <a:lumMod val="65000"/>
                  <a:lumOff val="35000"/>
                </a:schemeClr>
              </a:solidFill>
            </a:endParaRPr>
          </a:p>
        </p:txBody>
      </p:sp>
      <p:sp>
        <p:nvSpPr>
          <p:cNvPr id="145421" name="Line 13"/>
          <p:cNvSpPr>
            <a:spLocks noChangeShapeType="1"/>
          </p:cNvSpPr>
          <p:nvPr/>
        </p:nvSpPr>
        <p:spPr bwMode="auto">
          <a:xfrm flipH="1">
            <a:off x="2311400" y="2233613"/>
            <a:ext cx="4319588" cy="0"/>
          </a:xfrm>
          <a:prstGeom prst="line">
            <a:avLst/>
          </a:prstGeom>
          <a:noFill/>
          <a:ln w="9525">
            <a:solidFill>
              <a:schemeClr val="bg2"/>
            </a:solidFill>
            <a:round/>
            <a:headEnd/>
            <a:tailEnd type="triangle" w="med" len="med"/>
          </a:ln>
          <a:effectLst/>
        </p:spPr>
        <p:txBody>
          <a:bodyPr/>
          <a:lstStyle/>
          <a:p>
            <a:endParaRPr lang="de-CH"/>
          </a:p>
        </p:txBody>
      </p:sp>
      <p:sp>
        <p:nvSpPr>
          <p:cNvPr id="7" name="Datumsplatzhalter 1"/>
          <p:cNvSpPr>
            <a:spLocks noGrp="1"/>
          </p:cNvSpPr>
          <p:nvPr>
            <p:ph type="dt" sz="quarter" idx="10"/>
          </p:nvPr>
        </p:nvSpPr>
        <p:spPr>
          <a:xfrm>
            <a:off x="263524" y="6629400"/>
            <a:ext cx="1822450" cy="457200"/>
          </a:xfrm>
        </p:spPr>
        <p:txBody>
          <a:bodyPr/>
          <a:lstStyle/>
          <a:p>
            <a:pPr>
              <a:defRPr/>
            </a:pPr>
            <a:fld id="{B629EECA-3772-4971-95EA-55937FDA1EF7}" type="datetime1">
              <a:rPr lang="en-US" sz="1200" smtClean="0"/>
              <a:pPr>
                <a:defRPr/>
              </a:pPr>
              <a:t>3/10/2010</a:t>
            </a:fld>
            <a:endParaRPr lang="de-DE" sz="1200" dirty="0">
              <a:cs typeface="ＭＳ Ｐゴシック"/>
            </a:endParaRPr>
          </a:p>
        </p:txBody>
      </p:sp>
      <p:pic>
        <p:nvPicPr>
          <p:cNvPr id="19457" name="Picture 1"/>
          <p:cNvPicPr>
            <a:picLocks noChangeAspect="1" noChangeArrowheads="1"/>
          </p:cNvPicPr>
          <p:nvPr/>
        </p:nvPicPr>
        <p:blipFill>
          <a:blip r:embed="rId2" cstate="print"/>
          <a:srcRect/>
          <a:stretch>
            <a:fillRect/>
          </a:stretch>
        </p:blipFill>
        <p:spPr bwMode="auto">
          <a:xfrm>
            <a:off x="1443042" y="2043126"/>
            <a:ext cx="5657850" cy="3986213"/>
          </a:xfrm>
          <a:prstGeom prst="rect">
            <a:avLst/>
          </a:prstGeom>
          <a:noFill/>
          <a:ln w="9525">
            <a:noFill/>
            <a:miter lim="800000"/>
            <a:headEnd/>
            <a:tailEnd/>
          </a:ln>
        </p:spPr>
      </p:pic>
      <p:pic>
        <p:nvPicPr>
          <p:cNvPr id="10" name="Picture 9" descr="Untitled.jpg"/>
          <p:cNvPicPr>
            <a:picLocks noChangeAspect="1"/>
          </p:cNvPicPr>
          <p:nvPr/>
        </p:nvPicPr>
        <p:blipFill>
          <a:blip r:embed="rId3" cstate="print"/>
          <a:stretch>
            <a:fillRect/>
          </a:stretch>
        </p:blipFill>
        <p:spPr>
          <a:xfrm>
            <a:off x="7215187" y="-1"/>
            <a:ext cx="1085851" cy="557213"/>
          </a:xfrm>
          <a:prstGeom prst="rect">
            <a:avLst/>
          </a:prstGeom>
        </p:spPr>
      </p:pic>
      <p:sp>
        <p:nvSpPr>
          <p:cNvPr id="9"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p>
            <a:fld id="{E3D8AC01-CAFE-49A7-8180-6F1DA4FC1A2B}" type="slidenum">
              <a:rPr lang="en-GB" sz="1200"/>
              <a:pPr/>
              <a:t>14</a:t>
            </a:fld>
            <a:endParaRPr lang="en-GB" sz="1200" dirty="0"/>
          </a:p>
        </p:txBody>
      </p:sp>
      <p:sp>
        <p:nvSpPr>
          <p:cNvPr id="145410" name="Rectangle 2"/>
          <p:cNvSpPr>
            <a:spLocks noGrp="1" noRot="1" noChangeArrowheads="1"/>
          </p:cNvSpPr>
          <p:nvPr>
            <p:ph type="title"/>
          </p:nvPr>
        </p:nvSpPr>
        <p:spPr>
          <a:xfrm>
            <a:off x="423862" y="971550"/>
            <a:ext cx="8382000" cy="766762"/>
          </a:xfrm>
        </p:spPr>
        <p:txBody>
          <a:bodyPr/>
          <a:lstStyle/>
          <a:p>
            <a:r>
              <a:rPr lang="en-GB" dirty="0">
                <a:solidFill>
                  <a:schemeClr val="tx1">
                    <a:lumMod val="65000"/>
                    <a:lumOff val="35000"/>
                  </a:schemeClr>
                </a:solidFill>
              </a:rPr>
              <a:t>Detection data transfer </a:t>
            </a:r>
            <a:r>
              <a:rPr lang="en-GB" dirty="0" smtClean="0">
                <a:solidFill>
                  <a:schemeClr val="tx1">
                    <a:lumMod val="65000"/>
                    <a:lumOff val="35000"/>
                  </a:schemeClr>
                </a:solidFill>
              </a:rPr>
              <a:t>latency for multi-hop network</a:t>
            </a:r>
            <a:endParaRPr lang="en-GB" dirty="0">
              <a:solidFill>
                <a:schemeClr val="tx1">
                  <a:lumMod val="65000"/>
                  <a:lumOff val="35000"/>
                </a:schemeClr>
              </a:solidFill>
            </a:endParaRPr>
          </a:p>
        </p:txBody>
      </p:sp>
      <p:pic>
        <p:nvPicPr>
          <p:cNvPr id="145412" name="Picture 4"/>
          <p:cNvPicPr>
            <a:picLocks noChangeAspect="1" noChangeArrowheads="1"/>
          </p:cNvPicPr>
          <p:nvPr/>
        </p:nvPicPr>
        <p:blipFill>
          <a:blip r:embed="rId2" cstate="print"/>
          <a:srcRect/>
          <a:stretch>
            <a:fillRect/>
          </a:stretch>
        </p:blipFill>
        <p:spPr bwMode="auto">
          <a:xfrm>
            <a:off x="1889125" y="2014554"/>
            <a:ext cx="5203825" cy="4303712"/>
          </a:xfrm>
          <a:prstGeom prst="rect">
            <a:avLst/>
          </a:prstGeom>
          <a:noFill/>
          <a:ln w="9525">
            <a:noFill/>
            <a:miter lim="800000"/>
            <a:headEnd/>
            <a:tailEnd/>
          </a:ln>
          <a:effectLst/>
        </p:spPr>
      </p:pic>
      <p:sp>
        <p:nvSpPr>
          <p:cNvPr id="145415" name="Text Box 7"/>
          <p:cNvSpPr txBox="1">
            <a:spLocks noChangeArrowheads="1"/>
          </p:cNvSpPr>
          <p:nvPr/>
        </p:nvSpPr>
        <p:spPr bwMode="auto">
          <a:xfrm>
            <a:off x="2627313" y="3500438"/>
            <a:ext cx="4249737" cy="830997"/>
          </a:xfrm>
          <a:prstGeom prst="rect">
            <a:avLst/>
          </a:prstGeom>
          <a:solidFill>
            <a:schemeClr val="accent1">
              <a:lumMod val="10000"/>
              <a:lumOff val="90000"/>
            </a:schemeClr>
          </a:solidFill>
          <a:ln w="9525">
            <a:solidFill>
              <a:schemeClr val="bg2"/>
            </a:solidFill>
            <a:miter lim="800000"/>
            <a:headEnd/>
            <a:tailEnd/>
          </a:ln>
          <a:effectLst/>
        </p:spPr>
        <p:txBody>
          <a:bodyPr>
            <a:spAutoFit/>
          </a:bodyPr>
          <a:lstStyle/>
          <a:p>
            <a:pPr>
              <a:spcBef>
                <a:spcPct val="50000"/>
              </a:spcBef>
            </a:pPr>
            <a:r>
              <a:rPr lang="en-GB" dirty="0">
                <a:solidFill>
                  <a:schemeClr val="tx1"/>
                </a:solidFill>
                <a:effectLst>
                  <a:outerShdw blurRad="38100" dist="38100" dir="2700000" algn="tl">
                    <a:srgbClr val="C0C0C0"/>
                  </a:outerShdw>
                </a:effectLst>
              </a:rPr>
              <a:t>Network latency will become a problem if scientist wants results in &lt;5 seconds (otherwise animal might move position)</a:t>
            </a:r>
          </a:p>
        </p:txBody>
      </p:sp>
      <p:pic>
        <p:nvPicPr>
          <p:cNvPr id="145416" name="Picture 8"/>
          <p:cNvPicPr>
            <a:picLocks noChangeAspect="1" noChangeArrowheads="1"/>
          </p:cNvPicPr>
          <p:nvPr/>
        </p:nvPicPr>
        <p:blipFill>
          <a:blip r:embed="rId3" cstate="print"/>
          <a:srcRect/>
          <a:stretch>
            <a:fillRect/>
          </a:stretch>
        </p:blipFill>
        <p:spPr bwMode="auto">
          <a:xfrm>
            <a:off x="7235825" y="2300314"/>
            <a:ext cx="1562100" cy="1555750"/>
          </a:xfrm>
          <a:prstGeom prst="rect">
            <a:avLst/>
          </a:prstGeom>
          <a:noFill/>
          <a:ln w="9525">
            <a:solidFill>
              <a:schemeClr val="bg2"/>
            </a:solidFill>
            <a:miter lim="800000"/>
            <a:headEnd/>
            <a:tailEnd/>
          </a:ln>
          <a:effectLst/>
        </p:spPr>
      </p:pic>
      <p:sp>
        <p:nvSpPr>
          <p:cNvPr id="145421" name="Line 13"/>
          <p:cNvSpPr>
            <a:spLocks noChangeShapeType="1"/>
          </p:cNvSpPr>
          <p:nvPr/>
        </p:nvSpPr>
        <p:spPr bwMode="auto">
          <a:xfrm flipH="1">
            <a:off x="2311400" y="2233613"/>
            <a:ext cx="4319588" cy="0"/>
          </a:xfrm>
          <a:prstGeom prst="line">
            <a:avLst/>
          </a:prstGeom>
          <a:noFill/>
          <a:ln w="9525">
            <a:solidFill>
              <a:schemeClr val="bg2"/>
            </a:solidFill>
            <a:round/>
            <a:headEnd/>
            <a:tailEnd type="triangle" w="med" len="med"/>
          </a:ln>
          <a:effectLst/>
        </p:spPr>
        <p:txBody>
          <a:bodyPr/>
          <a:lstStyle/>
          <a:p>
            <a:endParaRPr lang="de-CH"/>
          </a:p>
        </p:txBody>
      </p:sp>
      <p:sp>
        <p:nvSpPr>
          <p:cNvPr id="15" name="Datumsplatzhalter 1"/>
          <p:cNvSpPr>
            <a:spLocks noGrp="1"/>
          </p:cNvSpPr>
          <p:nvPr>
            <p:ph type="dt" sz="quarter" idx="10"/>
          </p:nvPr>
        </p:nvSpPr>
        <p:spPr>
          <a:xfrm>
            <a:off x="263524" y="6629400"/>
            <a:ext cx="1822450" cy="457200"/>
          </a:xfrm>
        </p:spPr>
        <p:txBody>
          <a:bodyPr/>
          <a:lstStyle/>
          <a:p>
            <a:pPr>
              <a:defRPr/>
            </a:pPr>
            <a:fld id="{676188C9-E375-4A1C-95A0-DA5A179205D7}" type="datetime1">
              <a:rPr lang="en-US" sz="1200" smtClean="0"/>
              <a:pPr>
                <a:defRPr/>
              </a:pPr>
              <a:t>3/10/2010</a:t>
            </a:fld>
            <a:endParaRPr lang="de-DE" sz="1200" dirty="0">
              <a:cs typeface="ＭＳ Ｐゴシック"/>
            </a:endParaRPr>
          </a:p>
        </p:txBody>
      </p:sp>
      <p:pic>
        <p:nvPicPr>
          <p:cNvPr id="17" name="Picture 16" descr="Untitled.jpg"/>
          <p:cNvPicPr>
            <a:picLocks noChangeAspect="1"/>
          </p:cNvPicPr>
          <p:nvPr/>
        </p:nvPicPr>
        <p:blipFill>
          <a:blip r:embed="rId4" cstate="print"/>
          <a:stretch>
            <a:fillRect/>
          </a:stretch>
        </p:blipFill>
        <p:spPr>
          <a:xfrm>
            <a:off x="7215187" y="-1"/>
            <a:ext cx="1085851" cy="557213"/>
          </a:xfrm>
          <a:prstGeom prst="rect">
            <a:avLst/>
          </a:prstGeom>
        </p:spPr>
      </p:pic>
      <p:sp>
        <p:nvSpPr>
          <p:cNvPr id="11"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General Operating Performance </a:t>
            </a:r>
            <a:endParaRPr lang="de-CH"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dirty="0" smtClean="0">
                <a:solidFill>
                  <a:schemeClr val="tx1">
                    <a:lumMod val="65000"/>
                    <a:lumOff val="35000"/>
                  </a:schemeClr>
                </a:solidFill>
              </a:rPr>
              <a:t>To examine regular application performance -&gt; run application for 2 hours</a:t>
            </a:r>
          </a:p>
          <a:p>
            <a:pPr lvl="1"/>
            <a:r>
              <a:rPr lang="en-US" sz="2400" dirty="0" smtClean="0">
                <a:solidFill>
                  <a:schemeClr val="tx1">
                    <a:lumMod val="65000"/>
                    <a:lumOff val="35000"/>
                  </a:schemeClr>
                </a:solidFill>
              </a:rPr>
              <a:t>683 events by </a:t>
            </a:r>
            <a:r>
              <a:rPr lang="en-US" sz="2400" dirty="0" err="1" smtClean="0">
                <a:solidFill>
                  <a:schemeClr val="tx1">
                    <a:lumMod val="65000"/>
                    <a:lumOff val="35000"/>
                  </a:schemeClr>
                </a:solidFill>
              </a:rPr>
              <a:t>mermot</a:t>
            </a:r>
            <a:r>
              <a:rPr lang="en-US" sz="2400" dirty="0" smtClean="0">
                <a:solidFill>
                  <a:schemeClr val="tx1">
                    <a:lumMod val="65000"/>
                    <a:lumOff val="35000"/>
                  </a:schemeClr>
                </a:solidFill>
              </a:rPr>
              <a:t> vocalization</a:t>
            </a:r>
          </a:p>
          <a:p>
            <a:pPr lvl="1"/>
            <a:r>
              <a:rPr lang="en-US" sz="2400" dirty="0" smtClean="0">
                <a:solidFill>
                  <a:schemeClr val="tx1">
                    <a:lumMod val="65000"/>
                    <a:lumOff val="35000"/>
                  </a:schemeClr>
                </a:solidFill>
              </a:rPr>
              <a:t>5 out of 683 detections dropped(99.3% success rate)</a:t>
            </a:r>
          </a:p>
          <a:p>
            <a:pPr lvl="1"/>
            <a:r>
              <a:rPr lang="en-US" sz="2400" dirty="0" smtClean="0">
                <a:solidFill>
                  <a:schemeClr val="tx1">
                    <a:lumMod val="65000"/>
                    <a:lumOff val="35000"/>
                  </a:schemeClr>
                </a:solidFill>
              </a:rPr>
              <a:t>Failure due to overflow of 512K network buffer</a:t>
            </a:r>
          </a:p>
          <a:p>
            <a:pPr lvl="1">
              <a:buNone/>
            </a:pPr>
            <a:endParaRPr lang="en-US" sz="2400" dirty="0" smtClean="0">
              <a:solidFill>
                <a:schemeClr val="tx1">
                  <a:lumMod val="65000"/>
                  <a:lumOff val="35000"/>
                </a:schemeClr>
              </a:solidFill>
            </a:endParaRPr>
          </a:p>
          <a:p>
            <a:r>
              <a:rPr lang="en-US" dirty="0" smtClean="0">
                <a:solidFill>
                  <a:schemeClr val="tx1">
                    <a:lumMod val="65000"/>
                    <a:lumOff val="35000"/>
                  </a:schemeClr>
                </a:solidFill>
              </a:rPr>
              <a:t>Deployment during rain storm</a:t>
            </a:r>
          </a:p>
          <a:p>
            <a:pPr lvl="1"/>
            <a:r>
              <a:rPr lang="en-US" sz="2400" dirty="0" smtClean="0">
                <a:solidFill>
                  <a:schemeClr val="tx1">
                    <a:lumMod val="65000"/>
                    <a:lumOff val="35000"/>
                  </a:schemeClr>
                </a:solidFill>
              </a:rPr>
              <a:t>Over 436 seconds -&gt; 2894 false detections</a:t>
            </a:r>
          </a:p>
          <a:p>
            <a:pPr lvl="1"/>
            <a:r>
              <a:rPr lang="en-US" sz="2400" dirty="0" smtClean="0">
                <a:solidFill>
                  <a:schemeClr val="tx1">
                    <a:lumMod val="65000"/>
                    <a:lumOff val="35000"/>
                  </a:schemeClr>
                </a:solidFill>
              </a:rPr>
              <a:t>Successful transmission -&gt; 10% of data generated</a:t>
            </a:r>
          </a:p>
          <a:p>
            <a:pPr lvl="1"/>
            <a:r>
              <a:rPr lang="en-US" sz="2400" dirty="0" smtClean="0">
                <a:solidFill>
                  <a:schemeClr val="tx1">
                    <a:lumMod val="65000"/>
                    <a:lumOff val="35000"/>
                  </a:schemeClr>
                </a:solidFill>
              </a:rPr>
              <a:t>Ability to deal with overloading in a graceful manner </a:t>
            </a:r>
          </a:p>
        </p:txBody>
      </p:sp>
      <p:sp>
        <p:nvSpPr>
          <p:cNvPr id="5" name="Slide Number Placeholder 4"/>
          <p:cNvSpPr>
            <a:spLocks noGrp="1"/>
          </p:cNvSpPr>
          <p:nvPr>
            <p:ph type="sldNum" sz="quarter" idx="11"/>
          </p:nvPr>
        </p:nvSpPr>
        <p:spPr/>
        <p:txBody>
          <a:bodyPr/>
          <a:lstStyle/>
          <a:p>
            <a:pPr>
              <a:defRPr/>
            </a:pPr>
            <a:fld id="{823D078E-B218-412C-93D4-087A70146086}" type="slidenum">
              <a:rPr lang="de-DE" sz="1200" smtClean="0"/>
              <a:pPr>
                <a:defRPr/>
              </a:pPr>
              <a:t>15</a:t>
            </a:fld>
            <a:endParaRPr lang="de-DE" sz="1200" dirty="0"/>
          </a:p>
        </p:txBody>
      </p:sp>
      <p:sp>
        <p:nvSpPr>
          <p:cNvPr id="7" name="Datumsplatzhalter 1"/>
          <p:cNvSpPr>
            <a:spLocks noGrp="1"/>
          </p:cNvSpPr>
          <p:nvPr>
            <p:ph type="dt" sz="quarter" idx="10"/>
          </p:nvPr>
        </p:nvSpPr>
        <p:spPr>
          <a:xfrm>
            <a:off x="263524" y="6629400"/>
            <a:ext cx="1822450" cy="457200"/>
          </a:xfrm>
        </p:spPr>
        <p:txBody>
          <a:bodyPr/>
          <a:lstStyle/>
          <a:p>
            <a:pPr>
              <a:defRPr/>
            </a:pPr>
            <a:fld id="{5B042D0F-ED98-494A-AEA9-58687356A042}" type="datetime1">
              <a:rPr lang="en-US" sz="1200" smtClean="0"/>
              <a:pPr>
                <a:defRPr/>
              </a:pPr>
              <a:t>3/10/2010</a:t>
            </a:fld>
            <a:endParaRPr lang="de-DE" sz="1200" dirty="0">
              <a:cs typeface="ＭＳ Ｐゴシック"/>
            </a:endParaRPr>
          </a:p>
        </p:txBody>
      </p:sp>
      <p:pic>
        <p:nvPicPr>
          <p:cNvPr id="9" name="Picture 8"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0"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1"/>
          </p:nvPr>
        </p:nvSpPr>
        <p:spPr/>
        <p:txBody>
          <a:bodyPr/>
          <a:lstStyle/>
          <a:p>
            <a:fld id="{4FE809CC-DB1D-4A26-AA42-144C50F04A97}" type="slidenum">
              <a:rPr lang="en-GB" sz="1200"/>
              <a:pPr/>
              <a:t>16</a:t>
            </a:fld>
            <a:endParaRPr lang="en-GB" sz="1200" dirty="0"/>
          </a:p>
        </p:txBody>
      </p:sp>
      <p:sp>
        <p:nvSpPr>
          <p:cNvPr id="25602" name="Rectangle 2"/>
          <p:cNvSpPr>
            <a:spLocks noGrp="1" noRot="1" noChangeArrowheads="1"/>
          </p:cNvSpPr>
          <p:nvPr>
            <p:ph type="title"/>
          </p:nvPr>
        </p:nvSpPr>
        <p:spPr/>
        <p:txBody>
          <a:bodyPr/>
          <a:lstStyle/>
          <a:p>
            <a:r>
              <a:rPr lang="en-GB" dirty="0">
                <a:solidFill>
                  <a:schemeClr val="tx1">
                    <a:lumMod val="65000"/>
                    <a:lumOff val="35000"/>
                  </a:schemeClr>
                </a:solidFill>
              </a:rPr>
              <a:t>Local vs. sink processing trade-off</a:t>
            </a:r>
          </a:p>
        </p:txBody>
      </p:sp>
      <p:pic>
        <p:nvPicPr>
          <p:cNvPr id="25608" name="Picture 8"/>
          <p:cNvPicPr>
            <a:picLocks noChangeAspect="1" noChangeArrowheads="1"/>
          </p:cNvPicPr>
          <p:nvPr/>
        </p:nvPicPr>
        <p:blipFill>
          <a:blip r:embed="rId3" cstate="print"/>
          <a:srcRect/>
          <a:stretch>
            <a:fillRect/>
          </a:stretch>
        </p:blipFill>
        <p:spPr bwMode="auto">
          <a:xfrm>
            <a:off x="1633538" y="1525588"/>
            <a:ext cx="5746750" cy="4783137"/>
          </a:xfrm>
          <a:prstGeom prst="rect">
            <a:avLst/>
          </a:prstGeom>
          <a:noFill/>
          <a:ln w="9525">
            <a:noFill/>
            <a:miter lim="800000"/>
            <a:headEnd/>
            <a:tailEnd/>
          </a:ln>
          <a:effectLst/>
        </p:spPr>
      </p:pic>
      <p:sp>
        <p:nvSpPr>
          <p:cNvPr id="25617" name="Rectangle 17"/>
          <p:cNvSpPr>
            <a:spLocks noChangeArrowheads="1"/>
          </p:cNvSpPr>
          <p:nvPr/>
        </p:nvSpPr>
        <p:spPr bwMode="auto">
          <a:xfrm>
            <a:off x="4427538" y="1916113"/>
            <a:ext cx="3384550" cy="792162"/>
          </a:xfrm>
          <a:prstGeom prst="rect">
            <a:avLst/>
          </a:prstGeom>
          <a:solidFill>
            <a:schemeClr val="accent1">
              <a:lumMod val="25000"/>
              <a:lumOff val="75000"/>
            </a:schemeClr>
          </a:solidFill>
          <a:ln w="9525">
            <a:solidFill>
              <a:schemeClr val="bg2"/>
            </a:solidFill>
            <a:miter lim="800000"/>
            <a:headEnd/>
            <a:tailEnd/>
          </a:ln>
          <a:effectLst/>
        </p:spPr>
        <p:txBody>
          <a:bodyPr wrap="none" anchor="ctr"/>
          <a:lstStyle/>
          <a:p>
            <a:endParaRPr lang="de-CH"/>
          </a:p>
        </p:txBody>
      </p:sp>
      <p:sp>
        <p:nvSpPr>
          <p:cNvPr id="25618" name="Rectangle 18"/>
          <p:cNvSpPr>
            <a:spLocks noChangeArrowheads="1"/>
          </p:cNvSpPr>
          <p:nvPr/>
        </p:nvSpPr>
        <p:spPr bwMode="auto">
          <a:xfrm>
            <a:off x="4572000" y="2060575"/>
            <a:ext cx="288925" cy="215900"/>
          </a:xfrm>
          <a:prstGeom prst="rect">
            <a:avLst/>
          </a:prstGeom>
          <a:solidFill>
            <a:srgbClr val="CC99FF"/>
          </a:solidFill>
          <a:ln w="9525">
            <a:solidFill>
              <a:schemeClr val="bg2"/>
            </a:solidFill>
            <a:miter lim="800000"/>
            <a:headEnd/>
            <a:tailEnd/>
          </a:ln>
          <a:effectLst/>
        </p:spPr>
        <p:txBody>
          <a:bodyPr wrap="none" anchor="ctr"/>
          <a:lstStyle/>
          <a:p>
            <a:endParaRPr lang="de-CH"/>
          </a:p>
        </p:txBody>
      </p:sp>
      <p:sp>
        <p:nvSpPr>
          <p:cNvPr id="25619" name="Rectangle 19"/>
          <p:cNvSpPr>
            <a:spLocks noChangeArrowheads="1"/>
          </p:cNvSpPr>
          <p:nvPr/>
        </p:nvSpPr>
        <p:spPr bwMode="auto">
          <a:xfrm>
            <a:off x="4572000" y="2349500"/>
            <a:ext cx="288925" cy="215900"/>
          </a:xfrm>
          <a:prstGeom prst="rect">
            <a:avLst/>
          </a:prstGeom>
          <a:solidFill>
            <a:srgbClr val="CCFFFF"/>
          </a:solidFill>
          <a:ln w="9525">
            <a:solidFill>
              <a:schemeClr val="bg2"/>
            </a:solidFill>
            <a:miter lim="800000"/>
            <a:headEnd/>
            <a:tailEnd/>
          </a:ln>
          <a:effectLst/>
        </p:spPr>
        <p:txBody>
          <a:bodyPr wrap="none" anchor="ctr"/>
          <a:lstStyle/>
          <a:p>
            <a:endParaRPr lang="de-CH"/>
          </a:p>
        </p:txBody>
      </p:sp>
      <p:sp>
        <p:nvSpPr>
          <p:cNvPr id="25620" name="Text Box 20"/>
          <p:cNvSpPr txBox="1">
            <a:spLocks noChangeArrowheads="1"/>
          </p:cNvSpPr>
          <p:nvPr/>
        </p:nvSpPr>
        <p:spPr bwMode="auto">
          <a:xfrm>
            <a:off x="4932363" y="2276475"/>
            <a:ext cx="2879725" cy="338554"/>
          </a:xfrm>
          <a:prstGeom prst="rect">
            <a:avLst/>
          </a:prstGeom>
          <a:noFill/>
          <a:ln w="9525">
            <a:noFill/>
            <a:miter lim="800000"/>
            <a:headEnd/>
            <a:tailEnd/>
          </a:ln>
          <a:effectLst/>
        </p:spPr>
        <p:txBody>
          <a:bodyPr>
            <a:spAutoFit/>
          </a:bodyPr>
          <a:lstStyle/>
          <a:p>
            <a:pPr>
              <a:spcBef>
                <a:spcPct val="50000"/>
              </a:spcBef>
            </a:pPr>
            <a:r>
              <a:rPr lang="en-GB" b="1" dirty="0" smtClean="0">
                <a:solidFill>
                  <a:schemeClr val="bg1"/>
                </a:solidFill>
              </a:rPr>
              <a:t>Data </a:t>
            </a:r>
            <a:r>
              <a:rPr lang="en-GB" b="1" dirty="0">
                <a:solidFill>
                  <a:schemeClr val="bg1"/>
                </a:solidFill>
              </a:rPr>
              <a:t>PROCESSING TIME</a:t>
            </a:r>
          </a:p>
        </p:txBody>
      </p:sp>
      <p:sp>
        <p:nvSpPr>
          <p:cNvPr id="25621" name="Text Box 21"/>
          <p:cNvSpPr txBox="1">
            <a:spLocks noChangeArrowheads="1"/>
          </p:cNvSpPr>
          <p:nvPr/>
        </p:nvSpPr>
        <p:spPr bwMode="auto">
          <a:xfrm>
            <a:off x="4932363" y="1989138"/>
            <a:ext cx="2879725" cy="338554"/>
          </a:xfrm>
          <a:prstGeom prst="rect">
            <a:avLst/>
          </a:prstGeom>
          <a:noFill/>
          <a:ln w="9525">
            <a:noFill/>
            <a:miter lim="800000"/>
            <a:headEnd/>
            <a:tailEnd/>
          </a:ln>
          <a:effectLst/>
        </p:spPr>
        <p:txBody>
          <a:bodyPr>
            <a:spAutoFit/>
          </a:bodyPr>
          <a:lstStyle/>
          <a:p>
            <a:pPr>
              <a:spcBef>
                <a:spcPct val="50000"/>
              </a:spcBef>
            </a:pPr>
            <a:r>
              <a:rPr lang="en-GB" b="1" dirty="0">
                <a:solidFill>
                  <a:schemeClr val="bg1"/>
                </a:solidFill>
              </a:rPr>
              <a:t>NETWORK LATENCY</a:t>
            </a:r>
          </a:p>
        </p:txBody>
      </p:sp>
      <p:sp>
        <p:nvSpPr>
          <p:cNvPr id="25623" name="Rectangle 23"/>
          <p:cNvSpPr>
            <a:spLocks noChangeArrowheads="1"/>
          </p:cNvSpPr>
          <p:nvPr/>
        </p:nvSpPr>
        <p:spPr bwMode="auto">
          <a:xfrm>
            <a:off x="2484438" y="1557338"/>
            <a:ext cx="4392612" cy="215900"/>
          </a:xfrm>
          <a:prstGeom prst="rect">
            <a:avLst/>
          </a:prstGeom>
          <a:solidFill>
            <a:schemeClr val="bg1"/>
          </a:solidFill>
          <a:ln w="9525">
            <a:solidFill>
              <a:schemeClr val="bg1"/>
            </a:solidFill>
            <a:miter lim="800000"/>
            <a:headEnd/>
            <a:tailEnd/>
          </a:ln>
          <a:effectLst/>
        </p:spPr>
        <p:txBody>
          <a:bodyPr wrap="none" anchor="ctr"/>
          <a:lstStyle/>
          <a:p>
            <a:endParaRPr lang="de-CH"/>
          </a:p>
        </p:txBody>
      </p:sp>
      <p:grpSp>
        <p:nvGrpSpPr>
          <p:cNvPr id="2" name="Group 26"/>
          <p:cNvGrpSpPr>
            <a:grpSpLocks/>
          </p:cNvGrpSpPr>
          <p:nvPr/>
        </p:nvGrpSpPr>
        <p:grpSpPr bwMode="auto">
          <a:xfrm>
            <a:off x="4643438" y="3213100"/>
            <a:ext cx="2522537" cy="2879725"/>
            <a:chOff x="2925" y="2024"/>
            <a:chExt cx="1589" cy="1814"/>
          </a:xfrm>
        </p:grpSpPr>
        <p:sp>
          <p:nvSpPr>
            <p:cNvPr id="25624" name="Rectangle 24"/>
            <p:cNvSpPr>
              <a:spLocks noChangeArrowheads="1"/>
            </p:cNvSpPr>
            <p:nvPr/>
          </p:nvSpPr>
          <p:spPr bwMode="auto">
            <a:xfrm>
              <a:off x="2925" y="2024"/>
              <a:ext cx="1543" cy="1678"/>
            </a:xfrm>
            <a:prstGeom prst="rect">
              <a:avLst/>
            </a:prstGeom>
            <a:solidFill>
              <a:schemeClr val="bg1"/>
            </a:solidFill>
            <a:ln w="9525">
              <a:solidFill>
                <a:schemeClr val="bg1"/>
              </a:solidFill>
              <a:miter lim="800000"/>
              <a:headEnd/>
              <a:tailEnd/>
            </a:ln>
            <a:effectLst/>
          </p:spPr>
          <p:txBody>
            <a:bodyPr wrap="none" anchor="ctr"/>
            <a:lstStyle/>
            <a:p>
              <a:endParaRPr lang="de-CH"/>
            </a:p>
          </p:txBody>
        </p:sp>
        <p:sp>
          <p:nvSpPr>
            <p:cNvPr id="25625" name="Rectangle 25"/>
            <p:cNvSpPr>
              <a:spLocks noChangeArrowheads="1"/>
            </p:cNvSpPr>
            <p:nvPr/>
          </p:nvSpPr>
          <p:spPr bwMode="auto">
            <a:xfrm>
              <a:off x="2971" y="3714"/>
              <a:ext cx="1543" cy="124"/>
            </a:xfrm>
            <a:prstGeom prst="rect">
              <a:avLst/>
            </a:prstGeom>
            <a:solidFill>
              <a:schemeClr val="bg1"/>
            </a:solidFill>
            <a:ln w="9525">
              <a:solidFill>
                <a:schemeClr val="bg1"/>
              </a:solidFill>
              <a:miter lim="800000"/>
              <a:headEnd/>
              <a:tailEnd/>
            </a:ln>
            <a:effectLst/>
          </p:spPr>
          <p:txBody>
            <a:bodyPr wrap="none" anchor="ctr"/>
            <a:lstStyle/>
            <a:p>
              <a:endParaRPr lang="de-CH"/>
            </a:p>
          </p:txBody>
        </p:sp>
      </p:grpSp>
      <p:sp>
        <p:nvSpPr>
          <p:cNvPr id="25630" name="AutoShape 30"/>
          <p:cNvSpPr>
            <a:spLocks noChangeArrowheads="1"/>
          </p:cNvSpPr>
          <p:nvPr/>
        </p:nvSpPr>
        <p:spPr bwMode="auto">
          <a:xfrm>
            <a:off x="179388" y="3141663"/>
            <a:ext cx="3095625" cy="361950"/>
          </a:xfrm>
          <a:prstGeom prst="wedgeRectCallout">
            <a:avLst>
              <a:gd name="adj1" fmla="val 42463"/>
              <a:gd name="adj2" fmla="val 278069"/>
            </a:avLst>
          </a:prstGeom>
          <a:solidFill>
            <a:schemeClr val="accent1">
              <a:lumMod val="10000"/>
              <a:lumOff val="90000"/>
            </a:schemeClr>
          </a:solidFill>
          <a:ln w="9525">
            <a:solidFill>
              <a:schemeClr val="bg2"/>
            </a:solidFill>
            <a:miter lim="800000"/>
            <a:headEnd/>
            <a:tailEnd/>
          </a:ln>
          <a:effectLst/>
        </p:spPr>
        <p:txBody>
          <a:bodyPr/>
          <a:lstStyle/>
          <a:p>
            <a:pPr eaLnBrk="1" hangingPunct="1"/>
            <a:r>
              <a:rPr lang="en-GB" dirty="0">
                <a:solidFill>
                  <a:schemeClr val="tx1"/>
                </a:solidFill>
                <a:effectLst>
                  <a:outerShdw blurRad="38100" dist="38100" dir="2700000" algn="tl">
                    <a:srgbClr val="C0C0C0"/>
                  </a:outerShdw>
                </a:effectLst>
                <a:latin typeface="Arial" pitchFamily="34" charset="0"/>
                <a:cs typeface="Arial" pitchFamily="34" charset="0"/>
              </a:rPr>
              <a:t>Send raw data, process at sink</a:t>
            </a:r>
          </a:p>
        </p:txBody>
      </p:sp>
      <p:sp>
        <p:nvSpPr>
          <p:cNvPr id="25631" name="AutoShape 31"/>
          <p:cNvSpPr>
            <a:spLocks noChangeArrowheads="1"/>
          </p:cNvSpPr>
          <p:nvPr/>
        </p:nvSpPr>
        <p:spPr bwMode="auto">
          <a:xfrm>
            <a:off x="5292725" y="3068638"/>
            <a:ext cx="3095625" cy="361950"/>
          </a:xfrm>
          <a:prstGeom prst="wedgeRectCallout">
            <a:avLst>
              <a:gd name="adj1" fmla="val -31435"/>
              <a:gd name="adj2" fmla="val 278069"/>
            </a:avLst>
          </a:prstGeom>
          <a:solidFill>
            <a:schemeClr val="accent1">
              <a:lumMod val="10000"/>
              <a:lumOff val="90000"/>
            </a:schemeClr>
          </a:solidFill>
          <a:ln w="9525">
            <a:solidFill>
              <a:schemeClr val="bg2"/>
            </a:solidFill>
            <a:miter lim="800000"/>
            <a:headEnd/>
            <a:tailEnd/>
          </a:ln>
          <a:effectLst/>
        </p:spPr>
        <p:txBody>
          <a:bodyPr/>
          <a:lstStyle/>
          <a:p>
            <a:pPr algn="ctr" eaLnBrk="1" hangingPunct="1"/>
            <a:r>
              <a:rPr lang="en-GB" dirty="0">
                <a:solidFill>
                  <a:schemeClr val="tx1"/>
                </a:solidFill>
                <a:effectLst>
                  <a:outerShdw blurRad="38100" dist="38100" dir="2700000" algn="tl">
                    <a:srgbClr val="C0C0C0"/>
                  </a:outerShdw>
                </a:effectLst>
                <a:latin typeface="Arial" pitchFamily="34" charset="0"/>
                <a:cs typeface="Arial" pitchFamily="34" charset="0"/>
              </a:rPr>
              <a:t>Process locally, send 800B</a:t>
            </a:r>
          </a:p>
        </p:txBody>
      </p:sp>
      <p:sp>
        <p:nvSpPr>
          <p:cNvPr id="25633" name="Rectangle 33"/>
          <p:cNvSpPr>
            <a:spLocks noChangeArrowheads="1"/>
          </p:cNvSpPr>
          <p:nvPr/>
        </p:nvSpPr>
        <p:spPr bwMode="auto">
          <a:xfrm>
            <a:off x="107950" y="4724400"/>
            <a:ext cx="1728788" cy="576263"/>
          </a:xfrm>
          <a:prstGeom prst="rect">
            <a:avLst/>
          </a:prstGeom>
          <a:solidFill>
            <a:schemeClr val="accent1">
              <a:lumMod val="10000"/>
              <a:lumOff val="90000"/>
            </a:schemeClr>
          </a:solidFill>
          <a:ln w="9525">
            <a:solidFill>
              <a:schemeClr val="bg2"/>
            </a:solidFill>
            <a:miter lim="800000"/>
            <a:headEnd/>
            <a:tailEnd/>
          </a:ln>
          <a:effectLst/>
        </p:spPr>
        <p:txBody>
          <a:bodyPr wrap="none" anchor="ctr"/>
          <a:lstStyle/>
          <a:p>
            <a:r>
              <a:rPr lang="en-GB" dirty="0" smtClean="0">
                <a:solidFill>
                  <a:schemeClr val="tx1"/>
                </a:solidFill>
              </a:rPr>
              <a:t>Data </a:t>
            </a:r>
            <a:r>
              <a:rPr lang="en-GB" dirty="0">
                <a:solidFill>
                  <a:schemeClr val="tx1"/>
                </a:solidFill>
              </a:rPr>
              <a:t>processing</a:t>
            </a:r>
          </a:p>
        </p:txBody>
      </p:sp>
      <p:sp>
        <p:nvSpPr>
          <p:cNvPr id="25634" name="Line 34"/>
          <p:cNvSpPr>
            <a:spLocks noChangeShapeType="1"/>
          </p:cNvSpPr>
          <p:nvPr/>
        </p:nvSpPr>
        <p:spPr bwMode="auto">
          <a:xfrm>
            <a:off x="1835150" y="5300663"/>
            <a:ext cx="576263" cy="576262"/>
          </a:xfrm>
          <a:prstGeom prst="line">
            <a:avLst/>
          </a:prstGeom>
          <a:noFill/>
          <a:ln w="9525">
            <a:solidFill>
              <a:schemeClr val="bg2"/>
            </a:solidFill>
            <a:round/>
            <a:headEnd/>
            <a:tailEnd type="triangle" w="med" len="med"/>
          </a:ln>
          <a:effectLst/>
        </p:spPr>
        <p:txBody>
          <a:bodyPr/>
          <a:lstStyle/>
          <a:p>
            <a:endParaRPr lang="de-CH"/>
          </a:p>
        </p:txBody>
      </p:sp>
      <p:sp>
        <p:nvSpPr>
          <p:cNvPr id="25635" name="Text Box 35"/>
          <p:cNvSpPr txBox="1">
            <a:spLocks noChangeArrowheads="1"/>
          </p:cNvSpPr>
          <p:nvPr/>
        </p:nvSpPr>
        <p:spPr bwMode="auto">
          <a:xfrm>
            <a:off x="2627313" y="3500438"/>
            <a:ext cx="4249737" cy="584775"/>
          </a:xfrm>
          <a:prstGeom prst="rect">
            <a:avLst/>
          </a:prstGeom>
          <a:solidFill>
            <a:schemeClr val="accent1">
              <a:lumMod val="10000"/>
              <a:lumOff val="90000"/>
            </a:schemeClr>
          </a:solidFill>
          <a:ln w="9525">
            <a:solidFill>
              <a:schemeClr val="bg2"/>
            </a:solidFill>
            <a:miter lim="800000"/>
            <a:headEnd/>
            <a:tailEnd/>
          </a:ln>
          <a:effectLst/>
        </p:spPr>
        <p:txBody>
          <a:bodyPr>
            <a:spAutoFit/>
          </a:bodyPr>
          <a:lstStyle/>
          <a:p>
            <a:pPr>
              <a:spcBef>
                <a:spcPct val="50000"/>
              </a:spcBef>
            </a:pPr>
            <a:r>
              <a:rPr lang="en-GB" dirty="0">
                <a:solidFill>
                  <a:schemeClr val="tx1"/>
                </a:solidFill>
                <a:effectLst>
                  <a:outerShdw blurRad="38100" dist="38100" dir="2700000" algn="tl">
                    <a:srgbClr val="C0C0C0"/>
                  </a:outerShdw>
                </a:effectLst>
              </a:rPr>
              <a:t>As hops from sink increases, benefit of processing </a:t>
            </a:r>
            <a:r>
              <a:rPr lang="en-GB" dirty="0" smtClean="0">
                <a:solidFill>
                  <a:schemeClr val="tx1"/>
                </a:solidFill>
                <a:effectLst>
                  <a:outerShdw blurRad="38100" dist="38100" dir="2700000" algn="tl">
                    <a:srgbClr val="C0C0C0"/>
                  </a:outerShdw>
                </a:effectLst>
              </a:rPr>
              <a:t>Data </a:t>
            </a:r>
            <a:r>
              <a:rPr lang="en-GB" dirty="0">
                <a:solidFill>
                  <a:schemeClr val="tx1"/>
                </a:solidFill>
                <a:effectLst>
                  <a:outerShdw blurRad="38100" dist="38100" dir="2700000" algn="tl">
                    <a:srgbClr val="C0C0C0"/>
                  </a:outerShdw>
                </a:effectLst>
              </a:rPr>
              <a:t>locally is clearly seen</a:t>
            </a:r>
          </a:p>
        </p:txBody>
      </p:sp>
      <p:sp>
        <p:nvSpPr>
          <p:cNvPr id="21" name="Datumsplatzhalter 1"/>
          <p:cNvSpPr>
            <a:spLocks noGrp="1"/>
          </p:cNvSpPr>
          <p:nvPr>
            <p:ph type="dt" sz="quarter" idx="10"/>
          </p:nvPr>
        </p:nvSpPr>
        <p:spPr>
          <a:xfrm>
            <a:off x="263524" y="6629400"/>
            <a:ext cx="1822450" cy="457200"/>
          </a:xfrm>
        </p:spPr>
        <p:txBody>
          <a:bodyPr/>
          <a:lstStyle/>
          <a:p>
            <a:pPr>
              <a:defRPr/>
            </a:pPr>
            <a:fld id="{08BA9792-5929-4166-A1F9-C368AAAE3D70}" type="datetime1">
              <a:rPr lang="en-US" sz="1200" smtClean="0"/>
              <a:pPr>
                <a:defRPr/>
              </a:pPr>
              <a:t>3/10/2010</a:t>
            </a:fld>
            <a:endParaRPr lang="de-DE" sz="1200" dirty="0">
              <a:cs typeface="ＭＳ Ｐゴシック"/>
            </a:endParaRPr>
          </a:p>
        </p:txBody>
      </p:sp>
      <p:pic>
        <p:nvPicPr>
          <p:cNvPr id="23" name="Picture 22" descr="Untitled.jpg"/>
          <p:cNvPicPr>
            <a:picLocks noChangeAspect="1"/>
          </p:cNvPicPr>
          <p:nvPr/>
        </p:nvPicPr>
        <p:blipFill>
          <a:blip r:embed="rId4" cstate="print"/>
          <a:stretch>
            <a:fillRect/>
          </a:stretch>
        </p:blipFill>
        <p:spPr>
          <a:xfrm>
            <a:off x="7215187" y="-1"/>
            <a:ext cx="1085851" cy="557213"/>
          </a:xfrm>
          <a:prstGeom prst="rect">
            <a:avLst/>
          </a:prstGeom>
        </p:spPr>
      </p:pic>
      <p:sp>
        <p:nvSpPr>
          <p:cNvPr id="24"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563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56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3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56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0" grpId="0" animBg="1"/>
      <p:bldP spid="25631" grpId="0" animBg="1"/>
      <p:bldP spid="25631" grpId="1" animBg="1"/>
      <p:bldP spid="256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757256"/>
            <a:ext cx="8153400" cy="990600"/>
          </a:xfrm>
        </p:spPr>
        <p:txBody>
          <a:bodyPr/>
          <a:lstStyle/>
          <a:p>
            <a:pPr eaLnBrk="1" hangingPunct="1"/>
            <a:r>
              <a:rPr lang="en-US" dirty="0" smtClean="0">
                <a:solidFill>
                  <a:schemeClr val="tx1">
                    <a:lumMod val="65000"/>
                    <a:lumOff val="35000"/>
                  </a:schemeClr>
                </a:solidFill>
              </a:rPr>
              <a:t>Motivation for Reliable Bulk data Transport Protocol</a:t>
            </a:r>
            <a:endParaRPr lang="en-IN" dirty="0" smtClean="0">
              <a:solidFill>
                <a:schemeClr val="tx1">
                  <a:lumMod val="65000"/>
                  <a:lumOff val="35000"/>
                </a:schemeClr>
              </a:solidFill>
            </a:endParaRPr>
          </a:p>
        </p:txBody>
      </p:sp>
      <p:grpSp>
        <p:nvGrpSpPr>
          <p:cNvPr id="2" name="Group 48"/>
          <p:cNvGrpSpPr>
            <a:grpSpLocks/>
          </p:cNvGrpSpPr>
          <p:nvPr/>
        </p:nvGrpSpPr>
        <p:grpSpPr bwMode="auto">
          <a:xfrm>
            <a:off x="357188" y="1857375"/>
            <a:ext cx="8286750" cy="4117975"/>
            <a:chOff x="214282" y="1882622"/>
            <a:chExt cx="6286544" cy="2904720"/>
          </a:xfrm>
        </p:grpSpPr>
        <p:pic>
          <p:nvPicPr>
            <p:cNvPr id="16397" name="Picture 1"/>
            <p:cNvPicPr>
              <a:picLocks noChangeAspect="1" noChangeArrowheads="1"/>
            </p:cNvPicPr>
            <p:nvPr/>
          </p:nvPicPr>
          <p:blipFill>
            <a:blip r:embed="rId3" cstate="print"/>
            <a:srcRect/>
            <a:stretch>
              <a:fillRect/>
            </a:stretch>
          </p:blipFill>
          <p:spPr bwMode="auto">
            <a:xfrm>
              <a:off x="214282" y="1882622"/>
              <a:ext cx="6286544" cy="2904720"/>
            </a:xfrm>
            <a:prstGeom prst="rect">
              <a:avLst/>
            </a:prstGeom>
            <a:noFill/>
            <a:ln w="9525">
              <a:noFill/>
              <a:miter lim="800000"/>
              <a:headEnd/>
              <a:tailEnd/>
            </a:ln>
          </p:spPr>
        </p:pic>
        <p:sp>
          <p:nvSpPr>
            <p:cNvPr id="8" name="Flowchart: Connector 7"/>
            <p:cNvSpPr/>
            <p:nvPr/>
          </p:nvSpPr>
          <p:spPr>
            <a:xfrm>
              <a:off x="499705" y="3266675"/>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9" name="Flowchart: Connector 8"/>
            <p:cNvSpPr/>
            <p:nvPr/>
          </p:nvSpPr>
          <p:spPr>
            <a:xfrm>
              <a:off x="714074" y="3278993"/>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0" name="Flowchart: Connector 9"/>
            <p:cNvSpPr/>
            <p:nvPr/>
          </p:nvSpPr>
          <p:spPr>
            <a:xfrm>
              <a:off x="928443" y="3283472"/>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1" name="Flowchart: Connector 10"/>
            <p:cNvSpPr/>
            <p:nvPr/>
          </p:nvSpPr>
          <p:spPr>
            <a:xfrm>
              <a:off x="1142811" y="3291310"/>
              <a:ext cx="143314" cy="1422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2" name="Flowchart: Connector 11"/>
            <p:cNvSpPr/>
            <p:nvPr/>
          </p:nvSpPr>
          <p:spPr>
            <a:xfrm>
              <a:off x="1357180" y="3298029"/>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3" name="Flowchart: Connector 12"/>
            <p:cNvSpPr/>
            <p:nvPr/>
          </p:nvSpPr>
          <p:spPr>
            <a:xfrm>
              <a:off x="1571549" y="3302508"/>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4" name="Flowchart: Connector 13"/>
            <p:cNvSpPr/>
            <p:nvPr/>
          </p:nvSpPr>
          <p:spPr>
            <a:xfrm>
              <a:off x="1785918" y="3313706"/>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5" name="Flowchart: Connector 14"/>
            <p:cNvSpPr/>
            <p:nvPr/>
          </p:nvSpPr>
          <p:spPr>
            <a:xfrm>
              <a:off x="1982222" y="3329383"/>
              <a:ext cx="142110"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6" name="Flowchart: Connector 15"/>
            <p:cNvSpPr/>
            <p:nvPr/>
          </p:nvSpPr>
          <p:spPr>
            <a:xfrm>
              <a:off x="2196591" y="3348420"/>
              <a:ext cx="142110"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7" name="Flowchart: Connector 16"/>
            <p:cNvSpPr/>
            <p:nvPr/>
          </p:nvSpPr>
          <p:spPr>
            <a:xfrm>
              <a:off x="2385668" y="3366336"/>
              <a:ext cx="142110"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8" name="Flowchart: Connector 17"/>
            <p:cNvSpPr/>
            <p:nvPr/>
          </p:nvSpPr>
          <p:spPr>
            <a:xfrm>
              <a:off x="2580768" y="3366336"/>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9" name="Flowchart: Connector 18"/>
            <p:cNvSpPr/>
            <p:nvPr/>
          </p:nvSpPr>
          <p:spPr>
            <a:xfrm>
              <a:off x="2783094" y="3376414"/>
              <a:ext cx="143314" cy="1422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0" name="Flowchart: Connector 19"/>
            <p:cNvSpPr/>
            <p:nvPr/>
          </p:nvSpPr>
          <p:spPr>
            <a:xfrm>
              <a:off x="2981807" y="3401049"/>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1" name="Flowchart: Connector 20"/>
            <p:cNvSpPr/>
            <p:nvPr/>
          </p:nvSpPr>
          <p:spPr>
            <a:xfrm>
              <a:off x="3170884" y="3417846"/>
              <a:ext cx="143314" cy="142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2" name="Flowchart: Connector 21"/>
            <p:cNvSpPr/>
            <p:nvPr/>
          </p:nvSpPr>
          <p:spPr>
            <a:xfrm>
              <a:off x="3357554" y="3422326"/>
              <a:ext cx="143314" cy="142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3" name="Flowchart: Connector 22"/>
            <p:cNvSpPr/>
            <p:nvPr/>
          </p:nvSpPr>
          <p:spPr>
            <a:xfrm>
              <a:off x="3544223" y="3442482"/>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4" name="Flowchart: Connector 23"/>
            <p:cNvSpPr/>
            <p:nvPr/>
          </p:nvSpPr>
          <p:spPr>
            <a:xfrm>
              <a:off x="3726076" y="3463757"/>
              <a:ext cx="143314" cy="1422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5" name="Flowchart: Connector 24"/>
            <p:cNvSpPr/>
            <p:nvPr/>
          </p:nvSpPr>
          <p:spPr>
            <a:xfrm>
              <a:off x="3929605" y="3483913"/>
              <a:ext cx="142110" cy="1422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6" name="Flowchart: Connector 25"/>
            <p:cNvSpPr/>
            <p:nvPr/>
          </p:nvSpPr>
          <p:spPr>
            <a:xfrm>
              <a:off x="4143974" y="3500710"/>
              <a:ext cx="142110" cy="142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7" name="Flowchart: Connector 26"/>
            <p:cNvSpPr/>
            <p:nvPr/>
          </p:nvSpPr>
          <p:spPr>
            <a:xfrm>
              <a:off x="4329439" y="3525346"/>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8" name="Flowchart: Connector 27"/>
            <p:cNvSpPr/>
            <p:nvPr/>
          </p:nvSpPr>
          <p:spPr>
            <a:xfrm>
              <a:off x="4510087" y="3544382"/>
              <a:ext cx="142110" cy="1422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9" name="Flowchart: Connector 28"/>
            <p:cNvSpPr/>
            <p:nvPr/>
          </p:nvSpPr>
          <p:spPr>
            <a:xfrm>
              <a:off x="4705186" y="3572377"/>
              <a:ext cx="143314" cy="1422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0" name="Flowchart: Connector 29"/>
            <p:cNvSpPr/>
            <p:nvPr/>
          </p:nvSpPr>
          <p:spPr>
            <a:xfrm>
              <a:off x="4901491" y="3599251"/>
              <a:ext cx="143314"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1" name="Flowchart: Connector 30"/>
            <p:cNvSpPr/>
            <p:nvPr/>
          </p:nvSpPr>
          <p:spPr>
            <a:xfrm>
              <a:off x="5072504" y="3633964"/>
              <a:ext cx="142110" cy="1433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2" name="Flowchart: Connector 31"/>
            <p:cNvSpPr/>
            <p:nvPr/>
          </p:nvSpPr>
          <p:spPr>
            <a:xfrm>
              <a:off x="5270012" y="3656360"/>
              <a:ext cx="142110" cy="142213"/>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IN"/>
            </a:p>
          </p:txBody>
        </p:sp>
        <p:sp>
          <p:nvSpPr>
            <p:cNvPr id="33" name="Double Brace 32"/>
            <p:cNvSpPr/>
            <p:nvPr/>
          </p:nvSpPr>
          <p:spPr>
            <a:xfrm rot="5400000">
              <a:off x="2489744" y="1116127"/>
              <a:ext cx="731219" cy="4785963"/>
            </a:xfrm>
            <a:prstGeom prst="bracePair">
              <a:avLst/>
            </a:prstGeom>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n-IN"/>
            </a:p>
          </p:txBody>
        </p:sp>
      </p:grpSp>
      <p:cxnSp>
        <p:nvCxnSpPr>
          <p:cNvPr id="35" name="Straight Arrow Connector 34"/>
          <p:cNvCxnSpPr>
            <a:stCxn id="33" idx="3"/>
            <a:endCxn id="37" idx="0"/>
          </p:cNvCxnSpPr>
          <p:nvPr/>
        </p:nvCxnSpPr>
        <p:spPr>
          <a:xfrm rot="5400000">
            <a:off x="3640137" y="4873626"/>
            <a:ext cx="390525" cy="63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 name="Rounded Rectangle 36"/>
          <p:cNvSpPr/>
          <p:nvPr/>
        </p:nvSpPr>
        <p:spPr>
          <a:xfrm>
            <a:off x="3224213" y="5072063"/>
            <a:ext cx="1214437" cy="500062"/>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Source</a:t>
            </a:r>
            <a:endParaRPr lang="en-IN" b="1" dirty="0">
              <a:latin typeface="Arial" pitchFamily="34" charset="0"/>
              <a:cs typeface="Arial" pitchFamily="34" charset="0"/>
            </a:endParaRPr>
          </a:p>
        </p:txBody>
      </p:sp>
      <p:sp>
        <p:nvSpPr>
          <p:cNvPr id="40" name="Rounded Rectangle 39"/>
          <p:cNvSpPr/>
          <p:nvPr/>
        </p:nvSpPr>
        <p:spPr>
          <a:xfrm>
            <a:off x="6500813" y="4929188"/>
            <a:ext cx="1214437" cy="500062"/>
          </a:xfrm>
          <a:prstGeom prst="roundRect">
            <a:avLst/>
          </a:prstGeom>
          <a:solidFill>
            <a:schemeClr val="accent1">
              <a:lumMod val="25000"/>
              <a:lumOff val="75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b="1" dirty="0">
                <a:latin typeface="Arial" pitchFamily="34" charset="0"/>
                <a:cs typeface="Arial" pitchFamily="34" charset="0"/>
              </a:rPr>
              <a:t>sink</a:t>
            </a:r>
            <a:endParaRPr lang="en-IN" b="1" dirty="0">
              <a:latin typeface="Arial" pitchFamily="34" charset="0"/>
              <a:cs typeface="Arial" pitchFamily="34" charset="0"/>
            </a:endParaRPr>
          </a:p>
        </p:txBody>
      </p:sp>
      <p:sp>
        <p:nvSpPr>
          <p:cNvPr id="38" name="TextBox 37"/>
          <p:cNvSpPr txBox="1"/>
          <p:nvPr/>
        </p:nvSpPr>
        <p:spPr>
          <a:xfrm>
            <a:off x="714375" y="1928813"/>
            <a:ext cx="2455863" cy="46196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2400" dirty="0">
                <a:solidFill>
                  <a:srgbClr val="FF0000"/>
                </a:solidFill>
              </a:rPr>
              <a:t>Power Efficiency</a:t>
            </a:r>
            <a:endParaRPr lang="en-IN" sz="2400" dirty="0">
              <a:solidFill>
                <a:srgbClr val="FF0000"/>
              </a:solidFill>
            </a:endParaRPr>
          </a:p>
        </p:txBody>
      </p:sp>
      <p:sp>
        <p:nvSpPr>
          <p:cNvPr id="39" name="TextBox 38"/>
          <p:cNvSpPr txBox="1"/>
          <p:nvPr/>
        </p:nvSpPr>
        <p:spPr>
          <a:xfrm>
            <a:off x="3541713" y="1928813"/>
            <a:ext cx="1827212" cy="46196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2400" dirty="0">
                <a:solidFill>
                  <a:srgbClr val="FF0000"/>
                </a:solidFill>
              </a:rPr>
              <a:t>Interference</a:t>
            </a:r>
            <a:endParaRPr lang="en-IN" sz="2400" dirty="0">
              <a:solidFill>
                <a:srgbClr val="FF0000"/>
              </a:solidFill>
            </a:endParaRPr>
          </a:p>
        </p:txBody>
      </p:sp>
      <p:sp>
        <p:nvSpPr>
          <p:cNvPr id="42" name="TextBox 41"/>
          <p:cNvSpPr txBox="1"/>
          <p:nvPr/>
        </p:nvSpPr>
        <p:spPr>
          <a:xfrm>
            <a:off x="5827713" y="1928813"/>
            <a:ext cx="1673225" cy="46196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2400" dirty="0">
                <a:solidFill>
                  <a:srgbClr val="FF0000"/>
                </a:solidFill>
              </a:rPr>
              <a:t>Bulky Data</a:t>
            </a:r>
            <a:endParaRPr lang="en-IN" sz="2400" dirty="0">
              <a:solidFill>
                <a:srgbClr val="FF0000"/>
              </a:solidFill>
            </a:endParaRPr>
          </a:p>
        </p:txBody>
      </p:sp>
      <p:sp>
        <p:nvSpPr>
          <p:cNvPr id="43" name="Datumsplatzhalter 1"/>
          <p:cNvSpPr>
            <a:spLocks noGrp="1"/>
          </p:cNvSpPr>
          <p:nvPr>
            <p:ph type="dt" sz="quarter" idx="10"/>
          </p:nvPr>
        </p:nvSpPr>
        <p:spPr>
          <a:xfrm>
            <a:off x="263524" y="6629400"/>
            <a:ext cx="1822450" cy="457200"/>
          </a:xfrm>
        </p:spPr>
        <p:txBody>
          <a:bodyPr/>
          <a:lstStyle/>
          <a:p>
            <a:pPr>
              <a:defRPr/>
            </a:pPr>
            <a:fld id="{A04E3629-D587-4D0B-BA88-94CA8CD8DA23}" type="datetime1">
              <a:rPr lang="en-US" sz="1200" smtClean="0"/>
              <a:pPr>
                <a:defRPr/>
              </a:pPr>
              <a:t>3/10/2010</a:t>
            </a:fld>
            <a:endParaRPr lang="de-DE" sz="1200" dirty="0">
              <a:cs typeface="ＭＳ Ｐゴシック"/>
            </a:endParaRPr>
          </a:p>
        </p:txBody>
      </p:sp>
      <p:sp>
        <p:nvSpPr>
          <p:cNvPr id="44"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17</a:t>
            </a:fld>
            <a:endParaRPr lang="de-DE" sz="1200" dirty="0">
              <a:cs typeface="ＭＳ Ｐゴシック"/>
            </a:endParaRPr>
          </a:p>
        </p:txBody>
      </p:sp>
      <p:pic>
        <p:nvPicPr>
          <p:cNvPr id="45" name="Picture 44" descr="Untitled.jpg"/>
          <p:cNvPicPr>
            <a:picLocks noChangeAspect="1"/>
          </p:cNvPicPr>
          <p:nvPr/>
        </p:nvPicPr>
        <p:blipFill>
          <a:blip r:embed="rId4" cstate="print"/>
          <a:stretch>
            <a:fillRect/>
          </a:stretch>
        </p:blipFill>
        <p:spPr>
          <a:xfrm>
            <a:off x="7215187" y="-1"/>
            <a:ext cx="1085851" cy="557213"/>
          </a:xfrm>
          <a:prstGeom prst="rect">
            <a:avLst/>
          </a:prstGeom>
        </p:spPr>
      </p:pic>
      <p:sp>
        <p:nvSpPr>
          <p:cNvPr id="46"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2775" y="871560"/>
            <a:ext cx="8153400" cy="990600"/>
          </a:xfrm>
        </p:spPr>
        <p:txBody>
          <a:bodyPr/>
          <a:lstStyle/>
          <a:p>
            <a:pPr>
              <a:defRPr/>
            </a:pPr>
            <a:r>
              <a:rPr lang="en-US" dirty="0" smtClean="0">
                <a:solidFill>
                  <a:schemeClr val="tx1">
                    <a:lumMod val="65000"/>
                    <a:lumOff val="35000"/>
                  </a:schemeClr>
                </a:solidFill>
              </a:rPr>
              <a:t>Goals of Flush</a:t>
            </a:r>
            <a:endParaRPr lang="en-IN" dirty="0">
              <a:solidFill>
                <a:schemeClr val="tx1">
                  <a:lumMod val="65000"/>
                  <a:lumOff val="35000"/>
                </a:schemeClr>
              </a:solidFill>
            </a:endParaRPr>
          </a:p>
        </p:txBody>
      </p:sp>
      <p:sp>
        <p:nvSpPr>
          <p:cNvPr id="9" name="Content Placeholder 12"/>
          <p:cNvSpPr txBox="1">
            <a:spLocks/>
          </p:cNvSpPr>
          <p:nvPr/>
        </p:nvSpPr>
        <p:spPr>
          <a:xfrm>
            <a:off x="714370" y="1457309"/>
            <a:ext cx="7858125" cy="3786187"/>
          </a:xfrm>
          <a:prstGeom prst="rect">
            <a:avLst/>
          </a:prstGeom>
        </p:spPr>
        <p:txBody>
          <a:bodyPr/>
          <a:lstStyle/>
          <a:p>
            <a:pPr marL="319088" indent="-319088" eaLnBrk="0" hangingPunct="0">
              <a:spcBef>
                <a:spcPts val="700"/>
              </a:spcBef>
              <a:buClr>
                <a:schemeClr val="accent2"/>
              </a:buClr>
              <a:buSzPct val="60000"/>
              <a:buFont typeface="Wingdings" pitchFamily="2" charset="2"/>
              <a:buChar char="§"/>
              <a:defRPr/>
            </a:pPr>
            <a:r>
              <a:rPr lang="en-IN" sz="2400" dirty="0" smtClean="0">
                <a:solidFill>
                  <a:schemeClr val="tx1">
                    <a:lumMod val="65000"/>
                    <a:lumOff val="35000"/>
                  </a:schemeClr>
                </a:solidFill>
                <a:latin typeface="+mn-lt"/>
                <a:cs typeface="+mn-cs"/>
              </a:rPr>
              <a:t>Reliable </a:t>
            </a:r>
            <a:r>
              <a:rPr lang="en-IN" sz="2400" dirty="0">
                <a:solidFill>
                  <a:schemeClr val="tx1">
                    <a:lumMod val="65000"/>
                    <a:lumOff val="35000"/>
                  </a:schemeClr>
                </a:solidFill>
                <a:latin typeface="+mn-lt"/>
                <a:cs typeface="+mn-cs"/>
              </a:rPr>
              <a:t>delivery </a:t>
            </a:r>
          </a:p>
          <a:p>
            <a:pPr marL="776288" lvl="1" indent="-319088" eaLnBrk="0" hangingPunct="0">
              <a:spcBef>
                <a:spcPts val="700"/>
              </a:spcBef>
              <a:buClr>
                <a:schemeClr val="accent2"/>
              </a:buClr>
              <a:buSzPct val="60000"/>
              <a:buFont typeface="Wingdings" pitchFamily="2" charset="2"/>
              <a:buChar char="§"/>
              <a:defRPr/>
            </a:pPr>
            <a:r>
              <a:rPr lang="en-IN" sz="2400" dirty="0">
                <a:solidFill>
                  <a:schemeClr val="tx1">
                    <a:lumMod val="65000"/>
                    <a:lumOff val="35000"/>
                  </a:schemeClr>
                </a:solidFill>
                <a:latin typeface="+mn-lt"/>
                <a:cs typeface="+mn-cs"/>
              </a:rPr>
              <a:t>End-to-End NACK</a:t>
            </a:r>
          </a:p>
          <a:p>
            <a:pPr marL="319088" indent="-319088" eaLnBrk="0" hangingPunct="0">
              <a:spcBef>
                <a:spcPts val="700"/>
              </a:spcBef>
              <a:buClr>
                <a:schemeClr val="accent2"/>
              </a:buClr>
              <a:buSzPct val="60000"/>
              <a:buFont typeface="Wingdings" pitchFamily="2" charset="2"/>
              <a:buChar char="§"/>
              <a:defRPr/>
            </a:pPr>
            <a:r>
              <a:rPr lang="en-IN" sz="2400" dirty="0">
                <a:solidFill>
                  <a:schemeClr val="tx1">
                    <a:lumMod val="65000"/>
                    <a:lumOff val="35000"/>
                  </a:schemeClr>
                </a:solidFill>
                <a:latin typeface="+mn-lt"/>
                <a:cs typeface="+mn-cs"/>
              </a:rPr>
              <a:t>Minimize transfer time  </a:t>
            </a:r>
          </a:p>
          <a:p>
            <a:pPr marL="776288" lvl="1" indent="-319088" eaLnBrk="0" hangingPunct="0">
              <a:spcBef>
                <a:spcPts val="700"/>
              </a:spcBef>
              <a:buClr>
                <a:schemeClr val="accent2"/>
              </a:buClr>
              <a:buSzPct val="60000"/>
              <a:buFont typeface="Wingdings" pitchFamily="2" charset="2"/>
              <a:buChar char="§"/>
              <a:defRPr/>
            </a:pPr>
            <a:r>
              <a:rPr lang="en-IN" sz="2400" dirty="0">
                <a:solidFill>
                  <a:schemeClr val="tx1">
                    <a:lumMod val="65000"/>
                    <a:lumOff val="35000"/>
                  </a:schemeClr>
                </a:solidFill>
                <a:latin typeface="+mn-lt"/>
                <a:cs typeface="+mn-cs"/>
              </a:rPr>
              <a:t>Dynamic Rate Control </a:t>
            </a:r>
            <a:r>
              <a:rPr lang="en-IN" sz="2400" dirty="0" err="1">
                <a:solidFill>
                  <a:schemeClr val="tx1">
                    <a:lumMod val="65000"/>
                    <a:lumOff val="35000"/>
                  </a:schemeClr>
                </a:solidFill>
                <a:latin typeface="+mn-lt"/>
                <a:cs typeface="+mn-cs"/>
              </a:rPr>
              <a:t>Algo</a:t>
            </a:r>
            <a:r>
              <a:rPr lang="en-IN" sz="2400" dirty="0">
                <a:solidFill>
                  <a:schemeClr val="tx1">
                    <a:lumMod val="65000"/>
                    <a:lumOff val="35000"/>
                  </a:schemeClr>
                </a:solidFill>
                <a:latin typeface="+mn-lt"/>
                <a:cs typeface="+mn-cs"/>
              </a:rPr>
              <a:t>.</a:t>
            </a:r>
          </a:p>
          <a:p>
            <a:pPr marL="319088" indent="-319088" eaLnBrk="0" hangingPunct="0">
              <a:spcBef>
                <a:spcPts val="700"/>
              </a:spcBef>
              <a:buClr>
                <a:schemeClr val="accent2"/>
              </a:buClr>
              <a:buSzPct val="60000"/>
              <a:buFont typeface="Wingdings" pitchFamily="2" charset="2"/>
              <a:buChar char="§"/>
              <a:defRPr/>
            </a:pPr>
            <a:r>
              <a:rPr lang="en-IN" sz="2400" dirty="0">
                <a:solidFill>
                  <a:schemeClr val="tx1">
                    <a:lumMod val="65000"/>
                    <a:lumOff val="35000"/>
                  </a:schemeClr>
                </a:solidFill>
                <a:latin typeface="+mn-lt"/>
                <a:cs typeface="+mn-cs"/>
              </a:rPr>
              <a:t>Take care of Rate miss-match </a:t>
            </a:r>
          </a:p>
          <a:p>
            <a:pPr marL="776288" lvl="1" indent="-319088" eaLnBrk="0" hangingPunct="0">
              <a:spcBef>
                <a:spcPts val="700"/>
              </a:spcBef>
              <a:buClr>
                <a:schemeClr val="accent2"/>
              </a:buClr>
              <a:buSzPct val="60000"/>
              <a:buFont typeface="Wingdings" pitchFamily="2" charset="2"/>
              <a:buChar char="§"/>
              <a:defRPr/>
            </a:pPr>
            <a:r>
              <a:rPr lang="en-IN" sz="2400" dirty="0">
                <a:solidFill>
                  <a:schemeClr val="tx1">
                    <a:lumMod val="65000"/>
                    <a:lumOff val="35000"/>
                  </a:schemeClr>
                </a:solidFill>
                <a:latin typeface="+mn-lt"/>
                <a:cs typeface="+mn-cs"/>
              </a:rPr>
              <a:t>Snooping </a:t>
            </a:r>
            <a:r>
              <a:rPr lang="en-IN" sz="2400" dirty="0" smtClean="0">
                <a:solidFill>
                  <a:schemeClr val="tx1">
                    <a:lumMod val="65000"/>
                    <a:lumOff val="35000"/>
                  </a:schemeClr>
                </a:solidFill>
                <a:latin typeface="+mn-lt"/>
                <a:cs typeface="+mn-cs"/>
              </a:rPr>
              <a:t>mechanism</a:t>
            </a:r>
          </a:p>
          <a:p>
            <a:pPr marL="776288" lvl="1" indent="-319088" eaLnBrk="0" hangingPunct="0">
              <a:spcBef>
                <a:spcPts val="700"/>
              </a:spcBef>
              <a:buClr>
                <a:schemeClr val="accent2"/>
              </a:buClr>
              <a:buSzPct val="60000"/>
              <a:buFont typeface="Wingdings" pitchFamily="2" charset="2"/>
              <a:buChar char="§"/>
              <a:defRPr/>
            </a:pPr>
            <a:endParaRPr lang="en-IN" sz="2400" dirty="0" smtClean="0">
              <a:solidFill>
                <a:schemeClr val="tx1">
                  <a:lumMod val="65000"/>
                  <a:lumOff val="35000"/>
                </a:schemeClr>
              </a:solidFill>
              <a:latin typeface="+mn-lt"/>
              <a:cs typeface="+mn-cs"/>
            </a:endParaRPr>
          </a:p>
          <a:p>
            <a:pPr marL="776288" lvl="1" indent="-319088" eaLnBrk="0" hangingPunct="0">
              <a:spcBef>
                <a:spcPts val="700"/>
              </a:spcBef>
              <a:buClr>
                <a:schemeClr val="accent2"/>
              </a:buClr>
              <a:buSzPct val="60000"/>
              <a:buFont typeface="Wingdings" pitchFamily="2" charset="2"/>
              <a:buChar char="§"/>
              <a:defRPr/>
            </a:pPr>
            <a:endParaRPr lang="en-IN" sz="2400" dirty="0" smtClean="0">
              <a:solidFill>
                <a:schemeClr val="tx1">
                  <a:lumMod val="65000"/>
                  <a:lumOff val="35000"/>
                </a:schemeClr>
              </a:solidFill>
              <a:latin typeface="+mn-lt"/>
              <a:cs typeface="+mn-cs"/>
            </a:endParaRPr>
          </a:p>
        </p:txBody>
      </p:sp>
      <p:sp>
        <p:nvSpPr>
          <p:cNvPr id="10" name="Datumsplatzhalter 1"/>
          <p:cNvSpPr>
            <a:spLocks noGrp="1"/>
          </p:cNvSpPr>
          <p:nvPr>
            <p:ph type="dt" sz="quarter" idx="10"/>
          </p:nvPr>
        </p:nvSpPr>
        <p:spPr>
          <a:xfrm>
            <a:off x="263524" y="6629400"/>
            <a:ext cx="1822450" cy="457200"/>
          </a:xfrm>
        </p:spPr>
        <p:txBody>
          <a:bodyPr/>
          <a:lstStyle/>
          <a:p>
            <a:pPr>
              <a:defRPr/>
            </a:pPr>
            <a:fld id="{C9D744EA-2E27-43A2-BFE3-8363C0AD02C8}" type="datetime1">
              <a:rPr lang="en-US" sz="1200" smtClean="0"/>
              <a:pPr>
                <a:defRPr/>
              </a:pPr>
              <a:t>3/10/2010</a:t>
            </a:fld>
            <a:endParaRPr lang="de-DE" sz="1200" dirty="0">
              <a:cs typeface="ＭＳ Ｐゴシック"/>
            </a:endParaRPr>
          </a:p>
        </p:txBody>
      </p:sp>
      <p:sp>
        <p:nvSpPr>
          <p:cNvPr id="11"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18</a:t>
            </a:fld>
            <a:endParaRPr lang="de-DE" sz="1200" dirty="0">
              <a:cs typeface="ＭＳ Ｐゴシック"/>
            </a:endParaRPr>
          </a:p>
        </p:txBody>
      </p:sp>
      <p:pic>
        <p:nvPicPr>
          <p:cNvPr id="12" name="Picture 11"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3"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700104"/>
            <a:ext cx="8153400" cy="990600"/>
          </a:xfrm>
        </p:spPr>
        <p:txBody>
          <a:bodyPr/>
          <a:lstStyle/>
          <a:p>
            <a:pPr eaLnBrk="1" hangingPunct="1"/>
            <a:r>
              <a:rPr lang="en-US" dirty="0" smtClean="0">
                <a:solidFill>
                  <a:schemeClr val="tx1">
                    <a:lumMod val="65000"/>
                    <a:lumOff val="35000"/>
                  </a:schemeClr>
                </a:solidFill>
              </a:rPr>
              <a:t>Challenges</a:t>
            </a:r>
            <a:endParaRPr lang="en-IN" dirty="0" smtClean="0">
              <a:solidFill>
                <a:schemeClr val="tx1">
                  <a:lumMod val="65000"/>
                  <a:lumOff val="35000"/>
                </a:schemeClr>
              </a:solidFill>
            </a:endParaRPr>
          </a:p>
        </p:txBody>
      </p:sp>
      <p:grpSp>
        <p:nvGrpSpPr>
          <p:cNvPr id="2" name="Group 105"/>
          <p:cNvGrpSpPr>
            <a:grpSpLocks/>
          </p:cNvGrpSpPr>
          <p:nvPr/>
        </p:nvGrpSpPr>
        <p:grpSpPr bwMode="auto">
          <a:xfrm>
            <a:off x="2643188" y="3857625"/>
            <a:ext cx="3143250" cy="2227263"/>
            <a:chOff x="2643174" y="3500438"/>
            <a:chExt cx="3143752" cy="2226720"/>
          </a:xfrm>
        </p:grpSpPr>
        <p:sp>
          <p:nvSpPr>
            <p:cNvPr id="9" name="Oval 8"/>
            <p:cNvSpPr/>
            <p:nvPr/>
          </p:nvSpPr>
          <p:spPr>
            <a:xfrm>
              <a:off x="2643174" y="3500438"/>
              <a:ext cx="1776696" cy="1806135"/>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Oval 9"/>
            <p:cNvSpPr/>
            <p:nvPr/>
          </p:nvSpPr>
          <p:spPr>
            <a:xfrm>
              <a:off x="3325908" y="3500438"/>
              <a:ext cx="1778284" cy="1806135"/>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Oval 10"/>
            <p:cNvSpPr/>
            <p:nvPr/>
          </p:nvSpPr>
          <p:spPr>
            <a:xfrm>
              <a:off x="3417998" y="4287646"/>
              <a:ext cx="220697" cy="2253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a:t>A</a:t>
              </a:r>
              <a:endParaRPr lang="en-IN" dirty="0"/>
            </a:p>
          </p:txBody>
        </p:sp>
        <p:sp>
          <p:nvSpPr>
            <p:cNvPr id="12" name="Oval 11"/>
            <p:cNvSpPr/>
            <p:nvPr/>
          </p:nvSpPr>
          <p:spPr>
            <a:xfrm>
              <a:off x="4010229" y="3500438"/>
              <a:ext cx="1776697" cy="1806135"/>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Oval 12"/>
            <p:cNvSpPr/>
            <p:nvPr/>
          </p:nvSpPr>
          <p:spPr>
            <a:xfrm>
              <a:off x="4100732" y="4287646"/>
              <a:ext cx="222285" cy="2253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a:t>B</a:t>
              </a:r>
              <a:endParaRPr lang="en-IN" dirty="0"/>
            </a:p>
          </p:txBody>
        </p:sp>
        <p:sp>
          <p:nvSpPr>
            <p:cNvPr id="14" name="Oval 13"/>
            <p:cNvSpPr/>
            <p:nvPr/>
          </p:nvSpPr>
          <p:spPr>
            <a:xfrm>
              <a:off x="4785053" y="4287646"/>
              <a:ext cx="220698" cy="2253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a:t>C</a:t>
              </a:r>
              <a:endParaRPr lang="en-IN" dirty="0"/>
            </a:p>
          </p:txBody>
        </p:sp>
        <p:cxnSp>
          <p:nvCxnSpPr>
            <p:cNvPr id="15" name="Straight Arrow Connector 14"/>
            <p:cNvCxnSpPr>
              <a:stCxn id="11" idx="6"/>
              <a:endCxn id="13" idx="2"/>
            </p:cNvCxnSpPr>
            <p:nvPr/>
          </p:nvCxnSpPr>
          <p:spPr>
            <a:xfrm>
              <a:off x="3638695" y="4400332"/>
              <a:ext cx="462037" cy="15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stCxn id="13" idx="6"/>
              <a:endCxn id="14" idx="2"/>
            </p:cNvCxnSpPr>
            <p:nvPr/>
          </p:nvCxnSpPr>
          <p:spPr>
            <a:xfrm>
              <a:off x="4323017" y="4400332"/>
              <a:ext cx="462036" cy="15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466" name="TextBox 32"/>
            <p:cNvSpPr txBox="1">
              <a:spLocks noChangeArrowheads="1"/>
            </p:cNvSpPr>
            <p:nvPr/>
          </p:nvSpPr>
          <p:spPr bwMode="auto">
            <a:xfrm>
              <a:off x="3000364" y="5357826"/>
              <a:ext cx="2500329" cy="369332"/>
            </a:xfrm>
            <a:prstGeom prst="rect">
              <a:avLst/>
            </a:prstGeom>
            <a:noFill/>
            <a:ln w="9525">
              <a:noFill/>
              <a:miter lim="800000"/>
              <a:headEnd/>
              <a:tailEnd/>
            </a:ln>
          </p:spPr>
          <p:txBody>
            <a:bodyPr>
              <a:spAutoFit/>
            </a:bodyPr>
            <a:lstStyle/>
            <a:p>
              <a:r>
                <a:rPr lang="en-US"/>
                <a:t>Intra-path interference</a:t>
              </a:r>
              <a:endParaRPr lang="en-IN"/>
            </a:p>
          </p:txBody>
        </p:sp>
      </p:grpSp>
      <p:grpSp>
        <p:nvGrpSpPr>
          <p:cNvPr id="3" name="Group 71"/>
          <p:cNvGrpSpPr>
            <a:grpSpLocks/>
          </p:cNvGrpSpPr>
          <p:nvPr/>
        </p:nvGrpSpPr>
        <p:grpSpPr bwMode="auto">
          <a:xfrm>
            <a:off x="3676650" y="3786188"/>
            <a:ext cx="1081088" cy="1935162"/>
            <a:chOff x="5338769" y="3214686"/>
            <a:chExt cx="1080085" cy="1935152"/>
          </a:xfrm>
        </p:grpSpPr>
        <p:cxnSp>
          <p:nvCxnSpPr>
            <p:cNvPr id="34" name="Straight Connector 33"/>
            <p:cNvCxnSpPr/>
            <p:nvPr/>
          </p:nvCxnSpPr>
          <p:spPr>
            <a:xfrm rot="16200000" flipH="1">
              <a:off x="4911236" y="3642220"/>
              <a:ext cx="1935152" cy="108008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rot="5400000">
              <a:off x="4911236" y="3642220"/>
              <a:ext cx="1935152" cy="108008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4" name="Group 65"/>
          <p:cNvGrpSpPr>
            <a:grpSpLocks/>
          </p:cNvGrpSpPr>
          <p:nvPr/>
        </p:nvGrpSpPr>
        <p:grpSpPr bwMode="auto">
          <a:xfrm>
            <a:off x="3000375" y="3584575"/>
            <a:ext cx="2465388" cy="2541588"/>
            <a:chOff x="5816621" y="3387737"/>
            <a:chExt cx="2464631" cy="2541574"/>
          </a:xfrm>
        </p:grpSpPr>
        <p:sp>
          <p:nvSpPr>
            <p:cNvPr id="19" name="Oval 18"/>
            <p:cNvSpPr/>
            <p:nvPr/>
          </p:nvSpPr>
          <p:spPr bwMode="auto">
            <a:xfrm>
              <a:off x="5816621" y="3387737"/>
              <a:ext cx="1755236" cy="1755765"/>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 name="Oval 19"/>
            <p:cNvSpPr/>
            <p:nvPr/>
          </p:nvSpPr>
          <p:spPr bwMode="auto">
            <a:xfrm>
              <a:off x="6429208" y="3387737"/>
              <a:ext cx="1755236" cy="1755765"/>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1" name="Oval 20"/>
            <p:cNvSpPr/>
            <p:nvPr/>
          </p:nvSpPr>
          <p:spPr bwMode="auto">
            <a:xfrm>
              <a:off x="5816621" y="3860809"/>
              <a:ext cx="1755236" cy="175417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Oval 21"/>
            <p:cNvSpPr/>
            <p:nvPr/>
          </p:nvSpPr>
          <p:spPr bwMode="auto">
            <a:xfrm>
              <a:off x="6429208" y="3860809"/>
              <a:ext cx="1755236" cy="1754178"/>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 name="Oval 23"/>
            <p:cNvSpPr/>
            <p:nvPr/>
          </p:nvSpPr>
          <p:spPr bwMode="auto">
            <a:xfrm>
              <a:off x="6581561" y="4159258"/>
              <a:ext cx="219008" cy="219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a:t>A</a:t>
              </a:r>
              <a:endParaRPr lang="en-IN" sz="1200" dirty="0"/>
            </a:p>
          </p:txBody>
        </p:sp>
        <p:sp>
          <p:nvSpPr>
            <p:cNvPr id="25" name="Oval 24"/>
            <p:cNvSpPr/>
            <p:nvPr/>
          </p:nvSpPr>
          <p:spPr bwMode="auto">
            <a:xfrm>
              <a:off x="6581561" y="4676780"/>
              <a:ext cx="219008" cy="219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a:t>C</a:t>
              </a:r>
              <a:endParaRPr lang="en-IN" dirty="0"/>
            </a:p>
          </p:txBody>
        </p:sp>
        <p:sp>
          <p:nvSpPr>
            <p:cNvPr id="27" name="Oval 26"/>
            <p:cNvSpPr/>
            <p:nvPr/>
          </p:nvSpPr>
          <p:spPr bwMode="auto">
            <a:xfrm>
              <a:off x="7162408" y="4152908"/>
              <a:ext cx="219008" cy="219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a:t>B</a:t>
              </a:r>
              <a:endParaRPr lang="en-IN" dirty="0"/>
            </a:p>
          </p:txBody>
        </p:sp>
        <p:sp>
          <p:nvSpPr>
            <p:cNvPr id="28" name="Oval 27"/>
            <p:cNvSpPr/>
            <p:nvPr/>
          </p:nvSpPr>
          <p:spPr bwMode="auto">
            <a:xfrm>
              <a:off x="7162408" y="4670430"/>
              <a:ext cx="219008" cy="219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a:t>D</a:t>
              </a:r>
              <a:endParaRPr lang="en-IN" dirty="0"/>
            </a:p>
          </p:txBody>
        </p:sp>
        <p:cxnSp>
          <p:nvCxnSpPr>
            <p:cNvPr id="29" name="Straight Arrow Connector 28"/>
            <p:cNvCxnSpPr>
              <a:stCxn id="25" idx="6"/>
              <a:endCxn id="28" idx="2"/>
            </p:cNvCxnSpPr>
            <p:nvPr/>
          </p:nvCxnSpPr>
          <p:spPr bwMode="auto">
            <a:xfrm flipV="1">
              <a:off x="6800569" y="4779967"/>
              <a:ext cx="361839" cy="63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24" idx="6"/>
              <a:endCxn id="27" idx="2"/>
            </p:cNvCxnSpPr>
            <p:nvPr/>
          </p:nvCxnSpPr>
          <p:spPr bwMode="auto">
            <a:xfrm flipV="1">
              <a:off x="6800569" y="4262445"/>
              <a:ext cx="361839" cy="63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455" name="TextBox 35"/>
            <p:cNvSpPr txBox="1">
              <a:spLocks noChangeArrowheads="1"/>
            </p:cNvSpPr>
            <p:nvPr/>
          </p:nvSpPr>
          <p:spPr bwMode="auto">
            <a:xfrm>
              <a:off x="5903695" y="5559982"/>
              <a:ext cx="2377557" cy="369329"/>
            </a:xfrm>
            <a:prstGeom prst="rect">
              <a:avLst/>
            </a:prstGeom>
            <a:noFill/>
            <a:ln w="9525">
              <a:noFill/>
              <a:miter lim="800000"/>
              <a:headEnd/>
              <a:tailEnd/>
            </a:ln>
          </p:spPr>
          <p:txBody>
            <a:bodyPr wrap="none">
              <a:spAutoFit/>
            </a:bodyPr>
            <a:lstStyle/>
            <a:p>
              <a:r>
                <a:rPr lang="en-US"/>
                <a:t>Interpath interference</a:t>
              </a:r>
              <a:endParaRPr lang="en-IN"/>
            </a:p>
          </p:txBody>
        </p:sp>
      </p:grpSp>
      <p:grpSp>
        <p:nvGrpSpPr>
          <p:cNvPr id="5" name="Group 69"/>
          <p:cNvGrpSpPr>
            <a:grpSpLocks/>
          </p:cNvGrpSpPr>
          <p:nvPr/>
        </p:nvGrpSpPr>
        <p:grpSpPr bwMode="auto">
          <a:xfrm>
            <a:off x="3643313" y="3759200"/>
            <a:ext cx="1079500" cy="1935163"/>
            <a:chOff x="1505843" y="3466137"/>
            <a:chExt cx="1080085" cy="1935152"/>
          </a:xfrm>
        </p:grpSpPr>
        <p:cxnSp>
          <p:nvCxnSpPr>
            <p:cNvPr id="31" name="Straight Connector 30"/>
            <p:cNvCxnSpPr/>
            <p:nvPr/>
          </p:nvCxnSpPr>
          <p:spPr>
            <a:xfrm rot="16200000" flipH="1">
              <a:off x="1078309" y="3893671"/>
              <a:ext cx="1935152" cy="108008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rot="5400000">
              <a:off x="1078309" y="3893671"/>
              <a:ext cx="1935152" cy="108008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8438" name="Content Placeholder 2"/>
          <p:cNvSpPr>
            <a:spLocks noGrp="1"/>
          </p:cNvSpPr>
          <p:nvPr>
            <p:ph sz="quarter" idx="1"/>
          </p:nvPr>
        </p:nvSpPr>
        <p:spPr>
          <a:xfrm>
            <a:off x="671479" y="1400168"/>
            <a:ext cx="6272246" cy="1543050"/>
          </a:xfrm>
        </p:spPr>
        <p:txBody>
          <a:bodyPr/>
          <a:lstStyle/>
          <a:p>
            <a:pPr eaLnBrk="1" hangingPunct="1"/>
            <a:r>
              <a:rPr lang="en-US" dirty="0" smtClean="0">
                <a:solidFill>
                  <a:schemeClr val="tx1">
                    <a:lumMod val="65000"/>
                    <a:lumOff val="35000"/>
                  </a:schemeClr>
                </a:solidFill>
              </a:rPr>
              <a:t>Links – </a:t>
            </a:r>
            <a:r>
              <a:rPr lang="en-US" dirty="0" err="1" smtClean="0">
                <a:solidFill>
                  <a:schemeClr val="tx1">
                    <a:lumMod val="65000"/>
                    <a:lumOff val="35000"/>
                  </a:schemeClr>
                </a:solidFill>
              </a:rPr>
              <a:t>Lossy</a:t>
            </a:r>
            <a:endParaRPr lang="en-US" dirty="0" smtClean="0">
              <a:solidFill>
                <a:schemeClr val="tx1">
                  <a:lumMod val="65000"/>
                  <a:lumOff val="35000"/>
                </a:schemeClr>
              </a:solidFill>
            </a:endParaRPr>
          </a:p>
          <a:p>
            <a:pPr eaLnBrk="1" hangingPunct="1"/>
            <a:r>
              <a:rPr lang="en-US" dirty="0" smtClean="0">
                <a:solidFill>
                  <a:schemeClr val="tx1">
                    <a:lumMod val="65000"/>
                    <a:lumOff val="35000"/>
                  </a:schemeClr>
                </a:solidFill>
              </a:rPr>
              <a:t>Interference</a:t>
            </a:r>
          </a:p>
          <a:p>
            <a:pPr lvl="1" eaLnBrk="1" hangingPunct="1"/>
            <a:r>
              <a:rPr lang="en-US" sz="2400" dirty="0" err="1" smtClean="0">
                <a:solidFill>
                  <a:schemeClr val="tx1">
                    <a:lumMod val="65000"/>
                    <a:lumOff val="35000"/>
                  </a:schemeClr>
                </a:solidFill>
              </a:rPr>
              <a:t>Interpath</a:t>
            </a:r>
            <a:r>
              <a:rPr lang="en-US" sz="2400" dirty="0" smtClean="0">
                <a:solidFill>
                  <a:schemeClr val="tx1">
                    <a:lumMod val="65000"/>
                    <a:lumOff val="35000"/>
                  </a:schemeClr>
                </a:solidFill>
              </a:rPr>
              <a:t> (more flows)</a:t>
            </a:r>
          </a:p>
          <a:p>
            <a:pPr lvl="1" eaLnBrk="1" hangingPunct="1"/>
            <a:r>
              <a:rPr lang="en-US" sz="2400" dirty="0" smtClean="0">
                <a:solidFill>
                  <a:schemeClr val="tx1">
                    <a:lumMod val="65000"/>
                    <a:lumOff val="35000"/>
                  </a:schemeClr>
                </a:solidFill>
              </a:rPr>
              <a:t>Intra-path (same flow)</a:t>
            </a:r>
          </a:p>
          <a:p>
            <a:pPr eaLnBrk="1" hangingPunct="1"/>
            <a:r>
              <a:rPr lang="en-US" dirty="0" smtClean="0">
                <a:solidFill>
                  <a:schemeClr val="tx1">
                    <a:lumMod val="65000"/>
                    <a:lumOff val="35000"/>
                  </a:schemeClr>
                </a:solidFill>
              </a:rPr>
              <a:t>Overflow of queue of intermediate nodes</a:t>
            </a:r>
          </a:p>
        </p:txBody>
      </p:sp>
      <p:sp>
        <p:nvSpPr>
          <p:cNvPr id="37" name="Datumsplatzhalter 1"/>
          <p:cNvSpPr>
            <a:spLocks noGrp="1"/>
          </p:cNvSpPr>
          <p:nvPr>
            <p:ph type="dt" sz="quarter" idx="10"/>
          </p:nvPr>
        </p:nvSpPr>
        <p:spPr>
          <a:xfrm>
            <a:off x="263524" y="6629400"/>
            <a:ext cx="1822450" cy="457200"/>
          </a:xfrm>
        </p:spPr>
        <p:txBody>
          <a:bodyPr/>
          <a:lstStyle/>
          <a:p>
            <a:pPr>
              <a:defRPr/>
            </a:pPr>
            <a:fld id="{C265FC97-DA0A-441D-92F1-5228B83AB28F}" type="datetime1">
              <a:rPr lang="en-US" sz="1200" smtClean="0"/>
              <a:pPr>
                <a:defRPr/>
              </a:pPr>
              <a:t>3/10/2010</a:t>
            </a:fld>
            <a:endParaRPr lang="de-DE" sz="1200" dirty="0">
              <a:cs typeface="ＭＳ Ｐゴシック"/>
            </a:endParaRPr>
          </a:p>
        </p:txBody>
      </p:sp>
      <p:sp>
        <p:nvSpPr>
          <p:cNvPr id="38"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19</a:t>
            </a:fld>
            <a:endParaRPr lang="de-DE" sz="1200" dirty="0">
              <a:cs typeface="ＭＳ Ｐゴシック"/>
            </a:endParaRPr>
          </a:p>
        </p:txBody>
      </p:sp>
      <p:pic>
        <p:nvPicPr>
          <p:cNvPr id="39" name="Picture 38"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40"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2"/>
          <p:cNvSpPr>
            <a:spLocks noGrp="1"/>
          </p:cNvSpPr>
          <p:nvPr>
            <p:ph type="sldNum" sz="quarter" idx="11"/>
          </p:nvPr>
        </p:nvSpPr>
        <p:spPr/>
        <p:txBody>
          <a:bodyPr/>
          <a:lstStyle/>
          <a:p>
            <a:pPr>
              <a:defRPr/>
            </a:pPr>
            <a:fld id="{B29A6A3C-9697-4F18-B027-FEE756D70609}" type="slidenum">
              <a:rPr lang="de-DE" sz="1200">
                <a:cs typeface="ＭＳ Ｐゴシック"/>
              </a:rPr>
              <a:pPr>
                <a:defRPr/>
              </a:pPr>
              <a:t>2</a:t>
            </a:fld>
            <a:endParaRPr lang="de-DE" sz="1200" dirty="0">
              <a:cs typeface="ＭＳ Ｐゴシック"/>
            </a:endParaRPr>
          </a:p>
        </p:txBody>
      </p:sp>
      <p:sp>
        <p:nvSpPr>
          <p:cNvPr id="14341" name="Titel 1"/>
          <p:cNvSpPr>
            <a:spLocks/>
          </p:cNvSpPr>
          <p:nvPr/>
        </p:nvSpPr>
        <p:spPr bwMode="auto">
          <a:xfrm>
            <a:off x="381000" y="957263"/>
            <a:ext cx="8382000" cy="766762"/>
          </a:xfrm>
          <a:prstGeom prst="rect">
            <a:avLst/>
          </a:prstGeom>
          <a:noFill/>
          <a:ln w="9525">
            <a:noFill/>
            <a:miter lim="800000"/>
            <a:headEnd/>
            <a:tailEnd/>
          </a:ln>
        </p:spPr>
        <p:txBody>
          <a:bodyPr lIns="0" tIns="36000" rIns="0" bIns="36000"/>
          <a:lstStyle/>
          <a:p>
            <a:pPr defTabSz="914400"/>
            <a:r>
              <a:rPr lang="en-GB" sz="2800" b="1" dirty="0" smtClean="0">
                <a:solidFill>
                  <a:schemeClr val="tx1">
                    <a:lumMod val="65000"/>
                    <a:lumOff val="35000"/>
                  </a:schemeClr>
                </a:solidFill>
                <a:latin typeface="+mj-lt"/>
              </a:rPr>
              <a:t>Wireless Sensor Networks</a:t>
            </a:r>
            <a:endParaRPr lang="de-CH" sz="2800" b="1" dirty="0">
              <a:solidFill>
                <a:schemeClr val="tx1">
                  <a:lumMod val="65000"/>
                  <a:lumOff val="35000"/>
                </a:schemeClr>
              </a:solidFill>
              <a:latin typeface="+mj-lt"/>
            </a:endParaRPr>
          </a:p>
        </p:txBody>
      </p:sp>
      <p:sp>
        <p:nvSpPr>
          <p:cNvPr id="14342" name="Inhaltsplatzhalter 2"/>
          <p:cNvSpPr>
            <a:spLocks/>
          </p:cNvSpPr>
          <p:nvPr/>
        </p:nvSpPr>
        <p:spPr bwMode="auto">
          <a:xfrm>
            <a:off x="381000" y="1647816"/>
            <a:ext cx="8382000" cy="2581283"/>
          </a:xfrm>
          <a:prstGeom prst="rect">
            <a:avLst/>
          </a:prstGeom>
          <a:noFill/>
          <a:ln w="9525">
            <a:noFill/>
            <a:miter lim="800000"/>
            <a:headEnd/>
            <a:tailEnd/>
          </a:ln>
        </p:spPr>
        <p:txBody>
          <a:bodyPr lIns="0" tIns="36000" rIns="0" bIns="36000"/>
          <a:lstStyle/>
          <a:p>
            <a:pPr marL="361950" indent="-361950" algn="just" defTabSz="914400">
              <a:spcBef>
                <a:spcPct val="20000"/>
              </a:spcBef>
              <a:buClr>
                <a:schemeClr val="accent2"/>
              </a:buClr>
              <a:buFont typeface="Wingdings" pitchFamily="2" charset="2"/>
              <a:buChar char="§"/>
            </a:pPr>
            <a:r>
              <a:rPr lang="en-US" sz="2400" dirty="0" smtClean="0">
                <a:solidFill>
                  <a:schemeClr val="tx1">
                    <a:lumMod val="65000"/>
                    <a:lumOff val="35000"/>
                  </a:schemeClr>
                </a:solidFill>
                <a:latin typeface="+mn-lt"/>
              </a:rPr>
              <a:t>Wireless sensor network (WSN) is a wireless network consisting of spatially distributed autonomous devices using sensors to cooperatively monitor physical or environmental conditions, such as temperature, sound, vibration, pressure, motion or pollutants, at different locations (Wikipedia).</a:t>
            </a:r>
            <a:endParaRPr lang="en-GB" sz="2400" dirty="0" smtClean="0">
              <a:solidFill>
                <a:schemeClr val="tx1">
                  <a:lumMod val="65000"/>
                  <a:lumOff val="35000"/>
                </a:schemeClr>
              </a:solidFill>
              <a:latin typeface="+mn-lt"/>
              <a:cs typeface="Aharoni" pitchFamily="2" charset="-79"/>
            </a:endParaRPr>
          </a:p>
        </p:txBody>
      </p:sp>
      <p:sp>
        <p:nvSpPr>
          <p:cNvPr id="9" name="Datumsplatzhalter 1"/>
          <p:cNvSpPr>
            <a:spLocks noGrp="1"/>
          </p:cNvSpPr>
          <p:nvPr>
            <p:ph type="dt" sz="quarter" idx="10"/>
          </p:nvPr>
        </p:nvSpPr>
        <p:spPr>
          <a:xfrm>
            <a:off x="263524" y="6629400"/>
            <a:ext cx="1822450" cy="457200"/>
          </a:xfrm>
        </p:spPr>
        <p:txBody>
          <a:bodyPr/>
          <a:lstStyle/>
          <a:p>
            <a:pPr>
              <a:defRPr/>
            </a:pPr>
            <a:fld id="{ABC1D1B0-ADA6-4834-B878-73AFEA2FE819}" type="datetime1">
              <a:rPr lang="en-US" sz="1200" smtClean="0"/>
              <a:pPr>
                <a:defRPr/>
              </a:pPr>
              <a:t>3/10/2010</a:t>
            </a:fld>
            <a:endParaRPr lang="de-DE" sz="1200" dirty="0">
              <a:cs typeface="ＭＳ Ｐゴシック"/>
            </a:endParaRPr>
          </a:p>
        </p:txBody>
      </p:sp>
      <p:pic>
        <p:nvPicPr>
          <p:cNvPr id="10" name="Picture 9"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1"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a:off x="3805238" y="4365625"/>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9459" name="Title 1"/>
          <p:cNvSpPr>
            <a:spLocks noGrp="1"/>
          </p:cNvSpPr>
          <p:nvPr>
            <p:ph type="title"/>
          </p:nvPr>
        </p:nvSpPr>
        <p:spPr>
          <a:xfrm>
            <a:off x="612775" y="628664"/>
            <a:ext cx="8153400" cy="990600"/>
          </a:xfrm>
        </p:spPr>
        <p:txBody>
          <a:bodyPr/>
          <a:lstStyle/>
          <a:p>
            <a:pPr eaLnBrk="1" hangingPunct="1"/>
            <a:r>
              <a:rPr lang="en-US" dirty="0" smtClean="0">
                <a:solidFill>
                  <a:schemeClr val="tx1">
                    <a:lumMod val="65000"/>
                    <a:lumOff val="35000"/>
                  </a:schemeClr>
                </a:solidFill>
              </a:rPr>
              <a:t>Assumptions</a:t>
            </a:r>
            <a:endParaRPr lang="en-IN" dirty="0" smtClean="0">
              <a:solidFill>
                <a:schemeClr val="tx1">
                  <a:lumMod val="65000"/>
                  <a:lumOff val="35000"/>
                </a:schemeClr>
              </a:solidFill>
            </a:endParaRPr>
          </a:p>
        </p:txBody>
      </p:sp>
      <p:sp>
        <p:nvSpPr>
          <p:cNvPr id="3" name="Content Placeholder 2"/>
          <p:cNvSpPr>
            <a:spLocks noGrp="1"/>
          </p:cNvSpPr>
          <p:nvPr>
            <p:ph sz="quarter" idx="1"/>
          </p:nvPr>
        </p:nvSpPr>
        <p:spPr>
          <a:xfrm>
            <a:off x="612775" y="1185848"/>
            <a:ext cx="8153400" cy="2257425"/>
          </a:xfrm>
        </p:spPr>
        <p:txBody>
          <a:bodyPr>
            <a:noAutofit/>
          </a:bodyPr>
          <a:lstStyle/>
          <a:p>
            <a:pPr marL="320040" indent="-320040" eaLnBrk="1" fontAlgn="auto" hangingPunct="1">
              <a:spcAft>
                <a:spcPts val="0"/>
              </a:spcAft>
              <a:tabLst>
                <a:tab pos="3228975" algn="l"/>
              </a:tabLst>
              <a:defRPr/>
            </a:pPr>
            <a:r>
              <a:rPr lang="en-US" dirty="0" smtClean="0">
                <a:solidFill>
                  <a:schemeClr val="tx1">
                    <a:lumMod val="65000"/>
                    <a:lumOff val="35000"/>
                  </a:schemeClr>
                </a:solidFill>
              </a:rPr>
              <a:t>Isolation                     The sink schedule is implemented  	so 	inter-path interference is not 	present. 	Slot mechanism.</a:t>
            </a:r>
          </a:p>
          <a:p>
            <a:pPr marL="320040" indent="-320040" eaLnBrk="1" fontAlgn="auto" hangingPunct="1">
              <a:spcAft>
                <a:spcPts val="0"/>
              </a:spcAft>
              <a:tabLst>
                <a:tab pos="3228975" algn="l"/>
              </a:tabLst>
              <a:defRPr/>
            </a:pPr>
            <a:r>
              <a:rPr lang="en-US" dirty="0" smtClean="0">
                <a:solidFill>
                  <a:schemeClr val="tx1">
                    <a:lumMod val="65000"/>
                    <a:lumOff val="35000"/>
                  </a:schemeClr>
                </a:solidFill>
              </a:rPr>
              <a:t>Snooping</a:t>
            </a:r>
          </a:p>
          <a:p>
            <a:pPr marL="320040" indent="-320040" eaLnBrk="1" fontAlgn="auto" hangingPunct="1">
              <a:spcAft>
                <a:spcPts val="0"/>
              </a:spcAft>
              <a:tabLst>
                <a:tab pos="3228975" algn="l"/>
              </a:tabLst>
              <a:defRPr/>
            </a:pPr>
            <a:r>
              <a:rPr lang="en-US" dirty="0" smtClean="0">
                <a:solidFill>
                  <a:schemeClr val="tx1">
                    <a:lumMod val="65000"/>
                    <a:lumOff val="35000"/>
                  </a:schemeClr>
                </a:solidFill>
              </a:rPr>
              <a:t>Acknowledgements	Link layer ack. are efficient</a:t>
            </a:r>
          </a:p>
          <a:p>
            <a:pPr marL="320040" indent="-320040" eaLnBrk="1" fontAlgn="auto" hangingPunct="1">
              <a:spcAft>
                <a:spcPts val="0"/>
              </a:spcAft>
              <a:tabLst>
                <a:tab pos="3228975" algn="l"/>
              </a:tabLst>
              <a:defRPr/>
            </a:pPr>
            <a:r>
              <a:rPr lang="en-US" dirty="0" smtClean="0">
                <a:solidFill>
                  <a:schemeClr val="tx1">
                    <a:lumMod val="65000"/>
                    <a:lumOff val="35000"/>
                  </a:schemeClr>
                </a:solidFill>
              </a:rPr>
              <a:t>Forward routing	</a:t>
            </a:r>
            <a:r>
              <a:rPr lang="en-US" dirty="0" err="1" smtClean="0">
                <a:solidFill>
                  <a:schemeClr val="tx1">
                    <a:lumMod val="65000"/>
                    <a:lumOff val="35000"/>
                  </a:schemeClr>
                </a:solidFill>
              </a:rPr>
              <a:t>Routing</a:t>
            </a:r>
            <a:r>
              <a:rPr lang="en-US" dirty="0" smtClean="0">
                <a:solidFill>
                  <a:schemeClr val="tx1">
                    <a:lumMod val="65000"/>
                    <a:lumOff val="35000"/>
                  </a:schemeClr>
                </a:solidFill>
              </a:rPr>
              <a:t> mechanism is efficient</a:t>
            </a:r>
          </a:p>
          <a:p>
            <a:pPr marL="320040" indent="-320040" eaLnBrk="1" fontAlgn="auto" hangingPunct="1">
              <a:spcAft>
                <a:spcPts val="0"/>
              </a:spcAft>
              <a:tabLst>
                <a:tab pos="3228975" algn="l"/>
              </a:tabLst>
              <a:defRPr/>
            </a:pPr>
            <a:r>
              <a:rPr lang="en-US" dirty="0" smtClean="0">
                <a:solidFill>
                  <a:schemeClr val="tx1">
                    <a:lumMod val="65000"/>
                    <a:lumOff val="35000"/>
                  </a:schemeClr>
                </a:solidFill>
              </a:rPr>
              <a:t>Reverse Delivery	For End-to-End acknowledgements.</a:t>
            </a:r>
          </a:p>
        </p:txBody>
      </p:sp>
      <p:sp>
        <p:nvSpPr>
          <p:cNvPr id="8" name="Oval 7"/>
          <p:cNvSpPr/>
          <p:nvPr/>
        </p:nvSpPr>
        <p:spPr>
          <a:xfrm>
            <a:off x="2473325" y="4383088"/>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 name="Oval 8"/>
          <p:cNvSpPr/>
          <p:nvPr/>
        </p:nvSpPr>
        <p:spPr>
          <a:xfrm>
            <a:off x="3151188" y="4383088"/>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Oval 9"/>
          <p:cNvSpPr/>
          <p:nvPr/>
        </p:nvSpPr>
        <p:spPr>
          <a:xfrm>
            <a:off x="1143000" y="4357688"/>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Oval 10"/>
          <p:cNvSpPr/>
          <p:nvPr/>
        </p:nvSpPr>
        <p:spPr>
          <a:xfrm>
            <a:off x="1820863" y="4357688"/>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Oval 12"/>
          <p:cNvSpPr/>
          <p:nvPr/>
        </p:nvSpPr>
        <p:spPr>
          <a:xfrm>
            <a:off x="3057525" y="4929188"/>
            <a:ext cx="209550" cy="2095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3</a:t>
            </a:r>
            <a:endParaRPr lang="en-IN" sz="1400" dirty="0"/>
          </a:p>
        </p:txBody>
      </p:sp>
      <p:sp>
        <p:nvSpPr>
          <p:cNvPr id="14" name="Oval 13"/>
          <p:cNvSpPr/>
          <p:nvPr/>
        </p:nvSpPr>
        <p:spPr>
          <a:xfrm>
            <a:off x="1727200" y="4929188"/>
            <a:ext cx="201613" cy="2190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1</a:t>
            </a:r>
            <a:endParaRPr lang="en-IN" sz="1600" dirty="0"/>
          </a:p>
        </p:txBody>
      </p:sp>
      <p:sp>
        <p:nvSpPr>
          <p:cNvPr id="16" name="Oval 15"/>
          <p:cNvSpPr/>
          <p:nvPr/>
        </p:nvSpPr>
        <p:spPr>
          <a:xfrm>
            <a:off x="3709988" y="4929188"/>
            <a:ext cx="204787" cy="2047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4</a:t>
            </a:r>
            <a:endParaRPr lang="en-IN" sz="1400" dirty="0"/>
          </a:p>
        </p:txBody>
      </p:sp>
      <p:sp>
        <p:nvSpPr>
          <p:cNvPr id="17" name="Oval 16"/>
          <p:cNvSpPr/>
          <p:nvPr/>
        </p:nvSpPr>
        <p:spPr>
          <a:xfrm>
            <a:off x="2379663" y="4929188"/>
            <a:ext cx="192087" cy="2143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2</a:t>
            </a:r>
            <a:endParaRPr lang="en-IN" sz="1600" dirty="0"/>
          </a:p>
        </p:txBody>
      </p:sp>
      <p:cxnSp>
        <p:nvCxnSpPr>
          <p:cNvPr id="18" name="Straight Arrow Connector 17"/>
          <p:cNvCxnSpPr>
            <a:stCxn id="14" idx="6"/>
            <a:endCxn id="17" idx="2"/>
          </p:cNvCxnSpPr>
          <p:nvPr/>
        </p:nvCxnSpPr>
        <p:spPr>
          <a:xfrm flipV="1">
            <a:off x="1928813" y="5035550"/>
            <a:ext cx="45085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Oval 20"/>
          <p:cNvSpPr/>
          <p:nvPr/>
        </p:nvSpPr>
        <p:spPr>
          <a:xfrm>
            <a:off x="5807075" y="4354513"/>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Oval 21"/>
          <p:cNvSpPr/>
          <p:nvPr/>
        </p:nvSpPr>
        <p:spPr>
          <a:xfrm>
            <a:off x="6484938" y="4354513"/>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 name="Oval 22"/>
          <p:cNvSpPr/>
          <p:nvPr/>
        </p:nvSpPr>
        <p:spPr>
          <a:xfrm>
            <a:off x="4476750" y="4367213"/>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 name="Oval 23"/>
          <p:cNvSpPr/>
          <p:nvPr/>
        </p:nvSpPr>
        <p:spPr>
          <a:xfrm>
            <a:off x="5154613" y="4329113"/>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5" name="Oval 24"/>
          <p:cNvSpPr/>
          <p:nvPr/>
        </p:nvSpPr>
        <p:spPr>
          <a:xfrm>
            <a:off x="7137400" y="4354513"/>
            <a:ext cx="1339850" cy="133985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6" name="Oval 25"/>
          <p:cNvSpPr/>
          <p:nvPr/>
        </p:nvSpPr>
        <p:spPr>
          <a:xfrm>
            <a:off x="6391275" y="4941888"/>
            <a:ext cx="166688" cy="1682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8</a:t>
            </a:r>
            <a:endParaRPr lang="en-IN" dirty="0"/>
          </a:p>
        </p:txBody>
      </p:sp>
      <p:sp>
        <p:nvSpPr>
          <p:cNvPr id="27" name="Oval 26"/>
          <p:cNvSpPr/>
          <p:nvPr/>
        </p:nvSpPr>
        <p:spPr>
          <a:xfrm>
            <a:off x="5060950" y="4929188"/>
            <a:ext cx="188913" cy="1905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6</a:t>
            </a:r>
            <a:endParaRPr lang="en-IN" sz="1400" dirty="0"/>
          </a:p>
        </p:txBody>
      </p:sp>
      <p:sp>
        <p:nvSpPr>
          <p:cNvPr id="28" name="Oval 27"/>
          <p:cNvSpPr/>
          <p:nvPr/>
        </p:nvSpPr>
        <p:spPr>
          <a:xfrm>
            <a:off x="7726363" y="4929188"/>
            <a:ext cx="168275" cy="1698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0</a:t>
            </a:r>
            <a:endParaRPr lang="en-IN" dirty="0"/>
          </a:p>
        </p:txBody>
      </p:sp>
      <p:sp>
        <p:nvSpPr>
          <p:cNvPr id="29" name="Oval 28"/>
          <p:cNvSpPr/>
          <p:nvPr/>
        </p:nvSpPr>
        <p:spPr>
          <a:xfrm>
            <a:off x="7043738" y="4929188"/>
            <a:ext cx="176212" cy="1762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9</a:t>
            </a:r>
            <a:endParaRPr lang="en-IN" sz="2000" dirty="0"/>
          </a:p>
        </p:txBody>
      </p:sp>
      <p:sp>
        <p:nvSpPr>
          <p:cNvPr id="30" name="Oval 29"/>
          <p:cNvSpPr/>
          <p:nvPr/>
        </p:nvSpPr>
        <p:spPr>
          <a:xfrm>
            <a:off x="5713413" y="4929188"/>
            <a:ext cx="185737" cy="185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7</a:t>
            </a:r>
            <a:endParaRPr lang="en-IN" dirty="0"/>
          </a:p>
        </p:txBody>
      </p:sp>
      <p:cxnSp>
        <p:nvCxnSpPr>
          <p:cNvPr id="31" name="Straight Arrow Connector 30"/>
          <p:cNvCxnSpPr>
            <a:stCxn id="15" idx="6"/>
            <a:endCxn id="27" idx="2"/>
          </p:cNvCxnSpPr>
          <p:nvPr/>
        </p:nvCxnSpPr>
        <p:spPr>
          <a:xfrm flipV="1">
            <a:off x="4589463" y="5024438"/>
            <a:ext cx="471487"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stCxn id="29" idx="6"/>
            <a:endCxn id="28" idx="2"/>
          </p:cNvCxnSpPr>
          <p:nvPr/>
        </p:nvCxnSpPr>
        <p:spPr>
          <a:xfrm flipV="1">
            <a:off x="7219950" y="5013325"/>
            <a:ext cx="506413"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Oval 14"/>
          <p:cNvSpPr/>
          <p:nvPr/>
        </p:nvSpPr>
        <p:spPr>
          <a:xfrm>
            <a:off x="4392613" y="4929188"/>
            <a:ext cx="196850" cy="1984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dirty="0"/>
              <a:t>5</a:t>
            </a:r>
            <a:endParaRPr lang="en-IN" sz="1400" dirty="0"/>
          </a:p>
        </p:txBody>
      </p:sp>
      <p:cxnSp>
        <p:nvCxnSpPr>
          <p:cNvPr id="42" name="Straight Arrow Connector 41"/>
          <p:cNvCxnSpPr>
            <a:stCxn id="17" idx="6"/>
            <a:endCxn id="13" idx="2"/>
          </p:cNvCxnSpPr>
          <p:nvPr/>
        </p:nvCxnSpPr>
        <p:spPr>
          <a:xfrm flipV="1">
            <a:off x="2571750" y="5033963"/>
            <a:ext cx="485775" cy="15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a:stCxn id="27" idx="6"/>
            <a:endCxn id="30" idx="2"/>
          </p:cNvCxnSpPr>
          <p:nvPr/>
        </p:nvCxnSpPr>
        <p:spPr>
          <a:xfrm flipV="1">
            <a:off x="5249863" y="5021263"/>
            <a:ext cx="46355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a:stCxn id="13" idx="6"/>
            <a:endCxn id="16" idx="2"/>
          </p:cNvCxnSpPr>
          <p:nvPr/>
        </p:nvCxnSpPr>
        <p:spPr>
          <a:xfrm flipV="1">
            <a:off x="3267075" y="5030788"/>
            <a:ext cx="442913"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a:stCxn id="30" idx="6"/>
            <a:endCxn id="26" idx="2"/>
          </p:cNvCxnSpPr>
          <p:nvPr/>
        </p:nvCxnSpPr>
        <p:spPr>
          <a:xfrm>
            <a:off x="5899150" y="5021263"/>
            <a:ext cx="492125" cy="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a:stCxn id="16" idx="6"/>
            <a:endCxn id="15" idx="2"/>
          </p:cNvCxnSpPr>
          <p:nvPr/>
        </p:nvCxnSpPr>
        <p:spPr>
          <a:xfrm flipV="1">
            <a:off x="3914775" y="5027613"/>
            <a:ext cx="477838"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a:stCxn id="26" idx="6"/>
            <a:endCxn id="29" idx="2"/>
          </p:cNvCxnSpPr>
          <p:nvPr/>
        </p:nvCxnSpPr>
        <p:spPr>
          <a:xfrm flipV="1">
            <a:off x="6557963" y="5016500"/>
            <a:ext cx="485775" cy="95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7" name="Datumsplatzhalter 1"/>
          <p:cNvSpPr>
            <a:spLocks noGrp="1"/>
          </p:cNvSpPr>
          <p:nvPr>
            <p:ph type="dt" sz="quarter" idx="10"/>
          </p:nvPr>
        </p:nvSpPr>
        <p:spPr>
          <a:xfrm>
            <a:off x="263524" y="6629400"/>
            <a:ext cx="1822450" cy="457200"/>
          </a:xfrm>
        </p:spPr>
        <p:txBody>
          <a:bodyPr/>
          <a:lstStyle/>
          <a:p>
            <a:pPr>
              <a:defRPr/>
            </a:pPr>
            <a:fld id="{597C95D9-09E6-4AC1-B956-C094B4984153}" type="datetime1">
              <a:rPr lang="en-US" sz="1200" smtClean="0"/>
              <a:pPr>
                <a:defRPr/>
              </a:pPr>
              <a:t>3/10/2010</a:t>
            </a:fld>
            <a:endParaRPr lang="de-DE" sz="1200" dirty="0">
              <a:cs typeface="ＭＳ Ｐゴシック"/>
            </a:endParaRPr>
          </a:p>
        </p:txBody>
      </p:sp>
      <p:sp>
        <p:nvSpPr>
          <p:cNvPr id="38"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20</a:t>
            </a:fld>
            <a:endParaRPr lang="de-DE" sz="1200" dirty="0">
              <a:cs typeface="ＭＳ Ｐゴシック"/>
            </a:endParaRPr>
          </a:p>
        </p:txBody>
      </p:sp>
      <p:pic>
        <p:nvPicPr>
          <p:cNvPr id="40" name="Picture 39"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41"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nodeType="clickEffect">
                                  <p:stCondLst>
                                    <p:cond delay="0"/>
                                  </p:stCondLst>
                                  <p:childTnLst>
                                    <p:animEffect transition="out" filter="blinds(horizontal)">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46"/>
                                        </p:tgtEl>
                                      </p:cBhvr>
                                    </p:animEffect>
                                    <p:set>
                                      <p:cBhvr>
                                        <p:cTn id="64" dur="1" fill="hold">
                                          <p:stCondLst>
                                            <p:cond delay="499"/>
                                          </p:stCondLst>
                                        </p:cTn>
                                        <p:tgtEl>
                                          <p:spTgt spid="46"/>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45"/>
                                        </p:tgtEl>
                                      </p:cBhvr>
                                    </p:animEffect>
                                    <p:set>
                                      <p:cBhvr>
                                        <p:cTn id="67" dur="1" fill="hold">
                                          <p:stCondLst>
                                            <p:cond delay="499"/>
                                          </p:stCondLst>
                                        </p:cTn>
                                        <p:tgtEl>
                                          <p:spTgt spid="45"/>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47"/>
                                        </p:tgtEl>
                                      </p:cBhvr>
                                    </p:animEffect>
                                    <p:set>
                                      <p:cBhvr>
                                        <p:cTn id="84" dur="1" fill="hold">
                                          <p:stCondLst>
                                            <p:cond delay="499"/>
                                          </p:stCondLst>
                                        </p:cTn>
                                        <p:tgtEl>
                                          <p:spTgt spid="47"/>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nodeType="clickEffect">
                                  <p:stCondLst>
                                    <p:cond delay="0"/>
                                  </p:stCondLst>
                                  <p:childTnLst>
                                    <p:animEffect transition="out" filter="blinds(horizontal)">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par>
                                <p:cTn id="96" presetID="3" presetClass="exit" presetSubtype="10" fill="hold" nodeType="withEffect">
                                  <p:stCondLst>
                                    <p:cond delay="0"/>
                                  </p:stCondLst>
                                  <p:childTnLst>
                                    <p:animEffect transition="out" filter="blinds(horizontal)">
                                      <p:cBhvr>
                                        <p:cTn id="97" dur="500"/>
                                        <p:tgtEl>
                                          <p:spTgt spid="43"/>
                                        </p:tgtEl>
                                      </p:cBhvr>
                                    </p:animEffect>
                                    <p:set>
                                      <p:cBhvr>
                                        <p:cTn id="98" dur="1" fill="hold">
                                          <p:stCondLst>
                                            <p:cond delay="499"/>
                                          </p:stCondLst>
                                        </p:cTn>
                                        <p:tgtEl>
                                          <p:spTgt spid="43"/>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18"/>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46"/>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5"/>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3" presetClass="exit" presetSubtype="10" fill="hold" grpId="1" nodeType="clickEffect">
                                  <p:stCondLst>
                                    <p:cond delay="0"/>
                                  </p:stCondLst>
                                  <p:childTnLst>
                                    <p:animEffect transition="out" filter="blinds(horizontal)">
                                      <p:cBhvr>
                                        <p:cTn id="111" dur="500"/>
                                        <p:tgtEl>
                                          <p:spTgt spid="39"/>
                                        </p:tgtEl>
                                      </p:cBhvr>
                                    </p:animEffect>
                                    <p:set>
                                      <p:cBhvr>
                                        <p:cTn id="112" dur="1" fill="hold">
                                          <p:stCondLst>
                                            <p:cond delay="499"/>
                                          </p:stCondLst>
                                        </p:cTn>
                                        <p:tgtEl>
                                          <p:spTgt spid="39"/>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8"/>
                                        </p:tgtEl>
                                      </p:cBhvr>
                                    </p:animEffect>
                                    <p:set>
                                      <p:cBhvr>
                                        <p:cTn id="115" dur="1" fill="hold">
                                          <p:stCondLst>
                                            <p:cond delay="499"/>
                                          </p:stCondLst>
                                        </p:cTn>
                                        <p:tgtEl>
                                          <p:spTgt spid="8"/>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9"/>
                                        </p:tgtEl>
                                      </p:cBhvr>
                                    </p:animEffect>
                                    <p:set>
                                      <p:cBhvr>
                                        <p:cTn id="118" dur="1" fill="hold">
                                          <p:stCondLst>
                                            <p:cond delay="499"/>
                                          </p:stCondLst>
                                        </p:cTn>
                                        <p:tgtEl>
                                          <p:spTgt spid="9"/>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10"/>
                                        </p:tgtEl>
                                      </p:cBhvr>
                                    </p:animEffect>
                                    <p:set>
                                      <p:cBhvr>
                                        <p:cTn id="121" dur="1" fill="hold">
                                          <p:stCondLst>
                                            <p:cond delay="499"/>
                                          </p:stCondLst>
                                        </p:cTn>
                                        <p:tgtEl>
                                          <p:spTgt spid="10"/>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11"/>
                                        </p:tgtEl>
                                      </p:cBhvr>
                                    </p:animEffect>
                                    <p:set>
                                      <p:cBhvr>
                                        <p:cTn id="124" dur="1" fill="hold">
                                          <p:stCondLst>
                                            <p:cond delay="499"/>
                                          </p:stCondLst>
                                        </p:cTn>
                                        <p:tgtEl>
                                          <p:spTgt spid="11"/>
                                        </p:tgtEl>
                                        <p:attrNameLst>
                                          <p:attrName>style.visibility</p:attrName>
                                        </p:attrNameLst>
                                      </p:cBhvr>
                                      <p:to>
                                        <p:strVal val="hidden"/>
                                      </p:to>
                                    </p:set>
                                  </p:childTnLst>
                                </p:cTn>
                              </p:par>
                              <p:par>
                                <p:cTn id="125" presetID="3" presetClass="exit" presetSubtype="10" fill="hold" grpId="1" nodeType="withEffect">
                                  <p:stCondLst>
                                    <p:cond delay="0"/>
                                  </p:stCondLst>
                                  <p:childTnLst>
                                    <p:animEffect transition="out" filter="blinds(horizontal)">
                                      <p:cBhvr>
                                        <p:cTn id="126" dur="500"/>
                                        <p:tgtEl>
                                          <p:spTgt spid="13"/>
                                        </p:tgtEl>
                                      </p:cBhvr>
                                    </p:animEffect>
                                    <p:set>
                                      <p:cBhvr>
                                        <p:cTn id="127" dur="1" fill="hold">
                                          <p:stCondLst>
                                            <p:cond delay="499"/>
                                          </p:stCondLst>
                                        </p:cTn>
                                        <p:tgtEl>
                                          <p:spTgt spid="13"/>
                                        </p:tgtEl>
                                        <p:attrNameLst>
                                          <p:attrName>style.visibility</p:attrName>
                                        </p:attrNameLst>
                                      </p:cBhvr>
                                      <p:to>
                                        <p:strVal val="hidden"/>
                                      </p:to>
                                    </p:set>
                                  </p:childTnLst>
                                </p:cTn>
                              </p:par>
                              <p:par>
                                <p:cTn id="128" presetID="3" presetClass="exit" presetSubtype="10" fill="hold" grpId="1" nodeType="withEffect">
                                  <p:stCondLst>
                                    <p:cond delay="0"/>
                                  </p:stCondLst>
                                  <p:childTnLst>
                                    <p:animEffect transition="out" filter="blinds(horizontal)">
                                      <p:cBhvr>
                                        <p:cTn id="129" dur="500"/>
                                        <p:tgtEl>
                                          <p:spTgt spid="14"/>
                                        </p:tgtEl>
                                      </p:cBhvr>
                                    </p:animEffect>
                                    <p:set>
                                      <p:cBhvr>
                                        <p:cTn id="130" dur="1" fill="hold">
                                          <p:stCondLst>
                                            <p:cond delay="499"/>
                                          </p:stCondLst>
                                        </p:cTn>
                                        <p:tgtEl>
                                          <p:spTgt spid="14"/>
                                        </p:tgtEl>
                                        <p:attrNameLst>
                                          <p:attrName>style.visibility</p:attrName>
                                        </p:attrNameLst>
                                      </p:cBhvr>
                                      <p:to>
                                        <p:strVal val="hidden"/>
                                      </p:to>
                                    </p:set>
                                  </p:childTnLst>
                                </p:cTn>
                              </p:par>
                              <p:par>
                                <p:cTn id="131" presetID="3" presetClass="exit" presetSubtype="10" fill="hold" grpId="1" nodeType="withEffect">
                                  <p:stCondLst>
                                    <p:cond delay="0"/>
                                  </p:stCondLst>
                                  <p:childTnLst>
                                    <p:animEffect transition="out" filter="blinds(horizontal)">
                                      <p:cBhvr>
                                        <p:cTn id="132" dur="500"/>
                                        <p:tgtEl>
                                          <p:spTgt spid="16"/>
                                        </p:tgtEl>
                                      </p:cBhvr>
                                    </p:animEffect>
                                    <p:set>
                                      <p:cBhvr>
                                        <p:cTn id="133" dur="1" fill="hold">
                                          <p:stCondLst>
                                            <p:cond delay="499"/>
                                          </p:stCondLst>
                                        </p:cTn>
                                        <p:tgtEl>
                                          <p:spTgt spid="16"/>
                                        </p:tgtEl>
                                        <p:attrNameLst>
                                          <p:attrName>style.visibility</p:attrName>
                                        </p:attrNameLst>
                                      </p:cBhvr>
                                      <p:to>
                                        <p:strVal val="hidden"/>
                                      </p:to>
                                    </p:set>
                                  </p:childTnLst>
                                </p:cTn>
                              </p:par>
                              <p:par>
                                <p:cTn id="134" presetID="3" presetClass="exit" presetSubtype="10" fill="hold" grpId="1" nodeType="withEffect">
                                  <p:stCondLst>
                                    <p:cond delay="0"/>
                                  </p:stCondLst>
                                  <p:childTnLst>
                                    <p:animEffect transition="out" filter="blinds(horizontal)">
                                      <p:cBhvr>
                                        <p:cTn id="135" dur="500"/>
                                        <p:tgtEl>
                                          <p:spTgt spid="17"/>
                                        </p:tgtEl>
                                      </p:cBhvr>
                                    </p:animEffect>
                                    <p:set>
                                      <p:cBhvr>
                                        <p:cTn id="136" dur="1" fill="hold">
                                          <p:stCondLst>
                                            <p:cond delay="499"/>
                                          </p:stCondLst>
                                        </p:cTn>
                                        <p:tgtEl>
                                          <p:spTgt spid="17"/>
                                        </p:tgtEl>
                                        <p:attrNameLst>
                                          <p:attrName>style.visibility</p:attrName>
                                        </p:attrNameLst>
                                      </p:cBhvr>
                                      <p:to>
                                        <p:strVal val="hidden"/>
                                      </p:to>
                                    </p:set>
                                  </p:childTnLst>
                                </p:cTn>
                              </p:par>
                              <p:par>
                                <p:cTn id="137" presetID="3" presetClass="exit" presetSubtype="10" fill="hold" grpId="1" nodeType="withEffect">
                                  <p:stCondLst>
                                    <p:cond delay="0"/>
                                  </p:stCondLst>
                                  <p:childTnLst>
                                    <p:animEffect transition="out" filter="blinds(horizontal)">
                                      <p:cBhvr>
                                        <p:cTn id="138" dur="500"/>
                                        <p:tgtEl>
                                          <p:spTgt spid="21"/>
                                        </p:tgtEl>
                                      </p:cBhvr>
                                    </p:animEffect>
                                    <p:set>
                                      <p:cBhvr>
                                        <p:cTn id="139" dur="1" fill="hold">
                                          <p:stCondLst>
                                            <p:cond delay="499"/>
                                          </p:stCondLst>
                                        </p:cTn>
                                        <p:tgtEl>
                                          <p:spTgt spid="21"/>
                                        </p:tgtEl>
                                        <p:attrNameLst>
                                          <p:attrName>style.visibility</p:attrName>
                                        </p:attrNameLst>
                                      </p:cBhvr>
                                      <p:to>
                                        <p:strVal val="hidden"/>
                                      </p:to>
                                    </p:set>
                                  </p:childTnLst>
                                </p:cTn>
                              </p:par>
                              <p:par>
                                <p:cTn id="140" presetID="3" presetClass="exit" presetSubtype="10" fill="hold" grpId="1" nodeType="withEffect">
                                  <p:stCondLst>
                                    <p:cond delay="0"/>
                                  </p:stCondLst>
                                  <p:childTnLst>
                                    <p:animEffect transition="out" filter="blinds(horizontal)">
                                      <p:cBhvr>
                                        <p:cTn id="141" dur="500"/>
                                        <p:tgtEl>
                                          <p:spTgt spid="22"/>
                                        </p:tgtEl>
                                      </p:cBhvr>
                                    </p:animEffect>
                                    <p:set>
                                      <p:cBhvr>
                                        <p:cTn id="142" dur="1" fill="hold">
                                          <p:stCondLst>
                                            <p:cond delay="499"/>
                                          </p:stCondLst>
                                        </p:cTn>
                                        <p:tgtEl>
                                          <p:spTgt spid="22"/>
                                        </p:tgtEl>
                                        <p:attrNameLst>
                                          <p:attrName>style.visibility</p:attrName>
                                        </p:attrNameLst>
                                      </p:cBhvr>
                                      <p:to>
                                        <p:strVal val="hidden"/>
                                      </p:to>
                                    </p:set>
                                  </p:childTnLst>
                                </p:cTn>
                              </p:par>
                              <p:par>
                                <p:cTn id="143" presetID="3" presetClass="exit" presetSubtype="10" fill="hold" grpId="1" nodeType="withEffect">
                                  <p:stCondLst>
                                    <p:cond delay="0"/>
                                  </p:stCondLst>
                                  <p:childTnLst>
                                    <p:animEffect transition="out" filter="blinds(horizontal)">
                                      <p:cBhvr>
                                        <p:cTn id="144" dur="500"/>
                                        <p:tgtEl>
                                          <p:spTgt spid="23"/>
                                        </p:tgtEl>
                                      </p:cBhvr>
                                    </p:animEffect>
                                    <p:set>
                                      <p:cBhvr>
                                        <p:cTn id="145" dur="1" fill="hold">
                                          <p:stCondLst>
                                            <p:cond delay="499"/>
                                          </p:stCondLst>
                                        </p:cTn>
                                        <p:tgtEl>
                                          <p:spTgt spid="23"/>
                                        </p:tgtEl>
                                        <p:attrNameLst>
                                          <p:attrName>style.visibility</p:attrName>
                                        </p:attrNameLst>
                                      </p:cBhvr>
                                      <p:to>
                                        <p:strVal val="hidden"/>
                                      </p:to>
                                    </p:set>
                                  </p:childTnLst>
                                </p:cTn>
                              </p:par>
                              <p:par>
                                <p:cTn id="146" presetID="3" presetClass="exit" presetSubtype="10" fill="hold" grpId="1" nodeType="withEffect">
                                  <p:stCondLst>
                                    <p:cond delay="0"/>
                                  </p:stCondLst>
                                  <p:childTnLst>
                                    <p:animEffect transition="out" filter="blinds(horizontal)">
                                      <p:cBhvr>
                                        <p:cTn id="147" dur="500"/>
                                        <p:tgtEl>
                                          <p:spTgt spid="24"/>
                                        </p:tgtEl>
                                      </p:cBhvr>
                                    </p:animEffect>
                                    <p:set>
                                      <p:cBhvr>
                                        <p:cTn id="148" dur="1" fill="hold">
                                          <p:stCondLst>
                                            <p:cond delay="499"/>
                                          </p:stCondLst>
                                        </p:cTn>
                                        <p:tgtEl>
                                          <p:spTgt spid="24"/>
                                        </p:tgtEl>
                                        <p:attrNameLst>
                                          <p:attrName>style.visibility</p:attrName>
                                        </p:attrNameLst>
                                      </p:cBhvr>
                                      <p:to>
                                        <p:strVal val="hidden"/>
                                      </p:to>
                                    </p:set>
                                  </p:childTnLst>
                                </p:cTn>
                              </p:par>
                              <p:par>
                                <p:cTn id="149" presetID="3" presetClass="exit" presetSubtype="10" fill="hold" grpId="1" nodeType="withEffect">
                                  <p:stCondLst>
                                    <p:cond delay="0"/>
                                  </p:stCondLst>
                                  <p:childTnLst>
                                    <p:animEffect transition="out" filter="blinds(horizontal)">
                                      <p:cBhvr>
                                        <p:cTn id="150" dur="500"/>
                                        <p:tgtEl>
                                          <p:spTgt spid="25"/>
                                        </p:tgtEl>
                                      </p:cBhvr>
                                    </p:animEffect>
                                    <p:set>
                                      <p:cBhvr>
                                        <p:cTn id="151" dur="1" fill="hold">
                                          <p:stCondLst>
                                            <p:cond delay="499"/>
                                          </p:stCondLst>
                                        </p:cTn>
                                        <p:tgtEl>
                                          <p:spTgt spid="25"/>
                                        </p:tgtEl>
                                        <p:attrNameLst>
                                          <p:attrName>style.visibility</p:attrName>
                                        </p:attrNameLst>
                                      </p:cBhvr>
                                      <p:to>
                                        <p:strVal val="hidden"/>
                                      </p:to>
                                    </p:set>
                                  </p:childTnLst>
                                </p:cTn>
                              </p:par>
                              <p:par>
                                <p:cTn id="152" presetID="3" presetClass="exit" presetSubtype="10" fill="hold" grpId="1" nodeType="withEffect">
                                  <p:stCondLst>
                                    <p:cond delay="0"/>
                                  </p:stCondLst>
                                  <p:childTnLst>
                                    <p:animEffect transition="out" filter="blinds(horizontal)">
                                      <p:cBhvr>
                                        <p:cTn id="153" dur="500"/>
                                        <p:tgtEl>
                                          <p:spTgt spid="26"/>
                                        </p:tgtEl>
                                      </p:cBhvr>
                                    </p:animEffect>
                                    <p:set>
                                      <p:cBhvr>
                                        <p:cTn id="154" dur="1" fill="hold">
                                          <p:stCondLst>
                                            <p:cond delay="499"/>
                                          </p:stCondLst>
                                        </p:cTn>
                                        <p:tgtEl>
                                          <p:spTgt spid="26"/>
                                        </p:tgtEl>
                                        <p:attrNameLst>
                                          <p:attrName>style.visibility</p:attrName>
                                        </p:attrNameLst>
                                      </p:cBhvr>
                                      <p:to>
                                        <p:strVal val="hidden"/>
                                      </p:to>
                                    </p:set>
                                  </p:childTnLst>
                                </p:cTn>
                              </p:par>
                              <p:par>
                                <p:cTn id="155" presetID="3" presetClass="exit" presetSubtype="10" fill="hold" grpId="1" nodeType="withEffect">
                                  <p:stCondLst>
                                    <p:cond delay="0"/>
                                  </p:stCondLst>
                                  <p:childTnLst>
                                    <p:animEffect transition="out" filter="blinds(horizontal)">
                                      <p:cBhvr>
                                        <p:cTn id="156" dur="500"/>
                                        <p:tgtEl>
                                          <p:spTgt spid="27"/>
                                        </p:tgtEl>
                                      </p:cBhvr>
                                    </p:animEffect>
                                    <p:set>
                                      <p:cBhvr>
                                        <p:cTn id="157" dur="1" fill="hold">
                                          <p:stCondLst>
                                            <p:cond delay="499"/>
                                          </p:stCondLst>
                                        </p:cTn>
                                        <p:tgtEl>
                                          <p:spTgt spid="27"/>
                                        </p:tgtEl>
                                        <p:attrNameLst>
                                          <p:attrName>style.visibility</p:attrName>
                                        </p:attrNameLst>
                                      </p:cBhvr>
                                      <p:to>
                                        <p:strVal val="hidden"/>
                                      </p:to>
                                    </p:set>
                                  </p:childTnLst>
                                </p:cTn>
                              </p:par>
                              <p:par>
                                <p:cTn id="158" presetID="3" presetClass="exit" presetSubtype="10" fill="hold" grpId="1" nodeType="withEffect">
                                  <p:stCondLst>
                                    <p:cond delay="0"/>
                                  </p:stCondLst>
                                  <p:childTnLst>
                                    <p:animEffect transition="out" filter="blinds(horizontal)">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3" presetClass="exit" presetSubtype="10" fill="hold" grpId="1" nodeType="withEffect">
                                  <p:stCondLst>
                                    <p:cond delay="0"/>
                                  </p:stCondLst>
                                  <p:childTnLst>
                                    <p:animEffect transition="out" filter="blinds(horizontal)">
                                      <p:cBhvr>
                                        <p:cTn id="162" dur="500"/>
                                        <p:tgtEl>
                                          <p:spTgt spid="29"/>
                                        </p:tgtEl>
                                      </p:cBhvr>
                                    </p:animEffect>
                                    <p:set>
                                      <p:cBhvr>
                                        <p:cTn id="163" dur="1" fill="hold">
                                          <p:stCondLst>
                                            <p:cond delay="499"/>
                                          </p:stCondLst>
                                        </p:cTn>
                                        <p:tgtEl>
                                          <p:spTgt spid="29"/>
                                        </p:tgtEl>
                                        <p:attrNameLst>
                                          <p:attrName>style.visibility</p:attrName>
                                        </p:attrNameLst>
                                      </p:cBhvr>
                                      <p:to>
                                        <p:strVal val="hidden"/>
                                      </p:to>
                                    </p:set>
                                  </p:childTnLst>
                                </p:cTn>
                              </p:par>
                              <p:par>
                                <p:cTn id="164" presetID="3" presetClass="exit" presetSubtype="10" fill="hold" grpId="1" nodeType="withEffect">
                                  <p:stCondLst>
                                    <p:cond delay="0"/>
                                  </p:stCondLst>
                                  <p:childTnLst>
                                    <p:animEffect transition="out" filter="blinds(horizontal)">
                                      <p:cBhvr>
                                        <p:cTn id="165" dur="500"/>
                                        <p:tgtEl>
                                          <p:spTgt spid="30"/>
                                        </p:tgtEl>
                                      </p:cBhvr>
                                    </p:animEffect>
                                    <p:set>
                                      <p:cBhvr>
                                        <p:cTn id="166" dur="1" fill="hold">
                                          <p:stCondLst>
                                            <p:cond delay="499"/>
                                          </p:stCondLst>
                                        </p:cTn>
                                        <p:tgtEl>
                                          <p:spTgt spid="30"/>
                                        </p:tgtEl>
                                        <p:attrNameLst>
                                          <p:attrName>style.visibility</p:attrName>
                                        </p:attrNameLst>
                                      </p:cBhvr>
                                      <p:to>
                                        <p:strVal val="hidden"/>
                                      </p:to>
                                    </p:set>
                                  </p:childTnLst>
                                </p:cTn>
                              </p:par>
                              <p:par>
                                <p:cTn id="167" presetID="3" presetClass="exit" presetSubtype="10" fill="hold" grpId="1" nodeType="withEffect">
                                  <p:stCondLst>
                                    <p:cond delay="0"/>
                                  </p:stCondLst>
                                  <p:childTnLst>
                                    <p:animEffect transition="out" filter="blinds(horizontal)">
                                      <p:cBhvr>
                                        <p:cTn id="168" dur="500"/>
                                        <p:tgtEl>
                                          <p:spTgt spid="15"/>
                                        </p:tgtEl>
                                      </p:cBhvr>
                                    </p:animEffect>
                                    <p:set>
                                      <p:cBhvr>
                                        <p:cTn id="169" dur="1" fill="hold">
                                          <p:stCondLst>
                                            <p:cond delay="499"/>
                                          </p:stCondLst>
                                        </p:cTn>
                                        <p:tgtEl>
                                          <p:spTgt spid="15"/>
                                        </p:tgtEl>
                                        <p:attrNameLst>
                                          <p:attrName>style.visibility</p:attrName>
                                        </p:attrNameLst>
                                      </p:cBhvr>
                                      <p:to>
                                        <p:strVal val="hidden"/>
                                      </p:to>
                                    </p:set>
                                  </p:childTnLst>
                                </p:cTn>
                              </p:par>
                              <p:par>
                                <p:cTn id="170" presetID="3" presetClass="exit" presetSubtype="10" fill="hold" nodeType="withEffect">
                                  <p:stCondLst>
                                    <p:cond delay="0"/>
                                  </p:stCondLst>
                                  <p:childTnLst>
                                    <p:animEffect transition="out" filter="blinds(horizontal)">
                                      <p:cBhvr>
                                        <p:cTn id="171" dur="500"/>
                                        <p:tgtEl>
                                          <p:spTgt spid="18"/>
                                        </p:tgtEl>
                                      </p:cBhvr>
                                    </p:animEffect>
                                    <p:set>
                                      <p:cBhvr>
                                        <p:cTn id="172" dur="1" fill="hold">
                                          <p:stCondLst>
                                            <p:cond delay="499"/>
                                          </p:stCondLst>
                                        </p:cTn>
                                        <p:tgtEl>
                                          <p:spTgt spid="18"/>
                                        </p:tgtEl>
                                        <p:attrNameLst>
                                          <p:attrName>style.visibility</p:attrName>
                                        </p:attrNameLst>
                                      </p:cBhvr>
                                      <p:to>
                                        <p:strVal val="hidden"/>
                                      </p:to>
                                    </p:set>
                                  </p:childTnLst>
                                </p:cTn>
                              </p:par>
                              <p:par>
                                <p:cTn id="173" presetID="3" presetClass="exit" presetSubtype="10" fill="hold" nodeType="withEffect">
                                  <p:stCondLst>
                                    <p:cond delay="0"/>
                                  </p:stCondLst>
                                  <p:childTnLst>
                                    <p:animEffect transition="out" filter="blinds(horizontal)">
                                      <p:cBhvr>
                                        <p:cTn id="174" dur="500"/>
                                        <p:tgtEl>
                                          <p:spTgt spid="46"/>
                                        </p:tgtEl>
                                      </p:cBhvr>
                                    </p:animEffect>
                                    <p:set>
                                      <p:cBhvr>
                                        <p:cTn id="175" dur="1" fill="hold">
                                          <p:stCondLst>
                                            <p:cond delay="499"/>
                                          </p:stCondLst>
                                        </p:cTn>
                                        <p:tgtEl>
                                          <p:spTgt spid="46"/>
                                        </p:tgtEl>
                                        <p:attrNameLst>
                                          <p:attrName>style.visibility</p:attrName>
                                        </p:attrNameLst>
                                      </p:cBhvr>
                                      <p:to>
                                        <p:strVal val="hidden"/>
                                      </p:to>
                                    </p:set>
                                  </p:childTnLst>
                                </p:cTn>
                              </p:par>
                              <p:par>
                                <p:cTn id="176" presetID="3" presetClass="exit" presetSubtype="10" fill="hold" nodeType="withEffect">
                                  <p:stCondLst>
                                    <p:cond delay="0"/>
                                  </p:stCondLst>
                                  <p:childTnLst>
                                    <p:animEffect transition="out" filter="blinds(horizontal)">
                                      <p:cBhvr>
                                        <p:cTn id="177" dur="500"/>
                                        <p:tgtEl>
                                          <p:spTgt spid="45"/>
                                        </p:tgtEl>
                                      </p:cBhvr>
                                    </p:animEffect>
                                    <p:set>
                                      <p:cBhvr>
                                        <p:cTn id="178" dur="1" fill="hold">
                                          <p:stCondLst>
                                            <p:cond delay="499"/>
                                          </p:stCondLst>
                                        </p:cTn>
                                        <p:tgtEl>
                                          <p:spTgt spid="45"/>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 grpId="0" build="p"/>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P spid="16" grpId="0" animBg="1"/>
      <p:bldP spid="16" grpId="1" animBg="1"/>
      <p:bldP spid="17" grpId="0" animBg="1"/>
      <p:bldP spid="17"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solidFill>
                  <a:schemeClr val="tx1">
                    <a:lumMod val="65000"/>
                    <a:lumOff val="35000"/>
                  </a:schemeClr>
                </a:solidFill>
              </a:rPr>
              <a:t>How it works</a:t>
            </a:r>
            <a:endParaRPr lang="en-IN" dirty="0" smtClean="0">
              <a:solidFill>
                <a:schemeClr val="tx1">
                  <a:lumMod val="65000"/>
                  <a:lumOff val="35000"/>
                </a:schemeClr>
              </a:solidFill>
            </a:endParaRPr>
          </a:p>
        </p:txBody>
      </p:sp>
      <p:sp>
        <p:nvSpPr>
          <p:cNvPr id="3" name="Content Placeholder 2"/>
          <p:cNvSpPr>
            <a:spLocks noGrp="1"/>
          </p:cNvSpPr>
          <p:nvPr>
            <p:ph sz="quarter" idx="1"/>
          </p:nvPr>
        </p:nvSpPr>
        <p:spPr>
          <a:xfrm>
            <a:off x="609600" y="1589088"/>
            <a:ext cx="3886200" cy="4572000"/>
          </a:xfrm>
        </p:spPr>
        <p:txBody>
          <a:bodyPr/>
          <a:lstStyle/>
          <a:p>
            <a:pPr eaLnBrk="1" hangingPunct="1">
              <a:defRPr/>
            </a:pPr>
            <a:r>
              <a:rPr lang="en-US" sz="2400" dirty="0" smtClean="0">
                <a:solidFill>
                  <a:schemeClr val="tx1">
                    <a:lumMod val="65000"/>
                    <a:lumOff val="35000"/>
                  </a:schemeClr>
                </a:solidFill>
              </a:rPr>
              <a:t>Red – Sink (receiver)</a:t>
            </a:r>
          </a:p>
          <a:p>
            <a:pPr eaLnBrk="1" hangingPunct="1">
              <a:defRPr/>
            </a:pPr>
            <a:r>
              <a:rPr lang="en-US" sz="2400" dirty="0" smtClean="0">
                <a:solidFill>
                  <a:schemeClr val="tx1">
                    <a:lumMod val="65000"/>
                    <a:lumOff val="35000"/>
                  </a:schemeClr>
                </a:solidFill>
              </a:rPr>
              <a:t>Blue – Source (sensor)</a:t>
            </a:r>
          </a:p>
          <a:p>
            <a:pPr eaLnBrk="1" hangingPunct="1">
              <a:defRPr/>
            </a:pPr>
            <a:endParaRPr lang="en-US" sz="2400" dirty="0" smtClean="0">
              <a:solidFill>
                <a:schemeClr val="tx1">
                  <a:lumMod val="65000"/>
                  <a:lumOff val="35000"/>
                </a:schemeClr>
              </a:solidFill>
            </a:endParaRPr>
          </a:p>
          <a:p>
            <a:pPr eaLnBrk="1" hangingPunct="1">
              <a:defRPr/>
            </a:pPr>
            <a:endParaRPr lang="en-US" sz="2400" dirty="0" smtClean="0">
              <a:solidFill>
                <a:schemeClr val="tx1">
                  <a:lumMod val="65000"/>
                  <a:lumOff val="35000"/>
                </a:schemeClr>
              </a:solidFill>
            </a:endParaRPr>
          </a:p>
          <a:p>
            <a:pPr eaLnBrk="1" hangingPunct="1">
              <a:defRPr/>
            </a:pPr>
            <a:r>
              <a:rPr lang="en-US" sz="2400" dirty="0" smtClean="0">
                <a:solidFill>
                  <a:schemeClr val="tx1">
                    <a:lumMod val="65000"/>
                    <a:lumOff val="35000"/>
                  </a:schemeClr>
                </a:solidFill>
              </a:rPr>
              <a:t>4 Phases</a:t>
            </a:r>
          </a:p>
          <a:p>
            <a:pPr marL="879475" lvl="1" indent="-514350" eaLnBrk="1" hangingPunct="1">
              <a:buFont typeface="Tw Cen MT"/>
              <a:buAutoNum type="arabicPeriod"/>
              <a:defRPr/>
            </a:pPr>
            <a:r>
              <a:rPr lang="en-US" sz="2400" dirty="0" smtClean="0">
                <a:solidFill>
                  <a:schemeClr val="tx1">
                    <a:lumMod val="65000"/>
                    <a:lumOff val="35000"/>
                  </a:schemeClr>
                </a:solidFill>
              </a:rPr>
              <a:t>Topology query</a:t>
            </a:r>
          </a:p>
          <a:p>
            <a:pPr marL="879475" lvl="1" indent="-514350" eaLnBrk="1" hangingPunct="1">
              <a:buFont typeface="Tw Cen MT"/>
              <a:buAutoNum type="arabicPeriod"/>
              <a:defRPr/>
            </a:pPr>
            <a:r>
              <a:rPr lang="en-US" sz="2400" dirty="0" smtClean="0">
                <a:solidFill>
                  <a:schemeClr val="tx1">
                    <a:lumMod val="65000"/>
                    <a:lumOff val="35000"/>
                  </a:schemeClr>
                </a:solidFill>
              </a:rPr>
              <a:t>Data transfer</a:t>
            </a:r>
          </a:p>
          <a:p>
            <a:pPr marL="879475" lvl="1" indent="-514350" eaLnBrk="1" hangingPunct="1">
              <a:buFont typeface="Tw Cen MT"/>
              <a:buAutoNum type="arabicPeriod"/>
              <a:defRPr/>
            </a:pPr>
            <a:r>
              <a:rPr lang="en-US" sz="2400" dirty="0" smtClean="0">
                <a:solidFill>
                  <a:schemeClr val="tx1">
                    <a:lumMod val="65000"/>
                    <a:lumOff val="35000"/>
                  </a:schemeClr>
                </a:solidFill>
              </a:rPr>
              <a:t>Acknowledgement</a:t>
            </a:r>
          </a:p>
          <a:p>
            <a:pPr marL="879475" lvl="1" indent="-514350" eaLnBrk="1" hangingPunct="1">
              <a:buFont typeface="Tw Cen MT"/>
              <a:buAutoNum type="arabicPeriod"/>
              <a:defRPr/>
            </a:pPr>
            <a:r>
              <a:rPr lang="en-US" sz="2400" dirty="0" smtClean="0">
                <a:solidFill>
                  <a:schemeClr val="tx1">
                    <a:lumMod val="65000"/>
                    <a:lumOff val="35000"/>
                  </a:schemeClr>
                </a:solidFill>
              </a:rPr>
              <a:t>Integrity check</a:t>
            </a:r>
          </a:p>
        </p:txBody>
      </p:sp>
      <p:sp>
        <p:nvSpPr>
          <p:cNvPr id="26" name="Rounded Rectangle 25"/>
          <p:cNvSpPr/>
          <p:nvPr/>
        </p:nvSpPr>
        <p:spPr>
          <a:xfrm>
            <a:off x="5942404" y="1785926"/>
            <a:ext cx="2115828" cy="580362"/>
          </a:xfrm>
          <a:prstGeom prst="round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a:solidFill>
                  <a:schemeClr val="tx1"/>
                </a:solidFill>
              </a:rPr>
              <a:t>Request the data</a:t>
            </a:r>
          </a:p>
        </p:txBody>
      </p:sp>
      <p:sp>
        <p:nvSpPr>
          <p:cNvPr id="27" name="Rounded Rectangle 26"/>
          <p:cNvSpPr/>
          <p:nvPr/>
        </p:nvSpPr>
        <p:spPr>
          <a:xfrm>
            <a:off x="5915957" y="2656469"/>
            <a:ext cx="2168724" cy="580362"/>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Sends the data as reply</a:t>
            </a:r>
            <a:endParaRPr lang="en-IN" sz="1400" dirty="0">
              <a:solidFill>
                <a:schemeClr val="tx1"/>
              </a:solidFill>
            </a:endParaRPr>
          </a:p>
        </p:txBody>
      </p:sp>
      <p:sp>
        <p:nvSpPr>
          <p:cNvPr id="28" name="Rounded Rectangle 27"/>
          <p:cNvSpPr/>
          <p:nvPr/>
        </p:nvSpPr>
        <p:spPr>
          <a:xfrm>
            <a:off x="5572135" y="4687738"/>
            <a:ext cx="2856367" cy="580361"/>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Sends the packets not received correctly.</a:t>
            </a:r>
            <a:endParaRPr lang="en-IN" sz="1400" dirty="0">
              <a:solidFill>
                <a:schemeClr val="tx1"/>
              </a:solidFill>
            </a:endParaRPr>
          </a:p>
        </p:txBody>
      </p:sp>
      <p:sp>
        <p:nvSpPr>
          <p:cNvPr id="29" name="Rounded Rectangle 28"/>
          <p:cNvSpPr/>
          <p:nvPr/>
        </p:nvSpPr>
        <p:spPr>
          <a:xfrm>
            <a:off x="5572135" y="3672104"/>
            <a:ext cx="2856367" cy="580361"/>
          </a:xfrm>
          <a:prstGeom prst="round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dirty="0">
                <a:solidFill>
                  <a:schemeClr val="tx1"/>
                </a:solidFill>
              </a:rPr>
              <a:t>Sends selective negative ack. if some packet is not received correctly</a:t>
            </a:r>
            <a:endParaRPr lang="en-IN" sz="1400" dirty="0">
              <a:solidFill>
                <a:schemeClr val="tx1"/>
              </a:solidFill>
            </a:endParaRPr>
          </a:p>
        </p:txBody>
      </p:sp>
      <p:cxnSp>
        <p:nvCxnSpPr>
          <p:cNvPr id="30" name="Curved Connector 29"/>
          <p:cNvCxnSpPr>
            <a:stCxn id="0" idx="2"/>
            <a:endCxn id="0" idx="0"/>
          </p:cNvCxnSpPr>
          <p:nvPr/>
        </p:nvCxnSpPr>
        <p:spPr>
          <a:xfrm rot="5400000">
            <a:off x="6855619" y="2510632"/>
            <a:ext cx="288925" cy="1587"/>
          </a:xfrm>
          <a:prstGeom prst="curvedConnector3">
            <a:avLst>
              <a:gd name="adj1" fmla="val 50000"/>
            </a:avLst>
          </a:prstGeom>
          <a:ln w="50800" cap="sq" cmpd="sng">
            <a:tailEnd type="arrow"/>
          </a:ln>
        </p:spPr>
        <p:style>
          <a:lnRef idx="3">
            <a:schemeClr val="accent6"/>
          </a:lnRef>
          <a:fillRef idx="0">
            <a:schemeClr val="accent6"/>
          </a:fillRef>
          <a:effectRef idx="2">
            <a:schemeClr val="accent6"/>
          </a:effectRef>
          <a:fontRef idx="minor">
            <a:schemeClr val="tx1"/>
          </a:fontRef>
        </p:style>
      </p:cxnSp>
      <p:cxnSp>
        <p:nvCxnSpPr>
          <p:cNvPr id="31" name="Curved Connector 30"/>
          <p:cNvCxnSpPr>
            <a:stCxn id="0" idx="2"/>
            <a:endCxn id="0" idx="0"/>
          </p:cNvCxnSpPr>
          <p:nvPr/>
        </p:nvCxnSpPr>
        <p:spPr>
          <a:xfrm rot="5400000">
            <a:off x="6782594" y="3453607"/>
            <a:ext cx="434975" cy="1587"/>
          </a:xfrm>
          <a:prstGeom prst="curvedConnector3">
            <a:avLst>
              <a:gd name="adj1" fmla="val 50000"/>
            </a:avLst>
          </a:prstGeom>
          <a:ln w="50800" cap="sq" cmpd="sng">
            <a:tailEnd type="arrow"/>
          </a:ln>
        </p:spPr>
        <p:style>
          <a:lnRef idx="3">
            <a:schemeClr val="accent6"/>
          </a:lnRef>
          <a:fillRef idx="0">
            <a:schemeClr val="accent6"/>
          </a:fillRef>
          <a:effectRef idx="2">
            <a:schemeClr val="accent6"/>
          </a:effectRef>
          <a:fontRef idx="minor">
            <a:schemeClr val="tx1"/>
          </a:fontRef>
        </p:style>
      </p:cxnSp>
      <p:cxnSp>
        <p:nvCxnSpPr>
          <p:cNvPr id="32" name="Curved Connector 31"/>
          <p:cNvCxnSpPr>
            <a:stCxn id="0" idx="3"/>
            <a:endCxn id="0" idx="3"/>
          </p:cNvCxnSpPr>
          <p:nvPr/>
        </p:nvCxnSpPr>
        <p:spPr>
          <a:xfrm>
            <a:off x="8428038" y="3962400"/>
            <a:ext cx="1587" cy="1016000"/>
          </a:xfrm>
          <a:prstGeom prst="curvedConnector3">
            <a:avLst>
              <a:gd name="adj1" fmla="val 44386034"/>
            </a:avLst>
          </a:prstGeom>
          <a:ln w="50800" cap="sq" cmpd="sng">
            <a:tailEnd type="arrow"/>
          </a:ln>
        </p:spPr>
        <p:style>
          <a:lnRef idx="3">
            <a:schemeClr val="accent6"/>
          </a:lnRef>
          <a:fillRef idx="0">
            <a:schemeClr val="accent6"/>
          </a:fillRef>
          <a:effectRef idx="2">
            <a:schemeClr val="accent6"/>
          </a:effectRef>
          <a:fontRef idx="minor">
            <a:schemeClr val="tx1"/>
          </a:fontRef>
        </p:style>
      </p:cxnSp>
      <p:cxnSp>
        <p:nvCxnSpPr>
          <p:cNvPr id="33" name="Curved Connector 32"/>
          <p:cNvCxnSpPr>
            <a:stCxn id="0" idx="1"/>
            <a:endCxn id="0" idx="1"/>
          </p:cNvCxnSpPr>
          <p:nvPr/>
        </p:nvCxnSpPr>
        <p:spPr>
          <a:xfrm rot="10800000">
            <a:off x="5572125" y="3962400"/>
            <a:ext cx="1588" cy="1016000"/>
          </a:xfrm>
          <a:prstGeom prst="curvedConnector3">
            <a:avLst>
              <a:gd name="adj1" fmla="val 41986789"/>
            </a:avLst>
          </a:prstGeom>
          <a:ln w="50800" cap="sq" cmpd="sng">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a:off x="3900488" y="2057400"/>
            <a:ext cx="1528762" cy="11572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Datumsplatzhalter 1"/>
          <p:cNvSpPr>
            <a:spLocks noGrp="1"/>
          </p:cNvSpPr>
          <p:nvPr>
            <p:ph type="dt" sz="quarter" idx="10"/>
          </p:nvPr>
        </p:nvSpPr>
        <p:spPr>
          <a:xfrm>
            <a:off x="263524" y="6629400"/>
            <a:ext cx="1822450" cy="457200"/>
          </a:xfrm>
        </p:spPr>
        <p:txBody>
          <a:bodyPr/>
          <a:lstStyle/>
          <a:p>
            <a:pPr>
              <a:defRPr/>
            </a:pPr>
            <a:fld id="{F57B35FB-5096-4A64-A1C4-05A156F0A7B8}" type="datetime1">
              <a:rPr lang="en-US" sz="1200" smtClean="0"/>
              <a:pPr>
                <a:defRPr/>
              </a:pPr>
              <a:t>3/10/2010</a:t>
            </a:fld>
            <a:endParaRPr lang="de-DE" sz="1200" dirty="0">
              <a:cs typeface="ＭＳ Ｐゴシック"/>
            </a:endParaRPr>
          </a:p>
        </p:txBody>
      </p:sp>
      <p:sp>
        <p:nvSpPr>
          <p:cNvPr id="19"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21</a:t>
            </a:fld>
            <a:endParaRPr lang="de-DE" sz="1200" dirty="0">
              <a:cs typeface="ＭＳ Ｐゴシック"/>
            </a:endParaRPr>
          </a:p>
        </p:txBody>
      </p:sp>
      <p:pic>
        <p:nvPicPr>
          <p:cNvPr id="20" name="Picture 19"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21"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dirty="0"/>
              <a:t>Reliability</a:t>
            </a:r>
          </a:p>
        </p:txBody>
      </p:sp>
      <p:sp>
        <p:nvSpPr>
          <p:cNvPr id="39939" name="Rectangle 3"/>
          <p:cNvSpPr>
            <a:spLocks noChangeArrowheads="1"/>
          </p:cNvSpPr>
          <p:nvPr/>
        </p:nvSpPr>
        <p:spPr bwMode="auto">
          <a:xfrm>
            <a:off x="4419600" y="1981200"/>
            <a:ext cx="457200" cy="457200"/>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1</a:t>
            </a:r>
            <a:endParaRPr lang="en-US" dirty="0"/>
          </a:p>
        </p:txBody>
      </p:sp>
      <p:sp>
        <p:nvSpPr>
          <p:cNvPr id="39940" name="Rectangle 4"/>
          <p:cNvSpPr>
            <a:spLocks noChangeArrowheads="1"/>
          </p:cNvSpPr>
          <p:nvPr/>
        </p:nvSpPr>
        <p:spPr bwMode="auto">
          <a:xfrm>
            <a:off x="4876800" y="19812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2</a:t>
            </a:r>
            <a:endParaRPr lang="en-US" dirty="0"/>
          </a:p>
        </p:txBody>
      </p:sp>
      <p:sp>
        <p:nvSpPr>
          <p:cNvPr id="39942" name="Rectangle 6"/>
          <p:cNvSpPr>
            <a:spLocks noChangeArrowheads="1"/>
          </p:cNvSpPr>
          <p:nvPr/>
        </p:nvSpPr>
        <p:spPr bwMode="auto">
          <a:xfrm>
            <a:off x="5791200" y="19812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4</a:t>
            </a:r>
            <a:endParaRPr lang="en-US" dirty="0"/>
          </a:p>
        </p:txBody>
      </p:sp>
      <p:sp>
        <p:nvSpPr>
          <p:cNvPr id="39943" name="Rectangle 7"/>
          <p:cNvSpPr>
            <a:spLocks noChangeArrowheads="1"/>
          </p:cNvSpPr>
          <p:nvPr/>
        </p:nvSpPr>
        <p:spPr bwMode="auto">
          <a:xfrm>
            <a:off x="6248400" y="19812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5</a:t>
            </a:r>
            <a:endParaRPr lang="en-US" dirty="0"/>
          </a:p>
        </p:txBody>
      </p:sp>
      <p:sp>
        <p:nvSpPr>
          <p:cNvPr id="39947" name="Rectangle 11"/>
          <p:cNvSpPr>
            <a:spLocks noChangeArrowheads="1"/>
          </p:cNvSpPr>
          <p:nvPr/>
        </p:nvSpPr>
        <p:spPr bwMode="auto">
          <a:xfrm>
            <a:off x="8077200" y="19812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9</a:t>
            </a:r>
            <a:endParaRPr lang="en-US" dirty="0"/>
          </a:p>
        </p:txBody>
      </p:sp>
      <p:sp>
        <p:nvSpPr>
          <p:cNvPr id="39948" name="Rectangle 12"/>
          <p:cNvSpPr>
            <a:spLocks noChangeArrowheads="1"/>
          </p:cNvSpPr>
          <p:nvPr/>
        </p:nvSpPr>
        <p:spPr bwMode="auto">
          <a:xfrm>
            <a:off x="4419600" y="28194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1</a:t>
            </a:r>
            <a:endParaRPr lang="en-US" dirty="0"/>
          </a:p>
        </p:txBody>
      </p:sp>
      <p:sp>
        <p:nvSpPr>
          <p:cNvPr id="39949" name="Rectangle 13"/>
          <p:cNvSpPr>
            <a:spLocks noChangeArrowheads="1"/>
          </p:cNvSpPr>
          <p:nvPr/>
        </p:nvSpPr>
        <p:spPr bwMode="auto">
          <a:xfrm>
            <a:off x="4876800" y="28194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2</a:t>
            </a:r>
            <a:endParaRPr lang="en-US" dirty="0"/>
          </a:p>
        </p:txBody>
      </p:sp>
      <p:sp>
        <p:nvSpPr>
          <p:cNvPr id="39950" name="Rectangle 14"/>
          <p:cNvSpPr>
            <a:spLocks noChangeArrowheads="1"/>
          </p:cNvSpPr>
          <p:nvPr/>
        </p:nvSpPr>
        <p:spPr bwMode="auto">
          <a:xfrm>
            <a:off x="5334000" y="28194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3</a:t>
            </a:r>
            <a:endParaRPr lang="en-US" dirty="0"/>
          </a:p>
        </p:txBody>
      </p:sp>
      <p:sp>
        <p:nvSpPr>
          <p:cNvPr id="39951" name="Rectangle 15"/>
          <p:cNvSpPr>
            <a:spLocks noChangeArrowheads="1"/>
          </p:cNvSpPr>
          <p:nvPr/>
        </p:nvSpPr>
        <p:spPr bwMode="auto">
          <a:xfrm>
            <a:off x="5791200" y="28194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4</a:t>
            </a:r>
            <a:endParaRPr lang="en-US" dirty="0"/>
          </a:p>
        </p:txBody>
      </p:sp>
      <p:sp>
        <p:nvSpPr>
          <p:cNvPr id="39952" name="Rectangle 16"/>
          <p:cNvSpPr>
            <a:spLocks noChangeArrowheads="1"/>
          </p:cNvSpPr>
          <p:nvPr/>
        </p:nvSpPr>
        <p:spPr bwMode="auto">
          <a:xfrm>
            <a:off x="6248400" y="28194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5</a:t>
            </a:r>
            <a:endParaRPr lang="en-US" dirty="0"/>
          </a:p>
        </p:txBody>
      </p:sp>
      <p:sp>
        <p:nvSpPr>
          <p:cNvPr id="39953" name="Rectangle 17"/>
          <p:cNvSpPr>
            <a:spLocks noChangeArrowheads="1"/>
          </p:cNvSpPr>
          <p:nvPr/>
        </p:nvSpPr>
        <p:spPr bwMode="auto">
          <a:xfrm>
            <a:off x="6705600" y="28194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6</a:t>
            </a:r>
            <a:endParaRPr lang="en-US" dirty="0"/>
          </a:p>
        </p:txBody>
      </p:sp>
      <p:sp>
        <p:nvSpPr>
          <p:cNvPr id="39954" name="Rectangle 18"/>
          <p:cNvSpPr>
            <a:spLocks noChangeArrowheads="1"/>
          </p:cNvSpPr>
          <p:nvPr/>
        </p:nvSpPr>
        <p:spPr bwMode="auto">
          <a:xfrm>
            <a:off x="7162800" y="28194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7</a:t>
            </a:r>
            <a:endParaRPr lang="en-US" dirty="0"/>
          </a:p>
        </p:txBody>
      </p:sp>
      <p:sp>
        <p:nvSpPr>
          <p:cNvPr id="39955" name="Rectangle 19"/>
          <p:cNvSpPr>
            <a:spLocks noChangeArrowheads="1"/>
          </p:cNvSpPr>
          <p:nvPr/>
        </p:nvSpPr>
        <p:spPr bwMode="auto">
          <a:xfrm>
            <a:off x="7620000" y="28194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8</a:t>
            </a:r>
            <a:endParaRPr lang="en-US" dirty="0"/>
          </a:p>
        </p:txBody>
      </p:sp>
      <p:sp>
        <p:nvSpPr>
          <p:cNvPr id="39956" name="Rectangle 20"/>
          <p:cNvSpPr>
            <a:spLocks noChangeArrowheads="1"/>
          </p:cNvSpPr>
          <p:nvPr/>
        </p:nvSpPr>
        <p:spPr bwMode="auto">
          <a:xfrm>
            <a:off x="8077200" y="28194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9</a:t>
            </a:r>
            <a:endParaRPr lang="en-US" dirty="0"/>
          </a:p>
        </p:txBody>
      </p:sp>
      <p:sp>
        <p:nvSpPr>
          <p:cNvPr id="39957" name="Rectangle 21"/>
          <p:cNvSpPr>
            <a:spLocks noChangeArrowheads="1"/>
          </p:cNvSpPr>
          <p:nvPr/>
        </p:nvSpPr>
        <p:spPr bwMode="auto">
          <a:xfrm>
            <a:off x="4419600" y="36576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1</a:t>
            </a:r>
            <a:endParaRPr lang="en-US" dirty="0"/>
          </a:p>
        </p:txBody>
      </p:sp>
      <p:sp>
        <p:nvSpPr>
          <p:cNvPr id="39958" name="Rectangle 22"/>
          <p:cNvSpPr>
            <a:spLocks noChangeArrowheads="1"/>
          </p:cNvSpPr>
          <p:nvPr/>
        </p:nvSpPr>
        <p:spPr bwMode="auto">
          <a:xfrm>
            <a:off x="4876800" y="3657600"/>
            <a:ext cx="457200" cy="457200"/>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2</a:t>
            </a:r>
            <a:endParaRPr lang="en-US" dirty="0"/>
          </a:p>
        </p:txBody>
      </p:sp>
      <p:sp>
        <p:nvSpPr>
          <p:cNvPr id="39959" name="Rectangle 23"/>
          <p:cNvSpPr>
            <a:spLocks noChangeArrowheads="1"/>
          </p:cNvSpPr>
          <p:nvPr/>
        </p:nvSpPr>
        <p:spPr bwMode="auto">
          <a:xfrm>
            <a:off x="5334000" y="36576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3</a:t>
            </a:r>
            <a:endParaRPr lang="en-US" dirty="0"/>
          </a:p>
        </p:txBody>
      </p:sp>
      <p:sp>
        <p:nvSpPr>
          <p:cNvPr id="39960" name="Rectangle 24"/>
          <p:cNvSpPr>
            <a:spLocks noChangeArrowheads="1"/>
          </p:cNvSpPr>
          <p:nvPr/>
        </p:nvSpPr>
        <p:spPr bwMode="auto">
          <a:xfrm>
            <a:off x="5791200" y="36576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4</a:t>
            </a:r>
            <a:endParaRPr lang="en-US" dirty="0"/>
          </a:p>
        </p:txBody>
      </p:sp>
      <p:sp>
        <p:nvSpPr>
          <p:cNvPr id="39961" name="Rectangle 25"/>
          <p:cNvSpPr>
            <a:spLocks noChangeArrowheads="1"/>
          </p:cNvSpPr>
          <p:nvPr/>
        </p:nvSpPr>
        <p:spPr bwMode="auto">
          <a:xfrm>
            <a:off x="6248400" y="3657600"/>
            <a:ext cx="457200" cy="457200"/>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5</a:t>
            </a:r>
            <a:endParaRPr lang="en-US" dirty="0"/>
          </a:p>
        </p:txBody>
      </p:sp>
      <p:sp>
        <p:nvSpPr>
          <p:cNvPr id="39962" name="Rectangle 26"/>
          <p:cNvSpPr>
            <a:spLocks noChangeArrowheads="1"/>
          </p:cNvSpPr>
          <p:nvPr/>
        </p:nvSpPr>
        <p:spPr bwMode="auto">
          <a:xfrm>
            <a:off x="6705600" y="36576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6</a:t>
            </a:r>
            <a:endParaRPr lang="en-US" dirty="0"/>
          </a:p>
        </p:txBody>
      </p:sp>
      <p:sp>
        <p:nvSpPr>
          <p:cNvPr id="39963" name="Rectangle 27"/>
          <p:cNvSpPr>
            <a:spLocks noChangeArrowheads="1"/>
          </p:cNvSpPr>
          <p:nvPr/>
        </p:nvSpPr>
        <p:spPr bwMode="auto">
          <a:xfrm>
            <a:off x="7162800" y="36576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7</a:t>
            </a:r>
            <a:endParaRPr lang="en-US" dirty="0"/>
          </a:p>
        </p:txBody>
      </p:sp>
      <p:sp>
        <p:nvSpPr>
          <p:cNvPr id="39964" name="Rectangle 28"/>
          <p:cNvSpPr>
            <a:spLocks noChangeArrowheads="1"/>
          </p:cNvSpPr>
          <p:nvPr/>
        </p:nvSpPr>
        <p:spPr bwMode="auto">
          <a:xfrm>
            <a:off x="7620000" y="36576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8</a:t>
            </a:r>
            <a:endParaRPr lang="en-US" dirty="0"/>
          </a:p>
        </p:txBody>
      </p:sp>
      <p:sp>
        <p:nvSpPr>
          <p:cNvPr id="39965" name="Rectangle 29"/>
          <p:cNvSpPr>
            <a:spLocks noChangeArrowheads="1"/>
          </p:cNvSpPr>
          <p:nvPr/>
        </p:nvSpPr>
        <p:spPr bwMode="auto">
          <a:xfrm>
            <a:off x="8077200" y="36576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9</a:t>
            </a:r>
            <a:endParaRPr lang="en-US" dirty="0"/>
          </a:p>
        </p:txBody>
      </p:sp>
      <p:sp>
        <p:nvSpPr>
          <p:cNvPr id="39966" name="Rectangle 30"/>
          <p:cNvSpPr>
            <a:spLocks noChangeArrowheads="1"/>
          </p:cNvSpPr>
          <p:nvPr/>
        </p:nvSpPr>
        <p:spPr bwMode="auto">
          <a:xfrm>
            <a:off x="4419600" y="44958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1</a:t>
            </a:r>
            <a:endParaRPr lang="en-US" dirty="0"/>
          </a:p>
        </p:txBody>
      </p:sp>
      <p:sp>
        <p:nvSpPr>
          <p:cNvPr id="39967" name="Rectangle 31"/>
          <p:cNvSpPr>
            <a:spLocks noChangeArrowheads="1"/>
          </p:cNvSpPr>
          <p:nvPr/>
        </p:nvSpPr>
        <p:spPr bwMode="auto">
          <a:xfrm>
            <a:off x="4876800" y="44958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2</a:t>
            </a:r>
            <a:endParaRPr lang="en-US" dirty="0"/>
          </a:p>
        </p:txBody>
      </p:sp>
      <p:sp>
        <p:nvSpPr>
          <p:cNvPr id="39968" name="Rectangle 32"/>
          <p:cNvSpPr>
            <a:spLocks noChangeArrowheads="1"/>
          </p:cNvSpPr>
          <p:nvPr/>
        </p:nvSpPr>
        <p:spPr bwMode="auto">
          <a:xfrm>
            <a:off x="5334000" y="44958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3</a:t>
            </a:r>
            <a:endParaRPr lang="en-US" dirty="0"/>
          </a:p>
        </p:txBody>
      </p:sp>
      <p:sp>
        <p:nvSpPr>
          <p:cNvPr id="39969" name="Rectangle 33"/>
          <p:cNvSpPr>
            <a:spLocks noChangeArrowheads="1"/>
          </p:cNvSpPr>
          <p:nvPr/>
        </p:nvSpPr>
        <p:spPr bwMode="auto">
          <a:xfrm>
            <a:off x="5791200" y="44958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4</a:t>
            </a:r>
            <a:endParaRPr lang="en-US" dirty="0"/>
          </a:p>
        </p:txBody>
      </p:sp>
      <p:sp>
        <p:nvSpPr>
          <p:cNvPr id="39970" name="Rectangle 34"/>
          <p:cNvSpPr>
            <a:spLocks noChangeArrowheads="1"/>
          </p:cNvSpPr>
          <p:nvPr/>
        </p:nvSpPr>
        <p:spPr bwMode="auto">
          <a:xfrm>
            <a:off x="6248400" y="44958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5</a:t>
            </a:r>
            <a:endParaRPr lang="en-US" dirty="0"/>
          </a:p>
        </p:txBody>
      </p:sp>
      <p:sp>
        <p:nvSpPr>
          <p:cNvPr id="39971" name="Rectangle 35"/>
          <p:cNvSpPr>
            <a:spLocks noChangeArrowheads="1"/>
          </p:cNvSpPr>
          <p:nvPr/>
        </p:nvSpPr>
        <p:spPr bwMode="auto">
          <a:xfrm>
            <a:off x="6705600" y="44958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6</a:t>
            </a:r>
            <a:endParaRPr lang="en-US" dirty="0"/>
          </a:p>
        </p:txBody>
      </p:sp>
      <p:sp>
        <p:nvSpPr>
          <p:cNvPr id="39972" name="Rectangle 36"/>
          <p:cNvSpPr>
            <a:spLocks noChangeArrowheads="1"/>
          </p:cNvSpPr>
          <p:nvPr/>
        </p:nvSpPr>
        <p:spPr bwMode="auto">
          <a:xfrm>
            <a:off x="7162800" y="44958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7</a:t>
            </a:r>
            <a:endParaRPr lang="en-US" dirty="0"/>
          </a:p>
        </p:txBody>
      </p:sp>
      <p:sp>
        <p:nvSpPr>
          <p:cNvPr id="39973" name="Rectangle 37"/>
          <p:cNvSpPr>
            <a:spLocks noChangeArrowheads="1"/>
          </p:cNvSpPr>
          <p:nvPr/>
        </p:nvSpPr>
        <p:spPr bwMode="auto">
          <a:xfrm>
            <a:off x="7620000" y="44958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8</a:t>
            </a:r>
            <a:endParaRPr lang="en-US" dirty="0"/>
          </a:p>
        </p:txBody>
      </p:sp>
      <p:sp>
        <p:nvSpPr>
          <p:cNvPr id="39974" name="Rectangle 38"/>
          <p:cNvSpPr>
            <a:spLocks noChangeArrowheads="1"/>
          </p:cNvSpPr>
          <p:nvPr/>
        </p:nvSpPr>
        <p:spPr bwMode="auto">
          <a:xfrm>
            <a:off x="8077200" y="44958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9</a:t>
            </a:r>
            <a:endParaRPr lang="en-US" dirty="0"/>
          </a:p>
        </p:txBody>
      </p:sp>
      <p:sp>
        <p:nvSpPr>
          <p:cNvPr id="39975" name="Rectangle 39"/>
          <p:cNvSpPr>
            <a:spLocks noChangeArrowheads="1"/>
          </p:cNvSpPr>
          <p:nvPr/>
        </p:nvSpPr>
        <p:spPr bwMode="auto">
          <a:xfrm>
            <a:off x="4419600" y="53340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1</a:t>
            </a:r>
            <a:endParaRPr lang="en-US" dirty="0"/>
          </a:p>
        </p:txBody>
      </p:sp>
      <p:sp>
        <p:nvSpPr>
          <p:cNvPr id="39976" name="Rectangle 40"/>
          <p:cNvSpPr>
            <a:spLocks noChangeArrowheads="1"/>
          </p:cNvSpPr>
          <p:nvPr/>
        </p:nvSpPr>
        <p:spPr bwMode="auto">
          <a:xfrm>
            <a:off x="4876800" y="53340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2</a:t>
            </a:r>
            <a:endParaRPr lang="en-US" dirty="0"/>
          </a:p>
        </p:txBody>
      </p:sp>
      <p:sp>
        <p:nvSpPr>
          <p:cNvPr id="39977" name="Rectangle 41"/>
          <p:cNvSpPr>
            <a:spLocks noChangeArrowheads="1"/>
          </p:cNvSpPr>
          <p:nvPr/>
        </p:nvSpPr>
        <p:spPr bwMode="auto">
          <a:xfrm>
            <a:off x="5334000" y="53340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3</a:t>
            </a:r>
            <a:endParaRPr lang="en-US" dirty="0"/>
          </a:p>
        </p:txBody>
      </p:sp>
      <p:sp>
        <p:nvSpPr>
          <p:cNvPr id="39978" name="Rectangle 42"/>
          <p:cNvSpPr>
            <a:spLocks noChangeArrowheads="1"/>
          </p:cNvSpPr>
          <p:nvPr/>
        </p:nvSpPr>
        <p:spPr bwMode="auto">
          <a:xfrm>
            <a:off x="5791200" y="53340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4</a:t>
            </a:r>
            <a:endParaRPr lang="en-US" dirty="0"/>
          </a:p>
        </p:txBody>
      </p:sp>
      <p:sp>
        <p:nvSpPr>
          <p:cNvPr id="39979" name="Rectangle 43"/>
          <p:cNvSpPr>
            <a:spLocks noChangeArrowheads="1"/>
          </p:cNvSpPr>
          <p:nvPr/>
        </p:nvSpPr>
        <p:spPr bwMode="auto">
          <a:xfrm>
            <a:off x="6248400" y="53340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5</a:t>
            </a:r>
            <a:endParaRPr lang="en-US" dirty="0"/>
          </a:p>
        </p:txBody>
      </p:sp>
      <p:sp>
        <p:nvSpPr>
          <p:cNvPr id="39980" name="Rectangle 44"/>
          <p:cNvSpPr>
            <a:spLocks noChangeArrowheads="1"/>
          </p:cNvSpPr>
          <p:nvPr/>
        </p:nvSpPr>
        <p:spPr bwMode="auto">
          <a:xfrm>
            <a:off x="6705600" y="53340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6</a:t>
            </a:r>
            <a:endParaRPr lang="en-US" dirty="0"/>
          </a:p>
        </p:txBody>
      </p:sp>
      <p:sp>
        <p:nvSpPr>
          <p:cNvPr id="39981" name="Rectangle 45"/>
          <p:cNvSpPr>
            <a:spLocks noChangeArrowheads="1"/>
          </p:cNvSpPr>
          <p:nvPr/>
        </p:nvSpPr>
        <p:spPr bwMode="auto">
          <a:xfrm>
            <a:off x="7162800" y="53340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7</a:t>
            </a:r>
            <a:endParaRPr lang="en-US" dirty="0"/>
          </a:p>
        </p:txBody>
      </p:sp>
      <p:sp>
        <p:nvSpPr>
          <p:cNvPr id="39982" name="Rectangle 46"/>
          <p:cNvSpPr>
            <a:spLocks noChangeArrowheads="1"/>
          </p:cNvSpPr>
          <p:nvPr/>
        </p:nvSpPr>
        <p:spPr bwMode="auto">
          <a:xfrm>
            <a:off x="7620000" y="53340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8</a:t>
            </a:r>
            <a:endParaRPr lang="en-US" dirty="0"/>
          </a:p>
        </p:txBody>
      </p:sp>
      <p:sp>
        <p:nvSpPr>
          <p:cNvPr id="39983" name="Rectangle 47"/>
          <p:cNvSpPr>
            <a:spLocks noChangeArrowheads="1"/>
          </p:cNvSpPr>
          <p:nvPr/>
        </p:nvSpPr>
        <p:spPr bwMode="auto">
          <a:xfrm>
            <a:off x="8077200" y="5334000"/>
            <a:ext cx="457200" cy="457200"/>
          </a:xfrm>
          <a:prstGeom prst="rect">
            <a:avLst/>
          </a:prstGeom>
          <a:solidFill>
            <a:srgbClr val="FFFFFF"/>
          </a:solidFill>
          <a:ln w="9525">
            <a:solidFill>
              <a:schemeClr val="tx1"/>
            </a:solidFill>
            <a:miter lim="800000"/>
            <a:headEnd/>
            <a:tailEnd/>
          </a:ln>
          <a:effectLst/>
        </p:spPr>
        <p:txBody>
          <a:bodyPr wrap="none" anchor="ctr"/>
          <a:lstStyle/>
          <a:p>
            <a:pPr algn="ctr"/>
            <a:r>
              <a:rPr lang="en-US" dirty="0" smtClean="0"/>
              <a:t>9</a:t>
            </a:r>
            <a:endParaRPr lang="en-US" dirty="0"/>
          </a:p>
        </p:txBody>
      </p:sp>
      <p:sp>
        <p:nvSpPr>
          <p:cNvPr id="39984" name="Rectangle 48"/>
          <p:cNvSpPr>
            <a:spLocks noChangeArrowheads="1"/>
          </p:cNvSpPr>
          <p:nvPr/>
        </p:nvSpPr>
        <p:spPr bwMode="auto">
          <a:xfrm>
            <a:off x="4419600" y="61722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1</a:t>
            </a:r>
            <a:endParaRPr lang="en-US" dirty="0"/>
          </a:p>
        </p:txBody>
      </p:sp>
      <p:sp>
        <p:nvSpPr>
          <p:cNvPr id="39985" name="Rectangle 49"/>
          <p:cNvSpPr>
            <a:spLocks noChangeArrowheads="1"/>
          </p:cNvSpPr>
          <p:nvPr/>
        </p:nvSpPr>
        <p:spPr bwMode="auto">
          <a:xfrm>
            <a:off x="4876800" y="61722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2</a:t>
            </a:r>
            <a:endParaRPr lang="en-US" dirty="0"/>
          </a:p>
        </p:txBody>
      </p:sp>
      <p:sp>
        <p:nvSpPr>
          <p:cNvPr id="39986" name="Rectangle 50"/>
          <p:cNvSpPr>
            <a:spLocks noChangeArrowheads="1"/>
          </p:cNvSpPr>
          <p:nvPr/>
        </p:nvSpPr>
        <p:spPr bwMode="auto">
          <a:xfrm>
            <a:off x="5334000" y="61722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3</a:t>
            </a:r>
            <a:endParaRPr lang="en-US" dirty="0"/>
          </a:p>
        </p:txBody>
      </p:sp>
      <p:sp>
        <p:nvSpPr>
          <p:cNvPr id="39988" name="Rectangle 52"/>
          <p:cNvSpPr>
            <a:spLocks noChangeArrowheads="1"/>
          </p:cNvSpPr>
          <p:nvPr/>
        </p:nvSpPr>
        <p:spPr bwMode="auto">
          <a:xfrm>
            <a:off x="6248400" y="61722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5</a:t>
            </a:r>
            <a:endParaRPr lang="en-US" dirty="0"/>
          </a:p>
        </p:txBody>
      </p:sp>
      <p:sp>
        <p:nvSpPr>
          <p:cNvPr id="39989" name="Rectangle 53"/>
          <p:cNvSpPr>
            <a:spLocks noChangeArrowheads="1"/>
          </p:cNvSpPr>
          <p:nvPr/>
        </p:nvSpPr>
        <p:spPr bwMode="auto">
          <a:xfrm>
            <a:off x="6705600" y="61722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6</a:t>
            </a:r>
            <a:endParaRPr lang="en-US" dirty="0"/>
          </a:p>
        </p:txBody>
      </p:sp>
      <p:sp>
        <p:nvSpPr>
          <p:cNvPr id="39990" name="Rectangle 54"/>
          <p:cNvSpPr>
            <a:spLocks noChangeArrowheads="1"/>
          </p:cNvSpPr>
          <p:nvPr/>
        </p:nvSpPr>
        <p:spPr bwMode="auto">
          <a:xfrm>
            <a:off x="7162800" y="61722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7</a:t>
            </a:r>
            <a:endParaRPr lang="en-US" dirty="0"/>
          </a:p>
        </p:txBody>
      </p:sp>
      <p:sp>
        <p:nvSpPr>
          <p:cNvPr id="39991" name="Rectangle 55"/>
          <p:cNvSpPr>
            <a:spLocks noChangeArrowheads="1"/>
          </p:cNvSpPr>
          <p:nvPr/>
        </p:nvSpPr>
        <p:spPr bwMode="auto">
          <a:xfrm>
            <a:off x="7620000" y="6172200"/>
            <a:ext cx="457200" cy="457200"/>
          </a:xfrm>
          <a:prstGeom prst="rect">
            <a:avLst/>
          </a:prstGeom>
          <a:solidFill>
            <a:srgbClr val="808080"/>
          </a:solidFill>
          <a:ln w="9525">
            <a:solidFill>
              <a:schemeClr val="tx1"/>
            </a:solidFill>
            <a:miter lim="800000"/>
            <a:headEnd/>
            <a:tailEnd/>
          </a:ln>
          <a:effectLst/>
        </p:spPr>
        <p:txBody>
          <a:bodyPr wrap="none" anchor="ctr"/>
          <a:lstStyle/>
          <a:p>
            <a:pPr algn="ctr"/>
            <a:r>
              <a:rPr lang="en-US" dirty="0" smtClean="0"/>
              <a:t>8</a:t>
            </a:r>
            <a:endParaRPr lang="en-US" dirty="0"/>
          </a:p>
        </p:txBody>
      </p:sp>
      <p:sp>
        <p:nvSpPr>
          <p:cNvPr id="39993" name="AutoShape 57"/>
          <p:cNvSpPr>
            <a:spLocks noChangeArrowheads="1"/>
          </p:cNvSpPr>
          <p:nvPr/>
        </p:nvSpPr>
        <p:spPr bwMode="auto">
          <a:xfrm flipH="1">
            <a:off x="2362200" y="1981200"/>
            <a:ext cx="1828800" cy="457200"/>
          </a:xfrm>
          <a:prstGeom prst="leftArrow">
            <a:avLst>
              <a:gd name="adj1" fmla="val 50000"/>
              <a:gd name="adj2" fmla="val 100000"/>
            </a:avLst>
          </a:prstGeom>
          <a:solidFill>
            <a:srgbClr val="808080"/>
          </a:solidFill>
          <a:ln w="9525">
            <a:solidFill>
              <a:schemeClr val="tx1"/>
            </a:solidFill>
            <a:miter lim="800000"/>
            <a:headEnd/>
            <a:tailEnd/>
          </a:ln>
          <a:effectLst/>
        </p:spPr>
        <p:txBody>
          <a:bodyPr wrap="none" anchor="ctr"/>
          <a:lstStyle/>
          <a:p>
            <a:endParaRPr lang="en-US"/>
          </a:p>
        </p:txBody>
      </p:sp>
      <p:sp>
        <p:nvSpPr>
          <p:cNvPr id="39994" name="AutoShape 58"/>
          <p:cNvSpPr>
            <a:spLocks noChangeArrowheads="1"/>
          </p:cNvSpPr>
          <p:nvPr/>
        </p:nvSpPr>
        <p:spPr bwMode="auto">
          <a:xfrm flipH="1">
            <a:off x="3276600" y="3657600"/>
            <a:ext cx="914400" cy="457200"/>
          </a:xfrm>
          <a:prstGeom prst="leftArrow">
            <a:avLst>
              <a:gd name="adj1" fmla="val 50000"/>
              <a:gd name="adj2"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39995" name="AutoShape 59"/>
          <p:cNvSpPr>
            <a:spLocks noChangeArrowheads="1"/>
          </p:cNvSpPr>
          <p:nvPr/>
        </p:nvSpPr>
        <p:spPr bwMode="auto">
          <a:xfrm flipH="1">
            <a:off x="3276600" y="6172200"/>
            <a:ext cx="914400" cy="457200"/>
          </a:xfrm>
          <a:prstGeom prst="leftArrow">
            <a:avLst>
              <a:gd name="adj1" fmla="val 50000"/>
              <a:gd name="adj2"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39996" name="AutoShape 60"/>
          <p:cNvSpPr>
            <a:spLocks noChangeArrowheads="1"/>
          </p:cNvSpPr>
          <p:nvPr/>
        </p:nvSpPr>
        <p:spPr bwMode="auto">
          <a:xfrm flipH="1">
            <a:off x="2133600" y="2819400"/>
            <a:ext cx="914400" cy="457200"/>
          </a:xfrm>
          <a:prstGeom prst="rightArrow">
            <a:avLst>
              <a:gd name="adj1" fmla="val 50000"/>
              <a:gd name="adj2"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39997" name="AutoShape 61"/>
          <p:cNvSpPr>
            <a:spLocks noChangeArrowheads="1"/>
          </p:cNvSpPr>
          <p:nvPr/>
        </p:nvSpPr>
        <p:spPr bwMode="auto">
          <a:xfrm flipH="1">
            <a:off x="2133600" y="4495800"/>
            <a:ext cx="914400" cy="457200"/>
          </a:xfrm>
          <a:prstGeom prst="rightArrow">
            <a:avLst>
              <a:gd name="adj1" fmla="val 50000"/>
              <a:gd name="adj2"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39998" name="AutoShape 62"/>
          <p:cNvSpPr>
            <a:spLocks noChangeArrowheads="1"/>
          </p:cNvSpPr>
          <p:nvPr/>
        </p:nvSpPr>
        <p:spPr bwMode="auto">
          <a:xfrm flipH="1">
            <a:off x="2133600" y="5334000"/>
            <a:ext cx="914400" cy="457200"/>
          </a:xfrm>
          <a:prstGeom prst="rightArrow">
            <a:avLst>
              <a:gd name="adj1" fmla="val 50000"/>
              <a:gd name="adj2"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39999" name="Rectangle 63"/>
          <p:cNvSpPr>
            <a:spLocks noChangeArrowheads="1"/>
          </p:cNvSpPr>
          <p:nvPr/>
        </p:nvSpPr>
        <p:spPr bwMode="auto">
          <a:xfrm>
            <a:off x="1219200" y="3657600"/>
            <a:ext cx="457200" cy="457200"/>
          </a:xfrm>
          <a:prstGeom prst="rect">
            <a:avLst/>
          </a:prstGeom>
          <a:solidFill>
            <a:srgbClr val="FFFFFF"/>
          </a:solidFill>
          <a:ln w="9525">
            <a:solidFill>
              <a:schemeClr val="tx1"/>
            </a:solidFill>
            <a:miter lim="800000"/>
            <a:headEnd/>
            <a:tailEnd/>
          </a:ln>
          <a:effectLst/>
        </p:spPr>
        <p:txBody>
          <a:bodyPr wrap="none" anchor="ctr"/>
          <a:lstStyle/>
          <a:p>
            <a:pPr algn="ctr" eaLnBrk="0" hangingPunct="0"/>
            <a:r>
              <a:rPr lang="en-US" sz="2400">
                <a:latin typeface="Arial" pitchFamily="34" charset="0"/>
              </a:rPr>
              <a:t>2</a:t>
            </a:r>
          </a:p>
        </p:txBody>
      </p:sp>
      <p:sp>
        <p:nvSpPr>
          <p:cNvPr id="40000" name="Rectangle 64"/>
          <p:cNvSpPr>
            <a:spLocks noChangeArrowheads="1"/>
          </p:cNvSpPr>
          <p:nvPr/>
        </p:nvSpPr>
        <p:spPr bwMode="auto">
          <a:xfrm>
            <a:off x="1905000" y="3657600"/>
            <a:ext cx="457200" cy="457200"/>
          </a:xfrm>
          <a:prstGeom prst="rect">
            <a:avLst/>
          </a:prstGeom>
          <a:solidFill>
            <a:srgbClr val="FFFFFF"/>
          </a:solidFill>
          <a:ln w="9525">
            <a:solidFill>
              <a:schemeClr val="tx1"/>
            </a:solidFill>
            <a:miter lim="800000"/>
            <a:headEnd/>
            <a:tailEnd/>
          </a:ln>
          <a:effectLst/>
        </p:spPr>
        <p:txBody>
          <a:bodyPr wrap="none" anchor="ctr"/>
          <a:lstStyle/>
          <a:p>
            <a:pPr algn="ctr" eaLnBrk="0" hangingPunct="0"/>
            <a:r>
              <a:rPr lang="en-US" sz="2400">
                <a:latin typeface="Arial" pitchFamily="34" charset="0"/>
              </a:rPr>
              <a:t>4</a:t>
            </a:r>
          </a:p>
        </p:txBody>
      </p:sp>
      <p:sp>
        <p:nvSpPr>
          <p:cNvPr id="40001" name="Rectangle 65"/>
          <p:cNvSpPr>
            <a:spLocks noChangeArrowheads="1"/>
          </p:cNvSpPr>
          <p:nvPr/>
        </p:nvSpPr>
        <p:spPr bwMode="auto">
          <a:xfrm>
            <a:off x="2590800" y="3657600"/>
            <a:ext cx="457200" cy="457200"/>
          </a:xfrm>
          <a:prstGeom prst="rect">
            <a:avLst/>
          </a:prstGeom>
          <a:solidFill>
            <a:srgbClr val="FFFFFF"/>
          </a:solidFill>
          <a:ln w="9525">
            <a:solidFill>
              <a:schemeClr val="tx1"/>
            </a:solidFill>
            <a:miter lim="800000"/>
            <a:headEnd/>
            <a:tailEnd/>
          </a:ln>
          <a:effectLst/>
        </p:spPr>
        <p:txBody>
          <a:bodyPr wrap="none" anchor="ctr"/>
          <a:lstStyle/>
          <a:p>
            <a:pPr algn="ctr" eaLnBrk="0" hangingPunct="0"/>
            <a:r>
              <a:rPr lang="en-US" sz="2400">
                <a:latin typeface="Arial" pitchFamily="34" charset="0"/>
              </a:rPr>
              <a:t>5</a:t>
            </a:r>
          </a:p>
        </p:txBody>
      </p:sp>
      <p:sp>
        <p:nvSpPr>
          <p:cNvPr id="40002" name="Rectangle 66"/>
          <p:cNvSpPr>
            <a:spLocks noChangeArrowheads="1"/>
          </p:cNvSpPr>
          <p:nvPr/>
        </p:nvSpPr>
        <p:spPr bwMode="auto">
          <a:xfrm>
            <a:off x="1905000" y="6172200"/>
            <a:ext cx="457200" cy="457200"/>
          </a:xfrm>
          <a:prstGeom prst="rect">
            <a:avLst/>
          </a:prstGeom>
          <a:solidFill>
            <a:srgbClr val="FFFFFF"/>
          </a:solidFill>
          <a:ln w="9525">
            <a:solidFill>
              <a:schemeClr val="tx1"/>
            </a:solidFill>
            <a:miter lim="800000"/>
            <a:headEnd/>
            <a:tailEnd/>
          </a:ln>
          <a:effectLst/>
        </p:spPr>
        <p:txBody>
          <a:bodyPr wrap="none" anchor="ctr"/>
          <a:lstStyle/>
          <a:p>
            <a:pPr algn="ctr" eaLnBrk="0" hangingPunct="0"/>
            <a:r>
              <a:rPr lang="en-US" sz="2400">
                <a:latin typeface="Arial" pitchFamily="34" charset="0"/>
              </a:rPr>
              <a:t>4</a:t>
            </a:r>
          </a:p>
        </p:txBody>
      </p:sp>
      <p:sp>
        <p:nvSpPr>
          <p:cNvPr id="40003" name="Rectangle 67"/>
          <p:cNvSpPr>
            <a:spLocks noChangeArrowheads="1"/>
          </p:cNvSpPr>
          <p:nvPr/>
        </p:nvSpPr>
        <p:spPr bwMode="auto">
          <a:xfrm>
            <a:off x="2590800" y="6172200"/>
            <a:ext cx="457200" cy="457200"/>
          </a:xfrm>
          <a:prstGeom prst="rect">
            <a:avLst/>
          </a:prstGeom>
          <a:solidFill>
            <a:srgbClr val="FFFFFF"/>
          </a:solidFill>
          <a:ln w="9525">
            <a:solidFill>
              <a:schemeClr val="tx1"/>
            </a:solidFill>
            <a:miter lim="800000"/>
            <a:headEnd/>
            <a:tailEnd/>
          </a:ln>
          <a:effectLst/>
        </p:spPr>
        <p:txBody>
          <a:bodyPr wrap="none" anchor="ctr"/>
          <a:lstStyle/>
          <a:p>
            <a:pPr algn="ctr" eaLnBrk="0" hangingPunct="0"/>
            <a:r>
              <a:rPr lang="en-US" sz="2400">
                <a:latin typeface="Arial" pitchFamily="34" charset="0"/>
              </a:rPr>
              <a:t>9</a:t>
            </a:r>
          </a:p>
        </p:txBody>
      </p:sp>
      <p:sp>
        <p:nvSpPr>
          <p:cNvPr id="40004" name="Rectangle 68"/>
          <p:cNvSpPr>
            <a:spLocks noChangeArrowheads="1"/>
          </p:cNvSpPr>
          <p:nvPr/>
        </p:nvSpPr>
        <p:spPr bwMode="auto">
          <a:xfrm>
            <a:off x="3276600" y="2819400"/>
            <a:ext cx="914400" cy="457200"/>
          </a:xfrm>
          <a:prstGeom prst="rect">
            <a:avLst/>
          </a:prstGeom>
          <a:solidFill>
            <a:srgbClr val="FFFFFF"/>
          </a:solidFill>
          <a:ln w="9525">
            <a:solidFill>
              <a:schemeClr val="tx1"/>
            </a:solidFill>
            <a:miter lim="800000"/>
            <a:headEnd/>
            <a:tailEnd/>
          </a:ln>
          <a:effectLst/>
        </p:spPr>
        <p:txBody>
          <a:bodyPr wrap="none" anchor="ctr"/>
          <a:lstStyle/>
          <a:p>
            <a:pPr algn="ctr" eaLnBrk="0" hangingPunct="0"/>
            <a:r>
              <a:rPr lang="en-US" sz="2400" dirty="0">
                <a:latin typeface="Arial" pitchFamily="34" charset="0"/>
              </a:rPr>
              <a:t>2, 4, 5</a:t>
            </a:r>
          </a:p>
        </p:txBody>
      </p:sp>
      <p:sp>
        <p:nvSpPr>
          <p:cNvPr id="40005" name="Rectangle 69"/>
          <p:cNvSpPr>
            <a:spLocks noChangeArrowheads="1"/>
          </p:cNvSpPr>
          <p:nvPr/>
        </p:nvSpPr>
        <p:spPr bwMode="auto">
          <a:xfrm>
            <a:off x="3276600" y="4495800"/>
            <a:ext cx="914400" cy="457200"/>
          </a:xfrm>
          <a:prstGeom prst="rect">
            <a:avLst/>
          </a:prstGeom>
          <a:solidFill>
            <a:srgbClr val="FFFFFF"/>
          </a:solidFill>
          <a:ln w="9525">
            <a:solidFill>
              <a:schemeClr val="tx1"/>
            </a:solidFill>
            <a:miter lim="800000"/>
            <a:headEnd/>
            <a:tailEnd/>
          </a:ln>
          <a:effectLst/>
        </p:spPr>
        <p:txBody>
          <a:bodyPr wrap="none" anchor="ctr"/>
          <a:lstStyle/>
          <a:p>
            <a:pPr eaLnBrk="0" hangingPunct="0"/>
            <a:r>
              <a:rPr lang="en-US" sz="2400">
                <a:latin typeface="Arial" pitchFamily="34" charset="0"/>
              </a:rPr>
              <a:t>4, 9</a:t>
            </a:r>
          </a:p>
        </p:txBody>
      </p:sp>
      <p:sp>
        <p:nvSpPr>
          <p:cNvPr id="40006" name="Rectangle 70"/>
          <p:cNvSpPr>
            <a:spLocks noChangeArrowheads="1"/>
          </p:cNvSpPr>
          <p:nvPr/>
        </p:nvSpPr>
        <p:spPr bwMode="auto">
          <a:xfrm>
            <a:off x="3276600" y="5334000"/>
            <a:ext cx="914400" cy="457200"/>
          </a:xfrm>
          <a:prstGeom prst="rect">
            <a:avLst/>
          </a:prstGeom>
          <a:solidFill>
            <a:srgbClr val="FFFFFF"/>
          </a:solidFill>
          <a:ln w="9525">
            <a:solidFill>
              <a:schemeClr val="tx1"/>
            </a:solidFill>
            <a:miter lim="800000"/>
            <a:headEnd/>
            <a:tailEnd/>
          </a:ln>
          <a:effectLst/>
        </p:spPr>
        <p:txBody>
          <a:bodyPr wrap="none" anchor="ctr"/>
          <a:lstStyle/>
          <a:p>
            <a:pPr eaLnBrk="0" hangingPunct="0"/>
            <a:r>
              <a:rPr lang="en-US" sz="2400">
                <a:latin typeface="Arial" pitchFamily="34" charset="0"/>
              </a:rPr>
              <a:t>4, 9</a:t>
            </a:r>
          </a:p>
        </p:txBody>
      </p:sp>
      <p:sp>
        <p:nvSpPr>
          <p:cNvPr id="40007" name="AutoShape 71"/>
          <p:cNvSpPr>
            <a:spLocks noChangeAspect="1" noChangeArrowheads="1"/>
          </p:cNvSpPr>
          <p:nvPr/>
        </p:nvSpPr>
        <p:spPr bwMode="auto">
          <a:xfrm rot="2700000">
            <a:off x="1676400" y="3429000"/>
            <a:ext cx="914400" cy="914400"/>
          </a:xfrm>
          <a:prstGeom prst="plus">
            <a:avLst>
              <a:gd name="adj" fmla="val 39583"/>
            </a:avLst>
          </a:prstGeom>
          <a:solidFill>
            <a:srgbClr val="808080">
              <a:alpha val="50000"/>
            </a:srgbClr>
          </a:solidFill>
          <a:ln w="9525">
            <a:solidFill>
              <a:schemeClr val="tx1"/>
            </a:solidFill>
            <a:miter lim="800000"/>
            <a:headEnd/>
            <a:tailEnd/>
          </a:ln>
          <a:effectLst/>
        </p:spPr>
        <p:txBody>
          <a:bodyPr wrap="none" anchor="ctr"/>
          <a:lstStyle/>
          <a:p>
            <a:endParaRPr lang="en-US"/>
          </a:p>
        </p:txBody>
      </p:sp>
      <p:sp>
        <p:nvSpPr>
          <p:cNvPr id="40008" name="AutoShape 72"/>
          <p:cNvSpPr>
            <a:spLocks noChangeAspect="1" noChangeArrowheads="1"/>
          </p:cNvSpPr>
          <p:nvPr/>
        </p:nvSpPr>
        <p:spPr bwMode="auto">
          <a:xfrm rot="2700000">
            <a:off x="1219200" y="4267200"/>
            <a:ext cx="914400" cy="914400"/>
          </a:xfrm>
          <a:prstGeom prst="plus">
            <a:avLst>
              <a:gd name="adj" fmla="val 39583"/>
            </a:avLst>
          </a:prstGeom>
          <a:solidFill>
            <a:srgbClr val="808080">
              <a:alpha val="50000"/>
            </a:srgbClr>
          </a:solidFill>
          <a:ln w="9525">
            <a:solidFill>
              <a:schemeClr val="tx1"/>
            </a:solidFill>
            <a:miter lim="800000"/>
            <a:headEnd/>
            <a:tailEnd/>
          </a:ln>
          <a:effectLst/>
        </p:spPr>
        <p:txBody>
          <a:bodyPr wrap="none" anchor="ctr"/>
          <a:lstStyle/>
          <a:p>
            <a:endParaRPr lang="en-US"/>
          </a:p>
        </p:txBody>
      </p:sp>
      <p:sp>
        <p:nvSpPr>
          <p:cNvPr id="40009" name="Rectangle 73"/>
          <p:cNvSpPr>
            <a:spLocks noChangeArrowheads="1"/>
          </p:cNvSpPr>
          <p:nvPr/>
        </p:nvSpPr>
        <p:spPr bwMode="auto">
          <a:xfrm>
            <a:off x="5334000" y="1981200"/>
            <a:ext cx="457200" cy="457200"/>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3</a:t>
            </a:r>
            <a:endParaRPr lang="en-US" dirty="0"/>
          </a:p>
        </p:txBody>
      </p:sp>
      <p:sp>
        <p:nvSpPr>
          <p:cNvPr id="40010" name="Rectangle 74"/>
          <p:cNvSpPr>
            <a:spLocks noChangeArrowheads="1"/>
          </p:cNvSpPr>
          <p:nvPr/>
        </p:nvSpPr>
        <p:spPr bwMode="auto">
          <a:xfrm>
            <a:off x="6705600" y="1981200"/>
            <a:ext cx="457200" cy="457200"/>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6</a:t>
            </a:r>
            <a:endParaRPr lang="en-US" dirty="0"/>
          </a:p>
        </p:txBody>
      </p:sp>
      <p:sp>
        <p:nvSpPr>
          <p:cNvPr id="40011" name="Rectangle 75"/>
          <p:cNvSpPr>
            <a:spLocks noChangeArrowheads="1"/>
          </p:cNvSpPr>
          <p:nvPr/>
        </p:nvSpPr>
        <p:spPr bwMode="auto">
          <a:xfrm>
            <a:off x="7162800" y="1981200"/>
            <a:ext cx="457200" cy="457200"/>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7</a:t>
            </a:r>
            <a:endParaRPr lang="en-US" dirty="0"/>
          </a:p>
        </p:txBody>
      </p:sp>
      <p:sp>
        <p:nvSpPr>
          <p:cNvPr id="40012" name="Rectangle 76"/>
          <p:cNvSpPr>
            <a:spLocks noChangeArrowheads="1"/>
          </p:cNvSpPr>
          <p:nvPr/>
        </p:nvSpPr>
        <p:spPr bwMode="auto">
          <a:xfrm>
            <a:off x="7620000" y="1981200"/>
            <a:ext cx="457200" cy="457200"/>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8</a:t>
            </a:r>
            <a:endParaRPr lang="en-US" dirty="0"/>
          </a:p>
        </p:txBody>
      </p:sp>
      <p:sp>
        <p:nvSpPr>
          <p:cNvPr id="40013" name="Rectangle 77"/>
          <p:cNvSpPr>
            <a:spLocks noChangeArrowheads="1"/>
          </p:cNvSpPr>
          <p:nvPr/>
        </p:nvSpPr>
        <p:spPr bwMode="auto">
          <a:xfrm>
            <a:off x="5791200" y="6172200"/>
            <a:ext cx="457200" cy="457200"/>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4</a:t>
            </a:r>
            <a:endParaRPr lang="en-US" dirty="0"/>
          </a:p>
        </p:txBody>
      </p:sp>
      <p:sp>
        <p:nvSpPr>
          <p:cNvPr id="40014" name="Rectangle 78"/>
          <p:cNvSpPr>
            <a:spLocks noChangeArrowheads="1"/>
          </p:cNvSpPr>
          <p:nvPr/>
        </p:nvSpPr>
        <p:spPr bwMode="auto">
          <a:xfrm>
            <a:off x="8077200" y="6172200"/>
            <a:ext cx="457200" cy="457200"/>
          </a:xfrm>
          <a:prstGeom prst="rect">
            <a:avLst/>
          </a:prstGeom>
          <a:solidFill>
            <a:schemeClr val="bg1"/>
          </a:solidFill>
          <a:ln w="9525">
            <a:solidFill>
              <a:schemeClr val="tx1"/>
            </a:solidFill>
            <a:miter lim="800000"/>
            <a:headEnd/>
            <a:tailEnd/>
          </a:ln>
          <a:effectLst/>
        </p:spPr>
        <p:txBody>
          <a:bodyPr wrap="none" anchor="ctr"/>
          <a:lstStyle/>
          <a:p>
            <a:pPr algn="ctr"/>
            <a:r>
              <a:rPr lang="en-US" dirty="0" smtClean="0"/>
              <a:t>9</a:t>
            </a:r>
            <a:endParaRPr lang="en-US" dirty="0"/>
          </a:p>
        </p:txBody>
      </p:sp>
      <p:sp>
        <p:nvSpPr>
          <p:cNvPr id="40015" name="Text Box 79"/>
          <p:cNvSpPr txBox="1">
            <a:spLocks noChangeArrowheads="1"/>
          </p:cNvSpPr>
          <p:nvPr/>
        </p:nvSpPr>
        <p:spPr bwMode="auto">
          <a:xfrm>
            <a:off x="892175" y="1447800"/>
            <a:ext cx="1241425" cy="457200"/>
          </a:xfrm>
          <a:prstGeom prst="rect">
            <a:avLst/>
          </a:prstGeom>
          <a:noFill/>
          <a:ln w="9525">
            <a:noFill/>
            <a:miter lim="800000"/>
            <a:headEnd/>
            <a:tailEnd/>
          </a:ln>
          <a:effectLst/>
        </p:spPr>
        <p:txBody>
          <a:bodyPr wrap="none">
            <a:spAutoFit/>
          </a:bodyPr>
          <a:lstStyle/>
          <a:p>
            <a:r>
              <a:rPr lang="en-US" sz="2400"/>
              <a:t>Source</a:t>
            </a:r>
          </a:p>
        </p:txBody>
      </p:sp>
      <p:sp>
        <p:nvSpPr>
          <p:cNvPr id="40016" name="Text Box 80"/>
          <p:cNvSpPr txBox="1">
            <a:spLocks noChangeArrowheads="1"/>
          </p:cNvSpPr>
          <p:nvPr/>
        </p:nvSpPr>
        <p:spPr bwMode="auto">
          <a:xfrm>
            <a:off x="4876800" y="1447800"/>
            <a:ext cx="850900" cy="457200"/>
          </a:xfrm>
          <a:prstGeom prst="rect">
            <a:avLst/>
          </a:prstGeom>
          <a:noFill/>
          <a:ln w="9525">
            <a:noFill/>
            <a:miter lim="800000"/>
            <a:headEnd/>
            <a:tailEnd/>
          </a:ln>
          <a:effectLst/>
        </p:spPr>
        <p:txBody>
          <a:bodyPr wrap="none">
            <a:spAutoFit/>
          </a:bodyPr>
          <a:lstStyle/>
          <a:p>
            <a:r>
              <a:rPr lang="en-US" sz="2400"/>
              <a:t>Sink</a:t>
            </a:r>
          </a:p>
        </p:txBody>
      </p:sp>
      <p:sp>
        <p:nvSpPr>
          <p:cNvPr id="78" name="Datumsplatzhalter 1"/>
          <p:cNvSpPr>
            <a:spLocks noGrp="1"/>
          </p:cNvSpPr>
          <p:nvPr>
            <p:ph type="dt" sz="quarter" idx="10"/>
          </p:nvPr>
        </p:nvSpPr>
        <p:spPr>
          <a:xfrm>
            <a:off x="263524" y="6629400"/>
            <a:ext cx="1822450" cy="457200"/>
          </a:xfrm>
        </p:spPr>
        <p:txBody>
          <a:bodyPr/>
          <a:lstStyle/>
          <a:p>
            <a:pPr>
              <a:defRPr/>
            </a:pPr>
            <a:fld id="{3B33F713-CEFA-43D2-B59B-A80B4515B4CD}" type="datetime1">
              <a:rPr lang="en-US" sz="1200" smtClean="0"/>
              <a:pPr>
                <a:defRPr/>
              </a:pPr>
              <a:t>3/10/2010</a:t>
            </a:fld>
            <a:endParaRPr lang="de-DE" sz="1200" dirty="0">
              <a:cs typeface="ＭＳ Ｐゴシック"/>
            </a:endParaRPr>
          </a:p>
        </p:txBody>
      </p:sp>
      <p:sp>
        <p:nvSpPr>
          <p:cNvPr id="79"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22</a:t>
            </a:fld>
            <a:endParaRPr lang="de-DE" sz="1200" dirty="0">
              <a:cs typeface="ＭＳ Ｐゴシック"/>
            </a:endParaRPr>
          </a:p>
        </p:txBody>
      </p:sp>
      <p:pic>
        <p:nvPicPr>
          <p:cNvPr id="80" name="Picture 79"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81"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39939"/>
                                        </p:tgtEl>
                                        <p:attrNameLst>
                                          <p:attrName>fillcolor</p:attrName>
                                        </p:attrNameLst>
                                      </p:cBhvr>
                                      <p:to>
                                        <a:srgbClr val="777777"/>
                                      </p:to>
                                    </p:animClr>
                                    <p:set>
                                      <p:cBhvr>
                                        <p:cTn id="7" dur="500" fill="hold"/>
                                        <p:tgtEl>
                                          <p:spTgt spid="39939"/>
                                        </p:tgtEl>
                                        <p:attrNameLst>
                                          <p:attrName>fill.type</p:attrName>
                                        </p:attrNameLst>
                                      </p:cBhvr>
                                      <p:to>
                                        <p:strVal val="solid"/>
                                      </p:to>
                                    </p:set>
                                    <p:set>
                                      <p:cBhvr>
                                        <p:cTn id="8" dur="500" fill="hold"/>
                                        <p:tgtEl>
                                          <p:spTgt spid="3993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40009"/>
                                        </p:tgtEl>
                                        <p:attrNameLst>
                                          <p:attrName>fillcolor</p:attrName>
                                        </p:attrNameLst>
                                      </p:cBhvr>
                                      <p:to>
                                        <a:srgbClr val="777777"/>
                                      </p:to>
                                    </p:animClr>
                                    <p:set>
                                      <p:cBhvr>
                                        <p:cTn id="11" dur="500" fill="hold"/>
                                        <p:tgtEl>
                                          <p:spTgt spid="40009"/>
                                        </p:tgtEl>
                                        <p:attrNameLst>
                                          <p:attrName>fill.type</p:attrName>
                                        </p:attrNameLst>
                                      </p:cBhvr>
                                      <p:to>
                                        <p:strVal val="solid"/>
                                      </p:to>
                                    </p:set>
                                    <p:set>
                                      <p:cBhvr>
                                        <p:cTn id="12" dur="500" fill="hold"/>
                                        <p:tgtEl>
                                          <p:spTgt spid="4000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40010"/>
                                        </p:tgtEl>
                                        <p:attrNameLst>
                                          <p:attrName>fillcolor</p:attrName>
                                        </p:attrNameLst>
                                      </p:cBhvr>
                                      <p:to>
                                        <a:srgbClr val="777777"/>
                                      </p:to>
                                    </p:animClr>
                                    <p:set>
                                      <p:cBhvr>
                                        <p:cTn id="15" dur="500" fill="hold"/>
                                        <p:tgtEl>
                                          <p:spTgt spid="40010"/>
                                        </p:tgtEl>
                                        <p:attrNameLst>
                                          <p:attrName>fill.type</p:attrName>
                                        </p:attrNameLst>
                                      </p:cBhvr>
                                      <p:to>
                                        <p:strVal val="solid"/>
                                      </p:to>
                                    </p:set>
                                    <p:set>
                                      <p:cBhvr>
                                        <p:cTn id="16" dur="500" fill="hold"/>
                                        <p:tgtEl>
                                          <p:spTgt spid="4001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40011"/>
                                        </p:tgtEl>
                                        <p:attrNameLst>
                                          <p:attrName>fillcolor</p:attrName>
                                        </p:attrNameLst>
                                      </p:cBhvr>
                                      <p:to>
                                        <a:srgbClr val="777777"/>
                                      </p:to>
                                    </p:animClr>
                                    <p:set>
                                      <p:cBhvr>
                                        <p:cTn id="19" dur="500" fill="hold"/>
                                        <p:tgtEl>
                                          <p:spTgt spid="40011"/>
                                        </p:tgtEl>
                                        <p:attrNameLst>
                                          <p:attrName>fill.type</p:attrName>
                                        </p:attrNameLst>
                                      </p:cBhvr>
                                      <p:to>
                                        <p:strVal val="solid"/>
                                      </p:to>
                                    </p:set>
                                    <p:set>
                                      <p:cBhvr>
                                        <p:cTn id="20" dur="500" fill="hold"/>
                                        <p:tgtEl>
                                          <p:spTgt spid="40011"/>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40012"/>
                                        </p:tgtEl>
                                        <p:attrNameLst>
                                          <p:attrName>fillcolor</p:attrName>
                                        </p:attrNameLst>
                                      </p:cBhvr>
                                      <p:to>
                                        <a:srgbClr val="777777"/>
                                      </p:to>
                                    </p:animClr>
                                    <p:set>
                                      <p:cBhvr>
                                        <p:cTn id="23" dur="500" fill="hold"/>
                                        <p:tgtEl>
                                          <p:spTgt spid="40012"/>
                                        </p:tgtEl>
                                        <p:attrNameLst>
                                          <p:attrName>fill.type</p:attrName>
                                        </p:attrNameLst>
                                      </p:cBhvr>
                                      <p:to>
                                        <p:strVal val="solid"/>
                                      </p:to>
                                    </p:set>
                                    <p:set>
                                      <p:cBhvr>
                                        <p:cTn id="24" dur="500" fill="hold"/>
                                        <p:tgtEl>
                                          <p:spTgt spid="4001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9948"/>
                                        </p:tgtEl>
                                        <p:attrNameLst>
                                          <p:attrName>style.visibility</p:attrName>
                                        </p:attrNameLst>
                                      </p:cBhvr>
                                      <p:to>
                                        <p:strVal val="visible"/>
                                      </p:to>
                                    </p:set>
                                    <p:animEffect transition="in" filter="blinds(horizontal)">
                                      <p:cBhvr>
                                        <p:cTn id="29" dur="500"/>
                                        <p:tgtEl>
                                          <p:spTgt spid="3994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9949"/>
                                        </p:tgtEl>
                                        <p:attrNameLst>
                                          <p:attrName>style.visibility</p:attrName>
                                        </p:attrNameLst>
                                      </p:cBhvr>
                                      <p:to>
                                        <p:strVal val="visible"/>
                                      </p:to>
                                    </p:set>
                                    <p:animEffect transition="in" filter="blinds(horizontal)">
                                      <p:cBhvr>
                                        <p:cTn id="32" dur="500"/>
                                        <p:tgtEl>
                                          <p:spTgt spid="3994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9950"/>
                                        </p:tgtEl>
                                        <p:attrNameLst>
                                          <p:attrName>style.visibility</p:attrName>
                                        </p:attrNameLst>
                                      </p:cBhvr>
                                      <p:to>
                                        <p:strVal val="visible"/>
                                      </p:to>
                                    </p:set>
                                    <p:animEffect transition="in" filter="blinds(horizontal)">
                                      <p:cBhvr>
                                        <p:cTn id="35" dur="500"/>
                                        <p:tgtEl>
                                          <p:spTgt spid="3995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9951"/>
                                        </p:tgtEl>
                                        <p:attrNameLst>
                                          <p:attrName>style.visibility</p:attrName>
                                        </p:attrNameLst>
                                      </p:cBhvr>
                                      <p:to>
                                        <p:strVal val="visible"/>
                                      </p:to>
                                    </p:set>
                                    <p:animEffect transition="in" filter="blinds(horizontal)">
                                      <p:cBhvr>
                                        <p:cTn id="38" dur="500"/>
                                        <p:tgtEl>
                                          <p:spTgt spid="3995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9952"/>
                                        </p:tgtEl>
                                        <p:attrNameLst>
                                          <p:attrName>style.visibility</p:attrName>
                                        </p:attrNameLst>
                                      </p:cBhvr>
                                      <p:to>
                                        <p:strVal val="visible"/>
                                      </p:to>
                                    </p:set>
                                    <p:animEffect transition="in" filter="blinds(horizontal)">
                                      <p:cBhvr>
                                        <p:cTn id="41" dur="500"/>
                                        <p:tgtEl>
                                          <p:spTgt spid="3995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9953"/>
                                        </p:tgtEl>
                                        <p:attrNameLst>
                                          <p:attrName>style.visibility</p:attrName>
                                        </p:attrNameLst>
                                      </p:cBhvr>
                                      <p:to>
                                        <p:strVal val="visible"/>
                                      </p:to>
                                    </p:set>
                                    <p:animEffect transition="in" filter="blinds(horizontal)">
                                      <p:cBhvr>
                                        <p:cTn id="44" dur="500"/>
                                        <p:tgtEl>
                                          <p:spTgt spid="3995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9954"/>
                                        </p:tgtEl>
                                        <p:attrNameLst>
                                          <p:attrName>style.visibility</p:attrName>
                                        </p:attrNameLst>
                                      </p:cBhvr>
                                      <p:to>
                                        <p:strVal val="visible"/>
                                      </p:to>
                                    </p:set>
                                    <p:animEffect transition="in" filter="blinds(horizontal)">
                                      <p:cBhvr>
                                        <p:cTn id="47" dur="500"/>
                                        <p:tgtEl>
                                          <p:spTgt spid="3995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9955"/>
                                        </p:tgtEl>
                                        <p:attrNameLst>
                                          <p:attrName>style.visibility</p:attrName>
                                        </p:attrNameLst>
                                      </p:cBhvr>
                                      <p:to>
                                        <p:strVal val="visible"/>
                                      </p:to>
                                    </p:set>
                                    <p:animEffect transition="in" filter="blinds(horizontal)">
                                      <p:cBhvr>
                                        <p:cTn id="50" dur="500"/>
                                        <p:tgtEl>
                                          <p:spTgt spid="3995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9956"/>
                                        </p:tgtEl>
                                        <p:attrNameLst>
                                          <p:attrName>style.visibility</p:attrName>
                                        </p:attrNameLst>
                                      </p:cBhvr>
                                      <p:to>
                                        <p:strVal val="visible"/>
                                      </p:to>
                                    </p:set>
                                    <p:animEffect transition="in" filter="blinds(horizontal)">
                                      <p:cBhvr>
                                        <p:cTn id="53" dur="500"/>
                                        <p:tgtEl>
                                          <p:spTgt spid="3995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9996"/>
                                        </p:tgtEl>
                                        <p:attrNameLst>
                                          <p:attrName>style.visibility</p:attrName>
                                        </p:attrNameLst>
                                      </p:cBhvr>
                                      <p:to>
                                        <p:strVal val="visible"/>
                                      </p:to>
                                    </p:set>
                                    <p:animEffect transition="in" filter="blinds(horizontal)">
                                      <p:cBhvr>
                                        <p:cTn id="56" dur="500"/>
                                        <p:tgtEl>
                                          <p:spTgt spid="3999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0004"/>
                                        </p:tgtEl>
                                        <p:attrNameLst>
                                          <p:attrName>style.visibility</p:attrName>
                                        </p:attrNameLst>
                                      </p:cBhvr>
                                      <p:to>
                                        <p:strVal val="visible"/>
                                      </p:to>
                                    </p:set>
                                    <p:animEffect transition="in" filter="blinds(horizontal)">
                                      <p:cBhvr>
                                        <p:cTn id="59" dur="500"/>
                                        <p:tgtEl>
                                          <p:spTgt spid="4000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9957"/>
                                        </p:tgtEl>
                                        <p:attrNameLst>
                                          <p:attrName>style.visibility</p:attrName>
                                        </p:attrNameLst>
                                      </p:cBhvr>
                                      <p:to>
                                        <p:strVal val="visible"/>
                                      </p:to>
                                    </p:set>
                                    <p:animEffect transition="in" filter="blinds(horizontal)">
                                      <p:cBhvr>
                                        <p:cTn id="64" dur="500"/>
                                        <p:tgtEl>
                                          <p:spTgt spid="39957"/>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9958"/>
                                        </p:tgtEl>
                                        <p:attrNameLst>
                                          <p:attrName>style.visibility</p:attrName>
                                        </p:attrNameLst>
                                      </p:cBhvr>
                                      <p:to>
                                        <p:strVal val="visible"/>
                                      </p:to>
                                    </p:set>
                                    <p:animEffect transition="in" filter="blinds(horizontal)">
                                      <p:cBhvr>
                                        <p:cTn id="67" dur="500"/>
                                        <p:tgtEl>
                                          <p:spTgt spid="3995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9959"/>
                                        </p:tgtEl>
                                        <p:attrNameLst>
                                          <p:attrName>style.visibility</p:attrName>
                                        </p:attrNameLst>
                                      </p:cBhvr>
                                      <p:to>
                                        <p:strVal val="visible"/>
                                      </p:to>
                                    </p:set>
                                    <p:animEffect transition="in" filter="blinds(horizontal)">
                                      <p:cBhvr>
                                        <p:cTn id="70" dur="500"/>
                                        <p:tgtEl>
                                          <p:spTgt spid="3995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9960"/>
                                        </p:tgtEl>
                                        <p:attrNameLst>
                                          <p:attrName>style.visibility</p:attrName>
                                        </p:attrNameLst>
                                      </p:cBhvr>
                                      <p:to>
                                        <p:strVal val="visible"/>
                                      </p:to>
                                    </p:set>
                                    <p:animEffect transition="in" filter="blinds(horizontal)">
                                      <p:cBhvr>
                                        <p:cTn id="73" dur="500"/>
                                        <p:tgtEl>
                                          <p:spTgt spid="39960"/>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9961"/>
                                        </p:tgtEl>
                                        <p:attrNameLst>
                                          <p:attrName>style.visibility</p:attrName>
                                        </p:attrNameLst>
                                      </p:cBhvr>
                                      <p:to>
                                        <p:strVal val="visible"/>
                                      </p:to>
                                    </p:set>
                                    <p:animEffect transition="in" filter="blinds(horizontal)">
                                      <p:cBhvr>
                                        <p:cTn id="76" dur="500"/>
                                        <p:tgtEl>
                                          <p:spTgt spid="3996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9962"/>
                                        </p:tgtEl>
                                        <p:attrNameLst>
                                          <p:attrName>style.visibility</p:attrName>
                                        </p:attrNameLst>
                                      </p:cBhvr>
                                      <p:to>
                                        <p:strVal val="visible"/>
                                      </p:to>
                                    </p:set>
                                    <p:animEffect transition="in" filter="blinds(horizontal)">
                                      <p:cBhvr>
                                        <p:cTn id="79" dur="500"/>
                                        <p:tgtEl>
                                          <p:spTgt spid="39962"/>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9963"/>
                                        </p:tgtEl>
                                        <p:attrNameLst>
                                          <p:attrName>style.visibility</p:attrName>
                                        </p:attrNameLst>
                                      </p:cBhvr>
                                      <p:to>
                                        <p:strVal val="visible"/>
                                      </p:to>
                                    </p:set>
                                    <p:animEffect transition="in" filter="blinds(horizontal)">
                                      <p:cBhvr>
                                        <p:cTn id="82" dur="500"/>
                                        <p:tgtEl>
                                          <p:spTgt spid="39963"/>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9964"/>
                                        </p:tgtEl>
                                        <p:attrNameLst>
                                          <p:attrName>style.visibility</p:attrName>
                                        </p:attrNameLst>
                                      </p:cBhvr>
                                      <p:to>
                                        <p:strVal val="visible"/>
                                      </p:to>
                                    </p:set>
                                    <p:animEffect transition="in" filter="blinds(horizontal)">
                                      <p:cBhvr>
                                        <p:cTn id="85" dur="500"/>
                                        <p:tgtEl>
                                          <p:spTgt spid="39964"/>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9965"/>
                                        </p:tgtEl>
                                        <p:attrNameLst>
                                          <p:attrName>style.visibility</p:attrName>
                                        </p:attrNameLst>
                                      </p:cBhvr>
                                      <p:to>
                                        <p:strVal val="visible"/>
                                      </p:to>
                                    </p:set>
                                    <p:animEffect transition="in" filter="blinds(horizontal)">
                                      <p:cBhvr>
                                        <p:cTn id="88" dur="500"/>
                                        <p:tgtEl>
                                          <p:spTgt spid="39965"/>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9994"/>
                                        </p:tgtEl>
                                        <p:attrNameLst>
                                          <p:attrName>style.visibility</p:attrName>
                                        </p:attrNameLst>
                                      </p:cBhvr>
                                      <p:to>
                                        <p:strVal val="visible"/>
                                      </p:to>
                                    </p:set>
                                    <p:animEffect transition="in" filter="blinds(horizontal)">
                                      <p:cBhvr>
                                        <p:cTn id="91" dur="500"/>
                                        <p:tgtEl>
                                          <p:spTgt spid="3999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9999"/>
                                        </p:tgtEl>
                                        <p:attrNameLst>
                                          <p:attrName>style.visibility</p:attrName>
                                        </p:attrNameLst>
                                      </p:cBhvr>
                                      <p:to>
                                        <p:strVal val="visible"/>
                                      </p:to>
                                    </p:set>
                                    <p:animEffect transition="in" filter="blinds(horizontal)">
                                      <p:cBhvr>
                                        <p:cTn id="94" dur="500"/>
                                        <p:tgtEl>
                                          <p:spTgt spid="39999"/>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0000"/>
                                        </p:tgtEl>
                                        <p:attrNameLst>
                                          <p:attrName>style.visibility</p:attrName>
                                        </p:attrNameLst>
                                      </p:cBhvr>
                                      <p:to>
                                        <p:strVal val="visible"/>
                                      </p:to>
                                    </p:set>
                                    <p:animEffect transition="in" filter="blinds(horizontal)">
                                      <p:cBhvr>
                                        <p:cTn id="97" dur="500"/>
                                        <p:tgtEl>
                                          <p:spTgt spid="4000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0001"/>
                                        </p:tgtEl>
                                        <p:attrNameLst>
                                          <p:attrName>style.visibility</p:attrName>
                                        </p:attrNameLst>
                                      </p:cBhvr>
                                      <p:to>
                                        <p:strVal val="visible"/>
                                      </p:to>
                                    </p:set>
                                    <p:animEffect transition="in" filter="blinds(horizontal)">
                                      <p:cBhvr>
                                        <p:cTn id="100" dur="500"/>
                                        <p:tgtEl>
                                          <p:spTgt spid="40001"/>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0007"/>
                                        </p:tgtEl>
                                        <p:attrNameLst>
                                          <p:attrName>style.visibility</p:attrName>
                                        </p:attrNameLst>
                                      </p:cBhvr>
                                      <p:to>
                                        <p:strVal val="visible"/>
                                      </p:to>
                                    </p:set>
                                    <p:animEffect transition="in" filter="blinds(horizontal)">
                                      <p:cBhvr>
                                        <p:cTn id="105" dur="500"/>
                                        <p:tgtEl>
                                          <p:spTgt spid="40007"/>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mph" presetSubtype="2" fill="hold" nodeType="clickEffect">
                                  <p:stCondLst>
                                    <p:cond delay="0"/>
                                  </p:stCondLst>
                                  <p:childTnLst>
                                    <p:animClr clrSpc="rgb" dir="cw">
                                      <p:cBhvr>
                                        <p:cTn id="109" dur="500" fill="hold"/>
                                        <p:tgtEl>
                                          <p:spTgt spid="39958"/>
                                        </p:tgtEl>
                                        <p:attrNameLst>
                                          <p:attrName>fillcolor</p:attrName>
                                        </p:attrNameLst>
                                      </p:cBhvr>
                                      <p:to>
                                        <a:srgbClr val="C0C0C0"/>
                                      </p:to>
                                    </p:animClr>
                                    <p:set>
                                      <p:cBhvr>
                                        <p:cTn id="110" dur="500" fill="hold"/>
                                        <p:tgtEl>
                                          <p:spTgt spid="39958"/>
                                        </p:tgtEl>
                                        <p:attrNameLst>
                                          <p:attrName>fill.type</p:attrName>
                                        </p:attrNameLst>
                                      </p:cBhvr>
                                      <p:to>
                                        <p:strVal val="solid"/>
                                      </p:to>
                                    </p:set>
                                    <p:set>
                                      <p:cBhvr>
                                        <p:cTn id="111" dur="500" fill="hold"/>
                                        <p:tgtEl>
                                          <p:spTgt spid="39958"/>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500" fill="hold"/>
                                        <p:tgtEl>
                                          <p:spTgt spid="39961"/>
                                        </p:tgtEl>
                                        <p:attrNameLst>
                                          <p:attrName>fillcolor</p:attrName>
                                        </p:attrNameLst>
                                      </p:cBhvr>
                                      <p:to>
                                        <a:srgbClr val="C0C0C0"/>
                                      </p:to>
                                    </p:animClr>
                                    <p:set>
                                      <p:cBhvr>
                                        <p:cTn id="114" dur="500" fill="hold"/>
                                        <p:tgtEl>
                                          <p:spTgt spid="39961"/>
                                        </p:tgtEl>
                                        <p:attrNameLst>
                                          <p:attrName>fill.type</p:attrName>
                                        </p:attrNameLst>
                                      </p:cBhvr>
                                      <p:to>
                                        <p:strVal val="solid"/>
                                      </p:to>
                                    </p:set>
                                    <p:set>
                                      <p:cBhvr>
                                        <p:cTn id="115" dur="500" fill="hold"/>
                                        <p:tgtEl>
                                          <p:spTgt spid="39961"/>
                                        </p:tgtEl>
                                        <p:attrNameLst>
                                          <p:attrName>fill.on</p:attrName>
                                        </p:attrNameLst>
                                      </p:cBhvr>
                                      <p:to>
                                        <p:strVal val="true"/>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9966"/>
                                        </p:tgtEl>
                                        <p:attrNameLst>
                                          <p:attrName>style.visibility</p:attrName>
                                        </p:attrNameLst>
                                      </p:cBhvr>
                                      <p:to>
                                        <p:strVal val="visible"/>
                                      </p:to>
                                    </p:set>
                                    <p:animEffect transition="in" filter="blinds(horizontal)">
                                      <p:cBhvr>
                                        <p:cTn id="120" dur="500"/>
                                        <p:tgtEl>
                                          <p:spTgt spid="3996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39967"/>
                                        </p:tgtEl>
                                        <p:attrNameLst>
                                          <p:attrName>style.visibility</p:attrName>
                                        </p:attrNameLst>
                                      </p:cBhvr>
                                      <p:to>
                                        <p:strVal val="visible"/>
                                      </p:to>
                                    </p:set>
                                    <p:animEffect transition="in" filter="blinds(horizontal)">
                                      <p:cBhvr>
                                        <p:cTn id="123" dur="500"/>
                                        <p:tgtEl>
                                          <p:spTgt spid="39967"/>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39968"/>
                                        </p:tgtEl>
                                        <p:attrNameLst>
                                          <p:attrName>style.visibility</p:attrName>
                                        </p:attrNameLst>
                                      </p:cBhvr>
                                      <p:to>
                                        <p:strVal val="visible"/>
                                      </p:to>
                                    </p:set>
                                    <p:animEffect transition="in" filter="blinds(horizontal)">
                                      <p:cBhvr>
                                        <p:cTn id="126" dur="500"/>
                                        <p:tgtEl>
                                          <p:spTgt spid="39968"/>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39969"/>
                                        </p:tgtEl>
                                        <p:attrNameLst>
                                          <p:attrName>style.visibility</p:attrName>
                                        </p:attrNameLst>
                                      </p:cBhvr>
                                      <p:to>
                                        <p:strVal val="visible"/>
                                      </p:to>
                                    </p:set>
                                    <p:animEffect transition="in" filter="blinds(horizontal)">
                                      <p:cBhvr>
                                        <p:cTn id="129" dur="500"/>
                                        <p:tgtEl>
                                          <p:spTgt spid="39969"/>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39970"/>
                                        </p:tgtEl>
                                        <p:attrNameLst>
                                          <p:attrName>style.visibility</p:attrName>
                                        </p:attrNameLst>
                                      </p:cBhvr>
                                      <p:to>
                                        <p:strVal val="visible"/>
                                      </p:to>
                                    </p:set>
                                    <p:animEffect transition="in" filter="blinds(horizontal)">
                                      <p:cBhvr>
                                        <p:cTn id="132" dur="500"/>
                                        <p:tgtEl>
                                          <p:spTgt spid="39970"/>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39971"/>
                                        </p:tgtEl>
                                        <p:attrNameLst>
                                          <p:attrName>style.visibility</p:attrName>
                                        </p:attrNameLst>
                                      </p:cBhvr>
                                      <p:to>
                                        <p:strVal val="visible"/>
                                      </p:to>
                                    </p:set>
                                    <p:animEffect transition="in" filter="blinds(horizontal)">
                                      <p:cBhvr>
                                        <p:cTn id="135" dur="500"/>
                                        <p:tgtEl>
                                          <p:spTgt spid="39971"/>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39972"/>
                                        </p:tgtEl>
                                        <p:attrNameLst>
                                          <p:attrName>style.visibility</p:attrName>
                                        </p:attrNameLst>
                                      </p:cBhvr>
                                      <p:to>
                                        <p:strVal val="visible"/>
                                      </p:to>
                                    </p:set>
                                    <p:animEffect transition="in" filter="blinds(horizontal)">
                                      <p:cBhvr>
                                        <p:cTn id="138" dur="500"/>
                                        <p:tgtEl>
                                          <p:spTgt spid="39972"/>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39973"/>
                                        </p:tgtEl>
                                        <p:attrNameLst>
                                          <p:attrName>style.visibility</p:attrName>
                                        </p:attrNameLst>
                                      </p:cBhvr>
                                      <p:to>
                                        <p:strVal val="visible"/>
                                      </p:to>
                                    </p:set>
                                    <p:animEffect transition="in" filter="blinds(horizontal)">
                                      <p:cBhvr>
                                        <p:cTn id="141" dur="500"/>
                                        <p:tgtEl>
                                          <p:spTgt spid="39973"/>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39974"/>
                                        </p:tgtEl>
                                        <p:attrNameLst>
                                          <p:attrName>style.visibility</p:attrName>
                                        </p:attrNameLst>
                                      </p:cBhvr>
                                      <p:to>
                                        <p:strVal val="visible"/>
                                      </p:to>
                                    </p:set>
                                    <p:animEffect transition="in" filter="blinds(horizontal)">
                                      <p:cBhvr>
                                        <p:cTn id="144" dur="500"/>
                                        <p:tgtEl>
                                          <p:spTgt spid="39974"/>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39997"/>
                                        </p:tgtEl>
                                        <p:attrNameLst>
                                          <p:attrName>style.visibility</p:attrName>
                                        </p:attrNameLst>
                                      </p:cBhvr>
                                      <p:to>
                                        <p:strVal val="visible"/>
                                      </p:to>
                                    </p:set>
                                    <p:animEffect transition="in" filter="blinds(horizontal)">
                                      <p:cBhvr>
                                        <p:cTn id="147" dur="500"/>
                                        <p:tgtEl>
                                          <p:spTgt spid="39997"/>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40005"/>
                                        </p:tgtEl>
                                        <p:attrNameLst>
                                          <p:attrName>style.visibility</p:attrName>
                                        </p:attrNameLst>
                                      </p:cBhvr>
                                      <p:to>
                                        <p:strVal val="visible"/>
                                      </p:to>
                                    </p:set>
                                    <p:animEffect transition="in" filter="blinds(horizontal)">
                                      <p:cBhvr>
                                        <p:cTn id="150" dur="500"/>
                                        <p:tgtEl>
                                          <p:spTgt spid="40005"/>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0008"/>
                                        </p:tgtEl>
                                        <p:attrNameLst>
                                          <p:attrName>style.visibility</p:attrName>
                                        </p:attrNameLst>
                                      </p:cBhvr>
                                      <p:to>
                                        <p:strVal val="visible"/>
                                      </p:to>
                                    </p:set>
                                    <p:animEffect transition="in" filter="blinds(horizontal)">
                                      <p:cBhvr>
                                        <p:cTn id="155" dur="500"/>
                                        <p:tgtEl>
                                          <p:spTgt spid="40008"/>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39975"/>
                                        </p:tgtEl>
                                        <p:attrNameLst>
                                          <p:attrName>style.visibility</p:attrName>
                                        </p:attrNameLst>
                                      </p:cBhvr>
                                      <p:to>
                                        <p:strVal val="visible"/>
                                      </p:to>
                                    </p:set>
                                    <p:animEffect transition="in" filter="blinds(horizontal)">
                                      <p:cBhvr>
                                        <p:cTn id="160" dur="500"/>
                                        <p:tgtEl>
                                          <p:spTgt spid="39975"/>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39976"/>
                                        </p:tgtEl>
                                        <p:attrNameLst>
                                          <p:attrName>style.visibility</p:attrName>
                                        </p:attrNameLst>
                                      </p:cBhvr>
                                      <p:to>
                                        <p:strVal val="visible"/>
                                      </p:to>
                                    </p:set>
                                    <p:animEffect transition="in" filter="blinds(horizontal)">
                                      <p:cBhvr>
                                        <p:cTn id="163" dur="500"/>
                                        <p:tgtEl>
                                          <p:spTgt spid="39976"/>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39977"/>
                                        </p:tgtEl>
                                        <p:attrNameLst>
                                          <p:attrName>style.visibility</p:attrName>
                                        </p:attrNameLst>
                                      </p:cBhvr>
                                      <p:to>
                                        <p:strVal val="visible"/>
                                      </p:to>
                                    </p:set>
                                    <p:animEffect transition="in" filter="blinds(horizontal)">
                                      <p:cBhvr>
                                        <p:cTn id="166" dur="500"/>
                                        <p:tgtEl>
                                          <p:spTgt spid="39977"/>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39978"/>
                                        </p:tgtEl>
                                        <p:attrNameLst>
                                          <p:attrName>style.visibility</p:attrName>
                                        </p:attrNameLst>
                                      </p:cBhvr>
                                      <p:to>
                                        <p:strVal val="visible"/>
                                      </p:to>
                                    </p:set>
                                    <p:animEffect transition="in" filter="blinds(horizontal)">
                                      <p:cBhvr>
                                        <p:cTn id="169" dur="500"/>
                                        <p:tgtEl>
                                          <p:spTgt spid="39978"/>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39979"/>
                                        </p:tgtEl>
                                        <p:attrNameLst>
                                          <p:attrName>style.visibility</p:attrName>
                                        </p:attrNameLst>
                                      </p:cBhvr>
                                      <p:to>
                                        <p:strVal val="visible"/>
                                      </p:to>
                                    </p:set>
                                    <p:animEffect transition="in" filter="blinds(horizontal)">
                                      <p:cBhvr>
                                        <p:cTn id="172" dur="500"/>
                                        <p:tgtEl>
                                          <p:spTgt spid="39979"/>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39980"/>
                                        </p:tgtEl>
                                        <p:attrNameLst>
                                          <p:attrName>style.visibility</p:attrName>
                                        </p:attrNameLst>
                                      </p:cBhvr>
                                      <p:to>
                                        <p:strVal val="visible"/>
                                      </p:to>
                                    </p:set>
                                    <p:animEffect transition="in" filter="blinds(horizontal)">
                                      <p:cBhvr>
                                        <p:cTn id="175" dur="500"/>
                                        <p:tgtEl>
                                          <p:spTgt spid="39980"/>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39981"/>
                                        </p:tgtEl>
                                        <p:attrNameLst>
                                          <p:attrName>style.visibility</p:attrName>
                                        </p:attrNameLst>
                                      </p:cBhvr>
                                      <p:to>
                                        <p:strVal val="visible"/>
                                      </p:to>
                                    </p:set>
                                    <p:animEffect transition="in" filter="blinds(horizontal)">
                                      <p:cBhvr>
                                        <p:cTn id="178" dur="500"/>
                                        <p:tgtEl>
                                          <p:spTgt spid="39981"/>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39982"/>
                                        </p:tgtEl>
                                        <p:attrNameLst>
                                          <p:attrName>style.visibility</p:attrName>
                                        </p:attrNameLst>
                                      </p:cBhvr>
                                      <p:to>
                                        <p:strVal val="visible"/>
                                      </p:to>
                                    </p:set>
                                    <p:animEffect transition="in" filter="blinds(horizontal)">
                                      <p:cBhvr>
                                        <p:cTn id="181" dur="500"/>
                                        <p:tgtEl>
                                          <p:spTgt spid="39982"/>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39983"/>
                                        </p:tgtEl>
                                        <p:attrNameLst>
                                          <p:attrName>style.visibility</p:attrName>
                                        </p:attrNameLst>
                                      </p:cBhvr>
                                      <p:to>
                                        <p:strVal val="visible"/>
                                      </p:to>
                                    </p:set>
                                    <p:animEffect transition="in" filter="blinds(horizontal)">
                                      <p:cBhvr>
                                        <p:cTn id="184" dur="500"/>
                                        <p:tgtEl>
                                          <p:spTgt spid="39983"/>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39998"/>
                                        </p:tgtEl>
                                        <p:attrNameLst>
                                          <p:attrName>style.visibility</p:attrName>
                                        </p:attrNameLst>
                                      </p:cBhvr>
                                      <p:to>
                                        <p:strVal val="visible"/>
                                      </p:to>
                                    </p:set>
                                    <p:animEffect transition="in" filter="blinds(horizontal)">
                                      <p:cBhvr>
                                        <p:cTn id="187" dur="500"/>
                                        <p:tgtEl>
                                          <p:spTgt spid="39998"/>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40006"/>
                                        </p:tgtEl>
                                        <p:attrNameLst>
                                          <p:attrName>style.visibility</p:attrName>
                                        </p:attrNameLst>
                                      </p:cBhvr>
                                      <p:to>
                                        <p:strVal val="visible"/>
                                      </p:to>
                                    </p:set>
                                    <p:animEffect transition="in" filter="blinds(horizontal)">
                                      <p:cBhvr>
                                        <p:cTn id="190" dur="500"/>
                                        <p:tgtEl>
                                          <p:spTgt spid="40006"/>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39984"/>
                                        </p:tgtEl>
                                        <p:attrNameLst>
                                          <p:attrName>style.visibility</p:attrName>
                                        </p:attrNameLst>
                                      </p:cBhvr>
                                      <p:to>
                                        <p:strVal val="visible"/>
                                      </p:to>
                                    </p:set>
                                    <p:animEffect transition="in" filter="blinds(horizontal)">
                                      <p:cBhvr>
                                        <p:cTn id="195" dur="500"/>
                                        <p:tgtEl>
                                          <p:spTgt spid="39984"/>
                                        </p:tgtEl>
                                      </p:cBhvr>
                                    </p:animEffect>
                                  </p:childTnLst>
                                </p:cTn>
                              </p:par>
                              <p:par>
                                <p:cTn id="196" presetID="3" presetClass="entr" presetSubtype="10" fill="hold" grpId="0" nodeType="withEffect">
                                  <p:stCondLst>
                                    <p:cond delay="0"/>
                                  </p:stCondLst>
                                  <p:childTnLst>
                                    <p:set>
                                      <p:cBhvr>
                                        <p:cTn id="197" dur="1" fill="hold">
                                          <p:stCondLst>
                                            <p:cond delay="0"/>
                                          </p:stCondLst>
                                        </p:cTn>
                                        <p:tgtEl>
                                          <p:spTgt spid="39985"/>
                                        </p:tgtEl>
                                        <p:attrNameLst>
                                          <p:attrName>style.visibility</p:attrName>
                                        </p:attrNameLst>
                                      </p:cBhvr>
                                      <p:to>
                                        <p:strVal val="visible"/>
                                      </p:to>
                                    </p:set>
                                    <p:animEffect transition="in" filter="blinds(horizontal)">
                                      <p:cBhvr>
                                        <p:cTn id="198" dur="500"/>
                                        <p:tgtEl>
                                          <p:spTgt spid="39985"/>
                                        </p:tgtEl>
                                      </p:cBhvr>
                                    </p:animEffect>
                                  </p:childTnLst>
                                </p:cTn>
                              </p:par>
                              <p:par>
                                <p:cTn id="199" presetID="3" presetClass="entr" presetSubtype="10" fill="hold" grpId="0" nodeType="withEffect">
                                  <p:stCondLst>
                                    <p:cond delay="0"/>
                                  </p:stCondLst>
                                  <p:childTnLst>
                                    <p:set>
                                      <p:cBhvr>
                                        <p:cTn id="200" dur="1" fill="hold">
                                          <p:stCondLst>
                                            <p:cond delay="0"/>
                                          </p:stCondLst>
                                        </p:cTn>
                                        <p:tgtEl>
                                          <p:spTgt spid="39986"/>
                                        </p:tgtEl>
                                        <p:attrNameLst>
                                          <p:attrName>style.visibility</p:attrName>
                                        </p:attrNameLst>
                                      </p:cBhvr>
                                      <p:to>
                                        <p:strVal val="visible"/>
                                      </p:to>
                                    </p:set>
                                    <p:animEffect transition="in" filter="blinds(horizontal)">
                                      <p:cBhvr>
                                        <p:cTn id="201" dur="500"/>
                                        <p:tgtEl>
                                          <p:spTgt spid="39986"/>
                                        </p:tgtEl>
                                      </p:cBhvr>
                                    </p:animEffect>
                                  </p:childTnLst>
                                </p:cTn>
                              </p:par>
                              <p:par>
                                <p:cTn id="202" presetID="3" presetClass="entr" presetSubtype="10" fill="hold" grpId="0" nodeType="withEffect">
                                  <p:stCondLst>
                                    <p:cond delay="0"/>
                                  </p:stCondLst>
                                  <p:childTnLst>
                                    <p:set>
                                      <p:cBhvr>
                                        <p:cTn id="203" dur="1" fill="hold">
                                          <p:stCondLst>
                                            <p:cond delay="0"/>
                                          </p:stCondLst>
                                        </p:cTn>
                                        <p:tgtEl>
                                          <p:spTgt spid="39988"/>
                                        </p:tgtEl>
                                        <p:attrNameLst>
                                          <p:attrName>style.visibility</p:attrName>
                                        </p:attrNameLst>
                                      </p:cBhvr>
                                      <p:to>
                                        <p:strVal val="visible"/>
                                      </p:to>
                                    </p:set>
                                    <p:animEffect transition="in" filter="blinds(horizontal)">
                                      <p:cBhvr>
                                        <p:cTn id="204" dur="500"/>
                                        <p:tgtEl>
                                          <p:spTgt spid="39988"/>
                                        </p:tgtEl>
                                      </p:cBhvr>
                                    </p:animEffect>
                                  </p:childTnLst>
                                </p:cTn>
                              </p:par>
                              <p:par>
                                <p:cTn id="205" presetID="3" presetClass="entr" presetSubtype="10" fill="hold" grpId="0" nodeType="withEffect">
                                  <p:stCondLst>
                                    <p:cond delay="0"/>
                                  </p:stCondLst>
                                  <p:childTnLst>
                                    <p:set>
                                      <p:cBhvr>
                                        <p:cTn id="206" dur="1" fill="hold">
                                          <p:stCondLst>
                                            <p:cond delay="0"/>
                                          </p:stCondLst>
                                        </p:cTn>
                                        <p:tgtEl>
                                          <p:spTgt spid="39989"/>
                                        </p:tgtEl>
                                        <p:attrNameLst>
                                          <p:attrName>style.visibility</p:attrName>
                                        </p:attrNameLst>
                                      </p:cBhvr>
                                      <p:to>
                                        <p:strVal val="visible"/>
                                      </p:to>
                                    </p:set>
                                    <p:animEffect transition="in" filter="blinds(horizontal)">
                                      <p:cBhvr>
                                        <p:cTn id="207" dur="500"/>
                                        <p:tgtEl>
                                          <p:spTgt spid="39989"/>
                                        </p:tgtEl>
                                      </p:cBhvr>
                                    </p:animEffect>
                                  </p:childTnLst>
                                </p:cTn>
                              </p:par>
                              <p:par>
                                <p:cTn id="208" presetID="3" presetClass="entr" presetSubtype="10" fill="hold" grpId="0" nodeType="withEffect">
                                  <p:stCondLst>
                                    <p:cond delay="0"/>
                                  </p:stCondLst>
                                  <p:childTnLst>
                                    <p:set>
                                      <p:cBhvr>
                                        <p:cTn id="209" dur="1" fill="hold">
                                          <p:stCondLst>
                                            <p:cond delay="0"/>
                                          </p:stCondLst>
                                        </p:cTn>
                                        <p:tgtEl>
                                          <p:spTgt spid="39990"/>
                                        </p:tgtEl>
                                        <p:attrNameLst>
                                          <p:attrName>style.visibility</p:attrName>
                                        </p:attrNameLst>
                                      </p:cBhvr>
                                      <p:to>
                                        <p:strVal val="visible"/>
                                      </p:to>
                                    </p:set>
                                    <p:animEffect transition="in" filter="blinds(horizontal)">
                                      <p:cBhvr>
                                        <p:cTn id="210" dur="500"/>
                                        <p:tgtEl>
                                          <p:spTgt spid="39990"/>
                                        </p:tgtEl>
                                      </p:cBhvr>
                                    </p:animEffect>
                                  </p:childTnLst>
                                </p:cTn>
                              </p:par>
                              <p:par>
                                <p:cTn id="211" presetID="3" presetClass="entr" presetSubtype="10" fill="hold" grpId="0" nodeType="withEffect">
                                  <p:stCondLst>
                                    <p:cond delay="0"/>
                                  </p:stCondLst>
                                  <p:childTnLst>
                                    <p:set>
                                      <p:cBhvr>
                                        <p:cTn id="212" dur="1" fill="hold">
                                          <p:stCondLst>
                                            <p:cond delay="0"/>
                                          </p:stCondLst>
                                        </p:cTn>
                                        <p:tgtEl>
                                          <p:spTgt spid="39991"/>
                                        </p:tgtEl>
                                        <p:attrNameLst>
                                          <p:attrName>style.visibility</p:attrName>
                                        </p:attrNameLst>
                                      </p:cBhvr>
                                      <p:to>
                                        <p:strVal val="visible"/>
                                      </p:to>
                                    </p:set>
                                    <p:animEffect transition="in" filter="blinds(horizontal)">
                                      <p:cBhvr>
                                        <p:cTn id="213" dur="500"/>
                                        <p:tgtEl>
                                          <p:spTgt spid="39991"/>
                                        </p:tgtEl>
                                      </p:cBhvr>
                                    </p:animEffect>
                                  </p:childTnLst>
                                </p:cTn>
                              </p:par>
                              <p:par>
                                <p:cTn id="214" presetID="3" presetClass="entr" presetSubtype="10" fill="hold" grpId="0" nodeType="withEffect">
                                  <p:stCondLst>
                                    <p:cond delay="0"/>
                                  </p:stCondLst>
                                  <p:childTnLst>
                                    <p:set>
                                      <p:cBhvr>
                                        <p:cTn id="215" dur="1" fill="hold">
                                          <p:stCondLst>
                                            <p:cond delay="0"/>
                                          </p:stCondLst>
                                        </p:cTn>
                                        <p:tgtEl>
                                          <p:spTgt spid="39995"/>
                                        </p:tgtEl>
                                        <p:attrNameLst>
                                          <p:attrName>style.visibility</p:attrName>
                                        </p:attrNameLst>
                                      </p:cBhvr>
                                      <p:to>
                                        <p:strVal val="visible"/>
                                      </p:to>
                                    </p:set>
                                    <p:animEffect transition="in" filter="blinds(horizontal)">
                                      <p:cBhvr>
                                        <p:cTn id="216" dur="500"/>
                                        <p:tgtEl>
                                          <p:spTgt spid="39995"/>
                                        </p:tgtEl>
                                      </p:cBhvr>
                                    </p:animEffect>
                                  </p:childTnLst>
                                </p:cTn>
                              </p:par>
                              <p:par>
                                <p:cTn id="217" presetID="3" presetClass="entr" presetSubtype="10" fill="hold" grpId="0" nodeType="withEffect">
                                  <p:stCondLst>
                                    <p:cond delay="0"/>
                                  </p:stCondLst>
                                  <p:childTnLst>
                                    <p:set>
                                      <p:cBhvr>
                                        <p:cTn id="218" dur="1" fill="hold">
                                          <p:stCondLst>
                                            <p:cond delay="0"/>
                                          </p:stCondLst>
                                        </p:cTn>
                                        <p:tgtEl>
                                          <p:spTgt spid="40002"/>
                                        </p:tgtEl>
                                        <p:attrNameLst>
                                          <p:attrName>style.visibility</p:attrName>
                                        </p:attrNameLst>
                                      </p:cBhvr>
                                      <p:to>
                                        <p:strVal val="visible"/>
                                      </p:to>
                                    </p:set>
                                    <p:animEffect transition="in" filter="blinds(horizontal)">
                                      <p:cBhvr>
                                        <p:cTn id="219" dur="500"/>
                                        <p:tgtEl>
                                          <p:spTgt spid="40002"/>
                                        </p:tgtEl>
                                      </p:cBhvr>
                                    </p:animEffect>
                                  </p:childTnLst>
                                </p:cTn>
                              </p:par>
                              <p:par>
                                <p:cTn id="220" presetID="3" presetClass="entr" presetSubtype="10" fill="hold" grpId="0" nodeType="withEffect">
                                  <p:stCondLst>
                                    <p:cond delay="0"/>
                                  </p:stCondLst>
                                  <p:childTnLst>
                                    <p:set>
                                      <p:cBhvr>
                                        <p:cTn id="221" dur="1" fill="hold">
                                          <p:stCondLst>
                                            <p:cond delay="0"/>
                                          </p:stCondLst>
                                        </p:cTn>
                                        <p:tgtEl>
                                          <p:spTgt spid="40003"/>
                                        </p:tgtEl>
                                        <p:attrNameLst>
                                          <p:attrName>style.visibility</p:attrName>
                                        </p:attrNameLst>
                                      </p:cBhvr>
                                      <p:to>
                                        <p:strVal val="visible"/>
                                      </p:to>
                                    </p:set>
                                    <p:animEffect transition="in" filter="blinds(horizontal)">
                                      <p:cBhvr>
                                        <p:cTn id="222" dur="500"/>
                                        <p:tgtEl>
                                          <p:spTgt spid="40003"/>
                                        </p:tgtEl>
                                      </p:cBhvr>
                                    </p:animEffect>
                                  </p:childTnLst>
                                </p:cTn>
                              </p:par>
                              <p:par>
                                <p:cTn id="223" presetID="3" presetClass="entr" presetSubtype="10" fill="hold" grpId="0" nodeType="withEffect">
                                  <p:stCondLst>
                                    <p:cond delay="0"/>
                                  </p:stCondLst>
                                  <p:childTnLst>
                                    <p:set>
                                      <p:cBhvr>
                                        <p:cTn id="224" dur="1" fill="hold">
                                          <p:stCondLst>
                                            <p:cond delay="0"/>
                                          </p:stCondLst>
                                        </p:cTn>
                                        <p:tgtEl>
                                          <p:spTgt spid="40013"/>
                                        </p:tgtEl>
                                        <p:attrNameLst>
                                          <p:attrName>style.visibility</p:attrName>
                                        </p:attrNameLst>
                                      </p:cBhvr>
                                      <p:to>
                                        <p:strVal val="visible"/>
                                      </p:to>
                                    </p:set>
                                    <p:animEffect transition="in" filter="blinds(horizontal)">
                                      <p:cBhvr>
                                        <p:cTn id="225" dur="500"/>
                                        <p:tgtEl>
                                          <p:spTgt spid="40013"/>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40014"/>
                                        </p:tgtEl>
                                        <p:attrNameLst>
                                          <p:attrName>style.visibility</p:attrName>
                                        </p:attrNameLst>
                                      </p:cBhvr>
                                      <p:to>
                                        <p:strVal val="visible"/>
                                      </p:to>
                                    </p:set>
                                    <p:animEffect transition="in" filter="blinds(horizontal)">
                                      <p:cBhvr>
                                        <p:cTn id="228" dur="500"/>
                                        <p:tgtEl>
                                          <p:spTgt spid="40014"/>
                                        </p:tgtEl>
                                      </p:cBhvr>
                                    </p:animEffect>
                                  </p:childTnLst>
                                </p:cTn>
                              </p:par>
                            </p:childTnLst>
                          </p:cTn>
                        </p:par>
                      </p:childTnLst>
                    </p:cTn>
                  </p:par>
                  <p:par>
                    <p:cTn id="229" fill="hold">
                      <p:stCondLst>
                        <p:cond delay="indefinite"/>
                      </p:stCondLst>
                      <p:childTnLst>
                        <p:par>
                          <p:cTn id="230" fill="hold">
                            <p:stCondLst>
                              <p:cond delay="0"/>
                            </p:stCondLst>
                            <p:childTnLst>
                              <p:par>
                                <p:cTn id="231" presetID="1" presetClass="emph" presetSubtype="2" fill="hold" nodeType="clickEffect">
                                  <p:stCondLst>
                                    <p:cond delay="0"/>
                                  </p:stCondLst>
                                  <p:childTnLst>
                                    <p:animClr clrSpc="rgb" dir="cw">
                                      <p:cBhvr>
                                        <p:cTn id="232" dur="500" fill="hold"/>
                                        <p:tgtEl>
                                          <p:spTgt spid="40014"/>
                                        </p:tgtEl>
                                        <p:attrNameLst>
                                          <p:attrName>fillcolor</p:attrName>
                                        </p:attrNameLst>
                                      </p:cBhvr>
                                      <p:to>
                                        <a:srgbClr val="C0C0C0"/>
                                      </p:to>
                                    </p:animClr>
                                    <p:set>
                                      <p:cBhvr>
                                        <p:cTn id="233" dur="500" fill="hold"/>
                                        <p:tgtEl>
                                          <p:spTgt spid="40014"/>
                                        </p:tgtEl>
                                        <p:attrNameLst>
                                          <p:attrName>fill.type</p:attrName>
                                        </p:attrNameLst>
                                      </p:cBhvr>
                                      <p:to>
                                        <p:strVal val="solid"/>
                                      </p:to>
                                    </p:set>
                                    <p:set>
                                      <p:cBhvr>
                                        <p:cTn id="234" dur="500" fill="hold"/>
                                        <p:tgtEl>
                                          <p:spTgt spid="40014"/>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500" fill="hold"/>
                                        <p:tgtEl>
                                          <p:spTgt spid="40013"/>
                                        </p:tgtEl>
                                        <p:attrNameLst>
                                          <p:attrName>fillcolor</p:attrName>
                                        </p:attrNameLst>
                                      </p:cBhvr>
                                      <p:to>
                                        <a:srgbClr val="C0C0C0"/>
                                      </p:to>
                                    </p:animClr>
                                    <p:set>
                                      <p:cBhvr>
                                        <p:cTn id="237" dur="500" fill="hold"/>
                                        <p:tgtEl>
                                          <p:spTgt spid="40013"/>
                                        </p:tgtEl>
                                        <p:attrNameLst>
                                          <p:attrName>fill.type</p:attrName>
                                        </p:attrNameLst>
                                      </p:cBhvr>
                                      <p:to>
                                        <p:strVal val="solid"/>
                                      </p:to>
                                    </p:set>
                                    <p:set>
                                      <p:cBhvr>
                                        <p:cTn id="238" dur="500" fill="hold"/>
                                        <p:tgtEl>
                                          <p:spTgt spid="400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animBg="1"/>
      <p:bldP spid="39949" grpId="0" animBg="1"/>
      <p:bldP spid="39950" grpId="0" animBg="1"/>
      <p:bldP spid="39951" grpId="0" animBg="1"/>
      <p:bldP spid="39952" grpId="0" animBg="1"/>
      <p:bldP spid="39953" grpId="0" animBg="1"/>
      <p:bldP spid="39954" grpId="0" animBg="1"/>
      <p:bldP spid="39955" grpId="0" animBg="1"/>
      <p:bldP spid="39956" grpId="0" animBg="1"/>
      <p:bldP spid="39957" grpId="0" animBg="1"/>
      <p:bldP spid="39958" grpId="0" animBg="1"/>
      <p:bldP spid="39959" grpId="0" animBg="1"/>
      <p:bldP spid="39960" grpId="0" animBg="1"/>
      <p:bldP spid="39961" grpId="0" animBg="1"/>
      <p:bldP spid="39962" grpId="0" animBg="1"/>
      <p:bldP spid="39963" grpId="0" animBg="1"/>
      <p:bldP spid="39964" grpId="0" animBg="1"/>
      <p:bldP spid="39965" grpId="0" animBg="1"/>
      <p:bldP spid="39966" grpId="0" animBg="1"/>
      <p:bldP spid="39967" grpId="0" animBg="1"/>
      <p:bldP spid="39968" grpId="0" animBg="1"/>
      <p:bldP spid="39969" grpId="0" animBg="1"/>
      <p:bldP spid="39970" grpId="0" animBg="1"/>
      <p:bldP spid="39971" grpId="0" animBg="1"/>
      <p:bldP spid="39972" grpId="0" animBg="1"/>
      <p:bldP spid="39973" grpId="0" animBg="1"/>
      <p:bldP spid="39974" grpId="0" animBg="1"/>
      <p:bldP spid="39975" grpId="0" animBg="1"/>
      <p:bldP spid="39976" grpId="0" animBg="1"/>
      <p:bldP spid="39977" grpId="0" animBg="1"/>
      <p:bldP spid="39978" grpId="0" animBg="1"/>
      <p:bldP spid="39979" grpId="0" animBg="1"/>
      <p:bldP spid="39980" grpId="0" animBg="1"/>
      <p:bldP spid="39981" grpId="0" animBg="1"/>
      <p:bldP spid="39982" grpId="0" animBg="1"/>
      <p:bldP spid="39983" grpId="0" animBg="1"/>
      <p:bldP spid="39984" grpId="0" animBg="1"/>
      <p:bldP spid="39985" grpId="0" animBg="1"/>
      <p:bldP spid="39986" grpId="0" animBg="1"/>
      <p:bldP spid="39988" grpId="0" animBg="1"/>
      <p:bldP spid="39989" grpId="0" animBg="1"/>
      <p:bldP spid="39990" grpId="0" animBg="1"/>
      <p:bldP spid="39991" grpId="0" animBg="1"/>
      <p:bldP spid="39994" grpId="0" animBg="1"/>
      <p:bldP spid="39995" grpId="0" animBg="1"/>
      <p:bldP spid="39996" grpId="0" animBg="1"/>
      <p:bldP spid="39997" grpId="0" animBg="1"/>
      <p:bldP spid="39998" grpId="0" animBg="1"/>
      <p:bldP spid="39999" grpId="0" animBg="1"/>
      <p:bldP spid="40000" grpId="0" animBg="1"/>
      <p:bldP spid="40001" grpId="0" animBg="1"/>
      <p:bldP spid="40002" grpId="0" animBg="1"/>
      <p:bldP spid="40003" grpId="0" animBg="1"/>
      <p:bldP spid="40004" grpId="0" animBg="1"/>
      <p:bldP spid="40005" grpId="0" animBg="1"/>
      <p:bldP spid="40006" grpId="0" animBg="1"/>
      <p:bldP spid="40007" grpId="0" animBg="1"/>
      <p:bldP spid="40008" grpId="0" animBg="1"/>
      <p:bldP spid="40013" grpId="0" animBg="1"/>
      <p:bldP spid="400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Rate control: Conceptual Model Assumptions</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dirty="0" smtClean="0">
                <a:solidFill>
                  <a:schemeClr val="tx1">
                    <a:lumMod val="65000"/>
                    <a:lumOff val="35000"/>
                  </a:schemeClr>
                </a:solidFill>
              </a:rPr>
              <a:t>Nodes can send exactly one packet per time slot</a:t>
            </a:r>
          </a:p>
          <a:p>
            <a:r>
              <a:rPr lang="en-US" dirty="0" smtClean="0">
                <a:solidFill>
                  <a:schemeClr val="tx1">
                    <a:lumMod val="65000"/>
                    <a:lumOff val="35000"/>
                  </a:schemeClr>
                </a:solidFill>
              </a:rPr>
              <a:t>Nodes can not send and receive at same time</a:t>
            </a:r>
          </a:p>
          <a:p>
            <a:r>
              <a:rPr lang="en-US" dirty="0" smtClean="0">
                <a:solidFill>
                  <a:schemeClr val="tx1">
                    <a:lumMod val="65000"/>
                    <a:lumOff val="35000"/>
                  </a:schemeClr>
                </a:solidFill>
              </a:rPr>
              <a:t>Nodes can only send and receive packets from nodes one hop away</a:t>
            </a:r>
          </a:p>
          <a:p>
            <a:r>
              <a:rPr lang="en-US" dirty="0" smtClean="0">
                <a:solidFill>
                  <a:schemeClr val="tx1">
                    <a:lumMod val="65000"/>
                    <a:lumOff val="35000"/>
                  </a:schemeClr>
                </a:solidFill>
              </a:rPr>
              <a:t>Variable range of Interference I may exist</a:t>
            </a:r>
            <a:endParaRPr lang="en-US" dirty="0">
              <a:solidFill>
                <a:schemeClr val="tx1">
                  <a:lumMod val="65000"/>
                  <a:lumOff val="35000"/>
                </a:schemeClr>
              </a:solidFill>
            </a:endParaRPr>
          </a:p>
        </p:txBody>
      </p:sp>
      <p:sp>
        <p:nvSpPr>
          <p:cNvPr id="8" name="Datumsplatzhalter 1"/>
          <p:cNvSpPr>
            <a:spLocks noGrp="1"/>
          </p:cNvSpPr>
          <p:nvPr>
            <p:ph type="dt" sz="quarter" idx="10"/>
          </p:nvPr>
        </p:nvSpPr>
        <p:spPr>
          <a:xfrm>
            <a:off x="263524" y="6629400"/>
            <a:ext cx="1822450" cy="457200"/>
          </a:xfrm>
        </p:spPr>
        <p:txBody>
          <a:bodyPr/>
          <a:lstStyle/>
          <a:p>
            <a:pPr>
              <a:defRPr/>
            </a:pPr>
            <a:fld id="{AE32EA8B-1B82-4A7D-B8B6-EB5EADB391E2}" type="datetime1">
              <a:rPr lang="en-US" sz="1200" smtClean="0"/>
              <a:pPr>
                <a:defRPr/>
              </a:pPr>
              <a:t>3/10/2010</a:t>
            </a:fld>
            <a:endParaRPr lang="de-DE" sz="1200" dirty="0">
              <a:cs typeface="ＭＳ Ｐゴシック"/>
            </a:endParaRPr>
          </a:p>
        </p:txBody>
      </p:sp>
      <p:sp>
        <p:nvSpPr>
          <p:cNvPr id="9"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23</a:t>
            </a:fld>
            <a:endParaRPr lang="de-DE" sz="1200" dirty="0">
              <a:cs typeface="ＭＳ Ｐゴシック"/>
            </a:endParaRPr>
          </a:p>
        </p:txBody>
      </p:sp>
      <p:pic>
        <p:nvPicPr>
          <p:cNvPr id="10" name="Picture 9"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1"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7"/>
          <p:cNvSpPr>
            <a:spLocks noGrp="1"/>
          </p:cNvSpPr>
          <p:nvPr>
            <p:ph type="title"/>
          </p:nvPr>
        </p:nvSpPr>
        <p:spPr/>
        <p:txBody>
          <a:bodyPr/>
          <a:lstStyle/>
          <a:p>
            <a:pPr eaLnBrk="1" hangingPunct="1"/>
            <a:r>
              <a:rPr lang="en-US" dirty="0" smtClean="0">
                <a:solidFill>
                  <a:schemeClr val="tx1">
                    <a:lumMod val="65000"/>
                    <a:lumOff val="35000"/>
                  </a:schemeClr>
                </a:solidFill>
              </a:rPr>
              <a:t>Rate control: Conceptual Model</a:t>
            </a:r>
            <a:endParaRPr lang="en-IN" dirty="0" smtClean="0">
              <a:solidFill>
                <a:schemeClr val="tx1">
                  <a:lumMod val="65000"/>
                  <a:lumOff val="35000"/>
                </a:schemeClr>
              </a:solidFill>
            </a:endParaRPr>
          </a:p>
        </p:txBody>
      </p:sp>
      <p:sp>
        <p:nvSpPr>
          <p:cNvPr id="12" name="Datumsplatzhalter 1"/>
          <p:cNvSpPr>
            <a:spLocks noGrp="1"/>
          </p:cNvSpPr>
          <p:nvPr>
            <p:ph type="dt" sz="quarter" idx="10"/>
          </p:nvPr>
        </p:nvSpPr>
        <p:spPr>
          <a:xfrm>
            <a:off x="263524" y="6629400"/>
            <a:ext cx="1822450" cy="457200"/>
          </a:xfrm>
        </p:spPr>
        <p:txBody>
          <a:bodyPr/>
          <a:lstStyle/>
          <a:p>
            <a:pPr>
              <a:defRPr/>
            </a:pPr>
            <a:fld id="{12826822-D8EC-44C2-8D00-0DF257898781}" type="datetime1">
              <a:rPr lang="en-US" sz="1200" smtClean="0"/>
              <a:pPr>
                <a:defRPr/>
              </a:pPr>
              <a:t>3/10/2010</a:t>
            </a:fld>
            <a:endParaRPr lang="de-DE" sz="1200" dirty="0">
              <a:cs typeface="ＭＳ Ｐゴシック"/>
            </a:endParaRPr>
          </a:p>
        </p:txBody>
      </p:sp>
      <p:sp>
        <p:nvSpPr>
          <p:cNvPr id="13"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24</a:t>
            </a:fld>
            <a:endParaRPr lang="de-DE" sz="1200" dirty="0">
              <a:cs typeface="ＭＳ Ｐゴシック"/>
            </a:endParaRPr>
          </a:p>
        </p:txBody>
      </p:sp>
      <p:pic>
        <p:nvPicPr>
          <p:cNvPr id="14" name="Picture 13"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7" name="Rectangle 16"/>
          <p:cNvSpPr/>
          <p:nvPr/>
        </p:nvSpPr>
        <p:spPr bwMode="auto">
          <a:xfrm>
            <a:off x="5286476" y="2148840"/>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0" i="0" u="none" strike="noStrike" cap="none" normalizeH="0" baseline="0" dirty="0" smtClean="0">
                <a:ln>
                  <a:noFill/>
                </a:ln>
                <a:solidFill>
                  <a:schemeClr val="bg1"/>
                </a:solidFill>
                <a:effectLst/>
                <a:latin typeface="Arial" charset="0"/>
              </a:rPr>
              <a:t>Node 1</a:t>
            </a:r>
          </a:p>
        </p:txBody>
      </p:sp>
      <p:sp>
        <p:nvSpPr>
          <p:cNvPr id="18" name="Rectangle 17"/>
          <p:cNvSpPr/>
          <p:nvPr/>
        </p:nvSpPr>
        <p:spPr bwMode="auto">
          <a:xfrm>
            <a:off x="7267637" y="2152650"/>
            <a:ext cx="1290638" cy="447675"/>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0" i="0" u="none" strike="noStrike" cap="none" normalizeH="0" baseline="0" dirty="0" smtClean="0">
                <a:ln>
                  <a:noFill/>
                </a:ln>
                <a:solidFill>
                  <a:schemeClr val="bg1"/>
                </a:solidFill>
                <a:effectLst/>
                <a:latin typeface="Arial" charset="0"/>
              </a:rPr>
              <a:t>Base- Station</a:t>
            </a:r>
          </a:p>
        </p:txBody>
      </p:sp>
      <p:cxnSp>
        <p:nvCxnSpPr>
          <p:cNvPr id="20" name="Straight Arrow Connector 19"/>
          <p:cNvCxnSpPr>
            <a:stCxn id="18" idx="2"/>
          </p:cNvCxnSpPr>
          <p:nvPr/>
        </p:nvCxnSpPr>
        <p:spPr bwMode="auto">
          <a:xfrm rot="16200000" flipH="1">
            <a:off x="7556928" y="2956353"/>
            <a:ext cx="728666" cy="16610"/>
          </a:xfrm>
          <a:prstGeom prst="straightConnector1">
            <a:avLst/>
          </a:prstGeom>
          <a:noFill/>
          <a:ln w="635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rot="16200000" flipH="1">
            <a:off x="5380464" y="2951588"/>
            <a:ext cx="747719" cy="7085"/>
          </a:xfrm>
          <a:prstGeom prst="straightConnector1">
            <a:avLst/>
          </a:prstGeom>
          <a:noFill/>
          <a:ln w="6350" cap="flat" cmpd="sng" algn="ctr">
            <a:solidFill>
              <a:schemeClr val="tx1"/>
            </a:solidFill>
            <a:prstDash val="solid"/>
            <a:round/>
            <a:headEnd type="none" w="med" len="med"/>
            <a:tailEnd type="arrow"/>
          </a:ln>
          <a:effectLst/>
        </p:spPr>
      </p:cxnSp>
      <p:cxnSp>
        <p:nvCxnSpPr>
          <p:cNvPr id="31" name="Straight Connector 30"/>
          <p:cNvCxnSpPr/>
          <p:nvPr/>
        </p:nvCxnSpPr>
        <p:spPr bwMode="auto">
          <a:xfrm>
            <a:off x="5743575" y="2800350"/>
            <a:ext cx="2185988" cy="14288"/>
          </a:xfrm>
          <a:prstGeom prst="line">
            <a:avLst/>
          </a:prstGeom>
          <a:noFill/>
          <a:ln w="254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5767383" y="2967038"/>
            <a:ext cx="2147892" cy="4762"/>
          </a:xfrm>
          <a:prstGeom prst="line">
            <a:avLst/>
          </a:prstGeom>
          <a:noFill/>
          <a:ln w="254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5757863" y="3128963"/>
            <a:ext cx="2171700" cy="28575"/>
          </a:xfrm>
          <a:prstGeom prst="line">
            <a:avLst/>
          </a:prstGeom>
          <a:noFill/>
          <a:ln w="25400" cap="flat" cmpd="sng" algn="ctr">
            <a:solidFill>
              <a:schemeClr val="tx1"/>
            </a:solidFill>
            <a:prstDash val="solid"/>
            <a:round/>
            <a:headEnd type="none" w="med" len="med"/>
            <a:tailEnd type="none" w="med" len="med"/>
          </a:ln>
          <a:effectLst/>
        </p:spPr>
      </p:cxnSp>
      <p:sp>
        <p:nvSpPr>
          <p:cNvPr id="38" name="Rectangle 37"/>
          <p:cNvSpPr/>
          <p:nvPr/>
        </p:nvSpPr>
        <p:spPr bwMode="auto">
          <a:xfrm>
            <a:off x="100584" y="1515400"/>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1" i="0" u="none" strike="noStrike" cap="none" normalizeH="0" baseline="0" dirty="0" smtClean="0">
                <a:ln>
                  <a:noFill/>
                </a:ln>
                <a:solidFill>
                  <a:schemeClr val="bg1"/>
                </a:solidFill>
                <a:effectLst/>
                <a:latin typeface="Arial" charset="0"/>
              </a:rPr>
              <a:t>For  N = 1</a:t>
            </a:r>
          </a:p>
        </p:txBody>
      </p:sp>
      <p:sp>
        <p:nvSpPr>
          <p:cNvPr id="39" name="Rectangle 38"/>
          <p:cNvSpPr/>
          <p:nvPr/>
        </p:nvSpPr>
        <p:spPr bwMode="auto">
          <a:xfrm>
            <a:off x="100584" y="2082152"/>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lang="en-US" b="1" dirty="0" smtClean="0">
                <a:solidFill>
                  <a:schemeClr val="bg1"/>
                </a:solidFill>
              </a:rPr>
              <a:t>Rate</a:t>
            </a:r>
            <a:r>
              <a:rPr kumimoji="0" lang="en-US" sz="1600" b="1" i="0" u="none" strike="noStrike" cap="none" normalizeH="0" baseline="0" dirty="0" smtClean="0">
                <a:ln>
                  <a:noFill/>
                </a:ln>
                <a:solidFill>
                  <a:schemeClr val="bg1"/>
                </a:solidFill>
                <a:effectLst/>
                <a:latin typeface="Arial" charset="0"/>
              </a:rPr>
              <a:t> = 1</a:t>
            </a:r>
          </a:p>
        </p:txBody>
      </p:sp>
      <p:sp>
        <p:nvSpPr>
          <p:cNvPr id="40" name="Rectangle 39"/>
          <p:cNvSpPr/>
          <p:nvPr/>
        </p:nvSpPr>
        <p:spPr bwMode="auto">
          <a:xfrm>
            <a:off x="171456" y="6039776"/>
            <a:ext cx="1328732"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lang="en-US" b="1" dirty="0" smtClean="0">
                <a:solidFill>
                  <a:schemeClr val="bg1"/>
                </a:solidFill>
              </a:rPr>
              <a:t>Interference</a:t>
            </a:r>
            <a:endParaRPr kumimoji="0" lang="en-US" sz="1600" b="1" i="0" u="none" strike="noStrike" cap="none" normalizeH="0" baseline="0" dirty="0" smtClean="0">
              <a:ln>
                <a:noFill/>
              </a:ln>
              <a:solidFill>
                <a:schemeClr val="bg1"/>
              </a:solidFill>
              <a:effectLst/>
              <a:latin typeface="Arial" charset="0"/>
            </a:endParaRPr>
          </a:p>
        </p:txBody>
      </p:sp>
      <p:cxnSp>
        <p:nvCxnSpPr>
          <p:cNvPr id="41" name="Straight Connector 40"/>
          <p:cNvCxnSpPr/>
          <p:nvPr/>
        </p:nvCxnSpPr>
        <p:spPr bwMode="auto">
          <a:xfrm flipV="1">
            <a:off x="1652588" y="6243638"/>
            <a:ext cx="2133600" cy="9561"/>
          </a:xfrm>
          <a:prstGeom prst="line">
            <a:avLst/>
          </a:prstGeom>
          <a:noFill/>
          <a:ln w="25400" cap="flat" cmpd="sng" algn="ctr">
            <a:solidFill>
              <a:srgbClr val="FF0000"/>
            </a:solidFill>
            <a:prstDash val="solid"/>
            <a:round/>
            <a:headEnd type="none" w="med" len="med"/>
            <a:tailEnd type="none" w="med" len="med"/>
          </a:ln>
          <a:effectLst/>
        </p:spPr>
      </p:cxnSp>
      <p:sp>
        <p:nvSpPr>
          <p:cNvPr id="43" name="Rectangle 42"/>
          <p:cNvSpPr/>
          <p:nvPr/>
        </p:nvSpPr>
        <p:spPr bwMode="auto">
          <a:xfrm>
            <a:off x="157167" y="5357813"/>
            <a:ext cx="1357307" cy="634337"/>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lang="en-US" b="1" dirty="0" smtClean="0">
                <a:solidFill>
                  <a:schemeClr val="bg1"/>
                </a:solidFill>
              </a:rPr>
              <a:t>Packet Transmission</a:t>
            </a:r>
            <a:endParaRPr kumimoji="0" lang="en-US" sz="1600" b="1" i="0" u="none" strike="noStrike" cap="none" normalizeH="0" baseline="0" dirty="0" smtClean="0">
              <a:ln>
                <a:noFill/>
              </a:ln>
              <a:solidFill>
                <a:schemeClr val="bg1"/>
              </a:solidFill>
              <a:effectLst/>
              <a:latin typeface="Arial" charset="0"/>
            </a:endParaRPr>
          </a:p>
        </p:txBody>
      </p:sp>
      <p:cxnSp>
        <p:nvCxnSpPr>
          <p:cNvPr id="44" name="Straight Connector 43"/>
          <p:cNvCxnSpPr/>
          <p:nvPr/>
        </p:nvCxnSpPr>
        <p:spPr bwMode="auto">
          <a:xfrm>
            <a:off x="1624013" y="5624513"/>
            <a:ext cx="2171700" cy="28575"/>
          </a:xfrm>
          <a:prstGeom prst="line">
            <a:avLst/>
          </a:prstGeom>
          <a:noFill/>
          <a:ln w="25400" cap="flat" cmpd="sng" algn="ctr">
            <a:solidFill>
              <a:schemeClr val="tx1"/>
            </a:solidFill>
            <a:prstDash val="solid"/>
            <a:round/>
            <a:headEnd type="none" w="med" len="med"/>
            <a:tailEnd type="none" w="med" len="med"/>
          </a:ln>
          <a:effectLst/>
        </p:spPr>
      </p:cxnSp>
      <p:sp>
        <p:nvSpPr>
          <p:cNvPr id="21"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7"/>
          <p:cNvSpPr>
            <a:spLocks noGrp="1"/>
          </p:cNvSpPr>
          <p:nvPr>
            <p:ph type="title"/>
          </p:nvPr>
        </p:nvSpPr>
        <p:spPr/>
        <p:txBody>
          <a:bodyPr/>
          <a:lstStyle/>
          <a:p>
            <a:pPr eaLnBrk="1" hangingPunct="1"/>
            <a:r>
              <a:rPr lang="en-US" dirty="0" smtClean="0">
                <a:solidFill>
                  <a:schemeClr val="tx1">
                    <a:lumMod val="65000"/>
                    <a:lumOff val="35000"/>
                  </a:schemeClr>
                </a:solidFill>
              </a:rPr>
              <a:t>Rate control: Conceptual Model</a:t>
            </a:r>
            <a:endParaRPr lang="en-IN" dirty="0" smtClean="0">
              <a:solidFill>
                <a:schemeClr val="tx1">
                  <a:lumMod val="65000"/>
                  <a:lumOff val="35000"/>
                </a:schemeClr>
              </a:solidFill>
            </a:endParaRPr>
          </a:p>
        </p:txBody>
      </p:sp>
      <p:sp>
        <p:nvSpPr>
          <p:cNvPr id="12" name="Datumsplatzhalter 1"/>
          <p:cNvSpPr>
            <a:spLocks noGrp="1"/>
          </p:cNvSpPr>
          <p:nvPr>
            <p:ph type="dt" sz="quarter" idx="10"/>
          </p:nvPr>
        </p:nvSpPr>
        <p:spPr>
          <a:xfrm>
            <a:off x="263524" y="6629400"/>
            <a:ext cx="1822450" cy="457200"/>
          </a:xfrm>
        </p:spPr>
        <p:txBody>
          <a:bodyPr/>
          <a:lstStyle/>
          <a:p>
            <a:pPr>
              <a:defRPr/>
            </a:pPr>
            <a:fld id="{12826822-D8EC-44C2-8D00-0DF257898781}" type="datetime1">
              <a:rPr lang="en-US" sz="1200" smtClean="0"/>
              <a:pPr>
                <a:defRPr/>
              </a:pPr>
              <a:t>3/10/2010</a:t>
            </a:fld>
            <a:endParaRPr lang="de-DE" sz="1200" dirty="0">
              <a:cs typeface="ＭＳ Ｐゴシック"/>
            </a:endParaRPr>
          </a:p>
        </p:txBody>
      </p:sp>
      <p:sp>
        <p:nvSpPr>
          <p:cNvPr id="13"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25</a:t>
            </a:fld>
            <a:endParaRPr lang="de-DE" sz="1200" dirty="0">
              <a:cs typeface="ＭＳ Ｐゴシック"/>
            </a:endParaRPr>
          </a:p>
        </p:txBody>
      </p:sp>
      <p:pic>
        <p:nvPicPr>
          <p:cNvPr id="14" name="Picture 13"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7" name="Rectangle 16"/>
          <p:cNvSpPr/>
          <p:nvPr/>
        </p:nvSpPr>
        <p:spPr bwMode="auto">
          <a:xfrm>
            <a:off x="5286476" y="2148840"/>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0" i="0" u="none" strike="noStrike" cap="none" normalizeH="0" baseline="0" dirty="0" smtClean="0">
                <a:ln>
                  <a:noFill/>
                </a:ln>
                <a:solidFill>
                  <a:schemeClr val="bg1"/>
                </a:solidFill>
                <a:effectLst/>
                <a:latin typeface="Arial" charset="0"/>
              </a:rPr>
              <a:t>Node 1</a:t>
            </a:r>
          </a:p>
        </p:txBody>
      </p:sp>
      <p:sp>
        <p:nvSpPr>
          <p:cNvPr id="18" name="Rectangle 17"/>
          <p:cNvSpPr/>
          <p:nvPr/>
        </p:nvSpPr>
        <p:spPr bwMode="auto">
          <a:xfrm>
            <a:off x="7267637" y="2152650"/>
            <a:ext cx="1290638" cy="447675"/>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0" i="0" u="none" strike="noStrike" cap="none" normalizeH="0" baseline="0" dirty="0" smtClean="0">
                <a:ln>
                  <a:noFill/>
                </a:ln>
                <a:solidFill>
                  <a:schemeClr val="bg1"/>
                </a:solidFill>
                <a:effectLst/>
                <a:latin typeface="Arial" charset="0"/>
              </a:rPr>
              <a:t>Base- Station</a:t>
            </a:r>
          </a:p>
        </p:txBody>
      </p:sp>
      <p:cxnSp>
        <p:nvCxnSpPr>
          <p:cNvPr id="20" name="Straight Arrow Connector 19"/>
          <p:cNvCxnSpPr>
            <a:stCxn id="18" idx="2"/>
          </p:cNvCxnSpPr>
          <p:nvPr/>
        </p:nvCxnSpPr>
        <p:spPr bwMode="auto">
          <a:xfrm rot="16200000" flipH="1">
            <a:off x="7556928" y="2956353"/>
            <a:ext cx="728666" cy="16610"/>
          </a:xfrm>
          <a:prstGeom prst="straightConnector1">
            <a:avLst/>
          </a:prstGeom>
          <a:noFill/>
          <a:ln w="635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rot="16200000" flipH="1">
            <a:off x="5380464" y="2951588"/>
            <a:ext cx="747719" cy="7085"/>
          </a:xfrm>
          <a:prstGeom prst="straightConnector1">
            <a:avLst/>
          </a:prstGeom>
          <a:noFill/>
          <a:ln w="6350" cap="flat" cmpd="sng" algn="ctr">
            <a:solidFill>
              <a:schemeClr val="tx1"/>
            </a:solidFill>
            <a:prstDash val="solid"/>
            <a:round/>
            <a:headEnd type="none" w="med" len="med"/>
            <a:tailEnd type="arrow"/>
          </a:ln>
          <a:effectLst/>
        </p:spPr>
      </p:cxnSp>
      <p:cxnSp>
        <p:nvCxnSpPr>
          <p:cNvPr id="31" name="Straight Connector 30"/>
          <p:cNvCxnSpPr/>
          <p:nvPr/>
        </p:nvCxnSpPr>
        <p:spPr bwMode="auto">
          <a:xfrm>
            <a:off x="3643313" y="2700338"/>
            <a:ext cx="2128837" cy="0"/>
          </a:xfrm>
          <a:prstGeom prst="line">
            <a:avLst/>
          </a:prstGeom>
          <a:noFill/>
          <a:ln w="254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5767383" y="2838446"/>
            <a:ext cx="2147892" cy="4762"/>
          </a:xfrm>
          <a:prstGeom prst="line">
            <a:avLst/>
          </a:prstGeom>
          <a:noFill/>
          <a:ln w="254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5757863" y="3128963"/>
            <a:ext cx="2171700" cy="28575"/>
          </a:xfrm>
          <a:prstGeom prst="line">
            <a:avLst/>
          </a:prstGeom>
          <a:noFill/>
          <a:ln w="25400" cap="flat" cmpd="sng" algn="ctr">
            <a:solidFill>
              <a:schemeClr val="tx1"/>
            </a:solidFill>
            <a:prstDash val="solid"/>
            <a:round/>
            <a:headEnd type="none" w="med" len="med"/>
            <a:tailEnd type="none" w="med" len="med"/>
          </a:ln>
          <a:effectLst/>
        </p:spPr>
      </p:cxnSp>
      <p:sp>
        <p:nvSpPr>
          <p:cNvPr id="38" name="Rectangle 37"/>
          <p:cNvSpPr/>
          <p:nvPr/>
        </p:nvSpPr>
        <p:spPr bwMode="auto">
          <a:xfrm>
            <a:off x="100584" y="1515400"/>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1" i="0" u="none" strike="noStrike" cap="none" normalizeH="0" baseline="0" dirty="0" smtClean="0">
                <a:ln>
                  <a:noFill/>
                </a:ln>
                <a:solidFill>
                  <a:schemeClr val="bg1"/>
                </a:solidFill>
                <a:effectLst/>
                <a:latin typeface="Arial" charset="0"/>
              </a:rPr>
              <a:t>For  N = 2</a:t>
            </a:r>
          </a:p>
        </p:txBody>
      </p:sp>
      <p:sp>
        <p:nvSpPr>
          <p:cNvPr id="39" name="Rectangle 38"/>
          <p:cNvSpPr/>
          <p:nvPr/>
        </p:nvSpPr>
        <p:spPr bwMode="auto">
          <a:xfrm>
            <a:off x="100584" y="2082152"/>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lang="en-US" b="1" dirty="0" smtClean="0">
                <a:solidFill>
                  <a:schemeClr val="bg1"/>
                </a:solidFill>
              </a:rPr>
              <a:t>Rate</a:t>
            </a:r>
            <a:r>
              <a:rPr kumimoji="0" lang="en-US" sz="1600" b="1" i="0" u="none" strike="noStrike" cap="none" normalizeH="0" baseline="0" dirty="0" smtClean="0">
                <a:ln>
                  <a:noFill/>
                </a:ln>
                <a:solidFill>
                  <a:schemeClr val="bg1"/>
                </a:solidFill>
                <a:effectLst/>
                <a:latin typeface="Arial" charset="0"/>
              </a:rPr>
              <a:t> = 1/2</a:t>
            </a:r>
          </a:p>
        </p:txBody>
      </p:sp>
      <p:sp>
        <p:nvSpPr>
          <p:cNvPr id="40" name="Rectangle 39"/>
          <p:cNvSpPr/>
          <p:nvPr/>
        </p:nvSpPr>
        <p:spPr bwMode="auto">
          <a:xfrm>
            <a:off x="171456" y="6039776"/>
            <a:ext cx="1328732"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lang="en-US" b="1" dirty="0" smtClean="0">
                <a:solidFill>
                  <a:schemeClr val="bg1"/>
                </a:solidFill>
              </a:rPr>
              <a:t>Interference</a:t>
            </a:r>
            <a:endParaRPr kumimoji="0" lang="en-US" sz="1600" b="1" i="0" u="none" strike="noStrike" cap="none" normalizeH="0" baseline="0" dirty="0" smtClean="0">
              <a:ln>
                <a:noFill/>
              </a:ln>
              <a:solidFill>
                <a:schemeClr val="bg1"/>
              </a:solidFill>
              <a:effectLst/>
              <a:latin typeface="Arial" charset="0"/>
            </a:endParaRPr>
          </a:p>
        </p:txBody>
      </p:sp>
      <p:cxnSp>
        <p:nvCxnSpPr>
          <p:cNvPr id="41" name="Straight Connector 40"/>
          <p:cNvCxnSpPr/>
          <p:nvPr/>
        </p:nvCxnSpPr>
        <p:spPr bwMode="auto">
          <a:xfrm flipV="1">
            <a:off x="1652588" y="6243638"/>
            <a:ext cx="2133600" cy="9561"/>
          </a:xfrm>
          <a:prstGeom prst="line">
            <a:avLst/>
          </a:prstGeom>
          <a:noFill/>
          <a:ln w="25400" cap="flat" cmpd="sng" algn="ctr">
            <a:solidFill>
              <a:srgbClr val="FF0000"/>
            </a:solidFill>
            <a:prstDash val="solid"/>
            <a:round/>
            <a:headEnd type="none" w="med" len="med"/>
            <a:tailEnd type="none" w="med" len="med"/>
          </a:ln>
          <a:effectLst/>
        </p:spPr>
      </p:cxnSp>
      <p:sp>
        <p:nvSpPr>
          <p:cNvPr id="43" name="Rectangle 42"/>
          <p:cNvSpPr/>
          <p:nvPr/>
        </p:nvSpPr>
        <p:spPr bwMode="auto">
          <a:xfrm>
            <a:off x="157167" y="5357813"/>
            <a:ext cx="1357307" cy="634337"/>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lang="en-US" b="1" dirty="0" smtClean="0">
                <a:solidFill>
                  <a:schemeClr val="bg1"/>
                </a:solidFill>
              </a:rPr>
              <a:t>Packet Transmission</a:t>
            </a:r>
            <a:endParaRPr kumimoji="0" lang="en-US" sz="1600" b="1" i="0" u="none" strike="noStrike" cap="none" normalizeH="0" baseline="0" dirty="0" smtClean="0">
              <a:ln>
                <a:noFill/>
              </a:ln>
              <a:solidFill>
                <a:schemeClr val="bg1"/>
              </a:solidFill>
              <a:effectLst/>
              <a:latin typeface="Arial" charset="0"/>
            </a:endParaRPr>
          </a:p>
        </p:txBody>
      </p:sp>
      <p:cxnSp>
        <p:nvCxnSpPr>
          <p:cNvPr id="44" name="Straight Connector 43"/>
          <p:cNvCxnSpPr/>
          <p:nvPr/>
        </p:nvCxnSpPr>
        <p:spPr bwMode="auto">
          <a:xfrm>
            <a:off x="1624013" y="5624513"/>
            <a:ext cx="2171700" cy="28575"/>
          </a:xfrm>
          <a:prstGeom prst="line">
            <a:avLst/>
          </a:prstGeom>
          <a:noFill/>
          <a:ln w="25400" cap="flat" cmpd="sng" algn="ctr">
            <a:solidFill>
              <a:schemeClr val="tx1"/>
            </a:solidFill>
            <a:prstDash val="solid"/>
            <a:round/>
            <a:headEnd type="none" w="med" len="med"/>
            <a:tailEnd type="none" w="med" len="med"/>
          </a:ln>
          <a:effectLst/>
        </p:spPr>
      </p:cxnSp>
      <p:sp>
        <p:nvSpPr>
          <p:cNvPr id="21" name="Rectangle 20"/>
          <p:cNvSpPr/>
          <p:nvPr/>
        </p:nvSpPr>
        <p:spPr bwMode="auto">
          <a:xfrm>
            <a:off x="3246120" y="2148840"/>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0" i="0" u="none" strike="noStrike" cap="none" normalizeH="0" baseline="0" dirty="0" smtClean="0">
                <a:ln>
                  <a:noFill/>
                </a:ln>
                <a:solidFill>
                  <a:schemeClr val="bg1"/>
                </a:solidFill>
                <a:effectLst/>
                <a:latin typeface="Arial" charset="0"/>
              </a:rPr>
              <a:t>Node 2</a:t>
            </a:r>
          </a:p>
        </p:txBody>
      </p:sp>
      <p:cxnSp>
        <p:nvCxnSpPr>
          <p:cNvPr id="22" name="Straight Arrow Connector 21"/>
          <p:cNvCxnSpPr/>
          <p:nvPr/>
        </p:nvCxnSpPr>
        <p:spPr bwMode="auto">
          <a:xfrm rot="16200000" flipH="1">
            <a:off x="3289726" y="2975400"/>
            <a:ext cx="747719" cy="7085"/>
          </a:xfrm>
          <a:prstGeom prst="straightConnector1">
            <a:avLst/>
          </a:prstGeom>
          <a:noFill/>
          <a:ln w="6350" cap="flat" cmpd="sng" algn="ctr">
            <a:solidFill>
              <a:schemeClr val="tx1"/>
            </a:solidFill>
            <a:prstDash val="solid"/>
            <a:round/>
            <a:headEnd type="none" w="med" len="med"/>
            <a:tailEnd type="arrow"/>
          </a:ln>
          <a:effectLst/>
        </p:spPr>
      </p:cxnSp>
      <p:cxnSp>
        <p:nvCxnSpPr>
          <p:cNvPr id="25" name="Straight Connector 24"/>
          <p:cNvCxnSpPr/>
          <p:nvPr/>
        </p:nvCxnSpPr>
        <p:spPr bwMode="auto">
          <a:xfrm>
            <a:off x="3657600" y="2971800"/>
            <a:ext cx="2109787" cy="9521"/>
          </a:xfrm>
          <a:prstGeom prst="line">
            <a:avLst/>
          </a:prstGeom>
          <a:noFill/>
          <a:ln w="25400" cap="flat" cmpd="sng" algn="ctr">
            <a:solidFill>
              <a:schemeClr val="tx1"/>
            </a:solidFill>
            <a:prstDash val="solid"/>
            <a:round/>
            <a:headEnd type="none" w="med" len="med"/>
            <a:tailEnd type="none" w="med" len="med"/>
          </a:ln>
          <a:effectLst/>
        </p:spPr>
      </p:cxnSp>
      <p:sp>
        <p:nvSpPr>
          <p:cNvPr id="24"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7"/>
          <p:cNvSpPr>
            <a:spLocks noGrp="1"/>
          </p:cNvSpPr>
          <p:nvPr>
            <p:ph type="title"/>
          </p:nvPr>
        </p:nvSpPr>
        <p:spPr/>
        <p:txBody>
          <a:bodyPr/>
          <a:lstStyle/>
          <a:p>
            <a:pPr eaLnBrk="1" hangingPunct="1"/>
            <a:r>
              <a:rPr lang="en-US" dirty="0" smtClean="0">
                <a:solidFill>
                  <a:schemeClr val="tx1">
                    <a:lumMod val="65000"/>
                    <a:lumOff val="35000"/>
                  </a:schemeClr>
                </a:solidFill>
              </a:rPr>
              <a:t>Rate control: Conceptual Model</a:t>
            </a:r>
            <a:endParaRPr lang="en-IN" dirty="0" smtClean="0">
              <a:solidFill>
                <a:schemeClr val="tx1">
                  <a:lumMod val="65000"/>
                  <a:lumOff val="35000"/>
                </a:schemeClr>
              </a:solidFill>
            </a:endParaRPr>
          </a:p>
        </p:txBody>
      </p:sp>
      <p:sp>
        <p:nvSpPr>
          <p:cNvPr id="12" name="Datumsplatzhalter 1"/>
          <p:cNvSpPr>
            <a:spLocks noGrp="1"/>
          </p:cNvSpPr>
          <p:nvPr>
            <p:ph type="dt" sz="quarter" idx="10"/>
          </p:nvPr>
        </p:nvSpPr>
        <p:spPr>
          <a:xfrm>
            <a:off x="263524" y="6629400"/>
            <a:ext cx="1822450" cy="457200"/>
          </a:xfrm>
        </p:spPr>
        <p:txBody>
          <a:bodyPr/>
          <a:lstStyle/>
          <a:p>
            <a:pPr>
              <a:defRPr/>
            </a:pPr>
            <a:fld id="{12826822-D8EC-44C2-8D00-0DF257898781}" type="datetime1">
              <a:rPr lang="en-US" sz="1200" smtClean="0"/>
              <a:pPr>
                <a:defRPr/>
              </a:pPr>
              <a:t>3/10/2010</a:t>
            </a:fld>
            <a:endParaRPr lang="de-DE" sz="1200" dirty="0">
              <a:cs typeface="ＭＳ Ｐゴシック"/>
            </a:endParaRPr>
          </a:p>
        </p:txBody>
      </p:sp>
      <p:sp>
        <p:nvSpPr>
          <p:cNvPr id="13"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26</a:t>
            </a:fld>
            <a:endParaRPr lang="de-DE" sz="1200" dirty="0">
              <a:cs typeface="ＭＳ Ｐゴシック"/>
            </a:endParaRPr>
          </a:p>
        </p:txBody>
      </p:sp>
      <p:pic>
        <p:nvPicPr>
          <p:cNvPr id="14" name="Picture 13"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7" name="Rectangle 16"/>
          <p:cNvSpPr/>
          <p:nvPr/>
        </p:nvSpPr>
        <p:spPr bwMode="auto">
          <a:xfrm>
            <a:off x="5286476" y="2148840"/>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0" i="0" u="none" strike="noStrike" cap="none" normalizeH="0" baseline="0" dirty="0" smtClean="0">
                <a:ln>
                  <a:noFill/>
                </a:ln>
                <a:solidFill>
                  <a:schemeClr val="bg1"/>
                </a:solidFill>
                <a:effectLst/>
                <a:latin typeface="Arial" charset="0"/>
              </a:rPr>
              <a:t>Node 1</a:t>
            </a:r>
          </a:p>
        </p:txBody>
      </p:sp>
      <p:sp>
        <p:nvSpPr>
          <p:cNvPr id="18" name="Rectangle 17"/>
          <p:cNvSpPr/>
          <p:nvPr/>
        </p:nvSpPr>
        <p:spPr bwMode="auto">
          <a:xfrm>
            <a:off x="7267637" y="2152650"/>
            <a:ext cx="1290638" cy="447675"/>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0" i="0" u="none" strike="noStrike" cap="none" normalizeH="0" baseline="0" dirty="0" smtClean="0">
                <a:ln>
                  <a:noFill/>
                </a:ln>
                <a:solidFill>
                  <a:schemeClr val="bg1"/>
                </a:solidFill>
                <a:effectLst/>
                <a:latin typeface="Arial" charset="0"/>
              </a:rPr>
              <a:t>Base- Station</a:t>
            </a:r>
          </a:p>
        </p:txBody>
      </p:sp>
      <p:cxnSp>
        <p:nvCxnSpPr>
          <p:cNvPr id="20" name="Straight Arrow Connector 19"/>
          <p:cNvCxnSpPr>
            <a:stCxn id="18" idx="2"/>
          </p:cNvCxnSpPr>
          <p:nvPr/>
        </p:nvCxnSpPr>
        <p:spPr bwMode="auto">
          <a:xfrm rot="16200000" flipH="1">
            <a:off x="7349759" y="3163521"/>
            <a:ext cx="1143000" cy="16607"/>
          </a:xfrm>
          <a:prstGeom prst="straightConnector1">
            <a:avLst/>
          </a:prstGeom>
          <a:noFill/>
          <a:ln w="635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rot="16200000" flipH="1">
            <a:off x="5187582" y="3144469"/>
            <a:ext cx="1147767" cy="21369"/>
          </a:xfrm>
          <a:prstGeom prst="straightConnector1">
            <a:avLst/>
          </a:prstGeom>
          <a:noFill/>
          <a:ln w="6350" cap="flat" cmpd="sng" algn="ctr">
            <a:solidFill>
              <a:schemeClr val="tx1"/>
            </a:solidFill>
            <a:prstDash val="solid"/>
            <a:round/>
            <a:headEnd type="none" w="med" len="med"/>
            <a:tailEnd type="arrow"/>
          </a:ln>
          <a:effectLst/>
        </p:spPr>
      </p:cxnSp>
      <p:cxnSp>
        <p:nvCxnSpPr>
          <p:cNvPr id="31" name="Straight Connector 30"/>
          <p:cNvCxnSpPr/>
          <p:nvPr/>
        </p:nvCxnSpPr>
        <p:spPr bwMode="auto">
          <a:xfrm flipV="1">
            <a:off x="1728788" y="2800350"/>
            <a:ext cx="1928812" cy="4"/>
          </a:xfrm>
          <a:prstGeom prst="line">
            <a:avLst/>
          </a:prstGeom>
          <a:noFill/>
          <a:ln w="254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3652833" y="3467106"/>
            <a:ext cx="2147892" cy="4762"/>
          </a:xfrm>
          <a:prstGeom prst="line">
            <a:avLst/>
          </a:prstGeom>
          <a:noFill/>
          <a:ln w="254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5757863" y="3128963"/>
            <a:ext cx="2171700" cy="28575"/>
          </a:xfrm>
          <a:prstGeom prst="line">
            <a:avLst/>
          </a:prstGeom>
          <a:noFill/>
          <a:ln w="25400" cap="flat" cmpd="sng" algn="ctr">
            <a:solidFill>
              <a:schemeClr val="tx1"/>
            </a:solidFill>
            <a:prstDash val="solid"/>
            <a:round/>
            <a:headEnd type="none" w="med" len="med"/>
            <a:tailEnd type="none" w="med" len="med"/>
          </a:ln>
          <a:effectLst/>
        </p:spPr>
      </p:cxnSp>
      <p:sp>
        <p:nvSpPr>
          <p:cNvPr id="38" name="Rectangle 37"/>
          <p:cNvSpPr/>
          <p:nvPr/>
        </p:nvSpPr>
        <p:spPr bwMode="auto">
          <a:xfrm>
            <a:off x="100584" y="1515401"/>
            <a:ext cx="2728914" cy="41341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b="1" i="0" u="none" strike="noStrike" cap="none" normalizeH="0" baseline="0" dirty="0" smtClean="0">
                <a:ln>
                  <a:noFill/>
                </a:ln>
                <a:solidFill>
                  <a:schemeClr val="bg1"/>
                </a:solidFill>
                <a:effectLst/>
                <a:latin typeface="Arial" charset="0"/>
              </a:rPr>
              <a:t>For  N &gt;= 3 Interference = 1</a:t>
            </a:r>
          </a:p>
        </p:txBody>
      </p:sp>
      <p:sp>
        <p:nvSpPr>
          <p:cNvPr id="39" name="Rectangle 38"/>
          <p:cNvSpPr/>
          <p:nvPr/>
        </p:nvSpPr>
        <p:spPr bwMode="auto">
          <a:xfrm>
            <a:off x="100584" y="2039274"/>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lang="en-US" b="1" dirty="0" smtClean="0">
                <a:solidFill>
                  <a:schemeClr val="bg1"/>
                </a:solidFill>
              </a:rPr>
              <a:t>Rate</a:t>
            </a:r>
            <a:r>
              <a:rPr kumimoji="0" lang="en-US" sz="1600" b="1" i="0" u="none" strike="noStrike" cap="none" normalizeH="0" baseline="0" dirty="0" smtClean="0">
                <a:ln>
                  <a:noFill/>
                </a:ln>
                <a:solidFill>
                  <a:schemeClr val="bg1"/>
                </a:solidFill>
                <a:effectLst/>
                <a:latin typeface="Arial" charset="0"/>
              </a:rPr>
              <a:t> = 1/3</a:t>
            </a:r>
          </a:p>
        </p:txBody>
      </p:sp>
      <p:sp>
        <p:nvSpPr>
          <p:cNvPr id="40" name="Rectangle 39"/>
          <p:cNvSpPr/>
          <p:nvPr/>
        </p:nvSpPr>
        <p:spPr bwMode="auto">
          <a:xfrm>
            <a:off x="171456" y="6039776"/>
            <a:ext cx="1328732"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lang="en-US" b="1" dirty="0" smtClean="0">
                <a:solidFill>
                  <a:schemeClr val="bg1"/>
                </a:solidFill>
              </a:rPr>
              <a:t>Interference</a:t>
            </a:r>
            <a:endParaRPr kumimoji="0" lang="en-US" sz="1600" b="1" i="0" u="none" strike="noStrike" cap="none" normalizeH="0" baseline="0" dirty="0" smtClean="0">
              <a:ln>
                <a:noFill/>
              </a:ln>
              <a:solidFill>
                <a:schemeClr val="bg1"/>
              </a:solidFill>
              <a:effectLst/>
              <a:latin typeface="Arial" charset="0"/>
            </a:endParaRPr>
          </a:p>
        </p:txBody>
      </p:sp>
      <p:cxnSp>
        <p:nvCxnSpPr>
          <p:cNvPr id="41" name="Straight Connector 40"/>
          <p:cNvCxnSpPr/>
          <p:nvPr/>
        </p:nvCxnSpPr>
        <p:spPr bwMode="auto">
          <a:xfrm flipV="1">
            <a:off x="3667125" y="3128963"/>
            <a:ext cx="2133600" cy="9561"/>
          </a:xfrm>
          <a:prstGeom prst="line">
            <a:avLst/>
          </a:prstGeom>
          <a:noFill/>
          <a:ln w="25400" cap="flat" cmpd="sng" algn="ctr">
            <a:solidFill>
              <a:srgbClr val="FF0000"/>
            </a:solidFill>
            <a:prstDash val="solid"/>
            <a:round/>
            <a:headEnd type="none" w="med" len="med"/>
            <a:tailEnd type="none" w="med" len="med"/>
          </a:ln>
          <a:effectLst/>
        </p:spPr>
      </p:cxnSp>
      <p:sp>
        <p:nvSpPr>
          <p:cNvPr id="43" name="Rectangle 42"/>
          <p:cNvSpPr/>
          <p:nvPr/>
        </p:nvSpPr>
        <p:spPr bwMode="auto">
          <a:xfrm>
            <a:off x="157167" y="5357813"/>
            <a:ext cx="1357307" cy="634337"/>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lang="en-US" b="1" dirty="0" smtClean="0">
                <a:solidFill>
                  <a:schemeClr val="bg1"/>
                </a:solidFill>
              </a:rPr>
              <a:t>Packet Transmission</a:t>
            </a:r>
            <a:endParaRPr kumimoji="0" lang="en-US" sz="1600" b="1" i="0" u="none" strike="noStrike" cap="none" normalizeH="0" baseline="0" dirty="0" smtClean="0">
              <a:ln>
                <a:noFill/>
              </a:ln>
              <a:solidFill>
                <a:schemeClr val="bg1"/>
              </a:solidFill>
              <a:effectLst/>
              <a:latin typeface="Arial" charset="0"/>
            </a:endParaRPr>
          </a:p>
        </p:txBody>
      </p:sp>
      <p:cxnSp>
        <p:nvCxnSpPr>
          <p:cNvPr id="44" name="Straight Connector 43"/>
          <p:cNvCxnSpPr/>
          <p:nvPr/>
        </p:nvCxnSpPr>
        <p:spPr bwMode="auto">
          <a:xfrm>
            <a:off x="1766887" y="5581650"/>
            <a:ext cx="2171700" cy="28575"/>
          </a:xfrm>
          <a:prstGeom prst="line">
            <a:avLst/>
          </a:prstGeom>
          <a:noFill/>
          <a:ln w="25400" cap="flat" cmpd="sng" algn="ctr">
            <a:solidFill>
              <a:schemeClr val="tx1"/>
            </a:solidFill>
            <a:prstDash val="solid"/>
            <a:round/>
            <a:headEnd type="none" w="med" len="med"/>
            <a:tailEnd type="none" w="med" len="med"/>
          </a:ln>
          <a:effectLst/>
        </p:spPr>
      </p:cxnSp>
      <p:sp>
        <p:nvSpPr>
          <p:cNvPr id="21" name="Rectangle 20"/>
          <p:cNvSpPr/>
          <p:nvPr/>
        </p:nvSpPr>
        <p:spPr bwMode="auto">
          <a:xfrm>
            <a:off x="3246120" y="2148840"/>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0" i="0" u="none" strike="noStrike" cap="none" normalizeH="0" baseline="0" dirty="0" smtClean="0">
                <a:ln>
                  <a:noFill/>
                </a:ln>
                <a:solidFill>
                  <a:schemeClr val="bg1"/>
                </a:solidFill>
                <a:effectLst/>
                <a:latin typeface="Arial" charset="0"/>
              </a:rPr>
              <a:t>Node 2</a:t>
            </a:r>
          </a:p>
        </p:txBody>
      </p:sp>
      <p:cxnSp>
        <p:nvCxnSpPr>
          <p:cNvPr id="22" name="Straight Arrow Connector 21"/>
          <p:cNvCxnSpPr/>
          <p:nvPr/>
        </p:nvCxnSpPr>
        <p:spPr bwMode="auto">
          <a:xfrm rot="5400000">
            <a:off x="3075414" y="3187270"/>
            <a:ext cx="1166817" cy="2443"/>
          </a:xfrm>
          <a:prstGeom prst="straightConnector1">
            <a:avLst/>
          </a:prstGeom>
          <a:noFill/>
          <a:ln w="6350" cap="flat" cmpd="sng" algn="ctr">
            <a:solidFill>
              <a:schemeClr val="tx1"/>
            </a:solidFill>
            <a:prstDash val="solid"/>
            <a:round/>
            <a:headEnd type="none" w="med" len="med"/>
            <a:tailEnd type="arrow"/>
          </a:ln>
          <a:effectLst/>
        </p:spPr>
      </p:cxnSp>
      <p:cxnSp>
        <p:nvCxnSpPr>
          <p:cNvPr id="25" name="Straight Connector 24"/>
          <p:cNvCxnSpPr/>
          <p:nvPr/>
        </p:nvCxnSpPr>
        <p:spPr bwMode="auto">
          <a:xfrm>
            <a:off x="3657600" y="2928936"/>
            <a:ext cx="2109787" cy="9521"/>
          </a:xfrm>
          <a:prstGeom prst="line">
            <a:avLst/>
          </a:prstGeom>
          <a:noFill/>
          <a:ln w="25400" cap="flat" cmpd="sng" algn="ctr">
            <a:solidFill>
              <a:schemeClr val="tx1"/>
            </a:solidFill>
            <a:prstDash val="solid"/>
            <a:round/>
            <a:headEnd type="none" w="med" len="med"/>
            <a:tailEnd type="none" w="med" len="med"/>
          </a:ln>
          <a:effectLst/>
        </p:spPr>
      </p:cxnSp>
      <p:sp>
        <p:nvSpPr>
          <p:cNvPr id="24" name="Rectangle 23"/>
          <p:cNvSpPr/>
          <p:nvPr/>
        </p:nvSpPr>
        <p:spPr bwMode="auto">
          <a:xfrm>
            <a:off x="1280160" y="2148840"/>
            <a:ext cx="971550" cy="4571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ctr"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r>
              <a:rPr kumimoji="0" lang="en-US" sz="1600" b="0" i="0" u="none" strike="noStrike" cap="none" normalizeH="0" baseline="0" dirty="0" smtClean="0">
                <a:ln>
                  <a:noFill/>
                </a:ln>
                <a:solidFill>
                  <a:schemeClr val="bg1"/>
                </a:solidFill>
                <a:effectLst/>
                <a:latin typeface="Arial" charset="0"/>
              </a:rPr>
              <a:t>Node </a:t>
            </a:r>
            <a:r>
              <a:rPr kumimoji="0" lang="en-US" sz="1600" b="0" i="0" u="none" strike="noStrike" cap="none" normalizeH="0" baseline="0" dirty="0" smtClean="0">
                <a:ln>
                  <a:noFill/>
                </a:ln>
                <a:solidFill>
                  <a:schemeClr val="bg1"/>
                </a:solidFill>
                <a:effectLst/>
                <a:latin typeface="Arial" charset="0"/>
              </a:rPr>
              <a:t>3</a:t>
            </a:r>
            <a:endParaRPr kumimoji="0" lang="en-US" sz="1600" b="0" i="0" u="none" strike="noStrike" cap="none" normalizeH="0" baseline="0" dirty="0" smtClean="0">
              <a:ln>
                <a:noFill/>
              </a:ln>
              <a:solidFill>
                <a:schemeClr val="bg1"/>
              </a:solidFill>
              <a:effectLst/>
              <a:latin typeface="Arial" charset="0"/>
            </a:endParaRPr>
          </a:p>
        </p:txBody>
      </p:sp>
      <p:cxnSp>
        <p:nvCxnSpPr>
          <p:cNvPr id="26" name="Straight Arrow Connector 25"/>
          <p:cNvCxnSpPr/>
          <p:nvPr/>
        </p:nvCxnSpPr>
        <p:spPr bwMode="auto">
          <a:xfrm rot="16200000" flipH="1">
            <a:off x="1148982" y="3192094"/>
            <a:ext cx="1157292" cy="2320"/>
          </a:xfrm>
          <a:prstGeom prst="straightConnector1">
            <a:avLst/>
          </a:prstGeom>
          <a:noFill/>
          <a:ln w="6350" cap="flat" cmpd="sng" algn="ctr">
            <a:solidFill>
              <a:schemeClr val="tx1"/>
            </a:solidFill>
            <a:prstDash val="solid"/>
            <a:round/>
            <a:headEnd type="none" w="med" len="med"/>
            <a:tailEnd type="arrow"/>
          </a:ln>
          <a:effectLst/>
        </p:spPr>
      </p:cxnSp>
      <p:cxnSp>
        <p:nvCxnSpPr>
          <p:cNvPr id="35" name="Straight Connector 34"/>
          <p:cNvCxnSpPr/>
          <p:nvPr/>
        </p:nvCxnSpPr>
        <p:spPr bwMode="auto">
          <a:xfrm>
            <a:off x="5805483" y="3633793"/>
            <a:ext cx="2147892" cy="4762"/>
          </a:xfrm>
          <a:prstGeom prst="line">
            <a:avLst/>
          </a:prstGeom>
          <a:noFill/>
          <a:ln w="254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1743075" y="3314700"/>
            <a:ext cx="1952625" cy="9525"/>
          </a:xfrm>
          <a:prstGeom prst="line">
            <a:avLst/>
          </a:prstGeom>
          <a:noFill/>
          <a:ln w="254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V="1">
            <a:off x="1804988" y="6396038"/>
            <a:ext cx="2133600" cy="9561"/>
          </a:xfrm>
          <a:prstGeom prst="line">
            <a:avLst/>
          </a:prstGeom>
          <a:noFill/>
          <a:ln w="25400" cap="flat" cmpd="sng" algn="ctr">
            <a:solidFill>
              <a:srgbClr val="FF0000"/>
            </a:solidFill>
            <a:prstDash val="solid"/>
            <a:round/>
            <a:headEnd type="none" w="med" len="med"/>
            <a:tailEnd type="none" w="med" len="med"/>
          </a:ln>
          <a:effectLst/>
        </p:spPr>
      </p:cxnSp>
      <p:sp>
        <p:nvSpPr>
          <p:cNvPr id="29"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0" y="7286625"/>
          <a:ext cx="914400" cy="771525"/>
        </p:xfrm>
        <a:graphic>
          <a:graphicData uri="http://schemas.openxmlformats.org/presentationml/2006/ole">
            <p:oleObj spid="_x0000_s62466" name="Equation" showAsIcon="1" r:id="rId3" imgW="914400" imgH="771480" progId="Equation.3">
              <p:embed/>
            </p:oleObj>
          </a:graphicData>
        </a:graphic>
      </p:graphicFrame>
      <p:sp>
        <p:nvSpPr>
          <p:cNvPr id="1028" name="Title 7"/>
          <p:cNvSpPr>
            <a:spLocks noGrp="1"/>
          </p:cNvSpPr>
          <p:nvPr>
            <p:ph type="title"/>
          </p:nvPr>
        </p:nvSpPr>
        <p:spPr/>
        <p:txBody>
          <a:bodyPr/>
          <a:lstStyle/>
          <a:p>
            <a:pPr eaLnBrk="1" hangingPunct="1"/>
            <a:r>
              <a:rPr lang="en-US" dirty="0" smtClean="0">
                <a:solidFill>
                  <a:schemeClr val="tx1">
                    <a:lumMod val="65000"/>
                    <a:lumOff val="35000"/>
                  </a:schemeClr>
                </a:solidFill>
              </a:rPr>
              <a:t>Rate control: Conceptual Model</a:t>
            </a:r>
            <a:endParaRPr lang="en-IN" dirty="0" smtClean="0">
              <a:solidFill>
                <a:schemeClr val="tx1">
                  <a:lumMod val="65000"/>
                  <a:lumOff val="35000"/>
                </a:schemeClr>
              </a:solidFill>
            </a:endParaRPr>
          </a:p>
        </p:txBody>
      </p:sp>
      <p:pic>
        <p:nvPicPr>
          <p:cNvPr id="2" name="Picture 2"/>
          <p:cNvPicPr>
            <a:picLocks noGrp="1" noChangeAspect="1" noChangeArrowheads="1"/>
          </p:cNvPicPr>
          <p:nvPr>
            <p:ph sz="quarter" idx="1"/>
          </p:nvPr>
        </p:nvPicPr>
        <p:blipFill>
          <a:blip r:embed="rId4" cstate="print"/>
          <a:stretch>
            <a:fillRect/>
          </a:stretch>
        </p:blipFill>
        <p:spPr>
          <a:xfrm>
            <a:off x="2571736" y="1549948"/>
            <a:ext cx="6143668" cy="4593696"/>
          </a:xfrm>
          <a:scene3d>
            <a:camera prst="orthographicFront">
              <a:rot lat="0" lon="0" rev="0"/>
            </a:camera>
            <a:lightRig rig="brightRoom" dir="t">
              <a:rot lat="0" lon="0" rev="600000"/>
            </a:lightRig>
          </a:scene3d>
          <a:sp3d prstMaterial="metal">
            <a:bevelT w="38100" h="57150" prst="angle"/>
          </a:sp3d>
        </p:spPr>
      </p:pic>
      <p:grpSp>
        <p:nvGrpSpPr>
          <p:cNvPr id="3" name="Group 11"/>
          <p:cNvGrpSpPr>
            <a:grpSpLocks/>
          </p:cNvGrpSpPr>
          <p:nvPr/>
        </p:nvGrpSpPr>
        <p:grpSpPr bwMode="auto">
          <a:xfrm>
            <a:off x="428625" y="3429000"/>
            <a:ext cx="2143125" cy="928688"/>
            <a:chOff x="6643703" y="5072072"/>
            <a:chExt cx="2143140" cy="928694"/>
          </a:xfrm>
        </p:grpSpPr>
        <p:sp>
          <p:nvSpPr>
            <p:cNvPr id="16" name="Rounded Rectangle 15"/>
            <p:cNvSpPr/>
            <p:nvPr/>
          </p:nvSpPr>
          <p:spPr>
            <a:xfrm>
              <a:off x="6643703" y="5072072"/>
              <a:ext cx="2143140" cy="928694"/>
            </a:xfrm>
            <a:prstGeom prst="roundRect">
              <a:avLst/>
            </a:prstGeom>
            <a:solidFill>
              <a:schemeClr val="accent1">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b="1" dirty="0"/>
            </a:p>
          </p:txBody>
        </p:sp>
        <p:graphicFrame>
          <p:nvGraphicFramePr>
            <p:cNvPr id="1027" name="Object 3"/>
            <p:cNvGraphicFramePr>
              <a:graphicFrameLocks noChangeAspect="1"/>
            </p:cNvGraphicFramePr>
            <p:nvPr/>
          </p:nvGraphicFramePr>
          <p:xfrm>
            <a:off x="6794545" y="5286390"/>
            <a:ext cx="1854198" cy="478817"/>
          </p:xfrm>
          <a:graphic>
            <a:graphicData uri="http://schemas.openxmlformats.org/presentationml/2006/ole">
              <p:oleObj spid="_x0000_s62467" name="Equation" r:id="rId5" imgW="1447560" imgH="368280" progId="Equation.3">
                <p:embed/>
              </p:oleObj>
            </a:graphicData>
          </a:graphic>
        </p:graphicFrame>
      </p:grpSp>
      <p:sp>
        <p:nvSpPr>
          <p:cNvPr id="12" name="Datumsplatzhalter 1"/>
          <p:cNvSpPr>
            <a:spLocks noGrp="1"/>
          </p:cNvSpPr>
          <p:nvPr>
            <p:ph type="dt" sz="quarter" idx="10"/>
          </p:nvPr>
        </p:nvSpPr>
        <p:spPr>
          <a:xfrm>
            <a:off x="263524" y="6629400"/>
            <a:ext cx="1822450" cy="457200"/>
          </a:xfrm>
        </p:spPr>
        <p:txBody>
          <a:bodyPr/>
          <a:lstStyle/>
          <a:p>
            <a:pPr>
              <a:defRPr/>
            </a:pPr>
            <a:fld id="{12826822-D8EC-44C2-8D00-0DF257898781}" type="datetime1">
              <a:rPr lang="en-US" sz="1200" smtClean="0"/>
              <a:pPr>
                <a:defRPr/>
              </a:pPr>
              <a:t>3/10/2010</a:t>
            </a:fld>
            <a:endParaRPr lang="de-DE" sz="1200" dirty="0">
              <a:cs typeface="ＭＳ Ｐゴシック"/>
            </a:endParaRPr>
          </a:p>
        </p:txBody>
      </p:sp>
      <p:sp>
        <p:nvSpPr>
          <p:cNvPr id="13"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27</a:t>
            </a:fld>
            <a:endParaRPr lang="de-DE" sz="1200" dirty="0">
              <a:cs typeface="ＭＳ Ｐゴシック"/>
            </a:endParaRPr>
          </a:p>
        </p:txBody>
      </p:sp>
      <p:pic>
        <p:nvPicPr>
          <p:cNvPr id="14" name="Picture 13" descr="Untitled.jpg"/>
          <p:cNvPicPr>
            <a:picLocks noChangeAspect="1"/>
          </p:cNvPicPr>
          <p:nvPr/>
        </p:nvPicPr>
        <p:blipFill>
          <a:blip r:embed="rId6" cstate="print"/>
          <a:stretch>
            <a:fillRect/>
          </a:stretch>
        </p:blipFill>
        <p:spPr>
          <a:xfrm>
            <a:off x="7215187" y="-1"/>
            <a:ext cx="1085851" cy="557213"/>
          </a:xfrm>
          <a:prstGeom prst="rect">
            <a:avLst/>
          </a:prstGeom>
        </p:spPr>
      </p:pic>
      <p:sp>
        <p:nvSpPr>
          <p:cNvPr id="15"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628664"/>
            <a:ext cx="8153400" cy="990600"/>
          </a:xfrm>
        </p:spPr>
        <p:txBody>
          <a:bodyPr/>
          <a:lstStyle/>
          <a:p>
            <a:pPr eaLnBrk="1" hangingPunct="1"/>
            <a:r>
              <a:rPr lang="en-US" dirty="0" smtClean="0">
                <a:solidFill>
                  <a:schemeClr val="tx1">
                    <a:lumMod val="65000"/>
                    <a:lumOff val="35000"/>
                  </a:schemeClr>
                </a:solidFill>
              </a:rPr>
              <a:t>Dynamic Rate Control</a:t>
            </a:r>
            <a:endParaRPr lang="en-IN" dirty="0" smtClean="0">
              <a:solidFill>
                <a:schemeClr val="tx1">
                  <a:lumMod val="65000"/>
                  <a:lumOff val="35000"/>
                </a:schemeClr>
              </a:solidFill>
            </a:endParaRPr>
          </a:p>
        </p:txBody>
      </p:sp>
      <p:sp>
        <p:nvSpPr>
          <p:cNvPr id="8" name="Rounded Rectangle 7"/>
          <p:cNvSpPr/>
          <p:nvPr/>
        </p:nvSpPr>
        <p:spPr>
          <a:xfrm>
            <a:off x="6822297" y="1857364"/>
            <a:ext cx="2071702" cy="928694"/>
          </a:xfrm>
          <a:prstGeom prst="roundRect">
            <a:avLst/>
          </a:prstGeom>
          <a:solidFill>
            <a:schemeClr val="accent1">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Rule – 1</a:t>
            </a:r>
          </a:p>
          <a:p>
            <a:pPr algn="ctr" fontAlgn="auto">
              <a:spcBef>
                <a:spcPts val="0"/>
              </a:spcBef>
              <a:spcAft>
                <a:spcPts val="0"/>
              </a:spcAft>
              <a:defRPr/>
            </a:pPr>
            <a:r>
              <a:rPr lang="en-US" sz="1200" dirty="0">
                <a:solidFill>
                  <a:schemeClr val="tx1"/>
                </a:solidFill>
              </a:rPr>
              <a:t>A node should only transmit when its successor is free from interference.</a:t>
            </a:r>
            <a:endParaRPr lang="en-IN" sz="1200" dirty="0">
              <a:solidFill>
                <a:schemeClr val="tx1"/>
              </a:solidFill>
            </a:endParaRPr>
          </a:p>
        </p:txBody>
      </p:sp>
      <p:sp>
        <p:nvSpPr>
          <p:cNvPr id="9" name="Rounded Rectangle 8"/>
          <p:cNvSpPr/>
          <p:nvPr/>
        </p:nvSpPr>
        <p:spPr>
          <a:xfrm>
            <a:off x="6822297" y="3071810"/>
            <a:ext cx="2071702" cy="928694"/>
          </a:xfrm>
          <a:prstGeom prst="roundRect">
            <a:avLst/>
          </a:prstGeom>
          <a:solidFill>
            <a:schemeClr val="accent1">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Rule – 2</a:t>
            </a:r>
          </a:p>
          <a:p>
            <a:pPr algn="ctr" fontAlgn="auto">
              <a:spcBef>
                <a:spcPts val="0"/>
              </a:spcBef>
              <a:spcAft>
                <a:spcPts val="0"/>
              </a:spcAft>
              <a:defRPr/>
            </a:pPr>
            <a:r>
              <a:rPr lang="en-US" sz="1200" dirty="0">
                <a:solidFill>
                  <a:schemeClr val="tx1"/>
                </a:solidFill>
              </a:rPr>
              <a:t>A node’s sending rate cannot exceed the sending rate of its successor.</a:t>
            </a:r>
            <a:endParaRPr lang="en-IN" sz="1200" dirty="0">
              <a:solidFill>
                <a:schemeClr val="tx1"/>
              </a:solidFill>
            </a:endParaRPr>
          </a:p>
        </p:txBody>
      </p:sp>
      <p:pic>
        <p:nvPicPr>
          <p:cNvPr id="20492" name="Picture 2"/>
          <p:cNvPicPr>
            <a:picLocks noChangeAspect="1" noChangeArrowheads="1"/>
          </p:cNvPicPr>
          <p:nvPr/>
        </p:nvPicPr>
        <p:blipFill>
          <a:blip r:embed="rId2" cstate="print"/>
          <a:srcRect/>
          <a:stretch>
            <a:fillRect/>
          </a:stretch>
        </p:blipFill>
        <p:spPr bwMode="auto">
          <a:xfrm>
            <a:off x="428625" y="1857375"/>
            <a:ext cx="5975350" cy="4143375"/>
          </a:xfrm>
          <a:prstGeom prst="rect">
            <a:avLst/>
          </a:prstGeom>
          <a:noFill/>
          <a:ln w="9525">
            <a:noFill/>
            <a:miter lim="800000"/>
            <a:headEnd/>
            <a:tailEnd/>
          </a:ln>
        </p:spPr>
      </p:pic>
      <p:pic>
        <p:nvPicPr>
          <p:cNvPr id="20493" name="Picture 16">
            <a:hlinkClick r:id="rId3" action="ppaction://hlinksldjump"/>
          </p:cNvPr>
          <p:cNvPicPr>
            <a:picLocks noChangeAspect="1" noChangeArrowheads="1"/>
          </p:cNvPicPr>
          <p:nvPr/>
        </p:nvPicPr>
        <p:blipFill>
          <a:blip r:embed="rId4" cstate="print"/>
          <a:srcRect/>
          <a:stretch>
            <a:fillRect/>
          </a:stretch>
        </p:blipFill>
        <p:spPr bwMode="auto">
          <a:xfrm>
            <a:off x="5572125" y="4500563"/>
            <a:ext cx="3443288" cy="1468437"/>
          </a:xfrm>
          <a:prstGeom prst="rect">
            <a:avLst/>
          </a:prstGeom>
          <a:noFill/>
          <a:ln w="9525">
            <a:noFill/>
            <a:miter lim="800000"/>
            <a:headEnd/>
            <a:tailEnd/>
          </a:ln>
        </p:spPr>
      </p:pic>
      <p:sp>
        <p:nvSpPr>
          <p:cNvPr id="11" name="Datumsplatzhalter 1"/>
          <p:cNvSpPr>
            <a:spLocks noGrp="1"/>
          </p:cNvSpPr>
          <p:nvPr>
            <p:ph type="dt" sz="quarter" idx="10"/>
          </p:nvPr>
        </p:nvSpPr>
        <p:spPr>
          <a:xfrm>
            <a:off x="263524" y="6629400"/>
            <a:ext cx="1822450" cy="457200"/>
          </a:xfrm>
        </p:spPr>
        <p:txBody>
          <a:bodyPr/>
          <a:lstStyle/>
          <a:p>
            <a:pPr>
              <a:defRPr/>
            </a:pPr>
            <a:fld id="{76AACB68-79BC-47DD-858A-04B4E2AB218D}" type="datetime1">
              <a:rPr lang="en-US" sz="1200" smtClean="0"/>
              <a:pPr>
                <a:defRPr/>
              </a:pPr>
              <a:t>3/10/2010</a:t>
            </a:fld>
            <a:endParaRPr lang="de-DE" sz="1200" dirty="0">
              <a:cs typeface="ＭＳ Ｐゴシック"/>
            </a:endParaRPr>
          </a:p>
        </p:txBody>
      </p:sp>
      <p:sp>
        <p:nvSpPr>
          <p:cNvPr id="12"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28</a:t>
            </a:fld>
            <a:endParaRPr lang="de-DE" sz="1200" dirty="0">
              <a:cs typeface="ＭＳ Ｐゴシック"/>
            </a:endParaRPr>
          </a:p>
        </p:txBody>
      </p:sp>
      <p:pic>
        <p:nvPicPr>
          <p:cNvPr id="13" name="Picture 12" descr="Untitled.jpg"/>
          <p:cNvPicPr>
            <a:picLocks noChangeAspect="1"/>
          </p:cNvPicPr>
          <p:nvPr/>
        </p:nvPicPr>
        <p:blipFill>
          <a:blip r:embed="rId5" cstate="print"/>
          <a:stretch>
            <a:fillRect/>
          </a:stretch>
        </p:blipFill>
        <p:spPr>
          <a:xfrm>
            <a:off x="7215187" y="-1"/>
            <a:ext cx="1085851" cy="557213"/>
          </a:xfrm>
          <a:prstGeom prst="rect">
            <a:avLst/>
          </a:prstGeom>
        </p:spPr>
      </p:pic>
      <p:sp>
        <p:nvSpPr>
          <p:cNvPr id="14"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612775" y="614376"/>
            <a:ext cx="8153400" cy="990600"/>
          </a:xfrm>
        </p:spPr>
        <p:txBody>
          <a:bodyPr/>
          <a:lstStyle/>
          <a:p>
            <a:pPr eaLnBrk="1" hangingPunct="1"/>
            <a:r>
              <a:rPr lang="en-US" dirty="0" smtClean="0">
                <a:solidFill>
                  <a:schemeClr val="tx1">
                    <a:lumMod val="65000"/>
                    <a:lumOff val="35000"/>
                  </a:schemeClr>
                </a:solidFill>
              </a:rPr>
              <a:t>Dynamic rate Control (cont…)</a:t>
            </a:r>
            <a:endParaRPr lang="en-IN" dirty="0" smtClean="0">
              <a:solidFill>
                <a:schemeClr val="tx1">
                  <a:lumMod val="65000"/>
                  <a:lumOff val="35000"/>
                </a:schemeClr>
              </a:solidFill>
            </a:endParaRPr>
          </a:p>
        </p:txBody>
      </p:sp>
      <p:pic>
        <p:nvPicPr>
          <p:cNvPr id="2055" name="Picture 2"/>
          <p:cNvPicPr>
            <a:picLocks noChangeAspect="1" noChangeArrowheads="1"/>
          </p:cNvPicPr>
          <p:nvPr/>
        </p:nvPicPr>
        <p:blipFill>
          <a:blip r:embed="rId3" cstate="print"/>
          <a:srcRect/>
          <a:stretch>
            <a:fillRect/>
          </a:stretch>
        </p:blipFill>
        <p:spPr bwMode="auto">
          <a:xfrm>
            <a:off x="714375" y="1652588"/>
            <a:ext cx="7620000" cy="3362325"/>
          </a:xfrm>
          <a:prstGeom prst="rect">
            <a:avLst/>
          </a:prstGeom>
          <a:noFill/>
          <a:ln w="9525">
            <a:noFill/>
            <a:miter lim="800000"/>
            <a:headEnd/>
            <a:tailEnd/>
          </a:ln>
        </p:spPr>
      </p:pic>
      <p:grpSp>
        <p:nvGrpSpPr>
          <p:cNvPr id="2" name="Group 9"/>
          <p:cNvGrpSpPr>
            <a:grpSpLocks/>
          </p:cNvGrpSpPr>
          <p:nvPr/>
        </p:nvGrpSpPr>
        <p:grpSpPr bwMode="auto">
          <a:xfrm>
            <a:off x="714375" y="5180013"/>
            <a:ext cx="5357813" cy="690562"/>
            <a:chOff x="1071538" y="5143512"/>
            <a:chExt cx="6643734" cy="857256"/>
          </a:xfrm>
        </p:grpSpPr>
        <p:sp>
          <p:nvSpPr>
            <p:cNvPr id="9" name="Rounded Rectangle 8"/>
            <p:cNvSpPr/>
            <p:nvPr/>
          </p:nvSpPr>
          <p:spPr>
            <a:xfrm>
              <a:off x="1071538" y="5143512"/>
              <a:ext cx="6643734" cy="857256"/>
            </a:xfrm>
            <a:prstGeom prst="round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graphicFrame>
          <p:nvGraphicFramePr>
            <p:cNvPr id="2050" name="Object 3"/>
            <p:cNvGraphicFramePr>
              <a:graphicFrameLocks noChangeAspect="1"/>
            </p:cNvGraphicFramePr>
            <p:nvPr/>
          </p:nvGraphicFramePr>
          <p:xfrm>
            <a:off x="1428727" y="5340365"/>
            <a:ext cx="5959103" cy="488952"/>
          </p:xfrm>
          <a:graphic>
            <a:graphicData uri="http://schemas.openxmlformats.org/presentationml/2006/ole">
              <p:oleObj spid="_x0000_s2050" name="Equation" r:id="rId4" imgW="2476440" imgH="203040" progId="Equation.3">
                <p:embed/>
              </p:oleObj>
            </a:graphicData>
          </a:graphic>
        </p:graphicFrame>
      </p:grpSp>
      <p:sp>
        <p:nvSpPr>
          <p:cNvPr id="12" name="Rounded Rectangle 11"/>
          <p:cNvSpPr/>
          <p:nvPr/>
        </p:nvSpPr>
        <p:spPr>
          <a:xfrm>
            <a:off x="6357950" y="5179231"/>
            <a:ext cx="2500330" cy="691335"/>
          </a:xfrm>
          <a:prstGeom prst="round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i="1" dirty="0">
                <a:solidFill>
                  <a:schemeClr val="tx1"/>
                </a:solidFill>
              </a:rPr>
              <a:t>D</a:t>
            </a:r>
            <a:r>
              <a:rPr lang="en-US" sz="2400" i="1" baseline="-25000" dirty="0">
                <a:solidFill>
                  <a:schemeClr val="tx1"/>
                </a:solidFill>
              </a:rPr>
              <a:t>i</a:t>
            </a:r>
            <a:r>
              <a:rPr lang="en-US" sz="2400" dirty="0">
                <a:solidFill>
                  <a:schemeClr val="tx1"/>
                </a:solidFill>
              </a:rPr>
              <a:t> = max(</a:t>
            </a:r>
            <a:r>
              <a:rPr lang="en-US" sz="2400" i="1" dirty="0" err="1">
                <a:solidFill>
                  <a:schemeClr val="tx1"/>
                </a:solidFill>
              </a:rPr>
              <a:t>d</a:t>
            </a:r>
            <a:r>
              <a:rPr lang="en-US" sz="2400" i="1" baseline="-25000" dirty="0" err="1">
                <a:solidFill>
                  <a:schemeClr val="tx1"/>
                </a:solidFill>
              </a:rPr>
              <a:t>i</a:t>
            </a:r>
            <a:r>
              <a:rPr lang="en-US" sz="2400" dirty="0">
                <a:solidFill>
                  <a:schemeClr val="tx1"/>
                </a:solidFill>
              </a:rPr>
              <a:t>, </a:t>
            </a:r>
            <a:r>
              <a:rPr lang="en-US" sz="2400" i="1" dirty="0">
                <a:solidFill>
                  <a:schemeClr val="tx1"/>
                </a:solidFill>
              </a:rPr>
              <a:t>D</a:t>
            </a:r>
            <a:r>
              <a:rPr lang="en-US" sz="2400" i="1" baseline="-25000" dirty="0">
                <a:solidFill>
                  <a:schemeClr val="tx1"/>
                </a:solidFill>
              </a:rPr>
              <a:t>i-1</a:t>
            </a:r>
            <a:r>
              <a:rPr lang="en-US" sz="2400" dirty="0">
                <a:solidFill>
                  <a:schemeClr val="tx1"/>
                </a:solidFill>
              </a:rPr>
              <a:t>)</a:t>
            </a:r>
            <a:endParaRPr lang="en-IN" sz="2400" dirty="0">
              <a:solidFill>
                <a:schemeClr val="tx1"/>
              </a:solidFill>
            </a:endParaRPr>
          </a:p>
        </p:txBody>
      </p:sp>
      <p:sp>
        <p:nvSpPr>
          <p:cNvPr id="13" name="Datumsplatzhalter 1"/>
          <p:cNvSpPr>
            <a:spLocks noGrp="1"/>
          </p:cNvSpPr>
          <p:nvPr>
            <p:ph type="dt" sz="quarter" idx="10"/>
          </p:nvPr>
        </p:nvSpPr>
        <p:spPr>
          <a:xfrm>
            <a:off x="263524" y="6629400"/>
            <a:ext cx="1822450" cy="457200"/>
          </a:xfrm>
        </p:spPr>
        <p:txBody>
          <a:bodyPr/>
          <a:lstStyle/>
          <a:p>
            <a:pPr>
              <a:defRPr/>
            </a:pPr>
            <a:fld id="{C540B69D-C9B7-4CA9-A8A3-A411D5041684}" type="datetime1">
              <a:rPr lang="en-US" sz="1200" smtClean="0"/>
              <a:pPr>
                <a:defRPr/>
              </a:pPr>
              <a:t>3/10/2010</a:t>
            </a:fld>
            <a:endParaRPr lang="de-DE" sz="1200" dirty="0">
              <a:cs typeface="ＭＳ Ｐゴシック"/>
            </a:endParaRPr>
          </a:p>
        </p:txBody>
      </p:sp>
      <p:sp>
        <p:nvSpPr>
          <p:cNvPr id="14"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29</a:t>
            </a:fld>
            <a:endParaRPr lang="de-DE" sz="1200" dirty="0">
              <a:cs typeface="ＭＳ Ｐゴシック"/>
            </a:endParaRPr>
          </a:p>
        </p:txBody>
      </p:sp>
      <p:pic>
        <p:nvPicPr>
          <p:cNvPr id="15" name="Picture 14" descr="Untitled.jpg"/>
          <p:cNvPicPr>
            <a:picLocks noChangeAspect="1"/>
          </p:cNvPicPr>
          <p:nvPr/>
        </p:nvPicPr>
        <p:blipFill>
          <a:blip r:embed="rId5" cstate="print"/>
          <a:stretch>
            <a:fillRect/>
          </a:stretch>
        </p:blipFill>
        <p:spPr>
          <a:xfrm>
            <a:off x="7215187" y="-1"/>
            <a:ext cx="1085851" cy="557213"/>
          </a:xfrm>
          <a:prstGeom prst="rect">
            <a:avLst/>
          </a:prstGeom>
        </p:spPr>
      </p:pic>
      <p:sp>
        <p:nvSpPr>
          <p:cNvPr id="16"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2"/>
          <p:cNvSpPr>
            <a:spLocks noGrp="1"/>
          </p:cNvSpPr>
          <p:nvPr>
            <p:ph type="sldNum" sz="quarter" idx="11"/>
          </p:nvPr>
        </p:nvSpPr>
        <p:spPr/>
        <p:txBody>
          <a:bodyPr/>
          <a:lstStyle/>
          <a:p>
            <a:pPr>
              <a:defRPr/>
            </a:pPr>
            <a:fld id="{B29A6A3C-9697-4F18-B027-FEE756D70609}" type="slidenum">
              <a:rPr lang="de-DE" sz="1200">
                <a:cs typeface="ＭＳ Ｐゴシック"/>
              </a:rPr>
              <a:pPr>
                <a:defRPr/>
              </a:pPr>
              <a:t>3</a:t>
            </a:fld>
            <a:endParaRPr lang="de-DE" sz="1200" dirty="0">
              <a:cs typeface="ＭＳ Ｐゴシック"/>
            </a:endParaRPr>
          </a:p>
        </p:txBody>
      </p:sp>
      <p:sp>
        <p:nvSpPr>
          <p:cNvPr id="14341" name="Titel 1"/>
          <p:cNvSpPr>
            <a:spLocks/>
          </p:cNvSpPr>
          <p:nvPr/>
        </p:nvSpPr>
        <p:spPr bwMode="auto">
          <a:xfrm>
            <a:off x="381000" y="957263"/>
            <a:ext cx="8382000" cy="766762"/>
          </a:xfrm>
          <a:prstGeom prst="rect">
            <a:avLst/>
          </a:prstGeom>
          <a:noFill/>
          <a:ln w="9525">
            <a:noFill/>
            <a:miter lim="800000"/>
            <a:headEnd/>
            <a:tailEnd/>
          </a:ln>
        </p:spPr>
        <p:txBody>
          <a:bodyPr lIns="0" tIns="36000" rIns="0" bIns="36000"/>
          <a:lstStyle/>
          <a:p>
            <a:pPr defTabSz="914400"/>
            <a:r>
              <a:rPr lang="en-GB" sz="2800" b="1" dirty="0" smtClean="0">
                <a:solidFill>
                  <a:schemeClr val="tx1">
                    <a:lumMod val="65000"/>
                    <a:lumOff val="35000"/>
                  </a:schemeClr>
                </a:solidFill>
                <a:latin typeface="+mj-lt"/>
              </a:rPr>
              <a:t>Wireless Sensor Networks</a:t>
            </a:r>
            <a:endParaRPr lang="de-CH" sz="2800" b="1" dirty="0">
              <a:solidFill>
                <a:schemeClr val="tx1">
                  <a:lumMod val="65000"/>
                  <a:lumOff val="35000"/>
                </a:schemeClr>
              </a:solidFill>
              <a:latin typeface="+mj-lt"/>
            </a:endParaRPr>
          </a:p>
        </p:txBody>
      </p:sp>
      <p:sp>
        <p:nvSpPr>
          <p:cNvPr id="9" name="Datumsplatzhalter 1"/>
          <p:cNvSpPr>
            <a:spLocks noGrp="1"/>
          </p:cNvSpPr>
          <p:nvPr>
            <p:ph type="dt" sz="quarter" idx="10"/>
          </p:nvPr>
        </p:nvSpPr>
        <p:spPr>
          <a:xfrm>
            <a:off x="263524" y="6629400"/>
            <a:ext cx="1822450" cy="457200"/>
          </a:xfrm>
        </p:spPr>
        <p:txBody>
          <a:bodyPr/>
          <a:lstStyle/>
          <a:p>
            <a:pPr>
              <a:defRPr/>
            </a:pPr>
            <a:fld id="{ABC1D1B0-ADA6-4834-B878-73AFEA2FE819}" type="datetime1">
              <a:rPr lang="en-US" sz="1200" smtClean="0"/>
              <a:pPr>
                <a:defRPr/>
              </a:pPr>
              <a:t>3/10/2010</a:t>
            </a:fld>
            <a:endParaRPr lang="de-DE" sz="1200" dirty="0">
              <a:cs typeface="ＭＳ Ｐゴシック"/>
            </a:endParaRPr>
          </a:p>
        </p:txBody>
      </p:sp>
      <p:pic>
        <p:nvPicPr>
          <p:cNvPr id="10" name="Picture 9" descr="Untitled.jpg"/>
          <p:cNvPicPr>
            <a:picLocks noChangeAspect="1"/>
          </p:cNvPicPr>
          <p:nvPr/>
        </p:nvPicPr>
        <p:blipFill>
          <a:blip r:embed="rId3" cstate="print"/>
          <a:stretch>
            <a:fillRect/>
          </a:stretch>
        </p:blipFill>
        <p:spPr>
          <a:xfrm>
            <a:off x="7215187" y="-1"/>
            <a:ext cx="1085851" cy="557213"/>
          </a:xfrm>
          <a:prstGeom prst="rect">
            <a:avLst/>
          </a:prstGeom>
        </p:spPr>
      </p:pic>
      <p:pic>
        <p:nvPicPr>
          <p:cNvPr id="11" name="Picture 10" descr="Wireless Sensor Networks.gif"/>
          <p:cNvPicPr>
            <a:picLocks noChangeAspect="1"/>
          </p:cNvPicPr>
          <p:nvPr/>
        </p:nvPicPr>
        <p:blipFill>
          <a:blip r:embed="rId4" cstate="print"/>
          <a:stretch>
            <a:fillRect/>
          </a:stretch>
        </p:blipFill>
        <p:spPr>
          <a:xfrm>
            <a:off x="1157282" y="1543054"/>
            <a:ext cx="6586536" cy="4614862"/>
          </a:xfrm>
          <a:prstGeom prst="rect">
            <a:avLst/>
          </a:prstGeom>
        </p:spPr>
      </p:pic>
      <p:sp>
        <p:nvSpPr>
          <p:cNvPr id="14" name="Flowchart: Process 13"/>
          <p:cNvSpPr/>
          <p:nvPr/>
        </p:nvSpPr>
        <p:spPr bwMode="auto">
          <a:xfrm>
            <a:off x="1885949" y="5657852"/>
            <a:ext cx="2343151" cy="157162"/>
          </a:xfrm>
          <a:prstGeom prst="flowChartProcess">
            <a:avLst/>
          </a:prstGeom>
          <a:solidFill>
            <a:schemeClr val="bg1"/>
          </a:solidFill>
          <a:ln w="9525" cap="flat" cmpd="sng" algn="ctr">
            <a:no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pPr>
            <a:endParaRPr kumimoji="0" lang="en-US" sz="1600" b="0" i="0" u="none" strike="noStrike" cap="none" normalizeH="0" baseline="0" smtClean="0">
              <a:ln>
                <a:noFill/>
              </a:ln>
              <a:solidFill>
                <a:srgbClr val="000000"/>
              </a:solidFill>
              <a:effectLst/>
              <a:latin typeface="Arial" charset="0"/>
            </a:endParaRPr>
          </a:p>
        </p:txBody>
      </p:sp>
      <p:sp>
        <p:nvSpPr>
          <p:cNvPr id="12"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Performance Comparison </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pPr marL="266700" indent="-266700" eaLnBrk="1" hangingPunct="1">
              <a:buFont typeface="Arial" pitchFamily="34" charset="0"/>
              <a:buChar char="•"/>
            </a:pPr>
            <a:r>
              <a:rPr lang="en-US" dirty="0" smtClean="0">
                <a:solidFill>
                  <a:schemeClr val="tx1">
                    <a:lumMod val="65000"/>
                    <a:lumOff val="35000"/>
                  </a:schemeClr>
                </a:solidFill>
              </a:rPr>
              <a:t>Fixed-rate Algorithm: In such an algorithm data is sent after a fixed interval.</a:t>
            </a:r>
          </a:p>
          <a:p>
            <a:pPr marL="266700" indent="-266700" eaLnBrk="1" hangingPunct="1">
              <a:buFont typeface="Arial" pitchFamily="34" charset="0"/>
              <a:buChar char="•"/>
            </a:pPr>
            <a:r>
              <a:rPr lang="en-US" dirty="0" smtClean="0">
                <a:solidFill>
                  <a:schemeClr val="tx1">
                    <a:lumMod val="65000"/>
                    <a:lumOff val="35000"/>
                  </a:schemeClr>
                </a:solidFill>
              </a:rPr>
              <a:t>ASAP(As soon as Possible): It’s a naïve transfer algorithm that sends a packet as soon as last packet transmission is done. </a:t>
            </a:r>
            <a:endParaRPr lang="en-US" dirty="0" smtClean="0">
              <a:solidFill>
                <a:schemeClr val="tx1">
                  <a:lumMod val="65000"/>
                  <a:lumOff val="35000"/>
                </a:schemeClr>
              </a:solidFill>
            </a:endParaRPr>
          </a:p>
          <a:p>
            <a:pPr marL="266700" indent="-266700" eaLnBrk="1" hangingPunct="1">
              <a:buFont typeface="Arial" pitchFamily="34" charset="0"/>
              <a:buChar char="•"/>
            </a:pPr>
            <a:endParaRPr lang="en-US" dirty="0" smtClean="0">
              <a:solidFill>
                <a:schemeClr val="tx1">
                  <a:lumMod val="65000"/>
                  <a:lumOff val="35000"/>
                </a:schemeClr>
              </a:solidFill>
            </a:endParaRPr>
          </a:p>
          <a:p>
            <a:endParaRPr lang="en-US"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pPr>
              <a:defRPr/>
            </a:pPr>
            <a:fld id="{13BAFA69-550C-470B-88B2-5BD3FB636FE3}" type="datetime1">
              <a:rPr lang="en-US" sz="1200" smtClean="0"/>
              <a:pPr>
                <a:defRPr/>
              </a:pPr>
              <a:t>3/10/2010</a:t>
            </a:fld>
            <a:endParaRPr lang="de-DE" sz="1200" dirty="0"/>
          </a:p>
        </p:txBody>
      </p:sp>
      <p:sp>
        <p:nvSpPr>
          <p:cNvPr id="5" name="Slide Number Placeholder 4"/>
          <p:cNvSpPr>
            <a:spLocks noGrp="1"/>
          </p:cNvSpPr>
          <p:nvPr>
            <p:ph type="sldNum" sz="quarter" idx="11"/>
          </p:nvPr>
        </p:nvSpPr>
        <p:spPr/>
        <p:txBody>
          <a:bodyPr/>
          <a:lstStyle/>
          <a:p>
            <a:pPr>
              <a:defRPr/>
            </a:pPr>
            <a:fld id="{823D078E-B218-412C-93D4-087A70146086}" type="slidenum">
              <a:rPr lang="de-DE" sz="1200" smtClean="0"/>
              <a:pPr>
                <a:defRPr/>
              </a:pPr>
              <a:t>30</a:t>
            </a:fld>
            <a:endParaRPr lang="de-DE" sz="1200" dirty="0"/>
          </a:p>
        </p:txBody>
      </p:sp>
      <p:pic>
        <p:nvPicPr>
          <p:cNvPr id="7" name="Picture 6"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9"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615962"/>
            <a:ext cx="8077200" cy="869950"/>
          </a:xfrm>
        </p:spPr>
        <p:txBody>
          <a:bodyPr/>
          <a:lstStyle/>
          <a:p>
            <a:pPr eaLnBrk="1" hangingPunct="1"/>
            <a:r>
              <a:rPr lang="en-US" sz="2800" b="1" dirty="0" smtClean="0">
                <a:solidFill>
                  <a:schemeClr val="tx1">
                    <a:lumMod val="65000"/>
                    <a:lumOff val="35000"/>
                  </a:schemeClr>
                </a:solidFill>
              </a:rPr>
              <a:t>Preliminary experiment</a:t>
            </a:r>
            <a:endParaRPr lang="en-IN" sz="2800" b="1" dirty="0" smtClean="0">
              <a:solidFill>
                <a:schemeClr val="tx1">
                  <a:lumMod val="65000"/>
                  <a:lumOff val="35000"/>
                </a:schemeClr>
              </a:solidFill>
            </a:endParaRPr>
          </a:p>
        </p:txBody>
      </p:sp>
      <p:sp>
        <p:nvSpPr>
          <p:cNvPr id="23555" name="Date Placeholder 2"/>
          <p:cNvSpPr>
            <a:spLocks noGrp="1"/>
          </p:cNvSpPr>
          <p:nvPr>
            <p:ph type="dt" sz="quarter" idx="10"/>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D512DE5F-CD37-4F32-AB20-29DDAF516E0E}" type="datetime1">
              <a:rPr lang="en-US" smtClean="0"/>
              <a:pPr fontAlgn="base">
                <a:spcBef>
                  <a:spcPct val="0"/>
                </a:spcBef>
                <a:spcAft>
                  <a:spcPct val="0"/>
                </a:spcAft>
                <a:defRPr/>
              </a:pPr>
              <a:t>3/10/2010</a:t>
            </a:fld>
            <a:endParaRPr lang="en-IN"/>
          </a:p>
        </p:txBody>
      </p:sp>
      <p:pic>
        <p:nvPicPr>
          <p:cNvPr id="22534" name="Picture 2"/>
          <p:cNvPicPr>
            <a:picLocks noGrp="1" noChangeAspect="1" noChangeArrowheads="1"/>
          </p:cNvPicPr>
          <p:nvPr>
            <p:ph sz="quarter" idx="1"/>
          </p:nvPr>
        </p:nvPicPr>
        <p:blipFill>
          <a:blip r:embed="rId2" cstate="print"/>
          <a:srcRect/>
          <a:stretch>
            <a:fillRect/>
          </a:stretch>
        </p:blipFill>
        <p:spPr>
          <a:xfrm>
            <a:off x="2481263" y="1752600"/>
            <a:ext cx="6162675" cy="4419600"/>
          </a:xfrm>
        </p:spPr>
      </p:pic>
      <p:sp>
        <p:nvSpPr>
          <p:cNvPr id="9" name="Rounded Rectangular Callout 8"/>
          <p:cNvSpPr/>
          <p:nvPr/>
        </p:nvSpPr>
        <p:spPr>
          <a:xfrm>
            <a:off x="3857620" y="4500570"/>
            <a:ext cx="2286016" cy="785818"/>
          </a:xfrm>
          <a:prstGeom prst="wedgeRoundRectCallout">
            <a:avLst>
              <a:gd name="adj1" fmla="val 77500"/>
              <a:gd name="adj2" fmla="val -58308"/>
              <a:gd name="adj3" fmla="val 16667"/>
            </a:avLst>
          </a:prstGeom>
          <a:solidFill>
            <a:schemeClr val="accent1">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Because of queue overflow</a:t>
            </a:r>
            <a:endParaRPr lang="en-IN" dirty="0">
              <a:solidFill>
                <a:schemeClr val="tx1"/>
              </a:solidFill>
            </a:endParaRPr>
          </a:p>
        </p:txBody>
      </p:sp>
      <p:sp>
        <p:nvSpPr>
          <p:cNvPr id="10" name="Rectangle 9"/>
          <p:cNvSpPr/>
          <p:nvPr/>
        </p:nvSpPr>
        <p:spPr>
          <a:xfrm>
            <a:off x="5500688" y="3357563"/>
            <a:ext cx="2714625" cy="1071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2" name="Text Placeholder 11"/>
          <p:cNvSpPr>
            <a:spLocks noGrp="1"/>
          </p:cNvSpPr>
          <p:nvPr>
            <p:ph type="body" idx="2"/>
          </p:nvPr>
        </p:nvSpPr>
        <p:spPr>
          <a:xfrm>
            <a:off x="609600" y="1752600"/>
            <a:ext cx="1890713" cy="4343400"/>
          </a:xfrm>
          <a:solidFill>
            <a:schemeClr val="accent1">
              <a:lumMod val="25000"/>
              <a:lumOff val="75000"/>
            </a:schemeClr>
          </a:solidFill>
        </p:spPr>
        <p:txBody>
          <a:bodyPr>
            <a:normAutofit lnSpcReduction="10000"/>
          </a:bodyPr>
          <a:lstStyle/>
          <a:p>
            <a:pPr algn="ctr">
              <a:defRPr/>
            </a:pPr>
            <a:r>
              <a:rPr lang="en-US" dirty="0" smtClean="0">
                <a:solidFill>
                  <a:schemeClr val="tx1"/>
                </a:solidFill>
              </a:rPr>
              <a:t>Throughput with different data collection periods.</a:t>
            </a:r>
          </a:p>
          <a:p>
            <a:pPr algn="ctr">
              <a:defRPr/>
            </a:pPr>
            <a:endParaRPr lang="en-US" dirty="0" smtClean="0">
              <a:solidFill>
                <a:schemeClr val="tx1"/>
              </a:solidFill>
            </a:endParaRPr>
          </a:p>
          <a:p>
            <a:pPr algn="ctr">
              <a:defRPr/>
            </a:pPr>
            <a:r>
              <a:rPr lang="en-US" sz="2200" dirty="0" smtClean="0">
                <a:solidFill>
                  <a:schemeClr val="tx1"/>
                </a:solidFill>
              </a:rPr>
              <a:t>Observation</a:t>
            </a:r>
            <a:r>
              <a:rPr lang="en-US" sz="1900" dirty="0" smtClean="0">
                <a:solidFill>
                  <a:schemeClr val="tx1"/>
                </a:solidFill>
              </a:rPr>
              <a:t> </a:t>
            </a:r>
          </a:p>
          <a:p>
            <a:pPr algn="ctr">
              <a:defRPr/>
            </a:pPr>
            <a:r>
              <a:rPr lang="en-US" dirty="0" smtClean="0">
                <a:solidFill>
                  <a:schemeClr val="tx1"/>
                </a:solidFill>
              </a:rPr>
              <a:t>There is tradeoff between the throughput achieved to the period at which the data is sent.</a:t>
            </a:r>
            <a:endParaRPr lang="en-IN" dirty="0">
              <a:solidFill>
                <a:schemeClr val="tx1"/>
              </a:solidFill>
            </a:endParaRPr>
          </a:p>
        </p:txBody>
      </p:sp>
      <p:sp>
        <p:nvSpPr>
          <p:cNvPr id="13" name="Datumsplatzhalter 1"/>
          <p:cNvSpPr txBox="1">
            <a:spLocks/>
          </p:cNvSpPr>
          <p:nvPr/>
        </p:nvSpPr>
        <p:spPr bwMode="auto">
          <a:xfrm>
            <a:off x="263524" y="6629400"/>
            <a:ext cx="18224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fld id="{4214966B-F5DF-497F-9F9F-37C6CF137CBD}" type="datetime2">
              <a:rPr kumimoji="0" lang="de-DE" sz="1200" b="0" i="0" u="none" strike="noStrike" kern="1200" cap="none" spc="0" normalizeH="0" baseline="0" noProof="0" smtClean="0">
                <a:ln>
                  <a:noFill/>
                </a:ln>
                <a:solidFill>
                  <a:schemeClr val="bg1"/>
                </a:solidFill>
                <a:effectLst/>
                <a:uLnTx/>
                <a:uFillTx/>
                <a:latin typeface="Arial" charset="0"/>
                <a:ea typeface="+mn-ea"/>
                <a:cs typeface="ＭＳ Ｐゴシック"/>
              </a:rPr>
              <a:pPr marL="0" marR="0" lvl="0" indent="0" algn="l" defTabSz="457200" rtl="0" eaLnBrk="0" fontAlgn="base" latinLnBrk="0" hangingPunct="0">
                <a:lnSpc>
                  <a:spcPct val="100000"/>
                </a:lnSpc>
                <a:spcBef>
                  <a:spcPct val="0"/>
                </a:spcBef>
                <a:spcAft>
                  <a:spcPct val="0"/>
                </a:spcAft>
                <a:buClrTx/>
                <a:buSzTx/>
                <a:buFontTx/>
                <a:buNone/>
                <a:tabLst/>
                <a:defRPr/>
              </a:pPr>
              <a:t>Mittwoch, 10. März 2010</a:t>
            </a:fld>
            <a:endParaRPr kumimoji="0" lang="de-DE" sz="1200" b="0" i="0" u="none" strike="noStrike" kern="1200" cap="none" spc="0" normalizeH="0" baseline="0" noProof="0" dirty="0">
              <a:ln>
                <a:noFill/>
              </a:ln>
              <a:solidFill>
                <a:schemeClr val="bg1"/>
              </a:solidFill>
              <a:effectLst/>
              <a:uLnTx/>
              <a:uFillTx/>
              <a:latin typeface="Arial" charset="0"/>
              <a:ea typeface="+mn-ea"/>
              <a:cs typeface="ＭＳ Ｐゴシック"/>
            </a:endParaRPr>
          </a:p>
        </p:txBody>
      </p:sp>
      <p:pic>
        <p:nvPicPr>
          <p:cNvPr id="15" name="Picture 14" descr="Untitled.jpg"/>
          <p:cNvPicPr>
            <a:picLocks noChangeAspect="1"/>
          </p:cNvPicPr>
          <p:nvPr/>
        </p:nvPicPr>
        <p:blipFill>
          <a:blip r:embed="rId3" cstate="print"/>
          <a:stretch>
            <a:fillRect/>
          </a:stretch>
        </p:blipFill>
        <p:spPr>
          <a:xfrm>
            <a:off x="7215187" y="-1"/>
            <a:ext cx="1085851" cy="557213"/>
          </a:xfrm>
          <a:prstGeom prst="rect">
            <a:avLst/>
          </a:prstGeom>
        </p:spPr>
      </p:pic>
      <p:sp>
        <p:nvSpPr>
          <p:cNvPr id="16" name="Foliennummernplatzhalter 2"/>
          <p:cNvSpPr>
            <a:spLocks noGrp="1"/>
          </p:cNvSpPr>
          <p:nvPr>
            <p:ph type="sldNum" sz="quarter" idx="11"/>
          </p:nvPr>
        </p:nvSpPr>
        <p:spPr>
          <a:xfrm>
            <a:off x="7204075" y="6635750"/>
            <a:ext cx="1638300" cy="457200"/>
          </a:xfrm>
        </p:spPr>
        <p:txBody>
          <a:bodyPr/>
          <a:lstStyle/>
          <a:p>
            <a:pPr algn="r">
              <a:defRPr/>
            </a:pPr>
            <a:fld id="{B29A6A3C-9697-4F18-B027-FEE756D70609}" type="slidenum">
              <a:rPr lang="de-DE" sz="1200">
                <a:cs typeface="ＭＳ Ｐゴシック"/>
              </a:rPr>
              <a:pPr algn="r">
                <a:defRPr/>
              </a:pPr>
              <a:t>31</a:t>
            </a:fld>
            <a:endParaRPr lang="de-DE" sz="1200" dirty="0">
              <a:cs typeface="ＭＳ Ｐゴシック"/>
            </a:endParaRPr>
          </a:p>
        </p:txBody>
      </p:sp>
      <p:sp>
        <p:nvSpPr>
          <p:cNvPr id="14"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601674"/>
            <a:ext cx="8153400" cy="869950"/>
          </a:xfrm>
        </p:spPr>
        <p:txBody>
          <a:bodyPr/>
          <a:lstStyle/>
          <a:p>
            <a:pPr eaLnBrk="1" hangingPunct="1"/>
            <a:r>
              <a:rPr lang="en-US" dirty="0" smtClean="0">
                <a:solidFill>
                  <a:schemeClr val="tx1">
                    <a:lumMod val="65000"/>
                    <a:lumOff val="35000"/>
                  </a:schemeClr>
                </a:solidFill>
              </a:rPr>
              <a:t>Flush Vs Best Fixed Rate</a:t>
            </a:r>
            <a:endParaRPr lang="en-IN" dirty="0" smtClean="0">
              <a:solidFill>
                <a:schemeClr val="tx1">
                  <a:lumMod val="65000"/>
                  <a:lumOff val="35000"/>
                </a:schemeClr>
              </a:solidFill>
            </a:endParaRPr>
          </a:p>
        </p:txBody>
      </p:sp>
      <p:pic>
        <p:nvPicPr>
          <p:cNvPr id="23558" name="Picture 2">
            <a:hlinkClick r:id="rId2" action="ppaction://hlinksldjump"/>
          </p:cNvPr>
          <p:cNvPicPr>
            <a:picLocks noGrp="1" noChangeAspect="1" noChangeArrowheads="1"/>
          </p:cNvPicPr>
          <p:nvPr>
            <p:ph sz="quarter" idx="2"/>
          </p:nvPr>
        </p:nvPicPr>
        <p:blipFill>
          <a:blip r:embed="rId3" cstate="print"/>
          <a:srcRect/>
          <a:stretch>
            <a:fillRect/>
          </a:stretch>
        </p:blipFill>
        <p:spPr>
          <a:xfrm>
            <a:off x="314325" y="1714500"/>
            <a:ext cx="4352925" cy="3251200"/>
          </a:xfrm>
        </p:spPr>
      </p:pic>
      <p:pic>
        <p:nvPicPr>
          <p:cNvPr id="23559" name="Picture 3">
            <a:hlinkClick r:id="rId4" action="ppaction://hlinksldjump"/>
          </p:cNvPr>
          <p:cNvPicPr>
            <a:picLocks noGrp="1" noChangeAspect="1" noChangeArrowheads="1"/>
          </p:cNvPicPr>
          <p:nvPr>
            <p:ph sz="quarter" idx="4"/>
          </p:nvPr>
        </p:nvPicPr>
        <p:blipFill>
          <a:blip r:embed="rId5" cstate="print"/>
          <a:srcRect/>
          <a:stretch>
            <a:fillRect/>
          </a:stretch>
        </p:blipFill>
        <p:spPr>
          <a:xfrm>
            <a:off x="4632325" y="1785938"/>
            <a:ext cx="4225925" cy="3200400"/>
          </a:xfrm>
        </p:spPr>
      </p:pic>
      <p:sp>
        <p:nvSpPr>
          <p:cNvPr id="13" name="Rectangle 12"/>
          <p:cNvSpPr/>
          <p:nvPr/>
        </p:nvSpPr>
        <p:spPr>
          <a:xfrm>
            <a:off x="6215063" y="2857500"/>
            <a:ext cx="428625"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4" name="Rounded Rectangular Callout 13"/>
          <p:cNvSpPr/>
          <p:nvPr/>
        </p:nvSpPr>
        <p:spPr>
          <a:xfrm>
            <a:off x="5786446" y="3714752"/>
            <a:ext cx="2428892" cy="500066"/>
          </a:xfrm>
          <a:prstGeom prst="wedgeRoundRectCallout">
            <a:avLst>
              <a:gd name="adj1" fmla="val -23762"/>
              <a:gd name="adj2" fmla="val -97499"/>
              <a:gd name="adj3" fmla="val 16667"/>
            </a:avLst>
          </a:prstGeom>
          <a:solidFill>
            <a:schemeClr val="accent1">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Because of protocol overhead</a:t>
            </a:r>
            <a:endParaRPr lang="en-IN" sz="1600" dirty="0">
              <a:solidFill>
                <a:schemeClr val="tx1"/>
              </a:solidFill>
            </a:endParaRPr>
          </a:p>
        </p:txBody>
      </p:sp>
      <p:sp>
        <p:nvSpPr>
          <p:cNvPr id="18" name="Text Placeholder 11"/>
          <p:cNvSpPr txBox="1">
            <a:spLocks/>
          </p:cNvSpPr>
          <p:nvPr/>
        </p:nvSpPr>
        <p:spPr bwMode="auto">
          <a:xfrm>
            <a:off x="642938" y="5357813"/>
            <a:ext cx="8024812" cy="819150"/>
          </a:xfrm>
          <a:prstGeom prst="rect">
            <a:avLst/>
          </a:prstGeom>
          <a:solidFill>
            <a:schemeClr val="accent1">
              <a:lumMod val="25000"/>
              <a:lumOff val="75000"/>
            </a:schemeClr>
          </a:solidFill>
          <a:ln w="50800" cap="sq" cmpd="dbl" algn="ctr">
            <a:solidFill>
              <a:schemeClr val="accent1">
                <a:lumMod val="25000"/>
                <a:lumOff val="75000"/>
              </a:schemeClr>
            </a:solidFill>
            <a:prstDash val="solid"/>
            <a:miter lim="800000"/>
            <a:headEnd/>
            <a:tailEnd/>
          </a:ln>
          <a:effectLst/>
        </p:spPr>
        <p:txBody>
          <a:bodyPr lIns="137160" tIns="182880" rIns="137160" bIns="91440">
            <a:normAutofit/>
          </a:bodyPr>
          <a:lstStyle/>
          <a:p>
            <a:pPr algn="ctr" eaLnBrk="0" hangingPunct="0">
              <a:spcBef>
                <a:spcPts val="700"/>
              </a:spcBef>
              <a:spcAft>
                <a:spcPts val="1000"/>
              </a:spcAft>
              <a:buClr>
                <a:schemeClr val="accent2"/>
              </a:buClr>
              <a:buSzPct val="60000"/>
              <a:buFont typeface="Wingdings" pitchFamily="2" charset="2"/>
              <a:buNone/>
              <a:defRPr/>
            </a:pPr>
            <a:r>
              <a:rPr lang="en-US" dirty="0">
                <a:solidFill>
                  <a:schemeClr val="tx1"/>
                </a:solidFill>
                <a:latin typeface="+mn-lt"/>
                <a:cs typeface="+mn-cs"/>
              </a:rPr>
              <a:t>The delivery of the packet is </a:t>
            </a:r>
            <a:r>
              <a:rPr lang="en-US" dirty="0" smtClean="0">
                <a:solidFill>
                  <a:schemeClr val="tx1"/>
                </a:solidFill>
                <a:latin typeface="+mn-lt"/>
                <a:cs typeface="+mn-cs"/>
              </a:rPr>
              <a:t>better </a:t>
            </a:r>
            <a:r>
              <a:rPr lang="en-US" dirty="0">
                <a:solidFill>
                  <a:schemeClr val="tx1"/>
                </a:solidFill>
                <a:latin typeface="+mn-lt"/>
                <a:cs typeface="+mn-cs"/>
              </a:rPr>
              <a:t>then fixed rate, but because of the protocol overhead</a:t>
            </a:r>
            <a:r>
              <a:rPr lang="en-US" dirty="0">
                <a:solidFill>
                  <a:schemeClr val="tx1"/>
                </a:solidFill>
              </a:rPr>
              <a:t> some times</a:t>
            </a:r>
            <a:r>
              <a:rPr lang="en-US" dirty="0">
                <a:solidFill>
                  <a:schemeClr val="tx1"/>
                </a:solidFill>
                <a:latin typeface="+mn-lt"/>
                <a:cs typeface="+mn-cs"/>
              </a:rPr>
              <a:t> the byte throughput suffers.</a:t>
            </a:r>
            <a:endParaRPr lang="en-IN" dirty="0">
              <a:solidFill>
                <a:schemeClr val="tx1"/>
              </a:solidFill>
              <a:latin typeface="+mn-lt"/>
              <a:cs typeface="+mn-cs"/>
            </a:endParaRPr>
          </a:p>
        </p:txBody>
      </p:sp>
      <p:sp>
        <p:nvSpPr>
          <p:cNvPr id="12" name="Datumsplatzhalter 1"/>
          <p:cNvSpPr>
            <a:spLocks noGrp="1"/>
          </p:cNvSpPr>
          <p:nvPr>
            <p:ph type="dt" sz="quarter" idx="10"/>
          </p:nvPr>
        </p:nvSpPr>
        <p:spPr>
          <a:xfrm>
            <a:off x="263524" y="6629400"/>
            <a:ext cx="1822450" cy="457200"/>
          </a:xfrm>
        </p:spPr>
        <p:txBody>
          <a:bodyPr/>
          <a:lstStyle/>
          <a:p>
            <a:pPr>
              <a:defRPr/>
            </a:pPr>
            <a:fld id="{FEB452FD-3596-4B0A-9B29-AC37FDDCBA8A}" type="datetime1">
              <a:rPr lang="en-US" sz="1200" smtClean="0"/>
              <a:pPr>
                <a:defRPr/>
              </a:pPr>
              <a:t>3/10/2010</a:t>
            </a:fld>
            <a:endParaRPr lang="de-DE" sz="1200" dirty="0">
              <a:cs typeface="ＭＳ Ｐゴシック"/>
            </a:endParaRPr>
          </a:p>
        </p:txBody>
      </p:sp>
      <p:sp>
        <p:nvSpPr>
          <p:cNvPr id="15"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32</a:t>
            </a:fld>
            <a:endParaRPr lang="de-DE" sz="1200" dirty="0">
              <a:cs typeface="ＭＳ Ｐゴシック"/>
            </a:endParaRPr>
          </a:p>
        </p:txBody>
      </p:sp>
      <p:pic>
        <p:nvPicPr>
          <p:cNvPr id="16" name="Picture 15" descr="Untitled.jpg"/>
          <p:cNvPicPr>
            <a:picLocks noChangeAspect="1"/>
          </p:cNvPicPr>
          <p:nvPr/>
        </p:nvPicPr>
        <p:blipFill>
          <a:blip r:embed="rId6" cstate="print"/>
          <a:stretch>
            <a:fillRect/>
          </a:stretch>
        </p:blipFill>
        <p:spPr>
          <a:xfrm>
            <a:off x="7215187" y="-1"/>
            <a:ext cx="1085851" cy="557213"/>
          </a:xfrm>
          <a:prstGeom prst="rect">
            <a:avLst/>
          </a:prstGeom>
        </p:spPr>
      </p:pic>
      <p:sp>
        <p:nvSpPr>
          <p:cNvPr id="17"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p:cNvSpPr>
            <a:spLocks noGrp="1"/>
          </p:cNvSpPr>
          <p:nvPr>
            <p:ph type="title"/>
          </p:nvPr>
        </p:nvSpPr>
        <p:spPr>
          <a:xfrm>
            <a:off x="533400" y="630250"/>
            <a:ext cx="8153400" cy="869950"/>
          </a:xfrm>
        </p:spPr>
        <p:txBody>
          <a:bodyPr/>
          <a:lstStyle/>
          <a:p>
            <a:pPr eaLnBrk="1" hangingPunct="1"/>
            <a:r>
              <a:rPr lang="en-US" dirty="0" smtClean="0">
                <a:solidFill>
                  <a:schemeClr val="tx1">
                    <a:lumMod val="65000"/>
                    <a:lumOff val="35000"/>
                  </a:schemeClr>
                </a:solidFill>
              </a:rPr>
              <a:t>Reliability check</a:t>
            </a:r>
            <a:endParaRPr lang="en-IN" dirty="0" smtClean="0">
              <a:solidFill>
                <a:schemeClr val="tx1">
                  <a:lumMod val="65000"/>
                  <a:lumOff val="35000"/>
                </a:schemeClr>
              </a:solidFill>
            </a:endParaRPr>
          </a:p>
        </p:txBody>
      </p:sp>
      <p:pic>
        <p:nvPicPr>
          <p:cNvPr id="26629" name="Picture 2"/>
          <p:cNvPicPr>
            <a:picLocks noGrp="1" noChangeAspect="1" noChangeArrowheads="1"/>
          </p:cNvPicPr>
          <p:nvPr>
            <p:ph sz="quarter" idx="2"/>
          </p:nvPr>
        </p:nvPicPr>
        <p:blipFill>
          <a:blip r:embed="rId2" cstate="print"/>
          <a:srcRect/>
          <a:stretch>
            <a:fillRect/>
          </a:stretch>
        </p:blipFill>
        <p:spPr>
          <a:xfrm>
            <a:off x="500063" y="1643063"/>
            <a:ext cx="6594475" cy="4429125"/>
          </a:xfrm>
        </p:spPr>
      </p:pic>
      <p:sp>
        <p:nvSpPr>
          <p:cNvPr id="16" name="Rounded Rectangle 15"/>
          <p:cNvSpPr/>
          <p:nvPr/>
        </p:nvSpPr>
        <p:spPr>
          <a:xfrm>
            <a:off x="7143768" y="2800352"/>
            <a:ext cx="1714512" cy="357186"/>
          </a:xfrm>
          <a:prstGeom prst="roundRect">
            <a:avLst/>
          </a:prstGeom>
          <a:solidFill>
            <a:schemeClr val="accent1">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r>
              <a:rPr lang="en-US" dirty="0" smtClean="0">
                <a:solidFill>
                  <a:schemeClr val="tx1"/>
                </a:solidFill>
              </a:rPr>
              <a:t>Hop </a:t>
            </a:r>
            <a:r>
              <a:rPr lang="en-US" dirty="0">
                <a:solidFill>
                  <a:schemeClr val="tx1"/>
                </a:solidFill>
              </a:rPr>
              <a:t>– 6</a:t>
            </a:r>
            <a:r>
              <a:rPr lang="en-US" baseline="30000" dirty="0">
                <a:solidFill>
                  <a:schemeClr val="tx1"/>
                </a:solidFill>
              </a:rPr>
              <a:t>th</a:t>
            </a:r>
          </a:p>
          <a:p>
            <a:pPr algn="ctr" fontAlgn="auto">
              <a:spcBef>
                <a:spcPts val="0"/>
              </a:spcBef>
              <a:spcAft>
                <a:spcPts val="0"/>
              </a:spcAft>
              <a:defRPr/>
            </a:pPr>
            <a:endParaRPr lang="en-US" dirty="0">
              <a:solidFill>
                <a:schemeClr val="tx1"/>
              </a:solidFill>
            </a:endParaRPr>
          </a:p>
        </p:txBody>
      </p:sp>
      <p:sp>
        <p:nvSpPr>
          <p:cNvPr id="26634" name="TextBox 18"/>
          <p:cNvSpPr txBox="1">
            <a:spLocks noChangeArrowheads="1"/>
          </p:cNvSpPr>
          <p:nvPr/>
        </p:nvSpPr>
        <p:spPr bwMode="auto">
          <a:xfrm>
            <a:off x="5286375" y="3429000"/>
            <a:ext cx="714375" cy="369888"/>
          </a:xfrm>
          <a:prstGeom prst="rect">
            <a:avLst/>
          </a:prstGeom>
          <a:noFill/>
          <a:ln w="9525">
            <a:noFill/>
            <a:miter lim="800000"/>
            <a:headEnd/>
            <a:tailEnd/>
          </a:ln>
        </p:spPr>
        <p:txBody>
          <a:bodyPr>
            <a:spAutoFit/>
          </a:bodyPr>
          <a:lstStyle/>
          <a:p>
            <a:r>
              <a:rPr lang="en-US">
                <a:solidFill>
                  <a:srgbClr val="FF0000"/>
                </a:solidFill>
              </a:rPr>
              <a:t>62 %</a:t>
            </a:r>
            <a:endParaRPr lang="en-IN">
              <a:solidFill>
                <a:srgbClr val="FF0000"/>
              </a:solidFill>
            </a:endParaRPr>
          </a:p>
        </p:txBody>
      </p:sp>
      <p:sp>
        <p:nvSpPr>
          <p:cNvPr id="26635" name="TextBox 22"/>
          <p:cNvSpPr txBox="1">
            <a:spLocks noChangeArrowheads="1"/>
          </p:cNvSpPr>
          <p:nvPr/>
        </p:nvSpPr>
        <p:spPr bwMode="auto">
          <a:xfrm>
            <a:off x="4214813" y="3273425"/>
            <a:ext cx="714375" cy="369888"/>
          </a:xfrm>
          <a:prstGeom prst="rect">
            <a:avLst/>
          </a:prstGeom>
          <a:noFill/>
          <a:ln w="9525">
            <a:noFill/>
            <a:miter lim="800000"/>
            <a:headEnd/>
            <a:tailEnd/>
          </a:ln>
        </p:spPr>
        <p:txBody>
          <a:bodyPr>
            <a:spAutoFit/>
          </a:bodyPr>
          <a:lstStyle/>
          <a:p>
            <a:r>
              <a:rPr lang="en-US">
                <a:solidFill>
                  <a:srgbClr val="FF0000"/>
                </a:solidFill>
              </a:rPr>
              <a:t>77 %</a:t>
            </a:r>
            <a:endParaRPr lang="en-IN">
              <a:solidFill>
                <a:srgbClr val="FF0000"/>
              </a:solidFill>
            </a:endParaRPr>
          </a:p>
        </p:txBody>
      </p:sp>
      <p:sp>
        <p:nvSpPr>
          <p:cNvPr id="26636" name="TextBox 23"/>
          <p:cNvSpPr txBox="1">
            <a:spLocks noChangeArrowheads="1"/>
          </p:cNvSpPr>
          <p:nvPr/>
        </p:nvSpPr>
        <p:spPr bwMode="auto">
          <a:xfrm>
            <a:off x="3143250" y="2701925"/>
            <a:ext cx="714375" cy="369888"/>
          </a:xfrm>
          <a:prstGeom prst="rect">
            <a:avLst/>
          </a:prstGeom>
          <a:noFill/>
          <a:ln w="9525">
            <a:noFill/>
            <a:miter lim="800000"/>
            <a:headEnd/>
            <a:tailEnd/>
          </a:ln>
        </p:spPr>
        <p:txBody>
          <a:bodyPr>
            <a:spAutoFit/>
          </a:bodyPr>
          <a:lstStyle/>
          <a:p>
            <a:r>
              <a:rPr lang="en-US">
                <a:solidFill>
                  <a:srgbClr val="FF0000"/>
                </a:solidFill>
              </a:rPr>
              <a:t>95 %</a:t>
            </a:r>
            <a:endParaRPr lang="en-IN">
              <a:solidFill>
                <a:srgbClr val="FF0000"/>
              </a:solidFill>
            </a:endParaRPr>
          </a:p>
        </p:txBody>
      </p:sp>
      <p:sp>
        <p:nvSpPr>
          <p:cNvPr id="26637" name="TextBox 24"/>
          <p:cNvSpPr txBox="1">
            <a:spLocks noChangeArrowheads="1"/>
          </p:cNvSpPr>
          <p:nvPr/>
        </p:nvSpPr>
        <p:spPr bwMode="auto">
          <a:xfrm>
            <a:off x="1571625" y="2214563"/>
            <a:ext cx="928688" cy="369887"/>
          </a:xfrm>
          <a:prstGeom prst="rect">
            <a:avLst/>
          </a:prstGeom>
          <a:noFill/>
          <a:ln w="9525">
            <a:noFill/>
            <a:miter lim="800000"/>
            <a:headEnd/>
            <a:tailEnd/>
          </a:ln>
        </p:spPr>
        <p:txBody>
          <a:bodyPr>
            <a:spAutoFit/>
          </a:bodyPr>
          <a:lstStyle/>
          <a:p>
            <a:r>
              <a:rPr lang="en-US">
                <a:solidFill>
                  <a:srgbClr val="FF0000"/>
                </a:solidFill>
              </a:rPr>
              <a:t>99.5 %</a:t>
            </a:r>
            <a:endParaRPr lang="en-IN">
              <a:solidFill>
                <a:srgbClr val="FF0000"/>
              </a:solidFill>
            </a:endParaRPr>
          </a:p>
        </p:txBody>
      </p:sp>
      <p:sp>
        <p:nvSpPr>
          <p:cNvPr id="26638" name="TextBox 25"/>
          <p:cNvSpPr txBox="1">
            <a:spLocks noChangeArrowheads="1"/>
          </p:cNvSpPr>
          <p:nvPr/>
        </p:nvSpPr>
        <p:spPr bwMode="auto">
          <a:xfrm>
            <a:off x="5357813" y="3929063"/>
            <a:ext cx="714375" cy="369887"/>
          </a:xfrm>
          <a:prstGeom prst="rect">
            <a:avLst/>
          </a:prstGeom>
          <a:noFill/>
          <a:ln w="9525">
            <a:noFill/>
            <a:miter lim="800000"/>
            <a:headEnd/>
            <a:tailEnd/>
          </a:ln>
        </p:spPr>
        <p:txBody>
          <a:bodyPr>
            <a:spAutoFit/>
          </a:bodyPr>
          <a:lstStyle/>
          <a:p>
            <a:r>
              <a:rPr lang="en-US" dirty="0">
                <a:solidFill>
                  <a:srgbClr val="FF0000"/>
                </a:solidFill>
              </a:rPr>
              <a:t>47 %</a:t>
            </a:r>
            <a:endParaRPr lang="en-IN" dirty="0">
              <a:solidFill>
                <a:srgbClr val="FF0000"/>
              </a:solidFill>
            </a:endParaRPr>
          </a:p>
        </p:txBody>
      </p:sp>
      <p:sp>
        <p:nvSpPr>
          <p:cNvPr id="14" name="Datumsplatzhalter 1"/>
          <p:cNvSpPr>
            <a:spLocks noGrp="1"/>
          </p:cNvSpPr>
          <p:nvPr>
            <p:ph type="dt" sz="quarter" idx="10"/>
          </p:nvPr>
        </p:nvSpPr>
        <p:spPr>
          <a:xfrm>
            <a:off x="263524" y="6629400"/>
            <a:ext cx="1822450" cy="457200"/>
          </a:xfrm>
        </p:spPr>
        <p:txBody>
          <a:bodyPr/>
          <a:lstStyle/>
          <a:p>
            <a:pPr>
              <a:defRPr/>
            </a:pPr>
            <a:fld id="{855F34AC-E490-48CD-A93E-5208192521B3}" type="datetime1">
              <a:rPr lang="en-US" sz="1200" smtClean="0"/>
              <a:pPr>
                <a:defRPr/>
              </a:pPr>
              <a:t>3/10/2010</a:t>
            </a:fld>
            <a:endParaRPr lang="de-DE" sz="1200" dirty="0">
              <a:cs typeface="ＭＳ Ｐゴシック"/>
            </a:endParaRPr>
          </a:p>
        </p:txBody>
      </p:sp>
      <p:sp>
        <p:nvSpPr>
          <p:cNvPr id="15"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33</a:t>
            </a:fld>
            <a:endParaRPr lang="de-DE" sz="1200" dirty="0">
              <a:cs typeface="ＭＳ Ｐゴシック"/>
            </a:endParaRPr>
          </a:p>
        </p:txBody>
      </p:sp>
      <p:pic>
        <p:nvPicPr>
          <p:cNvPr id="17" name="Picture 16" descr="Untitled.jpg"/>
          <p:cNvPicPr>
            <a:picLocks noChangeAspect="1"/>
          </p:cNvPicPr>
          <p:nvPr/>
        </p:nvPicPr>
        <p:blipFill>
          <a:blip r:embed="rId3" cstate="print"/>
          <a:stretch>
            <a:fillRect/>
          </a:stretch>
        </p:blipFill>
        <p:spPr>
          <a:xfrm>
            <a:off x="7215187" y="-1"/>
            <a:ext cx="1085851" cy="557213"/>
          </a:xfrm>
          <a:prstGeom prst="rect">
            <a:avLst/>
          </a:prstGeom>
        </p:spPr>
      </p:pic>
      <p:sp>
        <p:nvSpPr>
          <p:cNvPr id="18"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628664"/>
            <a:ext cx="8153400" cy="990600"/>
          </a:xfrm>
        </p:spPr>
        <p:txBody>
          <a:bodyPr/>
          <a:lstStyle/>
          <a:p>
            <a:r>
              <a:rPr lang="en-US" dirty="0" smtClean="0">
                <a:solidFill>
                  <a:schemeClr val="tx1">
                    <a:lumMod val="65000"/>
                    <a:lumOff val="35000"/>
                  </a:schemeClr>
                </a:solidFill>
              </a:rPr>
              <a:t>Timing of phases</a:t>
            </a:r>
            <a:endParaRPr lang="en-IN" dirty="0" smtClean="0">
              <a:solidFill>
                <a:schemeClr val="tx1">
                  <a:lumMod val="65000"/>
                  <a:lumOff val="35000"/>
                </a:schemeClr>
              </a:solidFill>
            </a:endParaRPr>
          </a:p>
        </p:txBody>
      </p:sp>
      <p:pic>
        <p:nvPicPr>
          <p:cNvPr id="25606" name="Picture 2"/>
          <p:cNvPicPr>
            <a:picLocks noGrp="1" noChangeAspect="1" noChangeArrowheads="1"/>
          </p:cNvPicPr>
          <p:nvPr>
            <p:ph sz="quarter" idx="1"/>
          </p:nvPr>
        </p:nvPicPr>
        <p:blipFill>
          <a:blip r:embed="rId2" cstate="print"/>
          <a:srcRect/>
          <a:stretch>
            <a:fillRect/>
          </a:stretch>
        </p:blipFill>
        <p:spPr>
          <a:xfrm>
            <a:off x="857250" y="1571625"/>
            <a:ext cx="7500938" cy="4722813"/>
          </a:xfrm>
          <a:noFill/>
        </p:spPr>
      </p:pic>
      <p:sp>
        <p:nvSpPr>
          <p:cNvPr id="8" name="Datumsplatzhalter 1"/>
          <p:cNvSpPr>
            <a:spLocks noGrp="1"/>
          </p:cNvSpPr>
          <p:nvPr>
            <p:ph type="dt" sz="quarter" idx="10"/>
          </p:nvPr>
        </p:nvSpPr>
        <p:spPr>
          <a:xfrm>
            <a:off x="263524" y="6629400"/>
            <a:ext cx="1822450" cy="457200"/>
          </a:xfrm>
        </p:spPr>
        <p:txBody>
          <a:bodyPr/>
          <a:lstStyle/>
          <a:p>
            <a:pPr>
              <a:defRPr/>
            </a:pPr>
            <a:fld id="{2CD867AF-8468-4AB6-9734-46B5BB3CF848}" type="datetime1">
              <a:rPr lang="en-US" sz="1200" smtClean="0"/>
              <a:pPr>
                <a:defRPr/>
              </a:pPr>
              <a:t>3/10/2010</a:t>
            </a:fld>
            <a:endParaRPr lang="de-DE" sz="1200" dirty="0">
              <a:cs typeface="ＭＳ Ｐゴシック"/>
            </a:endParaRPr>
          </a:p>
        </p:txBody>
      </p:sp>
      <p:sp>
        <p:nvSpPr>
          <p:cNvPr id="9"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34</a:t>
            </a:fld>
            <a:endParaRPr lang="de-DE" sz="1200" dirty="0">
              <a:cs typeface="ＭＳ Ｐゴシック"/>
            </a:endParaRPr>
          </a:p>
        </p:txBody>
      </p:sp>
      <p:pic>
        <p:nvPicPr>
          <p:cNvPr id="10" name="Picture 9" descr="Untitled.jpg"/>
          <p:cNvPicPr>
            <a:picLocks noChangeAspect="1"/>
          </p:cNvPicPr>
          <p:nvPr/>
        </p:nvPicPr>
        <p:blipFill>
          <a:blip r:embed="rId3" cstate="print"/>
          <a:stretch>
            <a:fillRect/>
          </a:stretch>
        </p:blipFill>
        <p:spPr>
          <a:xfrm>
            <a:off x="7215187" y="-1"/>
            <a:ext cx="1085851" cy="557213"/>
          </a:xfrm>
          <a:prstGeom prst="rect">
            <a:avLst/>
          </a:prstGeom>
        </p:spPr>
      </p:pic>
      <p:sp>
        <p:nvSpPr>
          <p:cNvPr id="11"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Transfer Phase Byte Throughput</a:t>
            </a:r>
            <a:endParaRPr lang="en-US" dirty="0">
              <a:solidFill>
                <a:schemeClr val="tx1">
                  <a:lumMod val="65000"/>
                  <a:lumOff val="3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171450" y="1685925"/>
            <a:ext cx="6072188" cy="4471987"/>
          </a:xfrm>
          <a:prstGeom prst="rect">
            <a:avLst/>
          </a:prstGeom>
          <a:noFill/>
          <a:ln w="9525">
            <a:noFill/>
            <a:miter lim="800000"/>
            <a:headEnd/>
            <a:tailEnd/>
          </a:ln>
        </p:spPr>
      </p:pic>
      <p:sp>
        <p:nvSpPr>
          <p:cNvPr id="9" name="Rounded Rectangle 8"/>
          <p:cNvSpPr/>
          <p:nvPr/>
        </p:nvSpPr>
        <p:spPr>
          <a:xfrm>
            <a:off x="6657975" y="1943111"/>
            <a:ext cx="2200305" cy="3443284"/>
          </a:xfrm>
          <a:prstGeom prst="roundRect">
            <a:avLst/>
          </a:prstGeom>
          <a:solidFill>
            <a:schemeClr val="accent1">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dirty="0" smtClean="0">
                <a:solidFill>
                  <a:schemeClr val="tx1"/>
                </a:solidFill>
              </a:rPr>
              <a:t>Transfer phase byte throughput. Flush results</a:t>
            </a:r>
          </a:p>
          <a:p>
            <a:r>
              <a:rPr lang="en-US" dirty="0" smtClean="0">
                <a:solidFill>
                  <a:schemeClr val="tx1"/>
                </a:solidFill>
              </a:rPr>
              <a:t>take into account the extra 3-byte rate control</a:t>
            </a:r>
          </a:p>
          <a:p>
            <a:r>
              <a:rPr lang="en-US" dirty="0" smtClean="0">
                <a:solidFill>
                  <a:schemeClr val="tx1"/>
                </a:solidFill>
              </a:rPr>
              <a:t>Header. Flush</a:t>
            </a:r>
          </a:p>
          <a:p>
            <a:r>
              <a:rPr lang="en-US" dirty="0" smtClean="0">
                <a:solidFill>
                  <a:schemeClr val="tx1"/>
                </a:solidFill>
              </a:rPr>
              <a:t>achieves a good fraction of the throughput of “ASAP”, with a 65% lower loss rate.</a:t>
            </a:r>
            <a:endParaRPr lang="en-IN" dirty="0">
              <a:solidFill>
                <a:schemeClr val="tx1"/>
              </a:solidFill>
            </a:endParaRPr>
          </a:p>
        </p:txBody>
      </p:sp>
      <p:sp>
        <p:nvSpPr>
          <p:cNvPr id="10" name="Datumsplatzhalter 1"/>
          <p:cNvSpPr>
            <a:spLocks noGrp="1"/>
          </p:cNvSpPr>
          <p:nvPr>
            <p:ph type="dt" sz="quarter" idx="10"/>
          </p:nvPr>
        </p:nvSpPr>
        <p:spPr>
          <a:xfrm>
            <a:off x="263524" y="6629400"/>
            <a:ext cx="1822450" cy="457200"/>
          </a:xfrm>
        </p:spPr>
        <p:txBody>
          <a:bodyPr/>
          <a:lstStyle/>
          <a:p>
            <a:pPr>
              <a:defRPr/>
            </a:pPr>
            <a:fld id="{E59D4C1C-A991-43B1-83D8-F53ACF5E047F}" type="datetime1">
              <a:rPr lang="en-US" sz="1200" smtClean="0"/>
              <a:pPr>
                <a:defRPr/>
              </a:pPr>
              <a:t>3/10/2010</a:t>
            </a:fld>
            <a:endParaRPr lang="de-DE" sz="1200" dirty="0">
              <a:cs typeface="ＭＳ Ｐゴシック"/>
            </a:endParaRPr>
          </a:p>
        </p:txBody>
      </p:sp>
      <p:sp>
        <p:nvSpPr>
          <p:cNvPr id="11"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35</a:t>
            </a:fld>
            <a:endParaRPr lang="de-DE" sz="1200" dirty="0">
              <a:cs typeface="ＭＳ Ｐゴシック"/>
            </a:endParaRPr>
          </a:p>
        </p:txBody>
      </p:sp>
      <p:pic>
        <p:nvPicPr>
          <p:cNvPr id="12" name="Picture 11" descr="Untitled.jpg"/>
          <p:cNvPicPr>
            <a:picLocks noChangeAspect="1"/>
          </p:cNvPicPr>
          <p:nvPr/>
        </p:nvPicPr>
        <p:blipFill>
          <a:blip r:embed="rId3" cstate="print"/>
          <a:stretch>
            <a:fillRect/>
          </a:stretch>
        </p:blipFill>
        <p:spPr>
          <a:xfrm>
            <a:off x="7215187" y="-1"/>
            <a:ext cx="1085851" cy="557213"/>
          </a:xfrm>
          <a:prstGeom prst="rect">
            <a:avLst/>
          </a:prstGeom>
        </p:spPr>
      </p:pic>
      <p:sp>
        <p:nvSpPr>
          <p:cNvPr id="13"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Transfer Phase Packet Throughput</a:t>
            </a:r>
            <a:endParaRPr lang="en-US" dirty="0">
              <a:solidFill>
                <a:schemeClr val="tx1">
                  <a:lumMod val="65000"/>
                  <a:lumOff val="3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238125" y="1976438"/>
            <a:ext cx="6062663" cy="4323508"/>
          </a:xfrm>
          <a:prstGeom prst="rect">
            <a:avLst/>
          </a:prstGeom>
          <a:noFill/>
          <a:ln w="9525">
            <a:noFill/>
            <a:miter lim="800000"/>
            <a:headEnd/>
            <a:tailEnd/>
          </a:ln>
        </p:spPr>
      </p:pic>
      <p:sp>
        <p:nvSpPr>
          <p:cNvPr id="8" name="Rounded Rectangle 7"/>
          <p:cNvSpPr/>
          <p:nvPr/>
        </p:nvSpPr>
        <p:spPr>
          <a:xfrm>
            <a:off x="7143768" y="2571745"/>
            <a:ext cx="1714512" cy="2343156"/>
          </a:xfrm>
          <a:prstGeom prst="roundRect">
            <a:avLst/>
          </a:prstGeom>
          <a:solidFill>
            <a:schemeClr val="accent1">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dirty="0" smtClean="0">
                <a:solidFill>
                  <a:schemeClr val="tx1"/>
                </a:solidFill>
              </a:rPr>
              <a:t>Transfer phase packet throughput. Flush provides</a:t>
            </a:r>
          </a:p>
          <a:p>
            <a:r>
              <a:rPr lang="en-US" dirty="0" smtClean="0">
                <a:solidFill>
                  <a:schemeClr val="tx1"/>
                </a:solidFill>
              </a:rPr>
              <a:t>comparable throughput with a lower loss rate.</a:t>
            </a:r>
            <a:endParaRPr lang="en-IN" dirty="0">
              <a:solidFill>
                <a:schemeClr val="tx1"/>
              </a:solidFill>
            </a:endParaRPr>
          </a:p>
        </p:txBody>
      </p:sp>
      <p:sp>
        <p:nvSpPr>
          <p:cNvPr id="10" name="Datumsplatzhalter 1"/>
          <p:cNvSpPr>
            <a:spLocks noGrp="1"/>
          </p:cNvSpPr>
          <p:nvPr>
            <p:ph type="dt" sz="quarter" idx="10"/>
          </p:nvPr>
        </p:nvSpPr>
        <p:spPr>
          <a:xfrm>
            <a:off x="263524" y="6629400"/>
            <a:ext cx="1822450" cy="457200"/>
          </a:xfrm>
        </p:spPr>
        <p:txBody>
          <a:bodyPr/>
          <a:lstStyle/>
          <a:p>
            <a:pPr>
              <a:defRPr/>
            </a:pPr>
            <a:fld id="{5C59FED7-3A7E-429D-ABB0-3B81583A963E}" type="datetime1">
              <a:rPr lang="en-US" sz="1200" smtClean="0"/>
              <a:pPr>
                <a:defRPr/>
              </a:pPr>
              <a:t>3/10/2010</a:t>
            </a:fld>
            <a:endParaRPr lang="de-DE" sz="1200" dirty="0">
              <a:cs typeface="ＭＳ Ｐゴシック"/>
            </a:endParaRPr>
          </a:p>
        </p:txBody>
      </p:sp>
      <p:sp>
        <p:nvSpPr>
          <p:cNvPr id="11" name="Foliennummernplatzhalter 2"/>
          <p:cNvSpPr>
            <a:spLocks noGrp="1"/>
          </p:cNvSpPr>
          <p:nvPr>
            <p:ph type="sldNum" sz="quarter" idx="11"/>
          </p:nvPr>
        </p:nvSpPr>
        <p:spPr>
          <a:xfrm>
            <a:off x="7204075" y="6635750"/>
            <a:ext cx="1638300" cy="457200"/>
          </a:xfrm>
        </p:spPr>
        <p:txBody>
          <a:bodyPr/>
          <a:lstStyle/>
          <a:p>
            <a:pPr>
              <a:defRPr/>
            </a:pPr>
            <a:fld id="{B29A6A3C-9697-4F18-B027-FEE756D70609}" type="slidenum">
              <a:rPr lang="de-DE" sz="1200">
                <a:cs typeface="ＭＳ Ｐゴシック"/>
              </a:rPr>
              <a:pPr>
                <a:defRPr/>
              </a:pPr>
              <a:t>36</a:t>
            </a:fld>
            <a:endParaRPr lang="de-DE" sz="1200" dirty="0">
              <a:cs typeface="ＭＳ Ｐゴシック"/>
            </a:endParaRPr>
          </a:p>
        </p:txBody>
      </p:sp>
      <p:pic>
        <p:nvPicPr>
          <p:cNvPr id="12" name="Picture 11" descr="Untitled.jpg"/>
          <p:cNvPicPr>
            <a:picLocks noChangeAspect="1"/>
          </p:cNvPicPr>
          <p:nvPr/>
        </p:nvPicPr>
        <p:blipFill>
          <a:blip r:embed="rId3" cstate="print"/>
          <a:stretch>
            <a:fillRect/>
          </a:stretch>
        </p:blipFill>
        <p:spPr>
          <a:xfrm>
            <a:off x="7215187" y="-1"/>
            <a:ext cx="1085851" cy="557213"/>
          </a:xfrm>
          <a:prstGeom prst="rect">
            <a:avLst/>
          </a:prstGeom>
        </p:spPr>
      </p:pic>
      <p:sp>
        <p:nvSpPr>
          <p:cNvPr id="13"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958874"/>
            <a:ext cx="8077200" cy="869950"/>
          </a:xfrm>
        </p:spPr>
        <p:txBody>
          <a:bodyPr/>
          <a:lstStyle/>
          <a:p>
            <a:pPr eaLnBrk="1" hangingPunct="1"/>
            <a:r>
              <a:rPr lang="en-US" sz="2800" b="1" dirty="0" smtClean="0">
                <a:solidFill>
                  <a:schemeClr val="tx1">
                    <a:lumMod val="65000"/>
                    <a:lumOff val="35000"/>
                  </a:schemeClr>
                </a:solidFill>
              </a:rPr>
              <a:t>Real world Experiment</a:t>
            </a:r>
            <a:endParaRPr lang="en-IN" sz="2800" b="1" dirty="0" smtClean="0">
              <a:solidFill>
                <a:schemeClr val="tx1">
                  <a:lumMod val="65000"/>
                  <a:lumOff val="35000"/>
                </a:schemeClr>
              </a:solidFill>
            </a:endParaRPr>
          </a:p>
        </p:txBody>
      </p:sp>
      <p:sp>
        <p:nvSpPr>
          <p:cNvPr id="29699" name="Date Placeholder 2"/>
          <p:cNvSpPr>
            <a:spLocks noGrp="1"/>
          </p:cNvSpPr>
          <p:nvPr>
            <p:ph type="dt" sz="quarter" idx="10"/>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EA67F954-763C-4A54-92A2-6EFE35DBA16F}" type="datetime1">
              <a:rPr lang="en-US" smtClean="0"/>
              <a:pPr fontAlgn="base">
                <a:spcBef>
                  <a:spcPct val="0"/>
                </a:spcBef>
                <a:spcAft>
                  <a:spcPct val="0"/>
                </a:spcAft>
                <a:defRPr/>
              </a:pPr>
              <a:t>3/10/2010</a:t>
            </a:fld>
            <a:endParaRPr lang="en-IN"/>
          </a:p>
        </p:txBody>
      </p:sp>
      <p:sp>
        <p:nvSpPr>
          <p:cNvPr id="6" name="Text Placeholder 5"/>
          <p:cNvSpPr>
            <a:spLocks noGrp="1"/>
          </p:cNvSpPr>
          <p:nvPr>
            <p:ph type="body" idx="2"/>
          </p:nvPr>
        </p:nvSpPr>
        <p:spPr>
          <a:solidFill>
            <a:schemeClr val="accent1">
              <a:lumMod val="25000"/>
              <a:lumOff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p>
            <a:pPr algn="ctr" eaLnBrk="1" fontAlgn="auto" hangingPunct="1">
              <a:buFont typeface="Wingdings"/>
              <a:buNone/>
              <a:defRPr/>
            </a:pPr>
            <a:r>
              <a:rPr lang="en-US" dirty="0" smtClean="0">
                <a:solidFill>
                  <a:schemeClr val="tx1"/>
                </a:solidFill>
              </a:rPr>
              <a:t>Real world experiment</a:t>
            </a:r>
          </a:p>
          <a:p>
            <a:pPr algn="ctr" eaLnBrk="1" fontAlgn="auto" hangingPunct="1">
              <a:buFont typeface="Wingdings"/>
              <a:buNone/>
              <a:defRPr/>
            </a:pPr>
            <a:endParaRPr lang="en-US" dirty="0" smtClean="0">
              <a:solidFill>
                <a:schemeClr val="tx1"/>
              </a:solidFill>
            </a:endParaRPr>
          </a:p>
          <a:p>
            <a:pPr algn="ctr" eaLnBrk="1" fontAlgn="auto" hangingPunct="1">
              <a:buFont typeface="Wingdings"/>
              <a:buNone/>
              <a:defRPr/>
            </a:pPr>
            <a:r>
              <a:rPr lang="en-US" dirty="0" smtClean="0">
                <a:solidFill>
                  <a:schemeClr val="tx1"/>
                </a:solidFill>
              </a:rPr>
              <a:t>79 nodes</a:t>
            </a:r>
          </a:p>
          <a:p>
            <a:pPr algn="ctr" eaLnBrk="1" fontAlgn="auto" hangingPunct="1">
              <a:buFont typeface="Wingdings"/>
              <a:buNone/>
              <a:defRPr/>
            </a:pPr>
            <a:r>
              <a:rPr lang="en-US" dirty="0" smtClean="0">
                <a:solidFill>
                  <a:schemeClr val="tx1"/>
                </a:solidFill>
              </a:rPr>
              <a:t>48 Hops</a:t>
            </a:r>
          </a:p>
          <a:p>
            <a:pPr algn="ctr" eaLnBrk="1" fontAlgn="auto" hangingPunct="1">
              <a:buFont typeface="Wingdings"/>
              <a:buNone/>
              <a:defRPr/>
            </a:pPr>
            <a:r>
              <a:rPr lang="en-US" dirty="0" smtClean="0">
                <a:solidFill>
                  <a:schemeClr val="tx1"/>
                </a:solidFill>
              </a:rPr>
              <a:t>3 Bytes Flush Header</a:t>
            </a:r>
          </a:p>
          <a:p>
            <a:pPr algn="ctr" eaLnBrk="1" fontAlgn="auto" hangingPunct="1">
              <a:buFont typeface="Wingdings"/>
              <a:buNone/>
              <a:defRPr/>
            </a:pPr>
            <a:r>
              <a:rPr lang="en-US" dirty="0" smtClean="0">
                <a:solidFill>
                  <a:schemeClr val="tx1"/>
                </a:solidFill>
              </a:rPr>
              <a:t>35 Bytes payload</a:t>
            </a:r>
          </a:p>
          <a:p>
            <a:pPr algn="ctr" eaLnBrk="1" fontAlgn="auto" hangingPunct="1">
              <a:buFont typeface="Wingdings"/>
              <a:buNone/>
              <a:defRPr/>
            </a:pPr>
            <a:endParaRPr lang="en-IN" dirty="0"/>
          </a:p>
        </p:txBody>
      </p:sp>
      <p:pic>
        <p:nvPicPr>
          <p:cNvPr id="29705" name="Picture 2"/>
          <p:cNvPicPr>
            <a:picLocks noGrp="1" noChangeAspect="1" noChangeArrowheads="1"/>
          </p:cNvPicPr>
          <p:nvPr>
            <p:ph sz="quarter" idx="1"/>
          </p:nvPr>
        </p:nvPicPr>
        <p:blipFill>
          <a:blip r:embed="rId3" cstate="print"/>
          <a:srcRect/>
          <a:stretch>
            <a:fillRect/>
          </a:stretch>
        </p:blipFill>
        <p:spPr>
          <a:xfrm>
            <a:off x="2405063" y="1752600"/>
            <a:ext cx="6315075" cy="4419600"/>
          </a:xfrm>
        </p:spPr>
      </p:pic>
      <p:sp>
        <p:nvSpPr>
          <p:cNvPr id="10" name="Foliennummernplatzhalter 2"/>
          <p:cNvSpPr>
            <a:spLocks noGrp="1"/>
          </p:cNvSpPr>
          <p:nvPr>
            <p:ph type="sldNum" sz="quarter" idx="11"/>
          </p:nvPr>
        </p:nvSpPr>
        <p:spPr>
          <a:xfrm>
            <a:off x="7204075" y="6635750"/>
            <a:ext cx="1638300" cy="457200"/>
          </a:xfrm>
        </p:spPr>
        <p:txBody>
          <a:bodyPr/>
          <a:lstStyle/>
          <a:p>
            <a:pPr algn="r">
              <a:defRPr/>
            </a:pPr>
            <a:fld id="{B29A6A3C-9697-4F18-B027-FEE756D70609}" type="slidenum">
              <a:rPr lang="de-DE" sz="1200">
                <a:cs typeface="ＭＳ Ｐゴシック"/>
              </a:rPr>
              <a:pPr algn="r">
                <a:defRPr/>
              </a:pPr>
              <a:t>37</a:t>
            </a:fld>
            <a:endParaRPr lang="de-DE" sz="1200" dirty="0">
              <a:cs typeface="ＭＳ Ｐゴシック"/>
            </a:endParaRPr>
          </a:p>
        </p:txBody>
      </p:sp>
      <p:pic>
        <p:nvPicPr>
          <p:cNvPr id="11" name="Picture 10" descr="Untitled.jpg"/>
          <p:cNvPicPr>
            <a:picLocks noChangeAspect="1"/>
          </p:cNvPicPr>
          <p:nvPr/>
        </p:nvPicPr>
        <p:blipFill>
          <a:blip r:embed="rId4" cstate="print"/>
          <a:stretch>
            <a:fillRect/>
          </a:stretch>
        </p:blipFill>
        <p:spPr>
          <a:xfrm>
            <a:off x="7215187" y="-1"/>
            <a:ext cx="1085851" cy="557213"/>
          </a:xfrm>
          <a:prstGeom prst="rect">
            <a:avLst/>
          </a:prstGeom>
        </p:spPr>
      </p:pic>
      <p:sp>
        <p:nvSpPr>
          <p:cNvPr id="12" name="Datumsplatzhalter 1"/>
          <p:cNvSpPr txBox="1">
            <a:spLocks/>
          </p:cNvSpPr>
          <p:nvPr/>
        </p:nvSpPr>
        <p:spPr bwMode="auto">
          <a:xfrm>
            <a:off x="263524" y="6629400"/>
            <a:ext cx="18224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fld id="{5C59FED7-3A7E-429D-ABB0-3B81583A963E}" type="datetime1">
              <a:rPr kumimoji="0" lang="en-US" sz="1200" b="0" i="0" u="none" strike="noStrike" kern="1200" cap="none" spc="0" normalizeH="0" baseline="0" noProof="0" smtClean="0">
                <a:ln>
                  <a:noFill/>
                </a:ln>
                <a:solidFill>
                  <a:schemeClr val="bg1"/>
                </a:solidFill>
                <a:effectLst/>
                <a:uLnTx/>
                <a:uFillTx/>
                <a:latin typeface="Arial" charset="0"/>
                <a:ea typeface="+mn-ea"/>
                <a:cs typeface="+mn-cs"/>
              </a:rPr>
              <a:pPr marL="0" marR="0" lvl="0" indent="0" algn="l" defTabSz="457200" rtl="0" eaLnBrk="0" fontAlgn="base" latinLnBrk="0" hangingPunct="0">
                <a:lnSpc>
                  <a:spcPct val="100000"/>
                </a:lnSpc>
                <a:spcBef>
                  <a:spcPct val="0"/>
                </a:spcBef>
                <a:spcAft>
                  <a:spcPct val="0"/>
                </a:spcAft>
                <a:buClrTx/>
                <a:buSzTx/>
                <a:buFontTx/>
                <a:buNone/>
                <a:tabLst/>
                <a:defRPr/>
              </a:pPr>
              <a:t>3/10/2010</a:t>
            </a:fld>
            <a:endParaRPr kumimoji="0" lang="de-DE" sz="1200" b="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
        <p:nvSpPr>
          <p:cNvPr id="13"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0"/>
          <p:cNvSpPr>
            <a:spLocks noGrp="1"/>
          </p:cNvSpPr>
          <p:nvPr>
            <p:ph type="title"/>
          </p:nvPr>
        </p:nvSpPr>
        <p:spPr>
          <a:xfrm>
            <a:off x="609600" y="587386"/>
            <a:ext cx="8077200" cy="869950"/>
          </a:xfrm>
        </p:spPr>
        <p:txBody>
          <a:bodyPr/>
          <a:lstStyle/>
          <a:p>
            <a:pPr eaLnBrk="1" hangingPunct="1"/>
            <a:r>
              <a:rPr lang="en-US" sz="2800" b="1" dirty="0" smtClean="0">
                <a:solidFill>
                  <a:schemeClr val="tx1">
                    <a:lumMod val="65000"/>
                    <a:lumOff val="35000"/>
                  </a:schemeClr>
                </a:solidFill>
              </a:rPr>
              <a:t>Evaluation – Memory and code footprint</a:t>
            </a:r>
            <a:endParaRPr lang="en-IN" sz="2800" b="1" dirty="0" smtClean="0">
              <a:solidFill>
                <a:schemeClr val="tx1">
                  <a:lumMod val="65000"/>
                  <a:lumOff val="35000"/>
                </a:schemeClr>
              </a:solidFill>
            </a:endParaRPr>
          </a:p>
        </p:txBody>
      </p:sp>
      <p:sp>
        <p:nvSpPr>
          <p:cNvPr id="30723" name="Date Placeholder 2"/>
          <p:cNvSpPr>
            <a:spLocks noGrp="1"/>
          </p:cNvSpPr>
          <p:nvPr>
            <p:ph type="dt" sz="quarter" idx="10"/>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2B684E92-024E-4F90-8F8B-94F77752A601}" type="datetime1">
              <a:rPr lang="en-US" smtClean="0"/>
              <a:pPr fontAlgn="base">
                <a:spcBef>
                  <a:spcPct val="0"/>
                </a:spcBef>
                <a:spcAft>
                  <a:spcPct val="0"/>
                </a:spcAft>
                <a:defRPr/>
              </a:pPr>
              <a:t>3/10/2010</a:t>
            </a:fld>
            <a:endParaRPr lang="en-IN" dirty="0"/>
          </a:p>
        </p:txBody>
      </p:sp>
      <p:pic>
        <p:nvPicPr>
          <p:cNvPr id="30726" name="Picture 3"/>
          <p:cNvPicPr>
            <a:picLocks noGrp="1" noChangeAspect="1" noChangeArrowheads="1"/>
          </p:cNvPicPr>
          <p:nvPr>
            <p:ph sz="quarter" idx="1"/>
          </p:nvPr>
        </p:nvPicPr>
        <p:blipFill>
          <a:blip r:embed="rId2" cstate="print"/>
          <a:srcRect/>
          <a:stretch>
            <a:fillRect/>
          </a:stretch>
        </p:blipFill>
        <p:spPr>
          <a:xfrm>
            <a:off x="504825" y="1924050"/>
            <a:ext cx="7981950" cy="3143250"/>
          </a:xfrm>
        </p:spPr>
      </p:pic>
      <p:sp>
        <p:nvSpPr>
          <p:cNvPr id="9" name="Foliennummernplatzhalter 2"/>
          <p:cNvSpPr>
            <a:spLocks noGrp="1"/>
          </p:cNvSpPr>
          <p:nvPr>
            <p:ph type="sldNum" sz="quarter" idx="11"/>
          </p:nvPr>
        </p:nvSpPr>
        <p:spPr>
          <a:xfrm>
            <a:off x="7204075" y="6635750"/>
            <a:ext cx="1638300" cy="457200"/>
          </a:xfrm>
        </p:spPr>
        <p:txBody>
          <a:bodyPr/>
          <a:lstStyle/>
          <a:p>
            <a:pPr algn="r">
              <a:defRPr/>
            </a:pPr>
            <a:fld id="{B29A6A3C-9697-4F18-B027-FEE756D70609}" type="slidenum">
              <a:rPr lang="de-DE" sz="1200">
                <a:cs typeface="ＭＳ Ｐゴシック"/>
              </a:rPr>
              <a:pPr algn="r">
                <a:defRPr/>
              </a:pPr>
              <a:t>38</a:t>
            </a:fld>
            <a:endParaRPr lang="de-DE" sz="1200" dirty="0">
              <a:cs typeface="ＭＳ Ｐゴシック"/>
            </a:endParaRPr>
          </a:p>
        </p:txBody>
      </p:sp>
      <p:pic>
        <p:nvPicPr>
          <p:cNvPr id="10" name="Picture 9" descr="Untitled.jpg"/>
          <p:cNvPicPr>
            <a:picLocks noChangeAspect="1"/>
          </p:cNvPicPr>
          <p:nvPr/>
        </p:nvPicPr>
        <p:blipFill>
          <a:blip r:embed="rId3" cstate="print"/>
          <a:stretch>
            <a:fillRect/>
          </a:stretch>
        </p:blipFill>
        <p:spPr>
          <a:xfrm>
            <a:off x="7215187" y="-1"/>
            <a:ext cx="1085851" cy="557213"/>
          </a:xfrm>
          <a:prstGeom prst="rect">
            <a:avLst/>
          </a:prstGeom>
        </p:spPr>
      </p:pic>
      <p:sp>
        <p:nvSpPr>
          <p:cNvPr id="11" name="Datumsplatzhalter 1"/>
          <p:cNvSpPr txBox="1">
            <a:spLocks/>
          </p:cNvSpPr>
          <p:nvPr/>
        </p:nvSpPr>
        <p:spPr bwMode="auto">
          <a:xfrm>
            <a:off x="263524" y="6629400"/>
            <a:ext cx="18224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fld id="{5C59FED7-3A7E-429D-ABB0-3B81583A963E}" type="datetime1">
              <a:rPr kumimoji="0" lang="en-US" sz="1200" b="0" i="0" u="none" strike="noStrike" kern="1200" cap="none" spc="0" normalizeH="0" baseline="0" noProof="0" smtClean="0">
                <a:ln>
                  <a:noFill/>
                </a:ln>
                <a:solidFill>
                  <a:schemeClr val="bg1"/>
                </a:solidFill>
                <a:effectLst/>
                <a:uLnTx/>
                <a:uFillTx/>
                <a:latin typeface="Arial" charset="0"/>
                <a:ea typeface="+mn-ea"/>
                <a:cs typeface="+mn-cs"/>
              </a:rPr>
              <a:pPr marL="0" marR="0" lvl="0" indent="0" algn="l" defTabSz="457200" rtl="0" eaLnBrk="0" fontAlgn="base" latinLnBrk="0" hangingPunct="0">
                <a:lnSpc>
                  <a:spcPct val="100000"/>
                </a:lnSpc>
                <a:spcBef>
                  <a:spcPct val="0"/>
                </a:spcBef>
                <a:spcAft>
                  <a:spcPct val="0"/>
                </a:spcAft>
                <a:buClrTx/>
                <a:buSzTx/>
                <a:buFontTx/>
                <a:buNone/>
                <a:tabLst/>
                <a:defRPr/>
              </a:pPr>
              <a:t>3/10/2010</a:t>
            </a:fld>
            <a:endParaRPr kumimoji="0" lang="de-DE" sz="1200" b="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
        <p:nvSpPr>
          <p:cNvPr id="12"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Conclusion</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pPr marL="266700" indent="-266700" eaLnBrk="1" hangingPunct="1">
              <a:buFont typeface="Arial" pitchFamily="34" charset="0"/>
              <a:buChar char="•"/>
            </a:pPr>
            <a:r>
              <a:rPr lang="en-US" dirty="0" smtClean="0">
                <a:solidFill>
                  <a:schemeClr val="tx1">
                    <a:lumMod val="65000"/>
                    <a:lumOff val="35000"/>
                  </a:schemeClr>
                </a:solidFill>
              </a:rPr>
              <a:t>VoxNet is easy to deploy and flexible to be used in different applications. </a:t>
            </a:r>
          </a:p>
          <a:p>
            <a:pPr marL="266700" indent="-266700" eaLnBrk="1" hangingPunct="1">
              <a:buFont typeface="Arial" pitchFamily="34" charset="0"/>
              <a:buChar char="•"/>
            </a:pPr>
            <a:r>
              <a:rPr lang="en-US" dirty="0" smtClean="0">
                <a:solidFill>
                  <a:schemeClr val="tx1">
                    <a:lumMod val="65000"/>
                    <a:lumOff val="35000"/>
                  </a:schemeClr>
                </a:solidFill>
              </a:rPr>
              <a:t>The usage of rate based algorithms are better than the window based algorithms.</a:t>
            </a:r>
          </a:p>
          <a:p>
            <a:pPr marL="266700" indent="-266700" eaLnBrk="1" hangingPunct="1">
              <a:buFont typeface="Arial" pitchFamily="34" charset="0"/>
              <a:buChar char="•"/>
            </a:pPr>
            <a:r>
              <a:rPr lang="en-US" dirty="0" smtClean="0">
                <a:solidFill>
                  <a:schemeClr val="tx1">
                    <a:lumMod val="65000"/>
                    <a:lumOff val="35000"/>
                  </a:schemeClr>
                </a:solidFill>
              </a:rPr>
              <a:t>Flush is one of the good algorithms when the nodes are somewhat in chain topology</a:t>
            </a:r>
          </a:p>
          <a:p>
            <a:endParaRPr lang="en-US"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pPr>
              <a:defRPr/>
            </a:pPr>
            <a:fld id="{13BAFA69-550C-470B-88B2-5BD3FB636FE3}" type="datetime1">
              <a:rPr lang="en-US" sz="1200" smtClean="0"/>
              <a:pPr>
                <a:defRPr/>
              </a:pPr>
              <a:t>3/10/2010</a:t>
            </a:fld>
            <a:endParaRPr lang="de-DE" sz="1200" dirty="0"/>
          </a:p>
        </p:txBody>
      </p:sp>
      <p:sp>
        <p:nvSpPr>
          <p:cNvPr id="5" name="Slide Number Placeholder 4"/>
          <p:cNvSpPr>
            <a:spLocks noGrp="1"/>
          </p:cNvSpPr>
          <p:nvPr>
            <p:ph type="sldNum" sz="quarter" idx="11"/>
          </p:nvPr>
        </p:nvSpPr>
        <p:spPr/>
        <p:txBody>
          <a:bodyPr/>
          <a:lstStyle/>
          <a:p>
            <a:pPr>
              <a:defRPr/>
            </a:pPr>
            <a:fld id="{823D078E-B218-412C-93D4-087A70146086}" type="slidenum">
              <a:rPr lang="de-DE" sz="1200" smtClean="0"/>
              <a:pPr>
                <a:defRPr/>
              </a:pPr>
              <a:t>39</a:t>
            </a:fld>
            <a:endParaRPr lang="de-DE" sz="1200" dirty="0"/>
          </a:p>
        </p:txBody>
      </p:sp>
      <p:pic>
        <p:nvPicPr>
          <p:cNvPr id="7" name="Picture 6"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9"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1"/>
          </p:nvPr>
        </p:nvSpPr>
        <p:spPr/>
        <p:txBody>
          <a:bodyPr/>
          <a:lstStyle/>
          <a:p>
            <a:fld id="{92176E0C-6F43-485F-BA66-80F707A24D45}" type="slidenum">
              <a:rPr lang="en-GB" sz="1200"/>
              <a:pPr/>
              <a:t>4</a:t>
            </a:fld>
            <a:endParaRPr lang="en-GB" sz="1200" dirty="0"/>
          </a:p>
        </p:txBody>
      </p:sp>
      <p:sp>
        <p:nvSpPr>
          <p:cNvPr id="252930" name="Rectangle 2"/>
          <p:cNvSpPr>
            <a:spLocks noGrp="1" noRot="1" noChangeArrowheads="1"/>
          </p:cNvSpPr>
          <p:nvPr>
            <p:ph type="title"/>
          </p:nvPr>
        </p:nvSpPr>
        <p:spPr/>
        <p:txBody>
          <a:bodyPr/>
          <a:lstStyle/>
          <a:p>
            <a:r>
              <a:rPr lang="en-GB" dirty="0">
                <a:solidFill>
                  <a:schemeClr val="tx1">
                    <a:lumMod val="65000"/>
                    <a:lumOff val="35000"/>
                  </a:schemeClr>
                </a:solidFill>
              </a:rPr>
              <a:t>What is acoustic source localisation?</a:t>
            </a:r>
            <a:endParaRPr lang="en-US" dirty="0">
              <a:solidFill>
                <a:schemeClr val="tx1">
                  <a:lumMod val="65000"/>
                  <a:lumOff val="35000"/>
                </a:schemeClr>
              </a:solidFill>
            </a:endParaRPr>
          </a:p>
        </p:txBody>
      </p:sp>
      <p:grpSp>
        <p:nvGrpSpPr>
          <p:cNvPr id="2" name="Group 31"/>
          <p:cNvGrpSpPr>
            <a:grpSpLocks/>
          </p:cNvGrpSpPr>
          <p:nvPr/>
        </p:nvGrpSpPr>
        <p:grpSpPr bwMode="auto">
          <a:xfrm>
            <a:off x="1042988" y="1412875"/>
            <a:ext cx="6523037" cy="4799013"/>
            <a:chOff x="657" y="890"/>
            <a:chExt cx="4109" cy="3023"/>
          </a:xfrm>
        </p:grpSpPr>
        <p:grpSp>
          <p:nvGrpSpPr>
            <p:cNvPr id="3" name="Group 15"/>
            <p:cNvGrpSpPr>
              <a:grpSpLocks/>
            </p:cNvGrpSpPr>
            <p:nvPr/>
          </p:nvGrpSpPr>
          <p:grpSpPr bwMode="auto">
            <a:xfrm>
              <a:off x="2744" y="890"/>
              <a:ext cx="163" cy="891"/>
              <a:chOff x="3174" y="1244"/>
              <a:chExt cx="92" cy="636"/>
            </a:xfrm>
          </p:grpSpPr>
          <p:pic>
            <p:nvPicPr>
              <p:cNvPr id="252944" name="Picture 16" descr="j0259681"/>
              <p:cNvPicPr>
                <a:picLocks noChangeAspect="1" noChangeArrowheads="1"/>
              </p:cNvPicPr>
              <p:nvPr/>
            </p:nvPicPr>
            <p:blipFill>
              <a:blip r:embed="rId3" cstate="print"/>
              <a:srcRect/>
              <a:stretch>
                <a:fillRect/>
              </a:stretch>
            </p:blipFill>
            <p:spPr bwMode="auto">
              <a:xfrm>
                <a:off x="3174" y="1244"/>
                <a:ext cx="92" cy="298"/>
              </a:xfrm>
              <a:prstGeom prst="rect">
                <a:avLst/>
              </a:prstGeom>
              <a:noFill/>
            </p:spPr>
          </p:pic>
          <p:sp>
            <p:nvSpPr>
              <p:cNvPr id="252945" name="Line 17"/>
              <p:cNvSpPr>
                <a:spLocks noChangeShapeType="1"/>
              </p:cNvSpPr>
              <p:nvPr/>
            </p:nvSpPr>
            <p:spPr bwMode="auto">
              <a:xfrm>
                <a:off x="3220" y="1535"/>
                <a:ext cx="0" cy="345"/>
              </a:xfrm>
              <a:prstGeom prst="line">
                <a:avLst/>
              </a:prstGeom>
              <a:noFill/>
              <a:ln w="28575">
                <a:solidFill>
                  <a:schemeClr val="tx1"/>
                </a:solidFill>
                <a:round/>
                <a:headEnd/>
                <a:tailEnd/>
              </a:ln>
              <a:effectLst/>
            </p:spPr>
            <p:txBody>
              <a:bodyPr/>
              <a:lstStyle/>
              <a:p>
                <a:endParaRPr lang="de-CH"/>
              </a:p>
            </p:txBody>
          </p:sp>
        </p:grpSp>
        <p:grpSp>
          <p:nvGrpSpPr>
            <p:cNvPr id="4" name="Group 18"/>
            <p:cNvGrpSpPr>
              <a:grpSpLocks/>
            </p:cNvGrpSpPr>
            <p:nvPr/>
          </p:nvGrpSpPr>
          <p:grpSpPr bwMode="auto">
            <a:xfrm>
              <a:off x="657" y="2024"/>
              <a:ext cx="162" cy="891"/>
              <a:chOff x="3174" y="1244"/>
              <a:chExt cx="92" cy="636"/>
            </a:xfrm>
          </p:grpSpPr>
          <p:pic>
            <p:nvPicPr>
              <p:cNvPr id="252947" name="Picture 19" descr="j0259681"/>
              <p:cNvPicPr>
                <a:picLocks noChangeAspect="1" noChangeArrowheads="1"/>
              </p:cNvPicPr>
              <p:nvPr/>
            </p:nvPicPr>
            <p:blipFill>
              <a:blip r:embed="rId3" cstate="print"/>
              <a:srcRect/>
              <a:stretch>
                <a:fillRect/>
              </a:stretch>
            </p:blipFill>
            <p:spPr bwMode="auto">
              <a:xfrm>
                <a:off x="3174" y="1244"/>
                <a:ext cx="92" cy="298"/>
              </a:xfrm>
              <a:prstGeom prst="rect">
                <a:avLst/>
              </a:prstGeom>
              <a:noFill/>
            </p:spPr>
          </p:pic>
          <p:sp>
            <p:nvSpPr>
              <p:cNvPr id="252948" name="Line 20"/>
              <p:cNvSpPr>
                <a:spLocks noChangeShapeType="1"/>
              </p:cNvSpPr>
              <p:nvPr/>
            </p:nvSpPr>
            <p:spPr bwMode="auto">
              <a:xfrm>
                <a:off x="3220" y="1535"/>
                <a:ext cx="0" cy="345"/>
              </a:xfrm>
              <a:prstGeom prst="line">
                <a:avLst/>
              </a:prstGeom>
              <a:noFill/>
              <a:ln w="28575">
                <a:solidFill>
                  <a:schemeClr val="tx1"/>
                </a:solidFill>
                <a:round/>
                <a:headEnd/>
                <a:tailEnd/>
              </a:ln>
              <a:effectLst/>
            </p:spPr>
            <p:txBody>
              <a:bodyPr/>
              <a:lstStyle/>
              <a:p>
                <a:endParaRPr lang="de-CH"/>
              </a:p>
            </p:txBody>
          </p:sp>
        </p:grpSp>
        <p:grpSp>
          <p:nvGrpSpPr>
            <p:cNvPr id="5" name="Group 21"/>
            <p:cNvGrpSpPr>
              <a:grpSpLocks/>
            </p:cNvGrpSpPr>
            <p:nvPr/>
          </p:nvGrpSpPr>
          <p:grpSpPr bwMode="auto">
            <a:xfrm>
              <a:off x="4604" y="3022"/>
              <a:ext cx="162" cy="891"/>
              <a:chOff x="3174" y="1244"/>
              <a:chExt cx="92" cy="636"/>
            </a:xfrm>
          </p:grpSpPr>
          <p:pic>
            <p:nvPicPr>
              <p:cNvPr id="252950" name="Picture 22" descr="j0259681"/>
              <p:cNvPicPr>
                <a:picLocks noChangeAspect="1" noChangeArrowheads="1"/>
              </p:cNvPicPr>
              <p:nvPr/>
            </p:nvPicPr>
            <p:blipFill>
              <a:blip r:embed="rId3" cstate="print"/>
              <a:srcRect/>
              <a:stretch>
                <a:fillRect/>
              </a:stretch>
            </p:blipFill>
            <p:spPr bwMode="auto">
              <a:xfrm>
                <a:off x="3174" y="1244"/>
                <a:ext cx="92" cy="298"/>
              </a:xfrm>
              <a:prstGeom prst="rect">
                <a:avLst/>
              </a:prstGeom>
              <a:noFill/>
            </p:spPr>
          </p:pic>
          <p:sp>
            <p:nvSpPr>
              <p:cNvPr id="252951" name="Line 23"/>
              <p:cNvSpPr>
                <a:spLocks noChangeShapeType="1"/>
              </p:cNvSpPr>
              <p:nvPr/>
            </p:nvSpPr>
            <p:spPr bwMode="auto">
              <a:xfrm>
                <a:off x="3220" y="1535"/>
                <a:ext cx="0" cy="345"/>
              </a:xfrm>
              <a:prstGeom prst="line">
                <a:avLst/>
              </a:prstGeom>
              <a:noFill/>
              <a:ln w="28575">
                <a:solidFill>
                  <a:schemeClr val="tx1"/>
                </a:solidFill>
                <a:round/>
                <a:headEnd/>
                <a:tailEnd/>
              </a:ln>
              <a:effectLst/>
            </p:spPr>
            <p:txBody>
              <a:bodyPr/>
              <a:lstStyle/>
              <a:p>
                <a:endParaRPr lang="de-CH"/>
              </a:p>
            </p:txBody>
          </p:sp>
        </p:grpSp>
      </p:grpSp>
      <p:pic>
        <p:nvPicPr>
          <p:cNvPr id="252955" name="Picture 27" descr="MCj03550530000[1]"/>
          <p:cNvPicPr>
            <a:picLocks noChangeAspect="1" noChangeArrowheads="1"/>
          </p:cNvPicPr>
          <p:nvPr/>
        </p:nvPicPr>
        <p:blipFill>
          <a:blip r:embed="rId4" cstate="print"/>
          <a:srcRect/>
          <a:stretch>
            <a:fillRect/>
          </a:stretch>
        </p:blipFill>
        <p:spPr bwMode="auto">
          <a:xfrm>
            <a:off x="3635375" y="3498850"/>
            <a:ext cx="1533525" cy="1817688"/>
          </a:xfrm>
          <a:prstGeom prst="rect">
            <a:avLst/>
          </a:prstGeom>
          <a:noFill/>
        </p:spPr>
      </p:pic>
      <p:sp>
        <p:nvSpPr>
          <p:cNvPr id="252956" name="Sound"/>
          <p:cNvSpPr>
            <a:spLocks noEditPoints="1" noChangeArrowheads="1"/>
          </p:cNvSpPr>
          <p:nvPr/>
        </p:nvSpPr>
        <p:spPr bwMode="auto">
          <a:xfrm>
            <a:off x="3563938" y="3355975"/>
            <a:ext cx="1809750" cy="180975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de-CH"/>
          </a:p>
        </p:txBody>
      </p:sp>
      <p:pic>
        <p:nvPicPr>
          <p:cNvPr id="252958" name="Picture 30" descr="MCj03186940000[1]"/>
          <p:cNvPicPr>
            <a:picLocks noChangeAspect="1" noChangeArrowheads="1"/>
          </p:cNvPicPr>
          <p:nvPr/>
        </p:nvPicPr>
        <p:blipFill>
          <a:blip r:embed="rId5" cstate="print"/>
          <a:srcRect/>
          <a:stretch>
            <a:fillRect/>
          </a:stretch>
        </p:blipFill>
        <p:spPr bwMode="auto">
          <a:xfrm>
            <a:off x="3419475" y="3571875"/>
            <a:ext cx="1809750" cy="1460500"/>
          </a:xfrm>
          <a:prstGeom prst="rect">
            <a:avLst/>
          </a:prstGeom>
          <a:noFill/>
        </p:spPr>
      </p:pic>
      <p:pic>
        <p:nvPicPr>
          <p:cNvPr id="252957" name="Picture 29" descr="marmot"/>
          <p:cNvPicPr>
            <a:picLocks noChangeAspect="1" noChangeArrowheads="1"/>
          </p:cNvPicPr>
          <p:nvPr/>
        </p:nvPicPr>
        <p:blipFill>
          <a:blip r:embed="rId6" cstate="print"/>
          <a:srcRect r="16000"/>
          <a:stretch>
            <a:fillRect/>
          </a:stretch>
        </p:blipFill>
        <p:spPr bwMode="auto">
          <a:xfrm>
            <a:off x="3492500" y="3716338"/>
            <a:ext cx="1600200" cy="1182687"/>
          </a:xfrm>
          <a:prstGeom prst="rect">
            <a:avLst/>
          </a:prstGeom>
          <a:noFill/>
        </p:spPr>
      </p:pic>
      <p:sp>
        <p:nvSpPr>
          <p:cNvPr id="252961" name="Text Box 33"/>
          <p:cNvSpPr txBox="1">
            <a:spLocks noChangeArrowheads="1"/>
          </p:cNvSpPr>
          <p:nvPr/>
        </p:nvSpPr>
        <p:spPr bwMode="auto">
          <a:xfrm>
            <a:off x="4859338" y="1700213"/>
            <a:ext cx="4105275" cy="1338262"/>
          </a:xfrm>
          <a:prstGeom prst="rect">
            <a:avLst/>
          </a:prstGeom>
          <a:solidFill>
            <a:schemeClr val="accent1">
              <a:lumMod val="25000"/>
              <a:lumOff val="75000"/>
            </a:schemeClr>
          </a:solidFill>
          <a:ln w="9525">
            <a:solidFill>
              <a:schemeClr val="bg2"/>
            </a:solidFill>
            <a:miter lim="800000"/>
            <a:headEnd/>
            <a:tailEnd/>
          </a:ln>
          <a:effectLst/>
        </p:spPr>
        <p:txBody>
          <a:bodyPr>
            <a:spAutoFit/>
          </a:bodyPr>
          <a:lstStyle/>
          <a:p>
            <a:pPr algn="ctr">
              <a:spcBef>
                <a:spcPct val="50000"/>
              </a:spcBef>
            </a:pPr>
            <a:r>
              <a:rPr lang="en-GB">
                <a:solidFill>
                  <a:schemeClr val="bg2"/>
                </a:solidFill>
                <a:effectLst>
                  <a:outerShdw blurRad="38100" dist="38100" dir="2700000" algn="tl">
                    <a:srgbClr val="C0C0C0"/>
                  </a:outerShdw>
                </a:effectLst>
              </a:rPr>
              <a:t>Estimate distance or angle to acoustic source at distributed points (array)</a:t>
            </a:r>
          </a:p>
          <a:p>
            <a:pPr algn="ctr">
              <a:spcBef>
                <a:spcPct val="50000"/>
              </a:spcBef>
            </a:pPr>
            <a:r>
              <a:rPr lang="en-GB">
                <a:solidFill>
                  <a:schemeClr val="bg2"/>
                </a:solidFill>
                <a:effectLst>
                  <a:outerShdw blurRad="38100" dist="38100" dir="2700000" algn="tl">
                    <a:srgbClr val="C0C0C0"/>
                  </a:outerShdw>
                </a:effectLst>
              </a:rPr>
              <a:t>Calculate intersection of distances or crossing of angles</a:t>
            </a:r>
          </a:p>
        </p:txBody>
      </p:sp>
      <p:sp>
        <p:nvSpPr>
          <p:cNvPr id="252962" name="Text Box 34"/>
          <p:cNvSpPr txBox="1">
            <a:spLocks noChangeArrowheads="1"/>
          </p:cNvSpPr>
          <p:nvPr/>
        </p:nvSpPr>
        <p:spPr bwMode="auto">
          <a:xfrm>
            <a:off x="4859338" y="1700213"/>
            <a:ext cx="4105275" cy="1200150"/>
          </a:xfrm>
          <a:prstGeom prst="rect">
            <a:avLst/>
          </a:prstGeom>
          <a:solidFill>
            <a:schemeClr val="accent1">
              <a:lumMod val="25000"/>
              <a:lumOff val="75000"/>
            </a:schemeClr>
          </a:solidFill>
          <a:ln w="9525">
            <a:solidFill>
              <a:schemeClr val="bg2"/>
            </a:solidFill>
            <a:miter lim="800000"/>
            <a:headEnd/>
            <a:tailEnd/>
          </a:ln>
          <a:effectLst/>
        </p:spPr>
        <p:txBody>
          <a:bodyPr>
            <a:spAutoFit/>
          </a:bodyPr>
          <a:lstStyle/>
          <a:p>
            <a:pPr algn="ctr">
              <a:spcBef>
                <a:spcPct val="50000"/>
              </a:spcBef>
            </a:pPr>
            <a:r>
              <a:rPr lang="en-GB" dirty="0">
                <a:solidFill>
                  <a:schemeClr val="bg2"/>
                </a:solidFill>
                <a:effectLst>
                  <a:outerShdw blurRad="38100" dist="38100" dir="2700000" algn="tl">
                    <a:srgbClr val="C0C0C0"/>
                  </a:outerShdw>
                </a:effectLst>
              </a:rPr>
              <a:t>Given a set of acoustic sensors at known positions and an acoustic source whose position is unknown, estimate its location</a:t>
            </a:r>
          </a:p>
        </p:txBody>
      </p:sp>
      <p:sp>
        <p:nvSpPr>
          <p:cNvPr id="252964" name="WordArt 36"/>
          <p:cNvSpPr>
            <a:spLocks noChangeArrowheads="1" noChangeShapeType="1" noTextEdit="1"/>
          </p:cNvSpPr>
          <p:nvPr/>
        </p:nvSpPr>
        <p:spPr bwMode="auto">
          <a:xfrm rot="5400000">
            <a:off x="4200525" y="3657600"/>
            <a:ext cx="714375" cy="1266825"/>
          </a:xfrm>
          <a:prstGeom prst="rect">
            <a:avLst/>
          </a:prstGeom>
        </p:spPr>
        <p:txBody>
          <a:bodyPr vert="wordArtVert" wrap="none" fromWordArt="1">
            <a:prstTxWarp prst="textPlain">
              <a:avLst>
                <a:gd name="adj" fmla="val 50000"/>
              </a:avLst>
            </a:prstTxWarp>
          </a:bodyPr>
          <a:lstStyle/>
          <a:p>
            <a:pPr algn="ctr" fontAlgn="auto"/>
            <a:r>
              <a:rPr lang="de-CH" sz="7200" i="1" kern="10" dirty="0">
                <a:ln w="9525">
                  <a:solidFill>
                    <a:srgbClr val="800000"/>
                  </a:solidFill>
                  <a:round/>
                  <a:headEnd/>
                  <a:tailEnd/>
                </a:ln>
                <a:solidFill>
                  <a:srgbClr val="800000"/>
                </a:solidFill>
                <a:effectLst>
                  <a:outerShdw dist="35921" dir="2700000" algn="ctr" rotWithShape="0">
                    <a:srgbClr val="B2B2B2">
                      <a:alpha val="80000"/>
                    </a:srgbClr>
                  </a:outerShdw>
                </a:effectLst>
                <a:latin typeface="Arial Black"/>
              </a:rPr>
              <a:t>X</a:t>
            </a:r>
          </a:p>
        </p:txBody>
      </p:sp>
      <p:sp>
        <p:nvSpPr>
          <p:cNvPr id="24" name="Datumsplatzhalter 1"/>
          <p:cNvSpPr>
            <a:spLocks noGrp="1"/>
          </p:cNvSpPr>
          <p:nvPr>
            <p:ph type="dt" sz="quarter" idx="10"/>
          </p:nvPr>
        </p:nvSpPr>
        <p:spPr>
          <a:xfrm>
            <a:off x="263524" y="6629400"/>
            <a:ext cx="1822450" cy="457200"/>
          </a:xfrm>
        </p:spPr>
        <p:txBody>
          <a:bodyPr/>
          <a:lstStyle/>
          <a:p>
            <a:pPr>
              <a:defRPr/>
            </a:pPr>
            <a:fld id="{77C94B13-C3E3-4E44-A92B-9B7D941A1A8A}" type="datetime1">
              <a:rPr lang="en-US" sz="1200" smtClean="0"/>
              <a:pPr>
                <a:defRPr/>
              </a:pPr>
              <a:t>3/10/2010</a:t>
            </a:fld>
            <a:endParaRPr lang="de-DE" sz="1200" dirty="0">
              <a:cs typeface="ＭＳ Ｐゴシック"/>
            </a:endParaRPr>
          </a:p>
        </p:txBody>
      </p:sp>
      <p:pic>
        <p:nvPicPr>
          <p:cNvPr id="25" name="Picture 24" descr="Untitled.jpg"/>
          <p:cNvPicPr>
            <a:picLocks noChangeAspect="1"/>
          </p:cNvPicPr>
          <p:nvPr/>
        </p:nvPicPr>
        <p:blipFill>
          <a:blip r:embed="rId7" cstate="print"/>
          <a:stretch>
            <a:fillRect/>
          </a:stretch>
        </p:blipFill>
        <p:spPr>
          <a:xfrm>
            <a:off x="7215187" y="-1"/>
            <a:ext cx="1085851" cy="557213"/>
          </a:xfrm>
          <a:prstGeom prst="rect">
            <a:avLst/>
          </a:prstGeom>
        </p:spPr>
      </p:pic>
      <p:sp>
        <p:nvSpPr>
          <p:cNvPr id="26"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9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2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5295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5296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529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5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5295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295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5295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29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0" fill="hold" grpId="0" nodeType="clickEffect">
                                  <p:stCondLst>
                                    <p:cond delay="0"/>
                                  </p:stCondLst>
                                  <p:childTnLst>
                                    <p:set>
                                      <p:cBhvr>
                                        <p:cTn id="38" dur="1" fill="hold">
                                          <p:stCondLst>
                                            <p:cond delay="0"/>
                                          </p:stCondLst>
                                        </p:cTn>
                                        <p:tgtEl>
                                          <p:spTgt spid="252964"/>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529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56" grpId="0" animBg="1"/>
      <p:bldP spid="252956" grpId="1" animBg="1"/>
      <p:bldP spid="252961" grpId="0" animBg="1"/>
      <p:bldP spid="252962" grpId="0" animBg="1"/>
      <p:bldP spid="252962" grpId="1" animBg="1"/>
      <p:bldP spid="2529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lumMod val="65000"/>
                    <a:lumOff val="35000"/>
                  </a:schemeClr>
                </a:solidFill>
              </a:rPr>
              <a:t>Refrences</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pPr marL="266700" indent="-266700" eaLnBrk="1" hangingPunct="1">
              <a:buFont typeface="Arial" pitchFamily="34" charset="0"/>
              <a:buChar char="•"/>
            </a:pPr>
            <a:r>
              <a:rPr lang="en-US" dirty="0" smtClean="0">
                <a:solidFill>
                  <a:schemeClr val="tx1">
                    <a:lumMod val="65000"/>
                    <a:lumOff val="35000"/>
                  </a:schemeClr>
                </a:solidFill>
              </a:rPr>
              <a:t>VoxNet: An Interactive Rapidly Deployable Acoustic Monitoring Protocol By </a:t>
            </a:r>
          </a:p>
          <a:p>
            <a:pPr marL="533400" lvl="1" indent="-266700" eaLnBrk="1" hangingPunct="1">
              <a:buFont typeface="Arial" pitchFamily="34" charset="0"/>
              <a:buChar char="•"/>
            </a:pPr>
            <a:r>
              <a:rPr lang="en-US" dirty="0" smtClean="0">
                <a:solidFill>
                  <a:schemeClr val="tx1">
                    <a:lumMod val="65000"/>
                    <a:lumOff val="35000"/>
                  </a:schemeClr>
                </a:solidFill>
              </a:rPr>
              <a:t>Michel Allen Cogent Computing ARC Coventry University</a:t>
            </a:r>
          </a:p>
          <a:p>
            <a:pPr marL="533400" lvl="1" indent="-266700" eaLnBrk="1" hangingPunct="1">
              <a:buFont typeface="Arial" pitchFamily="34" charset="0"/>
              <a:buChar char="•"/>
            </a:pPr>
            <a:r>
              <a:rPr lang="en-US" dirty="0" smtClean="0">
                <a:solidFill>
                  <a:schemeClr val="tx1">
                    <a:lumMod val="65000"/>
                    <a:lumOff val="35000"/>
                  </a:schemeClr>
                </a:solidFill>
              </a:rPr>
              <a:t>Lewis </a:t>
            </a:r>
            <a:r>
              <a:rPr lang="en-US" dirty="0" err="1" smtClean="0">
                <a:solidFill>
                  <a:schemeClr val="tx1">
                    <a:lumMod val="65000"/>
                    <a:lumOff val="35000"/>
                  </a:schemeClr>
                </a:solidFill>
              </a:rPr>
              <a:t>Girod</a:t>
            </a:r>
            <a:r>
              <a:rPr lang="en-US" dirty="0" smtClean="0">
                <a:solidFill>
                  <a:schemeClr val="tx1">
                    <a:lumMod val="65000"/>
                    <a:lumOff val="35000"/>
                  </a:schemeClr>
                </a:solidFill>
              </a:rPr>
              <a:t>, Ryan Newton, Samuel Madden, MIT/CSAIL</a:t>
            </a:r>
          </a:p>
          <a:p>
            <a:pPr marL="533400" lvl="1" indent="-266700" eaLnBrk="1" hangingPunct="1">
              <a:buFont typeface="Arial" pitchFamily="34" charset="0"/>
              <a:buChar char="•"/>
            </a:pPr>
            <a:r>
              <a:rPr lang="en-US" dirty="0" smtClean="0">
                <a:solidFill>
                  <a:schemeClr val="tx1">
                    <a:lumMod val="65000"/>
                    <a:lumOff val="35000"/>
                  </a:schemeClr>
                </a:solidFill>
              </a:rPr>
              <a:t>Daniel Blumstein, Deborah </a:t>
            </a:r>
            <a:r>
              <a:rPr lang="en-US" dirty="0" err="1" smtClean="0">
                <a:solidFill>
                  <a:schemeClr val="tx1">
                    <a:lumMod val="65000"/>
                    <a:lumOff val="35000"/>
                  </a:schemeClr>
                </a:solidFill>
              </a:rPr>
              <a:t>Estrin</a:t>
            </a:r>
            <a:r>
              <a:rPr lang="en-US" dirty="0" smtClean="0">
                <a:solidFill>
                  <a:schemeClr val="tx1">
                    <a:lumMod val="65000"/>
                    <a:lumOff val="35000"/>
                  </a:schemeClr>
                </a:solidFill>
              </a:rPr>
              <a:t>, CENS, UCLA</a:t>
            </a:r>
          </a:p>
          <a:p>
            <a:pPr marL="266700" indent="-266700" eaLnBrk="1" hangingPunct="1">
              <a:buFont typeface="Arial" pitchFamily="34" charset="0"/>
              <a:buChar char="•"/>
            </a:pPr>
            <a:r>
              <a:rPr lang="en-US" dirty="0" smtClean="0">
                <a:solidFill>
                  <a:schemeClr val="tx1">
                    <a:lumMod val="65000"/>
                    <a:lumOff val="35000"/>
                  </a:schemeClr>
                </a:solidFill>
              </a:rPr>
              <a:t>Flush: A Reliable Bulk Transport Protocol for </a:t>
            </a:r>
            <a:r>
              <a:rPr lang="en-US" dirty="0" err="1" smtClean="0">
                <a:solidFill>
                  <a:schemeClr val="tx1">
                    <a:lumMod val="65000"/>
                    <a:lumOff val="35000"/>
                  </a:schemeClr>
                </a:solidFill>
              </a:rPr>
              <a:t>Multihop</a:t>
            </a:r>
            <a:r>
              <a:rPr lang="en-US" dirty="0" smtClean="0">
                <a:solidFill>
                  <a:schemeClr val="tx1">
                    <a:lumMod val="65000"/>
                    <a:lumOff val="35000"/>
                  </a:schemeClr>
                </a:solidFill>
              </a:rPr>
              <a:t> Wireless Networks By</a:t>
            </a:r>
          </a:p>
          <a:p>
            <a:pPr marL="533400" lvl="1" indent="-266700" eaLnBrk="1" hangingPunct="1">
              <a:buFont typeface="Arial" pitchFamily="34" charset="0"/>
              <a:buChar char="•"/>
            </a:pPr>
            <a:r>
              <a:rPr lang="en-US" dirty="0" err="1" smtClean="0">
                <a:solidFill>
                  <a:schemeClr val="tx1">
                    <a:lumMod val="65000"/>
                    <a:lumOff val="35000"/>
                  </a:schemeClr>
                </a:solidFill>
              </a:rPr>
              <a:t>Sakun</a:t>
            </a:r>
            <a:r>
              <a:rPr lang="en-US" dirty="0" smtClean="0">
                <a:solidFill>
                  <a:schemeClr val="tx1">
                    <a:lumMod val="65000"/>
                    <a:lumOff val="35000"/>
                  </a:schemeClr>
                </a:solidFill>
              </a:rPr>
              <a:t> Kim, Rodrigo </a:t>
            </a:r>
            <a:r>
              <a:rPr lang="en-US" dirty="0" err="1" smtClean="0">
                <a:solidFill>
                  <a:schemeClr val="tx1">
                    <a:lumMod val="65000"/>
                    <a:lumOff val="35000"/>
                  </a:schemeClr>
                </a:solidFill>
              </a:rPr>
              <a:t>Fonsecca</a:t>
            </a:r>
            <a:r>
              <a:rPr lang="en-US" dirty="0" smtClean="0">
                <a:solidFill>
                  <a:schemeClr val="tx1">
                    <a:lumMod val="65000"/>
                    <a:lumOff val="35000"/>
                  </a:schemeClr>
                </a:solidFill>
              </a:rPr>
              <a:t>, </a:t>
            </a:r>
            <a:r>
              <a:rPr lang="en-US" dirty="0" err="1" smtClean="0">
                <a:solidFill>
                  <a:schemeClr val="tx1">
                    <a:lumMod val="65000"/>
                    <a:lumOff val="35000"/>
                  </a:schemeClr>
                </a:solidFill>
              </a:rPr>
              <a:t>Prabal</a:t>
            </a:r>
            <a:r>
              <a:rPr lang="en-US" dirty="0" smtClean="0">
                <a:solidFill>
                  <a:schemeClr val="tx1">
                    <a:lumMod val="65000"/>
                    <a:lumOff val="35000"/>
                  </a:schemeClr>
                </a:solidFill>
              </a:rPr>
              <a:t> </a:t>
            </a:r>
            <a:r>
              <a:rPr lang="en-US" dirty="0" err="1" smtClean="0">
                <a:solidFill>
                  <a:schemeClr val="tx1">
                    <a:lumMod val="65000"/>
                    <a:lumOff val="35000"/>
                  </a:schemeClr>
                </a:solidFill>
              </a:rPr>
              <a:t>Dutta</a:t>
            </a:r>
            <a:r>
              <a:rPr lang="en-US" dirty="0" smtClean="0">
                <a:solidFill>
                  <a:schemeClr val="tx1">
                    <a:lumMod val="65000"/>
                    <a:lumOff val="35000"/>
                  </a:schemeClr>
                </a:solidFill>
              </a:rPr>
              <a:t>, </a:t>
            </a:r>
            <a:r>
              <a:rPr lang="en-US" dirty="0" err="1" smtClean="0">
                <a:solidFill>
                  <a:schemeClr val="tx1">
                    <a:lumMod val="65000"/>
                    <a:lumOff val="35000"/>
                  </a:schemeClr>
                </a:solidFill>
              </a:rPr>
              <a:t>Arsalan</a:t>
            </a:r>
            <a:r>
              <a:rPr lang="en-US" dirty="0" smtClean="0">
                <a:solidFill>
                  <a:schemeClr val="tx1">
                    <a:lumMod val="65000"/>
                    <a:lumOff val="35000"/>
                  </a:schemeClr>
                </a:solidFill>
              </a:rPr>
              <a:t> </a:t>
            </a:r>
            <a:r>
              <a:rPr lang="en-US" dirty="0" err="1" smtClean="0">
                <a:solidFill>
                  <a:schemeClr val="tx1">
                    <a:lumMod val="65000"/>
                    <a:lumOff val="35000"/>
                  </a:schemeClr>
                </a:solidFill>
              </a:rPr>
              <a:t>Tavakoli</a:t>
            </a:r>
            <a:r>
              <a:rPr lang="en-US" dirty="0" smtClean="0">
                <a:solidFill>
                  <a:schemeClr val="tx1">
                    <a:lumMod val="65000"/>
                    <a:lumOff val="35000"/>
                  </a:schemeClr>
                </a:solidFill>
              </a:rPr>
              <a:t>, David Culler, Philip Levis, Computer Science Division, UC Berkeley</a:t>
            </a:r>
          </a:p>
          <a:p>
            <a:pPr marL="533400" lvl="1" indent="-266700" eaLnBrk="1" hangingPunct="1">
              <a:buFont typeface="Arial" pitchFamily="34" charset="0"/>
              <a:buChar char="•"/>
            </a:pPr>
            <a:r>
              <a:rPr lang="en-US" dirty="0" smtClean="0">
                <a:solidFill>
                  <a:schemeClr val="tx1">
                    <a:lumMod val="65000"/>
                    <a:lumOff val="35000"/>
                  </a:schemeClr>
                </a:solidFill>
              </a:rPr>
              <a:t>Scott </a:t>
            </a:r>
            <a:r>
              <a:rPr lang="en-US" dirty="0" err="1" smtClean="0">
                <a:solidFill>
                  <a:schemeClr val="tx1">
                    <a:lumMod val="65000"/>
                    <a:lumOff val="35000"/>
                  </a:schemeClr>
                </a:solidFill>
              </a:rPr>
              <a:t>Shenker</a:t>
            </a:r>
            <a:r>
              <a:rPr lang="en-US" dirty="0" smtClean="0">
                <a:solidFill>
                  <a:schemeClr val="tx1">
                    <a:lumMod val="65000"/>
                    <a:lumOff val="35000"/>
                  </a:schemeClr>
                </a:solidFill>
              </a:rPr>
              <a:t>, ICSI 1947 Center Street Berkeley, CA 94704</a:t>
            </a:r>
          </a:p>
          <a:p>
            <a:pPr marL="533400" lvl="1" indent="-266700" eaLnBrk="1" hangingPunct="1">
              <a:buFont typeface="Arial" pitchFamily="34" charset="0"/>
              <a:buChar char="•"/>
            </a:pPr>
            <a:r>
              <a:rPr lang="en-US" dirty="0" smtClean="0">
                <a:solidFill>
                  <a:schemeClr val="tx1">
                    <a:lumMod val="65000"/>
                    <a:lumOff val="35000"/>
                  </a:schemeClr>
                </a:solidFill>
              </a:rPr>
              <a:t>Ion </a:t>
            </a:r>
            <a:r>
              <a:rPr lang="en-US" dirty="0" err="1" smtClean="0">
                <a:solidFill>
                  <a:schemeClr val="tx1">
                    <a:lumMod val="65000"/>
                    <a:lumOff val="35000"/>
                  </a:schemeClr>
                </a:solidFill>
              </a:rPr>
              <a:t>Stoica</a:t>
            </a:r>
            <a:r>
              <a:rPr lang="en-US" dirty="0" smtClean="0">
                <a:solidFill>
                  <a:schemeClr val="tx1">
                    <a:lumMod val="65000"/>
                    <a:lumOff val="35000"/>
                  </a:schemeClr>
                </a:solidFill>
              </a:rPr>
              <a:t>, Computer Systems Lab, </a:t>
            </a:r>
            <a:r>
              <a:rPr lang="en-US" dirty="0" err="1" smtClean="0">
                <a:solidFill>
                  <a:schemeClr val="tx1">
                    <a:lumMod val="65000"/>
                    <a:lumOff val="35000"/>
                  </a:schemeClr>
                </a:solidFill>
              </a:rPr>
              <a:t>Satnford</a:t>
            </a:r>
            <a:r>
              <a:rPr lang="en-US" dirty="0" smtClean="0">
                <a:solidFill>
                  <a:schemeClr val="tx1">
                    <a:lumMod val="65000"/>
                    <a:lumOff val="35000"/>
                  </a:schemeClr>
                </a:solidFill>
              </a:rPr>
              <a:t> University </a:t>
            </a:r>
          </a:p>
          <a:p>
            <a:pPr marL="533400" lvl="1" indent="-266700" eaLnBrk="1" hangingPunct="1">
              <a:buNone/>
            </a:pPr>
            <a:endParaRPr lang="en-US" dirty="0" smtClean="0">
              <a:solidFill>
                <a:schemeClr val="tx1">
                  <a:lumMod val="65000"/>
                  <a:lumOff val="35000"/>
                </a:schemeClr>
              </a:solidFill>
            </a:endParaRPr>
          </a:p>
          <a:p>
            <a:endParaRPr lang="en-US"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pPr>
              <a:defRPr/>
            </a:pPr>
            <a:fld id="{13BAFA69-550C-470B-88B2-5BD3FB636FE3}" type="datetime1">
              <a:rPr lang="en-US" sz="1200" smtClean="0"/>
              <a:pPr>
                <a:defRPr/>
              </a:pPr>
              <a:t>3/10/2010</a:t>
            </a:fld>
            <a:endParaRPr lang="de-DE" sz="1200" dirty="0"/>
          </a:p>
        </p:txBody>
      </p:sp>
      <p:sp>
        <p:nvSpPr>
          <p:cNvPr id="5" name="Slide Number Placeholder 4"/>
          <p:cNvSpPr>
            <a:spLocks noGrp="1"/>
          </p:cNvSpPr>
          <p:nvPr>
            <p:ph type="sldNum" sz="quarter" idx="11"/>
          </p:nvPr>
        </p:nvSpPr>
        <p:spPr/>
        <p:txBody>
          <a:bodyPr/>
          <a:lstStyle/>
          <a:p>
            <a:pPr>
              <a:defRPr/>
            </a:pPr>
            <a:fld id="{823D078E-B218-412C-93D4-087A70146086}" type="slidenum">
              <a:rPr lang="de-DE" sz="1200" smtClean="0"/>
              <a:pPr>
                <a:defRPr/>
              </a:pPr>
              <a:t>40</a:t>
            </a:fld>
            <a:endParaRPr lang="de-DE" sz="1200" dirty="0"/>
          </a:p>
        </p:txBody>
      </p:sp>
      <p:pic>
        <p:nvPicPr>
          <p:cNvPr id="7" name="Picture 6"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9"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3214688"/>
            <a:ext cx="8382000" cy="766762"/>
          </a:xfrm>
        </p:spPr>
        <p:txBody>
          <a:bodyPr/>
          <a:lstStyle/>
          <a:p>
            <a:pPr algn="ctr"/>
            <a:r>
              <a:rPr lang="en-US" sz="4000" dirty="0" smtClean="0">
                <a:solidFill>
                  <a:schemeClr val="tx1">
                    <a:lumMod val="65000"/>
                    <a:lumOff val="35000"/>
                  </a:schemeClr>
                </a:solidFill>
              </a:rPr>
              <a:t>Questions?</a:t>
            </a:r>
            <a:endParaRPr lang="en-US" sz="4000"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pPr>
              <a:defRPr/>
            </a:pPr>
            <a:fld id="{5420999B-E5B3-4C0B-A133-07E3D7D8E8EC}" type="datetime1">
              <a:rPr lang="en-US" sz="1200" smtClean="0"/>
              <a:pPr>
                <a:defRPr/>
              </a:pPr>
              <a:t>3/10/2010</a:t>
            </a:fld>
            <a:endParaRPr lang="de-DE" sz="1200" dirty="0"/>
          </a:p>
        </p:txBody>
      </p:sp>
      <p:sp>
        <p:nvSpPr>
          <p:cNvPr id="5" name="Slide Number Placeholder 4"/>
          <p:cNvSpPr>
            <a:spLocks noGrp="1"/>
          </p:cNvSpPr>
          <p:nvPr>
            <p:ph type="sldNum" sz="quarter" idx="11"/>
          </p:nvPr>
        </p:nvSpPr>
        <p:spPr/>
        <p:txBody>
          <a:bodyPr/>
          <a:lstStyle/>
          <a:p>
            <a:pPr>
              <a:defRPr/>
            </a:pPr>
            <a:fld id="{823D078E-B218-412C-93D4-087A70146086}" type="slidenum">
              <a:rPr lang="de-DE" sz="1200" smtClean="0"/>
              <a:pPr>
                <a:defRPr/>
              </a:pPr>
              <a:t>41</a:t>
            </a:fld>
            <a:endParaRPr lang="de-DE" sz="1200" dirty="0"/>
          </a:p>
        </p:txBody>
      </p:sp>
      <p:pic>
        <p:nvPicPr>
          <p:cNvPr id="6" name="Picture 5"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8"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Applications</a:t>
            </a:r>
            <a:endParaRPr lang="de-CH" dirty="0">
              <a:solidFill>
                <a:schemeClr val="tx1">
                  <a:lumMod val="65000"/>
                  <a:lumOff val="35000"/>
                </a:schemeClr>
              </a:solidFill>
            </a:endParaRPr>
          </a:p>
        </p:txBody>
      </p:sp>
      <p:sp>
        <p:nvSpPr>
          <p:cNvPr id="3" name="Content Placeholder 2"/>
          <p:cNvSpPr>
            <a:spLocks noGrp="1"/>
          </p:cNvSpPr>
          <p:nvPr>
            <p:ph idx="1"/>
          </p:nvPr>
        </p:nvSpPr>
        <p:spPr>
          <a:xfrm>
            <a:off x="381000" y="1622421"/>
            <a:ext cx="8382000" cy="4678362"/>
          </a:xfrm>
        </p:spPr>
        <p:txBody>
          <a:bodyPr/>
          <a:lstStyle/>
          <a:p>
            <a:r>
              <a:rPr lang="en-US" dirty="0" smtClean="0">
                <a:solidFill>
                  <a:schemeClr val="tx1">
                    <a:lumMod val="65000"/>
                    <a:lumOff val="35000"/>
                  </a:schemeClr>
                </a:solidFill>
              </a:rPr>
              <a:t>Gunshot Localization</a:t>
            </a:r>
          </a:p>
          <a:p>
            <a:r>
              <a:rPr lang="en-US" dirty="0" smtClean="0">
                <a:solidFill>
                  <a:schemeClr val="tx1">
                    <a:lumMod val="65000"/>
                    <a:lumOff val="35000"/>
                  </a:schemeClr>
                </a:solidFill>
              </a:rPr>
              <a:t>Acoustic Intrusion Detection</a:t>
            </a:r>
          </a:p>
          <a:p>
            <a:r>
              <a:rPr lang="en-US" dirty="0" smtClean="0">
                <a:solidFill>
                  <a:schemeClr val="tx1">
                    <a:lumMod val="65000"/>
                    <a:lumOff val="35000"/>
                  </a:schemeClr>
                </a:solidFill>
              </a:rPr>
              <a:t>Biological Acoustic Studies</a:t>
            </a:r>
          </a:p>
          <a:p>
            <a:r>
              <a:rPr lang="en-US" dirty="0" smtClean="0">
                <a:solidFill>
                  <a:schemeClr val="tx1">
                    <a:lumMod val="65000"/>
                    <a:lumOff val="35000"/>
                  </a:schemeClr>
                </a:solidFill>
              </a:rPr>
              <a:t>Person Tracking</a:t>
            </a:r>
          </a:p>
          <a:p>
            <a:r>
              <a:rPr lang="en-US" dirty="0" smtClean="0">
                <a:solidFill>
                  <a:schemeClr val="tx1">
                    <a:lumMod val="65000"/>
                    <a:lumOff val="35000"/>
                  </a:schemeClr>
                </a:solidFill>
              </a:rPr>
              <a:t>Speaker Localization</a:t>
            </a:r>
          </a:p>
          <a:p>
            <a:r>
              <a:rPr lang="en-US" dirty="0" smtClean="0">
                <a:solidFill>
                  <a:schemeClr val="tx1">
                    <a:lumMod val="65000"/>
                    <a:lumOff val="35000"/>
                  </a:schemeClr>
                </a:solidFill>
              </a:rPr>
              <a:t>Smart  Conference Rooms</a:t>
            </a:r>
          </a:p>
          <a:p>
            <a:r>
              <a:rPr lang="en-US" dirty="0" smtClean="0">
                <a:solidFill>
                  <a:schemeClr val="tx1">
                    <a:lumMod val="65000"/>
                    <a:lumOff val="35000"/>
                  </a:schemeClr>
                </a:solidFill>
              </a:rPr>
              <a:t>And many more</a:t>
            </a:r>
            <a:endParaRPr lang="de-CH" dirty="0">
              <a:solidFill>
                <a:schemeClr val="tx1">
                  <a:lumMod val="65000"/>
                  <a:lumOff val="35000"/>
                </a:schemeClr>
              </a:solidFill>
            </a:endParaRPr>
          </a:p>
        </p:txBody>
      </p:sp>
      <p:sp>
        <p:nvSpPr>
          <p:cNvPr id="5" name="Slide Number Placeholder 4"/>
          <p:cNvSpPr>
            <a:spLocks noGrp="1"/>
          </p:cNvSpPr>
          <p:nvPr>
            <p:ph type="sldNum" sz="quarter" idx="11"/>
          </p:nvPr>
        </p:nvSpPr>
        <p:spPr/>
        <p:txBody>
          <a:bodyPr/>
          <a:lstStyle/>
          <a:p>
            <a:pPr>
              <a:defRPr/>
            </a:pPr>
            <a:fld id="{823D078E-B218-412C-93D4-087A70146086}" type="slidenum">
              <a:rPr lang="de-DE" sz="1200" smtClean="0"/>
              <a:pPr>
                <a:defRPr/>
              </a:pPr>
              <a:t>5</a:t>
            </a:fld>
            <a:endParaRPr lang="de-DE" sz="1200" dirty="0"/>
          </a:p>
        </p:txBody>
      </p:sp>
      <p:sp>
        <p:nvSpPr>
          <p:cNvPr id="8" name="Datumsplatzhalter 1"/>
          <p:cNvSpPr>
            <a:spLocks noGrp="1"/>
          </p:cNvSpPr>
          <p:nvPr>
            <p:ph type="dt" sz="quarter" idx="10"/>
          </p:nvPr>
        </p:nvSpPr>
        <p:spPr>
          <a:xfrm>
            <a:off x="263524" y="6629400"/>
            <a:ext cx="1822450" cy="457200"/>
          </a:xfrm>
        </p:spPr>
        <p:txBody>
          <a:bodyPr/>
          <a:lstStyle/>
          <a:p>
            <a:pPr>
              <a:defRPr/>
            </a:pPr>
            <a:fld id="{1807F388-2A67-4D32-8BF1-D0445CC5F222}" type="datetime1">
              <a:rPr lang="en-US" sz="1200" smtClean="0"/>
              <a:pPr>
                <a:defRPr/>
              </a:pPr>
              <a:t>3/10/2010</a:t>
            </a:fld>
            <a:endParaRPr lang="de-DE" sz="1200" dirty="0">
              <a:cs typeface="ＭＳ Ｐゴシック"/>
            </a:endParaRPr>
          </a:p>
        </p:txBody>
      </p:sp>
      <p:pic>
        <p:nvPicPr>
          <p:cNvPr id="9" name="Picture 8"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0"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4F68920-F11C-4031-B4A4-AECAB576D491}" type="slidenum">
              <a:rPr lang="en-GB" sz="1200"/>
              <a:pPr/>
              <a:t>6</a:t>
            </a:fld>
            <a:endParaRPr lang="en-GB" sz="1200" dirty="0"/>
          </a:p>
        </p:txBody>
      </p:sp>
      <p:sp>
        <p:nvSpPr>
          <p:cNvPr id="325634" name="Rectangle 2"/>
          <p:cNvSpPr>
            <a:spLocks noGrp="1" noRot="1" noChangeArrowheads="1"/>
          </p:cNvSpPr>
          <p:nvPr>
            <p:ph type="title"/>
          </p:nvPr>
        </p:nvSpPr>
        <p:spPr>
          <a:xfrm>
            <a:off x="381000" y="1000126"/>
            <a:ext cx="8382000" cy="766762"/>
          </a:xfrm>
        </p:spPr>
        <p:txBody>
          <a:bodyPr/>
          <a:lstStyle/>
          <a:p>
            <a:r>
              <a:rPr lang="en-GB" dirty="0" smtClean="0">
                <a:solidFill>
                  <a:schemeClr val="tx1">
                    <a:lumMod val="65000"/>
                    <a:lumOff val="35000"/>
                  </a:schemeClr>
                </a:solidFill>
              </a:rPr>
              <a:t>Challenges</a:t>
            </a:r>
            <a:endParaRPr lang="en-US" dirty="0">
              <a:solidFill>
                <a:schemeClr val="tx1">
                  <a:lumMod val="65000"/>
                  <a:lumOff val="35000"/>
                </a:schemeClr>
              </a:solidFill>
            </a:endParaRPr>
          </a:p>
        </p:txBody>
      </p:sp>
      <p:sp>
        <p:nvSpPr>
          <p:cNvPr id="325635" name="Rectangle 3"/>
          <p:cNvSpPr>
            <a:spLocks noGrp="1" noChangeArrowheads="1"/>
          </p:cNvSpPr>
          <p:nvPr>
            <p:ph type="body" idx="1"/>
          </p:nvPr>
        </p:nvSpPr>
        <p:spPr>
          <a:xfrm>
            <a:off x="381000" y="1579557"/>
            <a:ext cx="8382000" cy="4678362"/>
          </a:xfrm>
        </p:spPr>
        <p:txBody>
          <a:bodyPr/>
          <a:lstStyle/>
          <a:p>
            <a:r>
              <a:rPr lang="en-US" dirty="0">
                <a:solidFill>
                  <a:schemeClr val="tx1">
                    <a:lumMod val="65000"/>
                    <a:lumOff val="35000"/>
                  </a:schemeClr>
                </a:solidFill>
              </a:rPr>
              <a:t>Acoustic sensing requires high sample rates</a:t>
            </a:r>
          </a:p>
          <a:p>
            <a:pPr lvl="1"/>
            <a:r>
              <a:rPr lang="en-GB" sz="2400" dirty="0">
                <a:solidFill>
                  <a:schemeClr val="tx1">
                    <a:lumMod val="65000"/>
                    <a:lumOff val="35000"/>
                  </a:schemeClr>
                </a:solidFill>
              </a:rPr>
              <a:t>Cannot simply sense and send</a:t>
            </a:r>
          </a:p>
          <a:p>
            <a:pPr lvl="1"/>
            <a:r>
              <a:rPr lang="en-GB" sz="2400" dirty="0">
                <a:solidFill>
                  <a:schemeClr val="tx1">
                    <a:lumMod val="65000"/>
                    <a:lumOff val="35000"/>
                  </a:schemeClr>
                </a:solidFill>
              </a:rPr>
              <a:t>Implies on-node, in-network processing</a:t>
            </a:r>
          </a:p>
          <a:p>
            <a:pPr lvl="1"/>
            <a:r>
              <a:rPr lang="en-GB" sz="2400" dirty="0">
                <a:solidFill>
                  <a:schemeClr val="tx1">
                    <a:lumMod val="65000"/>
                    <a:lumOff val="35000"/>
                  </a:schemeClr>
                </a:solidFill>
              </a:rPr>
              <a:t>Indicative of generic high data rate applications</a:t>
            </a:r>
          </a:p>
          <a:p>
            <a:r>
              <a:rPr lang="en-US" dirty="0">
                <a:solidFill>
                  <a:schemeClr val="tx1">
                    <a:lumMod val="65000"/>
                    <a:lumOff val="35000"/>
                  </a:schemeClr>
                </a:solidFill>
              </a:rPr>
              <a:t>A real-life application, with real motivation</a:t>
            </a:r>
          </a:p>
          <a:p>
            <a:pPr lvl="1"/>
            <a:r>
              <a:rPr lang="en-GB" sz="2400" dirty="0">
                <a:solidFill>
                  <a:schemeClr val="tx1">
                    <a:lumMod val="65000"/>
                    <a:lumOff val="35000"/>
                  </a:schemeClr>
                </a:solidFill>
              </a:rPr>
              <a:t>Real life brings deployment and evaluation problems which must be resolved</a:t>
            </a:r>
            <a:endParaRPr lang="en-US" sz="2400" dirty="0">
              <a:solidFill>
                <a:schemeClr val="tx1">
                  <a:lumMod val="65000"/>
                  <a:lumOff val="35000"/>
                </a:schemeClr>
              </a:solidFill>
            </a:endParaRPr>
          </a:p>
        </p:txBody>
      </p:sp>
      <p:sp>
        <p:nvSpPr>
          <p:cNvPr id="7" name="Datumsplatzhalter 1"/>
          <p:cNvSpPr>
            <a:spLocks noGrp="1"/>
          </p:cNvSpPr>
          <p:nvPr>
            <p:ph type="dt" sz="quarter" idx="10"/>
          </p:nvPr>
        </p:nvSpPr>
        <p:spPr>
          <a:xfrm>
            <a:off x="263524" y="6629400"/>
            <a:ext cx="1822450" cy="457200"/>
          </a:xfrm>
        </p:spPr>
        <p:txBody>
          <a:bodyPr/>
          <a:lstStyle/>
          <a:p>
            <a:pPr>
              <a:defRPr/>
            </a:pPr>
            <a:fld id="{292F68D3-0A15-4685-88AD-B2D39EB89A70}" type="datetime1">
              <a:rPr lang="en-US" sz="1200" smtClean="0"/>
              <a:pPr>
                <a:defRPr/>
              </a:pPr>
              <a:t>3/10/2010</a:t>
            </a:fld>
            <a:endParaRPr lang="de-DE" sz="1200" dirty="0">
              <a:cs typeface="ＭＳ Ｐゴシック"/>
            </a:endParaRPr>
          </a:p>
        </p:txBody>
      </p:sp>
      <p:pic>
        <p:nvPicPr>
          <p:cNvPr id="9" name="Picture 8"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10"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Acoustic Monitoring using VoxNet</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dirty="0" smtClean="0">
                <a:solidFill>
                  <a:schemeClr val="tx1">
                    <a:lumMod val="65000"/>
                    <a:lumOff val="35000"/>
                  </a:schemeClr>
                </a:solidFill>
              </a:rPr>
              <a:t>VoxNet is a complete hardware and software platform for distributing acoustic monitoring applications. </a:t>
            </a:r>
            <a:endParaRPr lang="en-US"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pPr>
              <a:defRPr/>
            </a:pPr>
            <a:fld id="{5420999B-E5B3-4C0B-A133-07E3D7D8E8EC}" type="datetime1">
              <a:rPr lang="en-US" sz="1200" smtClean="0"/>
              <a:pPr>
                <a:defRPr/>
              </a:pPr>
              <a:t>3/10/2010</a:t>
            </a:fld>
            <a:endParaRPr lang="de-DE" sz="1200" dirty="0"/>
          </a:p>
        </p:txBody>
      </p:sp>
      <p:sp>
        <p:nvSpPr>
          <p:cNvPr id="5" name="Slide Number Placeholder 4"/>
          <p:cNvSpPr>
            <a:spLocks noGrp="1"/>
          </p:cNvSpPr>
          <p:nvPr>
            <p:ph type="sldNum" sz="quarter" idx="11"/>
          </p:nvPr>
        </p:nvSpPr>
        <p:spPr/>
        <p:txBody>
          <a:bodyPr/>
          <a:lstStyle/>
          <a:p>
            <a:pPr>
              <a:defRPr/>
            </a:pPr>
            <a:fld id="{823D078E-B218-412C-93D4-087A70146086}" type="slidenum">
              <a:rPr lang="de-DE" sz="1200" smtClean="0"/>
              <a:pPr>
                <a:defRPr/>
              </a:pPr>
              <a:t>7</a:t>
            </a:fld>
            <a:endParaRPr lang="de-DE" sz="1200" dirty="0"/>
          </a:p>
        </p:txBody>
      </p:sp>
      <p:pic>
        <p:nvPicPr>
          <p:cNvPr id="7" name="Picture 6" descr="Untitled.jpg"/>
          <p:cNvPicPr>
            <a:picLocks noChangeAspect="1"/>
          </p:cNvPicPr>
          <p:nvPr/>
        </p:nvPicPr>
        <p:blipFill>
          <a:blip r:embed="rId2" cstate="print"/>
          <a:stretch>
            <a:fillRect/>
          </a:stretch>
        </p:blipFill>
        <p:spPr>
          <a:xfrm>
            <a:off x="7215187" y="-1"/>
            <a:ext cx="1085851" cy="557213"/>
          </a:xfrm>
          <a:prstGeom prst="rect">
            <a:avLst/>
          </a:prstGeom>
        </p:spPr>
      </p:pic>
      <p:sp>
        <p:nvSpPr>
          <p:cNvPr id="8"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pic>
        <p:nvPicPr>
          <p:cNvPr id="9" name="Picture 11" descr="v2_ensbox_outsides"/>
          <p:cNvPicPr>
            <a:picLocks noChangeAspect="1" noChangeArrowheads="1"/>
          </p:cNvPicPr>
          <p:nvPr/>
        </p:nvPicPr>
        <p:blipFill>
          <a:blip r:embed="rId3" cstate="print"/>
          <a:srcRect l="7208" r="17302"/>
          <a:stretch>
            <a:fillRect/>
          </a:stretch>
        </p:blipFill>
        <p:spPr bwMode="auto">
          <a:xfrm>
            <a:off x="785813" y="2771775"/>
            <a:ext cx="2409176" cy="2971800"/>
          </a:xfrm>
          <a:prstGeom prst="rect">
            <a:avLst/>
          </a:prstGeom>
          <a:noFill/>
          <a:ln w="9525">
            <a:noFill/>
            <a:miter lim="800000"/>
            <a:headEnd/>
            <a:tailEnd/>
          </a:ln>
        </p:spPr>
      </p:pic>
      <p:pic>
        <p:nvPicPr>
          <p:cNvPr id="10" name="Picture 12" descr="v2_ensbox_insides"/>
          <p:cNvPicPr>
            <a:picLocks noChangeAspect="1" noChangeArrowheads="1"/>
          </p:cNvPicPr>
          <p:nvPr/>
        </p:nvPicPr>
        <p:blipFill>
          <a:blip r:embed="rId4" cstate="print"/>
          <a:srcRect l="17302" r="14418"/>
          <a:stretch>
            <a:fillRect/>
          </a:stretch>
        </p:blipFill>
        <p:spPr bwMode="auto">
          <a:xfrm>
            <a:off x="3486169" y="2786064"/>
            <a:ext cx="2317994" cy="2971800"/>
          </a:xfrm>
          <a:prstGeom prst="rect">
            <a:avLst/>
          </a:prstGeom>
          <a:noFill/>
          <a:ln w="9525">
            <a:noFill/>
            <a:miter lim="800000"/>
            <a:headEnd/>
            <a:tailEnd/>
          </a:ln>
        </p:spPr>
      </p:pic>
      <p:pic>
        <p:nvPicPr>
          <p:cNvPr id="89089" name="Picture 1"/>
          <p:cNvPicPr>
            <a:picLocks noChangeAspect="1" noChangeArrowheads="1"/>
          </p:cNvPicPr>
          <p:nvPr/>
        </p:nvPicPr>
        <p:blipFill>
          <a:blip r:embed="rId5" cstate="print"/>
          <a:srcRect/>
          <a:stretch>
            <a:fillRect/>
          </a:stretch>
        </p:blipFill>
        <p:spPr bwMode="auto">
          <a:xfrm>
            <a:off x="6134113" y="2767010"/>
            <a:ext cx="2204248" cy="2971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1"/>
          </p:nvPr>
        </p:nvSpPr>
        <p:spPr/>
        <p:txBody>
          <a:bodyPr/>
          <a:lstStyle/>
          <a:p>
            <a:fld id="{40453553-0375-4D06-8A07-B24D9EF9FAEA}" type="slidenum">
              <a:rPr lang="en-GB" sz="1200"/>
              <a:pPr/>
              <a:t>8</a:t>
            </a:fld>
            <a:endParaRPr lang="en-GB" sz="1200" dirty="0"/>
          </a:p>
        </p:txBody>
      </p:sp>
      <p:sp>
        <p:nvSpPr>
          <p:cNvPr id="178241" name="Rectangle 65"/>
          <p:cNvSpPr>
            <a:spLocks noChangeArrowheads="1"/>
          </p:cNvSpPr>
          <p:nvPr/>
        </p:nvSpPr>
        <p:spPr bwMode="auto">
          <a:xfrm>
            <a:off x="46038" y="2133600"/>
            <a:ext cx="6254750" cy="3457575"/>
          </a:xfrm>
          <a:prstGeom prst="rect">
            <a:avLst/>
          </a:prstGeom>
          <a:solidFill>
            <a:schemeClr val="bg1"/>
          </a:solidFill>
          <a:ln w="9525">
            <a:noFill/>
            <a:miter lim="800000"/>
            <a:headEnd/>
            <a:tailEnd/>
          </a:ln>
          <a:effectLst/>
        </p:spPr>
        <p:txBody>
          <a:bodyPr wrap="none" anchor="ctr"/>
          <a:lstStyle/>
          <a:p>
            <a:endParaRPr lang="de-CH"/>
          </a:p>
        </p:txBody>
      </p:sp>
      <p:sp>
        <p:nvSpPr>
          <p:cNvPr id="178178" name="Rectangle 2"/>
          <p:cNvSpPr>
            <a:spLocks noGrp="1" noRot="1" noChangeArrowheads="1"/>
          </p:cNvSpPr>
          <p:nvPr>
            <p:ph type="title"/>
          </p:nvPr>
        </p:nvSpPr>
        <p:spPr/>
        <p:txBody>
          <a:bodyPr/>
          <a:lstStyle/>
          <a:p>
            <a:r>
              <a:rPr lang="en-GB" dirty="0" err="1">
                <a:solidFill>
                  <a:schemeClr val="tx1">
                    <a:lumMod val="65000"/>
                    <a:lumOff val="35000"/>
                  </a:schemeClr>
                </a:solidFill>
              </a:rPr>
              <a:t>VoxNet</a:t>
            </a:r>
            <a:r>
              <a:rPr lang="en-GB" dirty="0">
                <a:solidFill>
                  <a:schemeClr val="tx1">
                    <a:lumMod val="65000"/>
                    <a:lumOff val="35000"/>
                  </a:schemeClr>
                </a:solidFill>
              </a:rPr>
              <a:t> architecture</a:t>
            </a:r>
          </a:p>
        </p:txBody>
      </p:sp>
      <p:sp>
        <p:nvSpPr>
          <p:cNvPr id="178195" name="Line 19"/>
          <p:cNvSpPr>
            <a:spLocks noChangeAspect="1" noChangeShapeType="1"/>
          </p:cNvSpPr>
          <p:nvPr/>
        </p:nvSpPr>
        <p:spPr bwMode="auto">
          <a:xfrm>
            <a:off x="806450" y="4105275"/>
            <a:ext cx="2019300" cy="117475"/>
          </a:xfrm>
          <a:prstGeom prst="line">
            <a:avLst/>
          </a:prstGeom>
          <a:noFill/>
          <a:ln w="9525">
            <a:solidFill>
              <a:schemeClr val="tx1"/>
            </a:solidFill>
            <a:round/>
            <a:headEnd type="triangle" w="med" len="med"/>
            <a:tailEnd type="triangle" w="med" len="med"/>
          </a:ln>
          <a:effectLst/>
        </p:spPr>
        <p:txBody>
          <a:bodyPr/>
          <a:lstStyle/>
          <a:p>
            <a:endParaRPr lang="de-CH"/>
          </a:p>
        </p:txBody>
      </p:sp>
      <p:sp>
        <p:nvSpPr>
          <p:cNvPr id="178196" name="Line 20"/>
          <p:cNvSpPr>
            <a:spLocks noChangeAspect="1" noChangeShapeType="1"/>
          </p:cNvSpPr>
          <p:nvPr/>
        </p:nvSpPr>
        <p:spPr bwMode="auto">
          <a:xfrm flipV="1">
            <a:off x="568325" y="3332163"/>
            <a:ext cx="177800" cy="474662"/>
          </a:xfrm>
          <a:prstGeom prst="line">
            <a:avLst/>
          </a:prstGeom>
          <a:noFill/>
          <a:ln w="9525">
            <a:solidFill>
              <a:schemeClr val="tx1"/>
            </a:solidFill>
            <a:round/>
            <a:headEnd type="triangle" w="med" len="med"/>
            <a:tailEnd type="triangle" w="med" len="med"/>
          </a:ln>
          <a:effectLst/>
        </p:spPr>
        <p:txBody>
          <a:bodyPr/>
          <a:lstStyle/>
          <a:p>
            <a:endParaRPr lang="de-CH"/>
          </a:p>
        </p:txBody>
      </p:sp>
      <p:sp>
        <p:nvSpPr>
          <p:cNvPr id="178197" name="Line 21"/>
          <p:cNvSpPr>
            <a:spLocks noChangeAspect="1" noChangeShapeType="1"/>
          </p:cNvSpPr>
          <p:nvPr/>
        </p:nvSpPr>
        <p:spPr bwMode="auto">
          <a:xfrm>
            <a:off x="925513" y="2976563"/>
            <a:ext cx="2019300" cy="117475"/>
          </a:xfrm>
          <a:prstGeom prst="line">
            <a:avLst/>
          </a:prstGeom>
          <a:noFill/>
          <a:ln w="9525">
            <a:solidFill>
              <a:schemeClr val="tx1"/>
            </a:solidFill>
            <a:round/>
            <a:headEnd type="triangle" w="med" len="med"/>
            <a:tailEnd type="triangle" w="med" len="med"/>
          </a:ln>
          <a:effectLst/>
        </p:spPr>
        <p:txBody>
          <a:bodyPr/>
          <a:lstStyle/>
          <a:p>
            <a:endParaRPr lang="de-CH"/>
          </a:p>
        </p:txBody>
      </p:sp>
      <p:sp>
        <p:nvSpPr>
          <p:cNvPr id="178198" name="Line 22"/>
          <p:cNvSpPr>
            <a:spLocks noChangeAspect="1" noChangeShapeType="1"/>
          </p:cNvSpPr>
          <p:nvPr/>
        </p:nvSpPr>
        <p:spPr bwMode="auto">
          <a:xfrm flipV="1">
            <a:off x="3360738" y="3451225"/>
            <a:ext cx="119062" cy="534988"/>
          </a:xfrm>
          <a:prstGeom prst="line">
            <a:avLst/>
          </a:prstGeom>
          <a:noFill/>
          <a:ln w="9525">
            <a:solidFill>
              <a:schemeClr val="tx1"/>
            </a:solidFill>
            <a:round/>
            <a:headEnd type="triangle" w="med" len="med"/>
            <a:tailEnd type="triangle" w="med" len="med"/>
          </a:ln>
          <a:effectLst/>
        </p:spPr>
        <p:txBody>
          <a:bodyPr/>
          <a:lstStyle/>
          <a:p>
            <a:endParaRPr lang="de-CH"/>
          </a:p>
        </p:txBody>
      </p:sp>
      <p:sp>
        <p:nvSpPr>
          <p:cNvPr id="178200" name="Line 24"/>
          <p:cNvSpPr>
            <a:spLocks noChangeShapeType="1"/>
          </p:cNvSpPr>
          <p:nvPr/>
        </p:nvSpPr>
        <p:spPr bwMode="auto">
          <a:xfrm flipH="1" flipV="1">
            <a:off x="3657600" y="3154363"/>
            <a:ext cx="673100" cy="130175"/>
          </a:xfrm>
          <a:prstGeom prst="line">
            <a:avLst/>
          </a:prstGeom>
          <a:noFill/>
          <a:ln w="9525">
            <a:solidFill>
              <a:schemeClr val="tx1"/>
            </a:solidFill>
            <a:round/>
            <a:headEnd type="triangle" w="med" len="med"/>
            <a:tailEnd type="triangle" w="med" len="med"/>
          </a:ln>
          <a:effectLst/>
        </p:spPr>
        <p:txBody>
          <a:bodyPr/>
          <a:lstStyle/>
          <a:p>
            <a:endParaRPr lang="de-CH"/>
          </a:p>
        </p:txBody>
      </p:sp>
      <p:sp>
        <p:nvSpPr>
          <p:cNvPr id="178201" name="Line 25"/>
          <p:cNvSpPr>
            <a:spLocks noChangeShapeType="1"/>
          </p:cNvSpPr>
          <p:nvPr/>
        </p:nvSpPr>
        <p:spPr bwMode="auto">
          <a:xfrm flipV="1">
            <a:off x="3511550" y="3644900"/>
            <a:ext cx="674688" cy="406400"/>
          </a:xfrm>
          <a:prstGeom prst="line">
            <a:avLst/>
          </a:prstGeom>
          <a:noFill/>
          <a:ln w="9525">
            <a:solidFill>
              <a:schemeClr val="tx1"/>
            </a:solidFill>
            <a:round/>
            <a:headEnd type="triangle" w="med" len="med"/>
            <a:tailEnd type="triangle" w="med" len="med"/>
          </a:ln>
          <a:effectLst/>
        </p:spPr>
        <p:txBody>
          <a:bodyPr/>
          <a:lstStyle/>
          <a:p>
            <a:endParaRPr lang="de-CH"/>
          </a:p>
        </p:txBody>
      </p:sp>
      <p:pic>
        <p:nvPicPr>
          <p:cNvPr id="178204" name="Picture 28" descr="MCj04339230000[1]"/>
          <p:cNvPicPr>
            <a:picLocks noChangeAspect="1" noChangeArrowheads="1"/>
          </p:cNvPicPr>
          <p:nvPr/>
        </p:nvPicPr>
        <p:blipFill>
          <a:blip r:embed="rId3" cstate="print"/>
          <a:srcRect/>
          <a:stretch>
            <a:fillRect/>
          </a:stretch>
        </p:blipFill>
        <p:spPr bwMode="auto">
          <a:xfrm>
            <a:off x="873125" y="4797425"/>
            <a:ext cx="593725" cy="593725"/>
          </a:xfrm>
          <a:prstGeom prst="rect">
            <a:avLst/>
          </a:prstGeom>
          <a:noFill/>
        </p:spPr>
      </p:pic>
      <p:sp>
        <p:nvSpPr>
          <p:cNvPr id="178206" name="Line 30"/>
          <p:cNvSpPr>
            <a:spLocks noChangeAspect="1" noChangeShapeType="1"/>
          </p:cNvSpPr>
          <p:nvPr/>
        </p:nvSpPr>
        <p:spPr bwMode="auto">
          <a:xfrm flipH="1" flipV="1">
            <a:off x="1347788" y="4632325"/>
            <a:ext cx="0" cy="236538"/>
          </a:xfrm>
          <a:prstGeom prst="line">
            <a:avLst/>
          </a:prstGeom>
          <a:noFill/>
          <a:ln w="28575">
            <a:solidFill>
              <a:schemeClr val="tx1"/>
            </a:solidFill>
            <a:round/>
            <a:headEnd/>
            <a:tailEnd/>
          </a:ln>
          <a:effectLst/>
        </p:spPr>
        <p:txBody>
          <a:bodyPr/>
          <a:lstStyle/>
          <a:p>
            <a:endParaRPr lang="de-CH"/>
          </a:p>
        </p:txBody>
      </p:sp>
      <p:sp>
        <p:nvSpPr>
          <p:cNvPr id="178207" name="AutoShape 31"/>
          <p:cNvSpPr>
            <a:spLocks noChangeAspect="1" noChangeArrowheads="1"/>
          </p:cNvSpPr>
          <p:nvPr/>
        </p:nvSpPr>
        <p:spPr bwMode="auto">
          <a:xfrm flipV="1">
            <a:off x="1317625" y="4594225"/>
            <a:ext cx="60325" cy="60325"/>
          </a:xfrm>
          <a:prstGeom prst="triangle">
            <a:avLst>
              <a:gd name="adj" fmla="val 50000"/>
            </a:avLst>
          </a:prstGeom>
          <a:noFill/>
          <a:ln w="19050">
            <a:solidFill>
              <a:schemeClr val="tx1"/>
            </a:solidFill>
            <a:miter lim="800000"/>
            <a:headEnd/>
            <a:tailEnd/>
          </a:ln>
          <a:effectLst/>
        </p:spPr>
        <p:txBody>
          <a:bodyPr wrap="none" anchor="ctr"/>
          <a:lstStyle/>
          <a:p>
            <a:endParaRPr lang="de-CH"/>
          </a:p>
        </p:txBody>
      </p:sp>
      <p:sp>
        <p:nvSpPr>
          <p:cNvPr id="178213" name="Text Box 37"/>
          <p:cNvSpPr txBox="1">
            <a:spLocks noChangeArrowheads="1"/>
          </p:cNvSpPr>
          <p:nvPr/>
        </p:nvSpPr>
        <p:spPr bwMode="auto">
          <a:xfrm>
            <a:off x="1449388" y="5084763"/>
            <a:ext cx="1403350" cy="366712"/>
          </a:xfrm>
          <a:prstGeom prst="rect">
            <a:avLst/>
          </a:prstGeom>
          <a:noFill/>
          <a:ln w="9525">
            <a:noFill/>
            <a:miter lim="800000"/>
            <a:headEnd/>
            <a:tailEnd/>
          </a:ln>
          <a:effectLst/>
        </p:spPr>
        <p:txBody>
          <a:bodyPr wrap="none">
            <a:spAutoFit/>
          </a:bodyPr>
          <a:lstStyle/>
          <a:p>
            <a:pPr eaLnBrk="1" hangingPunct="1"/>
            <a:r>
              <a:rPr lang="en-US" dirty="0">
                <a:effectLst>
                  <a:outerShdw blurRad="38100" dist="38100" dir="2700000" algn="tl">
                    <a:srgbClr val="000000"/>
                  </a:outerShdw>
                </a:effectLst>
              </a:rPr>
              <a:t>In-field PDA</a:t>
            </a:r>
          </a:p>
        </p:txBody>
      </p:sp>
      <p:sp>
        <p:nvSpPr>
          <p:cNvPr id="178214" name="Text Box 38"/>
          <p:cNvSpPr txBox="1">
            <a:spLocks noChangeArrowheads="1"/>
          </p:cNvSpPr>
          <p:nvPr/>
        </p:nvSpPr>
        <p:spPr bwMode="auto">
          <a:xfrm>
            <a:off x="4186238" y="2557463"/>
            <a:ext cx="1085850" cy="366712"/>
          </a:xfrm>
          <a:prstGeom prst="rect">
            <a:avLst/>
          </a:prstGeom>
          <a:noFill/>
          <a:ln w="9525">
            <a:noFill/>
            <a:miter lim="800000"/>
            <a:headEnd/>
            <a:tailEnd/>
          </a:ln>
          <a:effectLst/>
        </p:spPr>
        <p:txBody>
          <a:bodyPr wrap="none">
            <a:spAutoFit/>
          </a:bodyPr>
          <a:lstStyle/>
          <a:p>
            <a:pPr eaLnBrk="1" hangingPunct="1"/>
            <a:r>
              <a:rPr lang="en-US" dirty="0">
                <a:effectLst>
                  <a:outerShdw blurRad="38100" dist="38100" dir="2700000" algn="tl">
                    <a:srgbClr val="000000"/>
                  </a:outerShdw>
                </a:effectLst>
              </a:rPr>
              <a:t>Gateway</a:t>
            </a:r>
          </a:p>
        </p:txBody>
      </p:sp>
      <p:sp>
        <p:nvSpPr>
          <p:cNvPr id="178217" name="Text Box 41"/>
          <p:cNvSpPr txBox="1">
            <a:spLocks noChangeArrowheads="1"/>
          </p:cNvSpPr>
          <p:nvPr/>
        </p:nvSpPr>
        <p:spPr bwMode="auto">
          <a:xfrm>
            <a:off x="228600" y="2205038"/>
            <a:ext cx="3651250" cy="366712"/>
          </a:xfrm>
          <a:prstGeom prst="rect">
            <a:avLst/>
          </a:prstGeom>
          <a:noFill/>
          <a:ln w="9525">
            <a:noFill/>
            <a:miter lim="800000"/>
            <a:headEnd/>
            <a:tailEnd/>
          </a:ln>
          <a:effectLst/>
        </p:spPr>
        <p:txBody>
          <a:bodyPr wrap="none">
            <a:spAutoFit/>
          </a:bodyPr>
          <a:lstStyle/>
          <a:p>
            <a:pPr eaLnBrk="1" hangingPunct="1"/>
            <a:r>
              <a:rPr lang="en-US" dirty="0">
                <a:effectLst>
                  <a:outerShdw blurRad="38100" dist="38100" dir="2700000" algn="tl">
                    <a:srgbClr val="000000"/>
                  </a:outerShdw>
                </a:effectLst>
              </a:rPr>
              <a:t>Mesh Network of Deployed Nodes</a:t>
            </a:r>
          </a:p>
        </p:txBody>
      </p:sp>
      <p:sp>
        <p:nvSpPr>
          <p:cNvPr id="178227" name="Line 51"/>
          <p:cNvSpPr>
            <a:spLocks noChangeShapeType="1"/>
          </p:cNvSpPr>
          <p:nvPr/>
        </p:nvSpPr>
        <p:spPr bwMode="auto">
          <a:xfrm flipV="1">
            <a:off x="2667000" y="3195638"/>
            <a:ext cx="381000" cy="228600"/>
          </a:xfrm>
          <a:prstGeom prst="line">
            <a:avLst/>
          </a:prstGeom>
          <a:noFill/>
          <a:ln w="9525">
            <a:solidFill>
              <a:schemeClr val="tx1"/>
            </a:solidFill>
            <a:round/>
            <a:headEnd type="triangle" w="med" len="med"/>
            <a:tailEnd type="triangle" w="med" len="med"/>
          </a:ln>
          <a:effectLst/>
        </p:spPr>
        <p:txBody>
          <a:bodyPr/>
          <a:lstStyle/>
          <a:p>
            <a:endParaRPr lang="de-CH"/>
          </a:p>
        </p:txBody>
      </p:sp>
      <p:sp>
        <p:nvSpPr>
          <p:cNvPr id="178228" name="Line 52"/>
          <p:cNvSpPr>
            <a:spLocks noChangeShapeType="1"/>
          </p:cNvSpPr>
          <p:nvPr/>
        </p:nvSpPr>
        <p:spPr bwMode="auto">
          <a:xfrm flipV="1">
            <a:off x="685800" y="3729038"/>
            <a:ext cx="1371600" cy="304800"/>
          </a:xfrm>
          <a:prstGeom prst="line">
            <a:avLst/>
          </a:prstGeom>
          <a:noFill/>
          <a:ln w="9525">
            <a:solidFill>
              <a:schemeClr val="tx1"/>
            </a:solidFill>
            <a:round/>
            <a:headEnd type="triangle" w="med" len="med"/>
            <a:tailEnd type="triangle" w="med" len="med"/>
          </a:ln>
          <a:effectLst/>
        </p:spPr>
        <p:txBody>
          <a:bodyPr/>
          <a:lstStyle/>
          <a:p>
            <a:endParaRPr lang="de-CH"/>
          </a:p>
        </p:txBody>
      </p:sp>
      <p:pic>
        <p:nvPicPr>
          <p:cNvPr id="178230" name="Picture 54" descr="voxnet-cropped-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375" y="3805238"/>
            <a:ext cx="668338" cy="828675"/>
          </a:xfrm>
          <a:prstGeom prst="rect">
            <a:avLst/>
          </a:prstGeom>
          <a:noFill/>
        </p:spPr>
      </p:pic>
      <p:pic>
        <p:nvPicPr>
          <p:cNvPr id="178231" name="Picture 55" descr="voxnet-cropped-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1775" y="2509838"/>
            <a:ext cx="668338" cy="828675"/>
          </a:xfrm>
          <a:prstGeom prst="rect">
            <a:avLst/>
          </a:prstGeom>
          <a:noFill/>
        </p:spPr>
      </p:pic>
      <p:pic>
        <p:nvPicPr>
          <p:cNvPr id="178232" name="Picture 56" descr="voxnet-cropped-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60575" y="3119438"/>
            <a:ext cx="668338" cy="828675"/>
          </a:xfrm>
          <a:prstGeom prst="rect">
            <a:avLst/>
          </a:prstGeom>
          <a:noFill/>
        </p:spPr>
      </p:pic>
      <p:pic>
        <p:nvPicPr>
          <p:cNvPr id="178233" name="Picture 57" descr="voxnet-cropped-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22575" y="3890963"/>
            <a:ext cx="668338" cy="828675"/>
          </a:xfrm>
          <a:prstGeom prst="rect">
            <a:avLst/>
          </a:prstGeom>
          <a:noFill/>
        </p:spPr>
      </p:pic>
      <p:pic>
        <p:nvPicPr>
          <p:cNvPr id="178234" name="Picture 58" descr="voxnet-cropped-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43238" y="2598738"/>
            <a:ext cx="668337" cy="828675"/>
          </a:xfrm>
          <a:prstGeom prst="rect">
            <a:avLst/>
          </a:prstGeom>
          <a:noFill/>
        </p:spPr>
      </p:pic>
      <p:pic>
        <p:nvPicPr>
          <p:cNvPr id="178240" name="Picture 64" descr="MCj03984990000[1]"/>
          <p:cNvPicPr>
            <a:picLocks noChangeAspect="1" noChangeArrowheads="1"/>
          </p:cNvPicPr>
          <p:nvPr/>
        </p:nvPicPr>
        <p:blipFill>
          <a:blip r:embed="rId5" cstate="print"/>
          <a:srcRect/>
          <a:stretch>
            <a:fillRect/>
          </a:stretch>
        </p:blipFill>
        <p:spPr bwMode="auto">
          <a:xfrm>
            <a:off x="4192588" y="2924175"/>
            <a:ext cx="920750" cy="846138"/>
          </a:xfrm>
          <a:prstGeom prst="rect">
            <a:avLst/>
          </a:prstGeom>
          <a:noFill/>
        </p:spPr>
      </p:pic>
      <p:cxnSp>
        <p:nvCxnSpPr>
          <p:cNvPr id="178242" name="AutoShape 66"/>
          <p:cNvCxnSpPr>
            <a:cxnSpLocks noChangeShapeType="1"/>
            <a:stCxn id="0" idx="1"/>
            <a:endCxn id="0" idx="2"/>
          </p:cNvCxnSpPr>
          <p:nvPr/>
        </p:nvCxnSpPr>
        <p:spPr bwMode="auto">
          <a:xfrm rot="10800000">
            <a:off x="414338" y="4633913"/>
            <a:ext cx="458787" cy="460375"/>
          </a:xfrm>
          <a:prstGeom prst="curvedConnector2">
            <a:avLst/>
          </a:prstGeom>
          <a:noFill/>
          <a:ln w="9525">
            <a:solidFill>
              <a:schemeClr val="tx1"/>
            </a:solidFill>
            <a:prstDash val="dash"/>
            <a:round/>
            <a:headEnd type="triangle" w="med" len="med"/>
            <a:tailEnd type="triangle" w="med" len="med"/>
          </a:ln>
          <a:effectLst/>
        </p:spPr>
      </p:cxnSp>
      <p:grpSp>
        <p:nvGrpSpPr>
          <p:cNvPr id="2" name="Group 77"/>
          <p:cNvGrpSpPr>
            <a:grpSpLocks/>
          </p:cNvGrpSpPr>
          <p:nvPr/>
        </p:nvGrpSpPr>
        <p:grpSpPr bwMode="auto">
          <a:xfrm>
            <a:off x="101600" y="1544638"/>
            <a:ext cx="9129713" cy="4057650"/>
            <a:chOff x="64" y="973"/>
            <a:chExt cx="5751" cy="2556"/>
          </a:xfrm>
        </p:grpSpPr>
        <p:sp>
          <p:nvSpPr>
            <p:cNvPr id="178191" name="AutoShape 15"/>
            <p:cNvSpPr>
              <a:spLocks/>
            </p:cNvSpPr>
            <p:nvPr/>
          </p:nvSpPr>
          <p:spPr bwMode="auto">
            <a:xfrm rot="5400000">
              <a:off x="1934" y="-664"/>
              <a:ext cx="137" cy="3878"/>
            </a:xfrm>
            <a:prstGeom prst="leftBrace">
              <a:avLst>
                <a:gd name="adj1" fmla="val 235888"/>
                <a:gd name="adj2" fmla="val 50000"/>
              </a:avLst>
            </a:prstGeom>
            <a:noFill/>
            <a:ln w="9525">
              <a:solidFill>
                <a:schemeClr val="tx1"/>
              </a:solidFill>
              <a:round/>
              <a:headEnd/>
              <a:tailEnd/>
            </a:ln>
            <a:effectLst/>
          </p:spPr>
          <p:txBody>
            <a:bodyPr wrap="none" anchor="ctr"/>
            <a:lstStyle/>
            <a:p>
              <a:endParaRPr lang="de-CH"/>
            </a:p>
          </p:txBody>
        </p:sp>
        <p:sp>
          <p:nvSpPr>
            <p:cNvPr id="178193" name="Text Box 17"/>
            <p:cNvSpPr txBox="1">
              <a:spLocks noChangeArrowheads="1"/>
            </p:cNvSpPr>
            <p:nvPr/>
          </p:nvSpPr>
          <p:spPr bwMode="auto">
            <a:xfrm>
              <a:off x="1458" y="981"/>
              <a:ext cx="1152" cy="231"/>
            </a:xfrm>
            <a:prstGeom prst="rect">
              <a:avLst/>
            </a:prstGeom>
            <a:noFill/>
            <a:ln w="9525">
              <a:noFill/>
              <a:miter lim="800000"/>
              <a:headEnd/>
              <a:tailEnd/>
            </a:ln>
            <a:effectLst/>
          </p:spPr>
          <p:txBody>
            <a:bodyPr wrap="none">
              <a:spAutoFit/>
            </a:bodyPr>
            <a:lstStyle/>
            <a:p>
              <a:pPr eaLnBrk="1" hangingPunct="1"/>
              <a:r>
                <a:rPr lang="en-GB" dirty="0">
                  <a:effectLst>
                    <a:outerShdw blurRad="38100" dist="38100" dir="2700000" algn="tl">
                      <a:srgbClr val="000000"/>
                    </a:outerShdw>
                  </a:effectLst>
                  <a:latin typeface="Garamond" pitchFamily="18" charset="0"/>
                </a:rPr>
                <a:t>On-line operation</a:t>
              </a:r>
              <a:r>
                <a:rPr lang="en-GB" dirty="0">
                  <a:latin typeface="Garamond" pitchFamily="18" charset="0"/>
                </a:rPr>
                <a:t> </a:t>
              </a:r>
            </a:p>
          </p:txBody>
        </p:sp>
        <p:grpSp>
          <p:nvGrpSpPr>
            <p:cNvPr id="3" name="Group 76"/>
            <p:cNvGrpSpPr>
              <a:grpSpLocks/>
            </p:cNvGrpSpPr>
            <p:nvPr/>
          </p:nvGrpSpPr>
          <p:grpSpPr bwMode="auto">
            <a:xfrm>
              <a:off x="3216" y="973"/>
              <a:ext cx="2599" cy="2556"/>
              <a:chOff x="3216" y="973"/>
              <a:chExt cx="2599" cy="2556"/>
            </a:xfrm>
          </p:grpSpPr>
          <p:sp>
            <p:nvSpPr>
              <p:cNvPr id="178194" name="Text Box 18"/>
              <p:cNvSpPr txBox="1">
                <a:spLocks noChangeArrowheads="1"/>
              </p:cNvSpPr>
              <p:nvPr/>
            </p:nvSpPr>
            <p:spPr bwMode="auto">
              <a:xfrm>
                <a:off x="3969" y="973"/>
                <a:ext cx="1846" cy="231"/>
              </a:xfrm>
              <a:prstGeom prst="rect">
                <a:avLst/>
              </a:prstGeom>
              <a:noFill/>
              <a:ln w="9525">
                <a:noFill/>
                <a:miter lim="800000"/>
                <a:headEnd/>
                <a:tailEnd/>
              </a:ln>
              <a:effectLst/>
            </p:spPr>
            <p:txBody>
              <a:bodyPr wrap="none">
                <a:spAutoFit/>
              </a:bodyPr>
              <a:lstStyle/>
              <a:p>
                <a:pPr eaLnBrk="1" hangingPunct="1"/>
                <a:r>
                  <a:rPr lang="en-GB" dirty="0">
                    <a:effectLst>
                      <a:outerShdw blurRad="38100" dist="38100" dir="2700000" algn="tl">
                        <a:srgbClr val="000000"/>
                      </a:outerShdw>
                    </a:effectLst>
                    <a:latin typeface="Garamond" pitchFamily="18" charset="0"/>
                  </a:rPr>
                  <a:t>Off-line operation and storage</a:t>
                </a:r>
                <a:r>
                  <a:rPr lang="en-GB" dirty="0">
                    <a:latin typeface="Garamond" pitchFamily="18" charset="0"/>
                  </a:rPr>
                  <a:t> </a:t>
                </a:r>
              </a:p>
            </p:txBody>
          </p:sp>
          <p:grpSp>
            <p:nvGrpSpPr>
              <p:cNvPr id="4" name="Group 71"/>
              <p:cNvGrpSpPr>
                <a:grpSpLocks/>
              </p:cNvGrpSpPr>
              <p:nvPr/>
            </p:nvGrpSpPr>
            <p:grpSpPr bwMode="auto">
              <a:xfrm>
                <a:off x="3216" y="1207"/>
                <a:ext cx="2504" cy="2322"/>
                <a:chOff x="3216" y="1199"/>
                <a:chExt cx="2504" cy="2322"/>
              </a:xfrm>
            </p:grpSpPr>
            <p:sp>
              <p:nvSpPr>
                <p:cNvPr id="178186" name="Rectangle 10"/>
                <p:cNvSpPr>
                  <a:spLocks noChangeArrowheads="1"/>
                </p:cNvSpPr>
                <p:nvPr/>
              </p:nvSpPr>
              <p:spPr bwMode="auto">
                <a:xfrm>
                  <a:off x="3969" y="1343"/>
                  <a:ext cx="1751" cy="2178"/>
                </a:xfrm>
                <a:prstGeom prst="rect">
                  <a:avLst/>
                </a:prstGeom>
                <a:solidFill>
                  <a:schemeClr val="bg1"/>
                </a:solidFill>
                <a:ln w="9525">
                  <a:noFill/>
                  <a:miter lim="800000"/>
                  <a:headEnd/>
                  <a:tailEnd/>
                </a:ln>
                <a:effectLst/>
              </p:spPr>
              <p:txBody>
                <a:bodyPr wrap="none" anchor="ctr"/>
                <a:lstStyle/>
                <a:p>
                  <a:endParaRPr lang="de-CH"/>
                </a:p>
              </p:txBody>
            </p:sp>
            <p:sp>
              <p:nvSpPr>
                <p:cNvPr id="178211" name="Line 35"/>
                <p:cNvSpPr>
                  <a:spLocks noChangeShapeType="1"/>
                </p:cNvSpPr>
                <p:nvPr/>
              </p:nvSpPr>
              <p:spPr bwMode="auto">
                <a:xfrm flipV="1">
                  <a:off x="5088" y="2214"/>
                  <a:ext cx="0" cy="192"/>
                </a:xfrm>
                <a:prstGeom prst="line">
                  <a:avLst/>
                </a:prstGeom>
                <a:noFill/>
                <a:ln w="9525">
                  <a:solidFill>
                    <a:schemeClr val="tx1"/>
                  </a:solidFill>
                  <a:round/>
                  <a:headEnd/>
                  <a:tailEnd/>
                </a:ln>
                <a:effectLst/>
              </p:spPr>
              <p:txBody>
                <a:bodyPr/>
                <a:lstStyle/>
                <a:p>
                  <a:endParaRPr lang="de-CH"/>
                </a:p>
              </p:txBody>
            </p:sp>
            <p:sp>
              <p:nvSpPr>
                <p:cNvPr id="178212" name="Line 36"/>
                <p:cNvSpPr>
                  <a:spLocks noChangeShapeType="1"/>
                </p:cNvSpPr>
                <p:nvPr/>
              </p:nvSpPr>
              <p:spPr bwMode="auto">
                <a:xfrm flipV="1">
                  <a:off x="4992" y="2070"/>
                  <a:ext cx="0" cy="144"/>
                </a:xfrm>
                <a:prstGeom prst="line">
                  <a:avLst/>
                </a:prstGeom>
                <a:noFill/>
                <a:ln w="9525">
                  <a:solidFill>
                    <a:schemeClr val="tx1"/>
                  </a:solidFill>
                  <a:round/>
                  <a:headEnd/>
                  <a:tailEnd/>
                </a:ln>
                <a:effectLst/>
              </p:spPr>
              <p:txBody>
                <a:bodyPr/>
                <a:lstStyle/>
                <a:p>
                  <a:endParaRPr lang="de-CH"/>
                </a:p>
              </p:txBody>
            </p:sp>
            <p:sp>
              <p:nvSpPr>
                <p:cNvPr id="178225" name="Line 49"/>
                <p:cNvSpPr>
                  <a:spLocks noChangeShapeType="1"/>
                </p:cNvSpPr>
                <p:nvPr/>
              </p:nvSpPr>
              <p:spPr bwMode="auto">
                <a:xfrm>
                  <a:off x="3888" y="2982"/>
                  <a:ext cx="0" cy="96"/>
                </a:xfrm>
                <a:prstGeom prst="line">
                  <a:avLst/>
                </a:prstGeom>
                <a:noFill/>
                <a:ln w="9525">
                  <a:solidFill>
                    <a:schemeClr val="tx1"/>
                  </a:solidFill>
                  <a:prstDash val="dash"/>
                  <a:round/>
                  <a:headEnd/>
                  <a:tailEnd/>
                </a:ln>
                <a:effectLst/>
              </p:spPr>
              <p:txBody>
                <a:bodyPr/>
                <a:lstStyle/>
                <a:p>
                  <a:endParaRPr lang="de-CH"/>
                </a:p>
              </p:txBody>
            </p:sp>
            <p:sp>
              <p:nvSpPr>
                <p:cNvPr id="178215" name="Text Box 39"/>
                <p:cNvSpPr txBox="1">
                  <a:spLocks noChangeArrowheads="1"/>
                </p:cNvSpPr>
                <p:nvPr/>
              </p:nvSpPr>
              <p:spPr bwMode="auto">
                <a:xfrm>
                  <a:off x="4512" y="2886"/>
                  <a:ext cx="1164" cy="231"/>
                </a:xfrm>
                <a:prstGeom prst="rect">
                  <a:avLst/>
                </a:prstGeom>
                <a:noFill/>
                <a:ln w="9525">
                  <a:noFill/>
                  <a:miter lim="800000"/>
                  <a:headEnd/>
                  <a:tailEnd/>
                </a:ln>
                <a:effectLst/>
              </p:spPr>
              <p:txBody>
                <a:bodyPr wrap="none">
                  <a:spAutoFit/>
                </a:bodyPr>
                <a:lstStyle/>
                <a:p>
                  <a:pPr eaLnBrk="1" hangingPunct="1"/>
                  <a:r>
                    <a:rPr lang="en-US" dirty="0">
                      <a:effectLst>
                        <a:outerShdw blurRad="38100" dist="38100" dir="2700000" algn="tl">
                          <a:srgbClr val="000000"/>
                        </a:outerShdw>
                      </a:effectLst>
                    </a:rPr>
                    <a:t>Compute Server</a:t>
                  </a:r>
                </a:p>
              </p:txBody>
            </p:sp>
            <p:sp>
              <p:nvSpPr>
                <p:cNvPr id="178224" name="Line 48"/>
                <p:cNvSpPr>
                  <a:spLocks noChangeShapeType="1"/>
                </p:cNvSpPr>
                <p:nvPr/>
              </p:nvSpPr>
              <p:spPr bwMode="auto">
                <a:xfrm>
                  <a:off x="4608" y="2214"/>
                  <a:ext cx="0" cy="144"/>
                </a:xfrm>
                <a:prstGeom prst="line">
                  <a:avLst/>
                </a:prstGeom>
                <a:noFill/>
                <a:ln w="9525">
                  <a:solidFill>
                    <a:schemeClr val="tx1"/>
                  </a:solidFill>
                  <a:prstDash val="dash"/>
                  <a:round/>
                  <a:headEnd/>
                  <a:tailEnd/>
                </a:ln>
                <a:effectLst/>
              </p:spPr>
              <p:txBody>
                <a:bodyPr/>
                <a:lstStyle/>
                <a:p>
                  <a:endParaRPr lang="de-CH"/>
                </a:p>
              </p:txBody>
            </p:sp>
            <p:sp>
              <p:nvSpPr>
                <p:cNvPr id="178210" name="Line 34"/>
                <p:cNvSpPr>
                  <a:spLocks noChangeShapeType="1"/>
                </p:cNvSpPr>
                <p:nvPr/>
              </p:nvSpPr>
              <p:spPr bwMode="auto">
                <a:xfrm>
                  <a:off x="3216" y="2206"/>
                  <a:ext cx="2112" cy="0"/>
                </a:xfrm>
                <a:prstGeom prst="line">
                  <a:avLst/>
                </a:prstGeom>
                <a:noFill/>
                <a:ln w="9525">
                  <a:solidFill>
                    <a:schemeClr val="tx1"/>
                  </a:solidFill>
                  <a:round/>
                  <a:headEnd/>
                  <a:tailEnd/>
                </a:ln>
                <a:effectLst/>
              </p:spPr>
              <p:txBody>
                <a:bodyPr/>
                <a:lstStyle/>
                <a:p>
                  <a:endParaRPr lang="de-CH"/>
                </a:p>
              </p:txBody>
            </p:sp>
            <p:cxnSp>
              <p:nvCxnSpPr>
                <p:cNvPr id="178236" name="AutoShape 60"/>
                <p:cNvCxnSpPr>
                  <a:cxnSpLocks noChangeShapeType="1"/>
                </p:cNvCxnSpPr>
                <p:nvPr/>
              </p:nvCxnSpPr>
              <p:spPr bwMode="auto">
                <a:xfrm rot="16200000">
                  <a:off x="4102" y="2190"/>
                  <a:ext cx="346" cy="666"/>
                </a:xfrm>
                <a:prstGeom prst="bentConnector3">
                  <a:avLst>
                    <a:gd name="adj1" fmla="val 50000"/>
                  </a:avLst>
                </a:prstGeom>
                <a:noFill/>
                <a:ln w="9525">
                  <a:solidFill>
                    <a:schemeClr val="tx1"/>
                  </a:solidFill>
                  <a:prstDash val="dash"/>
                  <a:miter lim="800000"/>
                  <a:headEnd type="triangle" w="med" len="med"/>
                  <a:tailEnd type="triangle" w="med" len="med"/>
                </a:ln>
                <a:effectLst/>
              </p:spPr>
            </p:cxnSp>
            <p:sp>
              <p:nvSpPr>
                <p:cNvPr id="178216" name="Text Box 40"/>
                <p:cNvSpPr txBox="1">
                  <a:spLocks noChangeArrowheads="1"/>
                </p:cNvSpPr>
                <p:nvPr/>
              </p:nvSpPr>
              <p:spPr bwMode="auto">
                <a:xfrm>
                  <a:off x="4484" y="1335"/>
                  <a:ext cx="1084" cy="231"/>
                </a:xfrm>
                <a:prstGeom prst="rect">
                  <a:avLst/>
                </a:prstGeom>
                <a:noFill/>
                <a:ln w="9525">
                  <a:noFill/>
                  <a:miter lim="800000"/>
                  <a:headEnd/>
                  <a:tailEnd/>
                </a:ln>
                <a:effectLst/>
              </p:spPr>
              <p:txBody>
                <a:bodyPr wrap="none">
                  <a:spAutoFit/>
                </a:bodyPr>
                <a:lstStyle/>
                <a:p>
                  <a:pPr eaLnBrk="1" hangingPunct="1"/>
                  <a:r>
                    <a:rPr lang="en-US" dirty="0">
                      <a:effectLst>
                        <a:outerShdw blurRad="38100" dist="38100" dir="2700000" algn="tl">
                          <a:srgbClr val="000000"/>
                        </a:outerShdw>
                      </a:effectLst>
                    </a:rPr>
                    <a:t>Storage Server</a:t>
                  </a:r>
                </a:p>
              </p:txBody>
            </p:sp>
            <p:pic>
              <p:nvPicPr>
                <p:cNvPr id="178239" name="Picture 63" descr="MCj04352420000[1]"/>
                <p:cNvPicPr>
                  <a:picLocks noChangeAspect="1" noChangeArrowheads="1"/>
                </p:cNvPicPr>
                <p:nvPr/>
              </p:nvPicPr>
              <p:blipFill>
                <a:blip r:embed="rId6" cstate="print"/>
                <a:srcRect/>
                <a:stretch>
                  <a:fillRect/>
                </a:stretch>
              </p:blipFill>
              <p:spPr bwMode="auto">
                <a:xfrm>
                  <a:off x="4769" y="1562"/>
                  <a:ext cx="371" cy="734"/>
                </a:xfrm>
                <a:prstGeom prst="rect">
                  <a:avLst/>
                </a:prstGeom>
                <a:noFill/>
              </p:spPr>
            </p:pic>
            <p:sp>
              <p:nvSpPr>
                <p:cNvPr id="178192" name="AutoShape 16"/>
                <p:cNvSpPr>
                  <a:spLocks/>
                </p:cNvSpPr>
                <p:nvPr/>
              </p:nvSpPr>
              <p:spPr bwMode="auto">
                <a:xfrm rot="5400000">
                  <a:off x="4773" y="405"/>
                  <a:ext cx="137" cy="1726"/>
                </a:xfrm>
                <a:prstGeom prst="leftBrace">
                  <a:avLst>
                    <a:gd name="adj1" fmla="val 104988"/>
                    <a:gd name="adj2" fmla="val 50000"/>
                  </a:avLst>
                </a:prstGeom>
                <a:noFill/>
                <a:ln w="9525">
                  <a:solidFill>
                    <a:schemeClr val="tx1"/>
                  </a:solidFill>
                  <a:round/>
                  <a:headEnd/>
                  <a:tailEnd/>
                </a:ln>
                <a:effectLst/>
              </p:spPr>
              <p:txBody>
                <a:bodyPr wrap="none" anchor="ctr"/>
                <a:lstStyle/>
                <a:p>
                  <a:endParaRPr lang="de-CH"/>
                </a:p>
              </p:txBody>
            </p:sp>
            <p:pic>
              <p:nvPicPr>
                <p:cNvPr id="178208" name="Picture 32" descr="MCj04352420000[1]"/>
                <p:cNvPicPr>
                  <a:picLocks noChangeAspect="1" noChangeArrowheads="1"/>
                </p:cNvPicPr>
                <p:nvPr/>
              </p:nvPicPr>
              <p:blipFill>
                <a:blip r:embed="rId7" cstate="print"/>
                <a:srcRect/>
                <a:stretch>
                  <a:fillRect/>
                </a:stretch>
              </p:blipFill>
              <p:spPr bwMode="auto">
                <a:xfrm>
                  <a:off x="4896" y="2333"/>
                  <a:ext cx="365" cy="734"/>
                </a:xfrm>
                <a:prstGeom prst="rect">
                  <a:avLst/>
                </a:prstGeom>
                <a:noFill/>
              </p:spPr>
            </p:pic>
            <p:sp>
              <p:nvSpPr>
                <p:cNvPr id="178238" name="Cloud"/>
                <p:cNvSpPr>
                  <a:spLocks noChangeAspect="1" noEditPoints="1" noChangeArrowheads="1"/>
                </p:cNvSpPr>
                <p:nvPr/>
              </p:nvSpPr>
              <p:spPr bwMode="auto">
                <a:xfrm>
                  <a:off x="3379" y="1653"/>
                  <a:ext cx="1180" cy="79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25000"/>
                    <a:lumOff val="75000"/>
                    <a:alpha val="45000"/>
                  </a:schemeClr>
                </a:solidFill>
                <a:ln w="9525">
                  <a:solidFill>
                    <a:srgbClr val="000000"/>
                  </a:solidFill>
                  <a:miter lim="800000"/>
                  <a:headEnd/>
                  <a:tailEnd/>
                </a:ln>
                <a:effectLst>
                  <a:outerShdw dist="107763" dir="2700000" algn="ctr" rotWithShape="0">
                    <a:srgbClr val="808080"/>
                  </a:outerShdw>
                </a:effectLst>
              </p:spPr>
              <p:txBody>
                <a:bodyPr/>
                <a:lstStyle/>
                <a:p>
                  <a:endParaRPr lang="de-CH"/>
                </a:p>
              </p:txBody>
            </p:sp>
            <p:sp>
              <p:nvSpPr>
                <p:cNvPr id="178221" name="Text Box 45"/>
                <p:cNvSpPr txBox="1">
                  <a:spLocks noChangeArrowheads="1"/>
                </p:cNvSpPr>
                <p:nvPr/>
              </p:nvSpPr>
              <p:spPr bwMode="auto">
                <a:xfrm>
                  <a:off x="3509" y="1768"/>
                  <a:ext cx="852" cy="404"/>
                </a:xfrm>
                <a:prstGeom prst="rect">
                  <a:avLst/>
                </a:prstGeom>
                <a:noFill/>
                <a:ln w="9525">
                  <a:noFill/>
                  <a:miter lim="800000"/>
                  <a:headEnd/>
                  <a:tailEnd/>
                </a:ln>
                <a:effectLst/>
              </p:spPr>
              <p:txBody>
                <a:bodyPr wrap="none">
                  <a:spAutoFit/>
                </a:bodyPr>
                <a:lstStyle/>
                <a:p>
                  <a:pPr algn="ctr" eaLnBrk="1" hangingPunct="1"/>
                  <a:r>
                    <a:rPr lang="en-US" dirty="0">
                      <a:effectLst>
                        <a:outerShdw blurRad="38100" dist="38100" dir="2700000" algn="tl">
                          <a:srgbClr val="000000"/>
                        </a:outerShdw>
                      </a:effectLst>
                    </a:rPr>
                    <a:t>Internet or</a:t>
                  </a:r>
                </a:p>
                <a:p>
                  <a:pPr algn="ctr" eaLnBrk="1" hangingPunct="1"/>
                  <a:r>
                    <a:rPr lang="en-US" dirty="0" err="1">
                      <a:effectLst>
                        <a:outerShdw blurRad="38100" dist="38100" dir="2700000" algn="tl">
                          <a:srgbClr val="000000"/>
                        </a:outerShdw>
                      </a:effectLst>
                    </a:rPr>
                    <a:t>Sneakernet</a:t>
                  </a:r>
                  <a:endParaRPr lang="en-US" dirty="0">
                    <a:effectLst>
                      <a:outerShdw blurRad="38100" dist="38100" dir="2700000" algn="tl">
                        <a:srgbClr val="000000"/>
                      </a:outerShdw>
                    </a:effectLst>
                  </a:endParaRPr>
                </a:p>
              </p:txBody>
            </p:sp>
          </p:grpSp>
        </p:grpSp>
      </p:grpSp>
      <p:sp>
        <p:nvSpPr>
          <p:cNvPr id="178187" name="Oval 11"/>
          <p:cNvSpPr>
            <a:spLocks noChangeArrowheads="1"/>
          </p:cNvSpPr>
          <p:nvPr/>
        </p:nvSpPr>
        <p:spPr bwMode="auto">
          <a:xfrm>
            <a:off x="5626100" y="4365625"/>
            <a:ext cx="1296988" cy="719138"/>
          </a:xfrm>
          <a:prstGeom prst="ellipse">
            <a:avLst/>
          </a:prstGeom>
          <a:solidFill>
            <a:schemeClr val="accent1">
              <a:lumMod val="10000"/>
              <a:lumOff val="90000"/>
            </a:schemeClr>
          </a:solidFill>
          <a:ln w="9525">
            <a:solidFill>
              <a:schemeClr val="bg2"/>
            </a:solidFill>
            <a:round/>
            <a:headEnd/>
            <a:tailEnd/>
          </a:ln>
          <a:effectLst/>
        </p:spPr>
        <p:txBody>
          <a:bodyPr wrap="none" anchor="ctr"/>
          <a:lstStyle/>
          <a:p>
            <a:endParaRPr lang="de-CH"/>
          </a:p>
        </p:txBody>
      </p:sp>
      <p:pic>
        <p:nvPicPr>
          <p:cNvPr id="178226" name="Picture 50" descr="MCj04325650000[1]"/>
          <p:cNvPicPr>
            <a:picLocks noChangeAspect="1" noChangeArrowheads="1"/>
          </p:cNvPicPr>
          <p:nvPr/>
        </p:nvPicPr>
        <p:blipFill>
          <a:blip r:embed="rId8" cstate="print"/>
          <a:srcRect/>
          <a:stretch>
            <a:fillRect/>
          </a:stretch>
        </p:blipFill>
        <p:spPr bwMode="auto">
          <a:xfrm>
            <a:off x="5842000" y="4292600"/>
            <a:ext cx="831850" cy="831850"/>
          </a:xfrm>
          <a:prstGeom prst="rect">
            <a:avLst/>
          </a:prstGeom>
          <a:noFill/>
        </p:spPr>
      </p:pic>
      <p:sp>
        <p:nvSpPr>
          <p:cNvPr id="178223" name="Text Box 47"/>
          <p:cNvSpPr txBox="1">
            <a:spLocks noChangeArrowheads="1"/>
          </p:cNvSpPr>
          <p:nvPr/>
        </p:nvSpPr>
        <p:spPr bwMode="auto">
          <a:xfrm>
            <a:off x="5411788" y="5114925"/>
            <a:ext cx="1822450" cy="366713"/>
          </a:xfrm>
          <a:prstGeom prst="rect">
            <a:avLst/>
          </a:prstGeom>
          <a:noFill/>
          <a:ln w="9525">
            <a:noFill/>
            <a:miter lim="800000"/>
            <a:headEnd/>
            <a:tailEnd/>
          </a:ln>
          <a:effectLst/>
        </p:spPr>
        <p:txBody>
          <a:bodyPr wrap="none">
            <a:spAutoFit/>
          </a:bodyPr>
          <a:lstStyle/>
          <a:p>
            <a:pPr eaLnBrk="1" hangingPunct="1"/>
            <a:r>
              <a:rPr lang="en-US" dirty="0">
                <a:effectLst>
                  <a:outerShdw blurRad="38100" dist="38100" dir="2700000" algn="tl">
                    <a:srgbClr val="000000"/>
                  </a:outerShdw>
                </a:effectLst>
              </a:rPr>
              <a:t>Control Console</a:t>
            </a:r>
          </a:p>
        </p:txBody>
      </p:sp>
      <p:cxnSp>
        <p:nvCxnSpPr>
          <p:cNvPr id="178248" name="AutoShape 72"/>
          <p:cNvCxnSpPr>
            <a:cxnSpLocks noChangeShapeType="1"/>
            <a:stCxn id="0" idx="0"/>
            <a:endCxn id="0" idx="2"/>
          </p:cNvCxnSpPr>
          <p:nvPr/>
        </p:nvCxnSpPr>
        <p:spPr bwMode="auto">
          <a:xfrm rot="5400000" flipH="1">
            <a:off x="5194300" y="3228976"/>
            <a:ext cx="522287" cy="1604962"/>
          </a:xfrm>
          <a:prstGeom prst="bentConnector3">
            <a:avLst>
              <a:gd name="adj1" fmla="val 50153"/>
            </a:avLst>
          </a:prstGeom>
          <a:noFill/>
          <a:ln w="9525">
            <a:solidFill>
              <a:schemeClr val="tx1"/>
            </a:solidFill>
            <a:miter lim="800000"/>
            <a:headEnd/>
            <a:tailEnd type="triangle" w="med" len="med"/>
          </a:ln>
          <a:effectLst/>
        </p:spPr>
      </p:cxnSp>
      <p:sp>
        <p:nvSpPr>
          <p:cNvPr id="53" name="Datumsplatzhalter 1"/>
          <p:cNvSpPr>
            <a:spLocks noGrp="1"/>
          </p:cNvSpPr>
          <p:nvPr>
            <p:ph type="dt" sz="quarter" idx="10"/>
          </p:nvPr>
        </p:nvSpPr>
        <p:spPr>
          <a:xfrm>
            <a:off x="263524" y="6629400"/>
            <a:ext cx="1822450" cy="457200"/>
          </a:xfrm>
        </p:spPr>
        <p:txBody>
          <a:bodyPr/>
          <a:lstStyle/>
          <a:p>
            <a:pPr>
              <a:defRPr/>
            </a:pPr>
            <a:fld id="{252180E3-D4FE-49BC-A0FC-86EB58D6B8B9}" type="datetime1">
              <a:rPr lang="en-US" sz="1200" smtClean="0"/>
              <a:pPr>
                <a:defRPr/>
              </a:pPr>
              <a:t>3/10/2010</a:t>
            </a:fld>
            <a:endParaRPr lang="de-DE" sz="1200" dirty="0">
              <a:cs typeface="ＭＳ Ｐゴシック"/>
            </a:endParaRPr>
          </a:p>
        </p:txBody>
      </p:sp>
      <p:pic>
        <p:nvPicPr>
          <p:cNvPr id="54" name="Picture 53" descr="Untitled.jpg"/>
          <p:cNvPicPr>
            <a:picLocks noChangeAspect="1"/>
          </p:cNvPicPr>
          <p:nvPr/>
        </p:nvPicPr>
        <p:blipFill>
          <a:blip r:embed="rId9" cstate="print"/>
          <a:stretch>
            <a:fillRect/>
          </a:stretch>
        </p:blipFill>
        <p:spPr>
          <a:xfrm>
            <a:off x="7215187" y="-1"/>
            <a:ext cx="1085851" cy="557213"/>
          </a:xfrm>
          <a:prstGeom prst="rect">
            <a:avLst/>
          </a:prstGeom>
        </p:spPr>
      </p:pic>
      <p:sp>
        <p:nvSpPr>
          <p:cNvPr id="55"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1"/>
          </p:nvPr>
        </p:nvSpPr>
        <p:spPr/>
        <p:txBody>
          <a:bodyPr/>
          <a:lstStyle/>
          <a:p>
            <a:fld id="{55FD5E67-5834-4300-8EE6-56CE2E79254A}" type="slidenum">
              <a:rPr lang="en-GB" sz="1200"/>
              <a:pPr/>
              <a:t>9</a:t>
            </a:fld>
            <a:endParaRPr lang="en-GB" sz="1200" dirty="0"/>
          </a:p>
        </p:txBody>
      </p:sp>
      <p:sp>
        <p:nvSpPr>
          <p:cNvPr id="199682" name="Rectangle 2"/>
          <p:cNvSpPr>
            <a:spLocks noGrp="1" noRot="1" noChangeArrowheads="1"/>
          </p:cNvSpPr>
          <p:nvPr>
            <p:ph type="title"/>
          </p:nvPr>
        </p:nvSpPr>
        <p:spPr>
          <a:xfrm>
            <a:off x="381000" y="771519"/>
            <a:ext cx="8382000" cy="766762"/>
          </a:xfrm>
        </p:spPr>
        <p:txBody>
          <a:bodyPr/>
          <a:lstStyle/>
          <a:p>
            <a:r>
              <a:rPr lang="en-GB" dirty="0">
                <a:solidFill>
                  <a:schemeClr val="tx1">
                    <a:lumMod val="65000"/>
                    <a:lumOff val="35000"/>
                  </a:schemeClr>
                </a:solidFill>
              </a:rPr>
              <a:t>Programming </a:t>
            </a:r>
            <a:r>
              <a:rPr lang="en-GB" dirty="0" err="1">
                <a:solidFill>
                  <a:schemeClr val="tx1">
                    <a:lumMod val="65000"/>
                    <a:lumOff val="35000"/>
                  </a:schemeClr>
                </a:solidFill>
              </a:rPr>
              <a:t>VoxNet</a:t>
            </a:r>
            <a:endParaRPr lang="en-GB" dirty="0">
              <a:solidFill>
                <a:schemeClr val="tx1">
                  <a:lumMod val="65000"/>
                  <a:lumOff val="35000"/>
                </a:schemeClr>
              </a:solidFill>
            </a:endParaRPr>
          </a:p>
        </p:txBody>
      </p:sp>
      <p:sp>
        <p:nvSpPr>
          <p:cNvPr id="199683" name="Rectangle 3"/>
          <p:cNvSpPr>
            <a:spLocks noGrp="1" noChangeArrowheads="1"/>
          </p:cNvSpPr>
          <p:nvPr>
            <p:ph type="body" idx="1"/>
          </p:nvPr>
        </p:nvSpPr>
        <p:spPr>
          <a:xfrm>
            <a:off x="457200" y="1271576"/>
            <a:ext cx="8229600" cy="3484563"/>
          </a:xfrm>
        </p:spPr>
        <p:txBody>
          <a:bodyPr/>
          <a:lstStyle/>
          <a:p>
            <a:pPr>
              <a:lnSpc>
                <a:spcPct val="90000"/>
              </a:lnSpc>
            </a:pPr>
            <a:r>
              <a:rPr lang="en-GB" dirty="0">
                <a:solidFill>
                  <a:schemeClr val="tx1">
                    <a:lumMod val="65000"/>
                    <a:lumOff val="35000"/>
                  </a:schemeClr>
                </a:solidFill>
              </a:rPr>
              <a:t>Programming language: </a:t>
            </a:r>
            <a:r>
              <a:rPr lang="en-GB" dirty="0" err="1">
                <a:solidFill>
                  <a:schemeClr val="tx1">
                    <a:lumMod val="65000"/>
                    <a:lumOff val="35000"/>
                  </a:schemeClr>
                </a:solidFill>
              </a:rPr>
              <a:t>Wavescript</a:t>
            </a:r>
            <a:endParaRPr lang="en-GB" dirty="0">
              <a:solidFill>
                <a:schemeClr val="tx1">
                  <a:lumMod val="65000"/>
                  <a:lumOff val="35000"/>
                </a:schemeClr>
              </a:solidFill>
            </a:endParaRPr>
          </a:p>
          <a:p>
            <a:pPr lvl="1">
              <a:lnSpc>
                <a:spcPct val="90000"/>
              </a:lnSpc>
            </a:pPr>
            <a:r>
              <a:rPr lang="en-GB" sz="2400" dirty="0">
                <a:solidFill>
                  <a:schemeClr val="tx1">
                    <a:lumMod val="65000"/>
                    <a:lumOff val="35000"/>
                  </a:schemeClr>
                </a:solidFill>
              </a:rPr>
              <a:t>High level, stream-oriented </a:t>
            </a:r>
            <a:r>
              <a:rPr lang="en-GB" sz="2400" dirty="0" err="1">
                <a:solidFill>
                  <a:schemeClr val="tx1">
                    <a:lumMod val="65000"/>
                    <a:lumOff val="35000"/>
                  </a:schemeClr>
                </a:solidFill>
              </a:rPr>
              <a:t>macroprogramming</a:t>
            </a:r>
            <a:r>
              <a:rPr lang="en-GB" sz="2400" dirty="0">
                <a:solidFill>
                  <a:schemeClr val="tx1">
                    <a:lumMod val="65000"/>
                    <a:lumOff val="35000"/>
                  </a:schemeClr>
                </a:solidFill>
              </a:rPr>
              <a:t> language</a:t>
            </a:r>
          </a:p>
          <a:p>
            <a:pPr lvl="1">
              <a:lnSpc>
                <a:spcPct val="90000"/>
              </a:lnSpc>
            </a:pPr>
            <a:r>
              <a:rPr lang="en-US" sz="2400" dirty="0" smtClean="0">
                <a:solidFill>
                  <a:schemeClr val="tx1">
                    <a:lumMod val="65000"/>
                    <a:lumOff val="35000"/>
                  </a:schemeClr>
                </a:solidFill>
              </a:rPr>
              <a:t>Operates </a:t>
            </a:r>
            <a:r>
              <a:rPr lang="en-US" sz="2400" dirty="0">
                <a:solidFill>
                  <a:schemeClr val="tx1">
                    <a:lumMod val="65000"/>
                    <a:lumOff val="35000"/>
                  </a:schemeClr>
                </a:solidFill>
              </a:rPr>
              <a:t>on stored OR streaming data</a:t>
            </a:r>
            <a:endParaRPr lang="en-GB" sz="2400" dirty="0">
              <a:solidFill>
                <a:schemeClr val="tx1">
                  <a:lumMod val="65000"/>
                  <a:lumOff val="35000"/>
                </a:schemeClr>
              </a:solidFill>
            </a:endParaRPr>
          </a:p>
          <a:p>
            <a:pPr>
              <a:lnSpc>
                <a:spcPct val="90000"/>
              </a:lnSpc>
            </a:pPr>
            <a:r>
              <a:rPr lang="en-GB" dirty="0" smtClean="0">
                <a:solidFill>
                  <a:schemeClr val="tx1">
                    <a:lumMod val="65000"/>
                    <a:lumOff val="35000"/>
                  </a:schemeClr>
                </a:solidFill>
              </a:rPr>
              <a:t>User </a:t>
            </a:r>
            <a:r>
              <a:rPr lang="en-GB" dirty="0">
                <a:solidFill>
                  <a:schemeClr val="tx1">
                    <a:lumMod val="65000"/>
                    <a:lumOff val="35000"/>
                  </a:schemeClr>
                </a:solidFill>
              </a:rPr>
              <a:t>decides where processing occurs (node, sink)</a:t>
            </a:r>
          </a:p>
          <a:p>
            <a:pPr lvl="1">
              <a:lnSpc>
                <a:spcPct val="90000"/>
              </a:lnSpc>
            </a:pPr>
            <a:r>
              <a:rPr lang="en-GB" sz="2400" dirty="0">
                <a:solidFill>
                  <a:schemeClr val="tx1">
                    <a:lumMod val="65000"/>
                    <a:lumOff val="35000"/>
                  </a:schemeClr>
                </a:solidFill>
              </a:rPr>
              <a:t>Explicit, not automated processing partitioning</a:t>
            </a:r>
          </a:p>
        </p:txBody>
      </p:sp>
      <p:sp>
        <p:nvSpPr>
          <p:cNvPr id="199706" name="Rectangle 26"/>
          <p:cNvSpPr>
            <a:spLocks noChangeArrowheads="1"/>
          </p:cNvSpPr>
          <p:nvPr/>
        </p:nvSpPr>
        <p:spPr bwMode="auto">
          <a:xfrm>
            <a:off x="2270120" y="4503702"/>
            <a:ext cx="1079500" cy="288925"/>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p>
            <a:pPr algn="ctr"/>
            <a:r>
              <a:rPr lang="en-GB" dirty="0"/>
              <a:t>Source</a:t>
            </a:r>
          </a:p>
        </p:txBody>
      </p:sp>
      <p:sp>
        <p:nvSpPr>
          <p:cNvPr id="199707" name="Rectangle 27"/>
          <p:cNvSpPr>
            <a:spLocks noChangeArrowheads="1"/>
          </p:cNvSpPr>
          <p:nvPr/>
        </p:nvSpPr>
        <p:spPr bwMode="auto">
          <a:xfrm>
            <a:off x="2270120" y="4892638"/>
            <a:ext cx="1079500" cy="288925"/>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p>
            <a:pPr algn="ctr"/>
            <a:r>
              <a:rPr lang="en-GB" dirty="0"/>
              <a:t>Source</a:t>
            </a:r>
          </a:p>
        </p:txBody>
      </p:sp>
      <p:sp>
        <p:nvSpPr>
          <p:cNvPr id="199708" name="Rectangle 28"/>
          <p:cNvSpPr>
            <a:spLocks noChangeArrowheads="1"/>
          </p:cNvSpPr>
          <p:nvPr/>
        </p:nvSpPr>
        <p:spPr bwMode="auto">
          <a:xfrm>
            <a:off x="2270120" y="4127467"/>
            <a:ext cx="1079500" cy="288925"/>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p>
            <a:pPr algn="ctr"/>
            <a:r>
              <a:rPr lang="en-GB" dirty="0"/>
              <a:t>Source</a:t>
            </a:r>
          </a:p>
        </p:txBody>
      </p:sp>
      <p:sp>
        <p:nvSpPr>
          <p:cNvPr id="199710" name="Rectangle 30"/>
          <p:cNvSpPr>
            <a:spLocks noChangeArrowheads="1"/>
          </p:cNvSpPr>
          <p:nvPr/>
        </p:nvSpPr>
        <p:spPr bwMode="auto">
          <a:xfrm>
            <a:off x="5364158" y="4503702"/>
            <a:ext cx="1079500" cy="288925"/>
          </a:xfrm>
          <a:prstGeom prst="rect">
            <a:avLst/>
          </a:prstGeom>
          <a:solidFill>
            <a:schemeClr val="accent1">
              <a:lumMod val="10000"/>
              <a:lumOff val="90000"/>
            </a:schemeClr>
          </a:solidFill>
          <a:ln w="9525">
            <a:solidFill>
              <a:schemeClr val="tx1"/>
            </a:solidFill>
            <a:miter lim="800000"/>
            <a:headEnd/>
            <a:tailEnd/>
          </a:ln>
          <a:effectLst/>
        </p:spPr>
        <p:txBody>
          <a:bodyPr wrap="none" anchor="ctr"/>
          <a:lstStyle/>
          <a:p>
            <a:pPr algn="ctr"/>
            <a:r>
              <a:rPr lang="en-GB" dirty="0"/>
              <a:t>Endpoint</a:t>
            </a:r>
          </a:p>
        </p:txBody>
      </p:sp>
      <p:pic>
        <p:nvPicPr>
          <p:cNvPr id="199711" name="Picture 31" descr="MCj04325650000[1]"/>
          <p:cNvPicPr>
            <a:picLocks noChangeAspect="1" noChangeArrowheads="1"/>
          </p:cNvPicPr>
          <p:nvPr/>
        </p:nvPicPr>
        <p:blipFill>
          <a:blip r:embed="rId3" cstate="print"/>
          <a:srcRect/>
          <a:stretch>
            <a:fillRect/>
          </a:stretch>
        </p:blipFill>
        <p:spPr bwMode="auto">
          <a:xfrm>
            <a:off x="6346823" y="4248115"/>
            <a:ext cx="831850" cy="831850"/>
          </a:xfrm>
          <a:prstGeom prst="rect">
            <a:avLst/>
          </a:prstGeom>
          <a:noFill/>
        </p:spPr>
      </p:pic>
      <p:cxnSp>
        <p:nvCxnSpPr>
          <p:cNvPr id="199728" name="AutoShape 48"/>
          <p:cNvCxnSpPr>
            <a:cxnSpLocks noChangeShapeType="1"/>
          </p:cNvCxnSpPr>
          <p:nvPr/>
        </p:nvCxnSpPr>
        <p:spPr bwMode="auto">
          <a:xfrm>
            <a:off x="3852858" y="4244941"/>
            <a:ext cx="1511300" cy="431800"/>
          </a:xfrm>
          <a:prstGeom prst="straightConnector1">
            <a:avLst/>
          </a:prstGeom>
          <a:noFill/>
          <a:ln w="9525">
            <a:solidFill>
              <a:schemeClr val="tx1"/>
            </a:solidFill>
            <a:round/>
            <a:headEnd/>
            <a:tailEnd type="triangle" w="med" len="med"/>
          </a:ln>
          <a:effectLst/>
        </p:spPr>
      </p:cxnSp>
      <p:pic>
        <p:nvPicPr>
          <p:cNvPr id="199712" name="Picture 32" descr="voxnet-cropped-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43283" y="4084608"/>
            <a:ext cx="338137" cy="419100"/>
          </a:xfrm>
          <a:prstGeom prst="rect">
            <a:avLst/>
          </a:prstGeom>
          <a:noFill/>
        </p:spPr>
      </p:pic>
      <p:pic>
        <p:nvPicPr>
          <p:cNvPr id="199714" name="Picture 34" descr="voxnet-cropped-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57571" y="4848191"/>
            <a:ext cx="338137" cy="419100"/>
          </a:xfrm>
          <a:prstGeom prst="rect">
            <a:avLst/>
          </a:prstGeom>
          <a:noFill/>
        </p:spPr>
      </p:pic>
      <p:pic>
        <p:nvPicPr>
          <p:cNvPr id="199713" name="Picture 33" descr="voxnet-cropped-sm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43283" y="4430679"/>
            <a:ext cx="338137" cy="419100"/>
          </a:xfrm>
          <a:prstGeom prst="rect">
            <a:avLst/>
          </a:prstGeom>
          <a:noFill/>
        </p:spPr>
      </p:pic>
      <p:cxnSp>
        <p:nvCxnSpPr>
          <p:cNvPr id="199745" name="AutoShape 65"/>
          <p:cNvCxnSpPr>
            <a:cxnSpLocks noChangeShapeType="1"/>
          </p:cNvCxnSpPr>
          <p:nvPr/>
        </p:nvCxnSpPr>
        <p:spPr bwMode="auto">
          <a:xfrm>
            <a:off x="3852858" y="4676741"/>
            <a:ext cx="1511300" cy="0"/>
          </a:xfrm>
          <a:prstGeom prst="straightConnector1">
            <a:avLst/>
          </a:prstGeom>
          <a:noFill/>
          <a:ln w="9525">
            <a:solidFill>
              <a:schemeClr val="tx1"/>
            </a:solidFill>
            <a:round/>
            <a:headEnd/>
            <a:tailEnd type="triangle" w="med" len="med"/>
          </a:ln>
          <a:effectLst/>
        </p:spPr>
      </p:cxnSp>
      <p:cxnSp>
        <p:nvCxnSpPr>
          <p:cNvPr id="199746" name="AutoShape 66"/>
          <p:cNvCxnSpPr>
            <a:cxnSpLocks noChangeShapeType="1"/>
          </p:cNvCxnSpPr>
          <p:nvPr/>
        </p:nvCxnSpPr>
        <p:spPr bwMode="auto">
          <a:xfrm flipV="1">
            <a:off x="3852858" y="4676741"/>
            <a:ext cx="1511300" cy="431800"/>
          </a:xfrm>
          <a:prstGeom prst="straightConnector1">
            <a:avLst/>
          </a:prstGeom>
          <a:noFill/>
          <a:ln w="9525">
            <a:solidFill>
              <a:schemeClr val="tx1"/>
            </a:solidFill>
            <a:round/>
            <a:headEnd/>
            <a:tailEnd type="triangle" w="med" len="med"/>
          </a:ln>
          <a:effectLst/>
        </p:spPr>
      </p:cxnSp>
      <p:sp>
        <p:nvSpPr>
          <p:cNvPr id="18" name="Datumsplatzhalter 1"/>
          <p:cNvSpPr>
            <a:spLocks noGrp="1"/>
          </p:cNvSpPr>
          <p:nvPr>
            <p:ph type="dt" sz="quarter" idx="10"/>
          </p:nvPr>
        </p:nvSpPr>
        <p:spPr>
          <a:xfrm>
            <a:off x="263524" y="6629400"/>
            <a:ext cx="1822450" cy="457200"/>
          </a:xfrm>
        </p:spPr>
        <p:txBody>
          <a:bodyPr/>
          <a:lstStyle/>
          <a:p>
            <a:pPr>
              <a:defRPr/>
            </a:pPr>
            <a:fld id="{B055A502-136A-467D-AF4D-BFB1D57BA8AA}" type="datetime1">
              <a:rPr lang="en-US" sz="1200" smtClean="0"/>
              <a:pPr>
                <a:defRPr/>
              </a:pPr>
              <a:t>3/10/2010</a:t>
            </a:fld>
            <a:endParaRPr lang="de-DE" sz="1200" dirty="0">
              <a:cs typeface="ＭＳ Ｐゴシック"/>
            </a:endParaRPr>
          </a:p>
        </p:txBody>
      </p:sp>
      <p:pic>
        <p:nvPicPr>
          <p:cNvPr id="20" name="Picture 19" descr="Untitled.jpg"/>
          <p:cNvPicPr>
            <a:picLocks noChangeAspect="1"/>
          </p:cNvPicPr>
          <p:nvPr/>
        </p:nvPicPr>
        <p:blipFill>
          <a:blip r:embed="rId5" cstate="print"/>
          <a:stretch>
            <a:fillRect/>
          </a:stretch>
        </p:blipFill>
        <p:spPr>
          <a:xfrm>
            <a:off x="7215187" y="-1"/>
            <a:ext cx="1085851" cy="557213"/>
          </a:xfrm>
          <a:prstGeom prst="rect">
            <a:avLst/>
          </a:prstGeom>
        </p:spPr>
      </p:pic>
      <p:sp>
        <p:nvSpPr>
          <p:cNvPr id="21" name="Fußzeilenplatzhalter 3"/>
          <p:cNvSpPr txBox="1">
            <a:spLocks/>
          </p:cNvSpPr>
          <p:nvPr/>
        </p:nvSpPr>
        <p:spPr bwMode="auto">
          <a:xfrm>
            <a:off x="2497148" y="6547649"/>
            <a:ext cx="4773612" cy="324639"/>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Seminar </a:t>
            </a:r>
            <a:r>
              <a:rPr lang="de-DE" sz="1200" dirty="0" smtClean="0">
                <a:solidFill>
                  <a:schemeClr val="bg1"/>
                </a:solidFill>
                <a:ea typeface="+mn-ea"/>
              </a:rPr>
              <a:t>in</a:t>
            </a:r>
            <a:r>
              <a:rPr kumimoji="0" lang="de-DE" sz="1200" i="0" u="none" strike="noStrike" kern="1200" cap="none" spc="0" normalizeH="0" baseline="0" noProof="0" dirty="0" smtClean="0">
                <a:ln>
                  <a:noFill/>
                </a:ln>
                <a:solidFill>
                  <a:schemeClr val="bg1"/>
                </a:solidFill>
                <a:effectLst/>
                <a:uLnTx/>
                <a:uFillTx/>
                <a:latin typeface="Arial" charset="0"/>
                <a:ea typeface="+mn-ea"/>
                <a:cs typeface="ＭＳ Ｐゴシック"/>
              </a:rPr>
              <a:t> Distributed Computing</a:t>
            </a:r>
            <a:endParaRPr kumimoji="0" lang="de-DE" sz="1200" i="0" u="none" strike="noStrike" kern="1200" cap="none" spc="0" normalizeH="0" baseline="0" noProof="0" dirty="0">
              <a:ln>
                <a:noFill/>
              </a:ln>
              <a:solidFill>
                <a:schemeClr val="bg1"/>
              </a:solidFill>
              <a:effectLst/>
              <a:uLnTx/>
              <a:uFillTx/>
              <a:latin typeface="Arial" charset="0"/>
              <a:ea typeface="+mn-ea"/>
              <a:cs typeface="ＭＳ Ｐゴシック"/>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Master CC ETH Zürich">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1_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2060</Words>
  <Application>Microsoft Office PowerPoint</Application>
  <PresentationFormat>On-screen Show (4:3)</PresentationFormat>
  <Paragraphs>472</Paragraphs>
  <Slides>41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Master CC ETH Zürich</vt:lpstr>
      <vt:lpstr>Equation</vt:lpstr>
      <vt:lpstr>Acoustic Monitoring using Wireless Sensor Networks </vt:lpstr>
      <vt:lpstr>Slide 2</vt:lpstr>
      <vt:lpstr>Slide 3</vt:lpstr>
      <vt:lpstr>What is acoustic source localisation?</vt:lpstr>
      <vt:lpstr>Applications</vt:lpstr>
      <vt:lpstr>Challenges</vt:lpstr>
      <vt:lpstr>Acoustic Monitoring using VoxNet</vt:lpstr>
      <vt:lpstr>VoxNet architecture</vt:lpstr>
      <vt:lpstr>Programming VoxNet</vt:lpstr>
      <vt:lpstr>VoxNet on-line usage model</vt:lpstr>
      <vt:lpstr>Hand-coded C vs. Wavescript</vt:lpstr>
      <vt:lpstr>In-situ Application test</vt:lpstr>
      <vt:lpstr>Detection data transfer latency for one-hop network  </vt:lpstr>
      <vt:lpstr>Detection data transfer latency for multi-hop network</vt:lpstr>
      <vt:lpstr>General Operating Performance </vt:lpstr>
      <vt:lpstr>Local vs. sink processing trade-off</vt:lpstr>
      <vt:lpstr>Motivation for Reliable Bulk data Transport Protocol</vt:lpstr>
      <vt:lpstr>Goals of Flush</vt:lpstr>
      <vt:lpstr>Challenges</vt:lpstr>
      <vt:lpstr>Assumptions</vt:lpstr>
      <vt:lpstr>How it works</vt:lpstr>
      <vt:lpstr>Reliability</vt:lpstr>
      <vt:lpstr>Rate control: Conceptual Model Assumptions</vt:lpstr>
      <vt:lpstr>Rate control: Conceptual Model</vt:lpstr>
      <vt:lpstr>Rate control: Conceptual Model</vt:lpstr>
      <vt:lpstr>Rate control: Conceptual Model</vt:lpstr>
      <vt:lpstr>Rate control: Conceptual Model</vt:lpstr>
      <vt:lpstr>Dynamic Rate Control</vt:lpstr>
      <vt:lpstr>Dynamic rate Control (cont…)</vt:lpstr>
      <vt:lpstr>Performance Comparison </vt:lpstr>
      <vt:lpstr>Preliminary experiment</vt:lpstr>
      <vt:lpstr>Flush Vs Best Fixed Rate</vt:lpstr>
      <vt:lpstr>Reliability check</vt:lpstr>
      <vt:lpstr>Timing of phases</vt:lpstr>
      <vt:lpstr>Transfer Phase Byte Throughput</vt:lpstr>
      <vt:lpstr>Transfer Phase Packet Throughput</vt:lpstr>
      <vt:lpstr>Real world Experiment</vt:lpstr>
      <vt:lpstr>Evaluation – Memory and code footprint</vt:lpstr>
      <vt:lpstr>Conclusion</vt:lpstr>
      <vt:lpstr>Refrences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Renato</dc:creator>
  <cp:lastModifiedBy>fani</cp:lastModifiedBy>
  <cp:revision>496</cp:revision>
  <cp:lastPrinted>2008-03-19T15:04:09Z</cp:lastPrinted>
  <dcterms:modified xsi:type="dcterms:W3CDTF">2010-03-10T12:58:10Z</dcterms:modified>
</cp:coreProperties>
</file>