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76" r:id="rId1"/>
    <p:sldMasterId id="2147483688" r:id="rId2"/>
    <p:sldMasterId id="2147483679" r:id="rId3"/>
    <p:sldMasterId id="2147483681" r:id="rId4"/>
  </p:sldMasterIdLst>
  <p:notesMasterIdLst>
    <p:notesMasterId r:id="rId27"/>
  </p:notesMasterIdLst>
  <p:sldIdLst>
    <p:sldId id="293" r:id="rId5"/>
    <p:sldId id="257" r:id="rId6"/>
    <p:sldId id="258" r:id="rId7"/>
    <p:sldId id="259" r:id="rId8"/>
    <p:sldId id="288" r:id="rId9"/>
    <p:sldId id="260" r:id="rId10"/>
    <p:sldId id="263" r:id="rId11"/>
    <p:sldId id="283" r:id="rId12"/>
    <p:sldId id="284" r:id="rId13"/>
    <p:sldId id="261" r:id="rId14"/>
    <p:sldId id="262" r:id="rId15"/>
    <p:sldId id="281" r:id="rId16"/>
    <p:sldId id="271" r:id="rId17"/>
    <p:sldId id="265" r:id="rId18"/>
    <p:sldId id="266" r:id="rId19"/>
    <p:sldId id="267" r:id="rId20"/>
    <p:sldId id="268" r:id="rId21"/>
    <p:sldId id="272" r:id="rId22"/>
    <p:sldId id="289" r:id="rId23"/>
    <p:sldId id="286" r:id="rId24"/>
    <p:sldId id="276" r:id="rId25"/>
    <p:sldId id="277" r:id="rId26"/>
  </p:sldIdLst>
  <p:sldSz cx="10080625" cy="7559675"/>
  <p:notesSz cx="7099300" cy="10234613"/>
  <p:custDataLst>
    <p:tags r:id="rId28"/>
  </p:custDataLst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9D9D9"/>
    <a:srgbClr val="93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6" autoAdjust="0"/>
    <p:restoredTop sz="90216" autoAdjust="0"/>
  </p:normalViewPr>
  <p:slideViewPr>
    <p:cSldViewPr snapToGrid="0" snapToObjects="1">
      <p:cViewPr>
        <p:scale>
          <a:sx n="100" d="100"/>
          <a:sy n="100" d="100"/>
        </p:scale>
        <p:origin x="-72" y="123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9" d="100"/>
          <a:sy n="59" d="100"/>
        </p:scale>
        <p:origin x="-1752" y="-72"/>
      </p:cViewPr>
      <p:guideLst>
        <p:guide orient="horz" pos="2757"/>
        <p:guide pos="20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7787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09632" y="4861252"/>
            <a:ext cx="5678546" cy="46044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78550" cy="510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87488" algn="l"/>
                <a:tab pos="1374976" algn="l"/>
                <a:tab pos="2062463" algn="l"/>
                <a:tab pos="274995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Sans" charset="0"/>
                <a:cs typeface="DejaVuSans" charset="0"/>
              </a:defRPr>
            </a:lvl1pPr>
          </a:lstStyle>
          <a:p>
            <a:endParaRPr lang="de-CH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019259" y="0"/>
            <a:ext cx="3078550" cy="510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87488" algn="l"/>
                <a:tab pos="1374976" algn="l"/>
                <a:tab pos="2062463" algn="l"/>
                <a:tab pos="274995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Sans" charset="0"/>
                <a:cs typeface="DejaVuSans" charset="0"/>
              </a:defRPr>
            </a:lvl1pPr>
          </a:lstStyle>
          <a:p>
            <a:endParaRPr lang="de-CH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722502"/>
            <a:ext cx="3078550" cy="510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87488" algn="l"/>
                <a:tab pos="1374976" algn="l"/>
                <a:tab pos="2062463" algn="l"/>
                <a:tab pos="274995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Sans" charset="0"/>
                <a:cs typeface="DejaVuSans" charset="0"/>
              </a:defRPr>
            </a:lvl1pPr>
          </a:lstStyle>
          <a:p>
            <a:endParaRPr lang="de-CH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019259" y="9722502"/>
            <a:ext cx="3078550" cy="510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87488" algn="l"/>
                <a:tab pos="1374976" algn="l"/>
                <a:tab pos="2062463" algn="l"/>
                <a:tab pos="274995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Sans" charset="0"/>
                <a:cs typeface="DejaVuSans" charset="0"/>
              </a:defRPr>
            </a:lvl1pPr>
          </a:lstStyle>
          <a:p>
            <a:fld id="{AA8E3D90-CD71-46EB-BC93-986FB5CD5D2E}" type="slidenum">
              <a:rPr lang="de-CH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254918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A8E3D90-CD71-46EB-BC93-986FB5CD5D2E}" type="slidenum">
              <a:rPr lang="de-CH" smtClean="0"/>
              <a:pPr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85820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A8E3D90-CD71-46EB-BC93-986FB5CD5D2E}" type="slidenum">
              <a:rPr lang="de-CH" smtClean="0"/>
              <a:pPr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22774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A8E3D90-CD71-46EB-BC93-986FB5CD5D2E}" type="slidenum">
              <a:rPr lang="de-CH" smtClean="0"/>
              <a:pPr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98717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A8E3D90-CD71-46EB-BC93-986FB5CD5D2E}" type="slidenum">
              <a:rPr lang="de-CH" smtClean="0"/>
              <a:pPr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55389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A8E3D90-CD71-46EB-BC93-986FB5CD5D2E}" type="slidenum">
              <a:rPr lang="de-CH" smtClean="0"/>
              <a:pPr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678783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A8E3D90-CD71-46EB-BC93-986FB5CD5D2E}" type="slidenum">
              <a:rPr lang="de-CH" smtClean="0"/>
              <a:pPr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92622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A8E3D90-CD71-46EB-BC93-986FB5CD5D2E}" type="slidenum">
              <a:rPr lang="de-CH" smtClean="0"/>
              <a:pPr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450631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A8E3D90-CD71-46EB-BC93-986FB5CD5D2E}" type="slidenum">
              <a:rPr lang="de-CH" smtClean="0"/>
              <a:pPr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550778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A8E3D90-CD71-46EB-BC93-986FB5CD5D2E}" type="slidenum">
              <a:rPr lang="de-CH" smtClean="0"/>
              <a:pPr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515103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A8E3D90-CD71-46EB-BC93-986FB5CD5D2E}" type="slidenum">
              <a:rPr lang="de-CH" smtClean="0"/>
              <a:pPr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555809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A8E3D90-CD71-46EB-BC93-986FB5CD5D2E}" type="slidenum">
              <a:rPr lang="de-CH" smtClean="0"/>
              <a:pPr/>
              <a:t>21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4900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A8E3D90-CD71-46EB-BC93-986FB5CD5D2E}" type="slidenum">
              <a:rPr lang="de-CH" smtClean="0"/>
              <a:pPr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99857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A8E3D90-CD71-46EB-BC93-986FB5CD5D2E}" type="slidenum">
              <a:rPr lang="de-CH" smtClean="0"/>
              <a:pPr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23588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A8E3D90-CD71-46EB-BC93-986FB5CD5D2E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38041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A8E3D90-CD71-46EB-BC93-986FB5CD5D2E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71492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A8E3D90-CD71-46EB-BC93-986FB5CD5D2E}" type="slidenum">
              <a:rPr lang="de-CH" smtClean="0"/>
              <a:pPr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30713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A8E3D90-CD71-46EB-BC93-986FB5CD5D2E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25908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A8E3D90-CD71-46EB-BC93-986FB5CD5D2E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91774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A8E3D90-CD71-46EB-BC93-986FB5CD5D2E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8280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/>
            </a:lvl1pPr>
            <a:lvl2pPr marL="504000" indent="0">
              <a:buFontTx/>
              <a:buNone/>
              <a:defRPr/>
            </a:lvl2pPr>
            <a:lvl3pPr>
              <a:buFont typeface="Arial" pitchFamily="34" charset="0"/>
              <a:buChar char="–"/>
              <a:defRPr/>
            </a:lvl3pPr>
          </a:lstStyle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pic>
        <p:nvPicPr>
          <p:cNvPr id="7" name="Grafik 20" descr="footer.jpg"/>
          <p:cNvPicPr>
            <a:picLocks noChangeAspect="1"/>
          </p:cNvPicPr>
          <p:nvPr userDrawn="1"/>
        </p:nvPicPr>
        <p:blipFill>
          <a:blip r:embed="rId2"/>
          <a:srcRect l="307" r="360" b="8740"/>
          <a:stretch>
            <a:fillRect/>
          </a:stretch>
        </p:blipFill>
        <p:spPr bwMode="auto">
          <a:xfrm>
            <a:off x="0" y="7249939"/>
            <a:ext cx="10080625" cy="32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16"/>
          <p:cNvSpPr>
            <a:spLocks noChangeShapeType="1"/>
          </p:cNvSpPr>
          <p:nvPr userDrawn="1"/>
        </p:nvSpPr>
        <p:spPr bwMode="auto">
          <a:xfrm>
            <a:off x="2409900" y="7382933"/>
            <a:ext cx="0" cy="194241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defTabSz="503972" hangingPunct="1">
              <a:lnSpc>
                <a:spcPts val="2646"/>
              </a:lnSpc>
              <a:spcBef>
                <a:spcPts val="661"/>
              </a:spcBef>
              <a:buClr>
                <a:srgbClr val="2A6AB3"/>
              </a:buClr>
              <a:buSzPct val="110000"/>
              <a:buFont typeface="Wingdings" pitchFamily="16" charset="2"/>
              <a:buNone/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9" name="Line 16"/>
          <p:cNvSpPr>
            <a:spLocks noChangeShapeType="1"/>
          </p:cNvSpPr>
          <p:nvPr userDrawn="1"/>
        </p:nvSpPr>
        <p:spPr bwMode="auto">
          <a:xfrm>
            <a:off x="7817735" y="7382933"/>
            <a:ext cx="0" cy="194241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defTabSz="503972" hangingPunct="1">
              <a:lnSpc>
                <a:spcPts val="2646"/>
              </a:lnSpc>
              <a:spcBef>
                <a:spcPts val="661"/>
              </a:spcBef>
              <a:buClr>
                <a:srgbClr val="2A6AB3"/>
              </a:buClr>
              <a:buSzPct val="110000"/>
              <a:buFont typeface="Wingdings" pitchFamily="16" charset="2"/>
              <a:buNone/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10" name="Datumsplatzhalter 18"/>
          <p:cNvSpPr>
            <a:spLocks noGrp="1"/>
          </p:cNvSpPr>
          <p:nvPr>
            <p:ph type="dt" sz="half" idx="2"/>
          </p:nvPr>
        </p:nvSpPr>
        <p:spPr bwMode="auto">
          <a:xfrm>
            <a:off x="322020" y="7314686"/>
            <a:ext cx="2009125" cy="50397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900">
                <a:solidFill>
                  <a:schemeClr val="bg1"/>
                </a:solidFill>
                <a:ea typeface="+mn-ea"/>
              </a:defRPr>
            </a:lvl1pPr>
          </a:lstStyle>
          <a:p>
            <a:pPr defTabSz="503972"/>
            <a:fld id="{A7AD21E6-9819-43B2-8252-511DE9C970B2}" type="datetime1">
              <a:rPr lang="en-US" smtClean="0">
                <a:solidFill>
                  <a:srgbClr val="FFFFFF"/>
                </a:solidFill>
              </a:rPr>
              <a:t>4/14/2011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11" name="Foliennummernplatzhalter 19"/>
          <p:cNvSpPr>
            <a:spLocks noGrp="1"/>
          </p:cNvSpPr>
          <p:nvPr>
            <p:ph type="sldNum" sz="quarter" idx="4"/>
          </p:nvPr>
        </p:nvSpPr>
        <p:spPr bwMode="auto">
          <a:xfrm>
            <a:off x="7941992" y="7314686"/>
            <a:ext cx="1806112" cy="50397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900">
                <a:solidFill>
                  <a:schemeClr val="bg1"/>
                </a:solidFill>
                <a:ea typeface="+mn-ea"/>
              </a:defRPr>
            </a:lvl1pPr>
          </a:lstStyle>
          <a:p>
            <a:pPr defTabSz="503972"/>
            <a:fld id="{62516AB8-4C80-40CA-B4C0-3A8331293178}" type="slidenum">
              <a:rPr lang="de-DE" smtClean="0">
                <a:solidFill>
                  <a:srgbClr val="FFFFFF"/>
                </a:solidFill>
              </a:rPr>
              <a:pPr defTabSz="503972"/>
              <a:t>‹#›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12" name="Fußzeilenplatzhalter 20"/>
          <p:cNvSpPr>
            <a:spLocks noGrp="1"/>
          </p:cNvSpPr>
          <p:nvPr>
            <p:ph type="ftr" sz="quarter" idx="3"/>
          </p:nvPr>
        </p:nvSpPr>
        <p:spPr bwMode="auto">
          <a:xfrm>
            <a:off x="2469404" y="7314686"/>
            <a:ext cx="5262576" cy="49522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900">
                <a:solidFill>
                  <a:schemeClr val="bg1"/>
                </a:solidFill>
                <a:ea typeface="+mn-ea"/>
              </a:defRPr>
            </a:lvl1pPr>
          </a:lstStyle>
          <a:p>
            <a:pPr defTabSz="503972"/>
            <a:r>
              <a:rPr lang="de-DE" smtClean="0">
                <a:solidFill>
                  <a:srgbClr val="FFFFFF"/>
                </a:solidFill>
              </a:rPr>
              <a:t>Philipp Sommer @ IPSN'11</a:t>
            </a:r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307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1pPr>
            <a:lvl2pPr marL="504000" indent="0">
              <a:buFontTx/>
              <a:buNone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–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pic>
        <p:nvPicPr>
          <p:cNvPr id="7" name="Grafik 20" descr="footer.jpg"/>
          <p:cNvPicPr>
            <a:picLocks noChangeAspect="1"/>
          </p:cNvPicPr>
          <p:nvPr userDrawn="1"/>
        </p:nvPicPr>
        <p:blipFill>
          <a:blip r:embed="rId2"/>
          <a:srcRect l="307" r="360" b="8740"/>
          <a:stretch>
            <a:fillRect/>
          </a:stretch>
        </p:blipFill>
        <p:spPr bwMode="auto">
          <a:xfrm>
            <a:off x="0" y="7249939"/>
            <a:ext cx="10080625" cy="32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16"/>
          <p:cNvSpPr>
            <a:spLocks noChangeShapeType="1"/>
          </p:cNvSpPr>
          <p:nvPr userDrawn="1"/>
        </p:nvSpPr>
        <p:spPr bwMode="auto">
          <a:xfrm>
            <a:off x="2409900" y="7382933"/>
            <a:ext cx="0" cy="194241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defTabSz="503972" hangingPunct="1">
              <a:lnSpc>
                <a:spcPts val="2646"/>
              </a:lnSpc>
              <a:spcBef>
                <a:spcPts val="661"/>
              </a:spcBef>
              <a:buClr>
                <a:srgbClr val="2A6AB3"/>
              </a:buClr>
              <a:buSzPct val="110000"/>
              <a:buFont typeface="Wingdings" pitchFamily="16" charset="2"/>
              <a:buNone/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9" name="Line 16"/>
          <p:cNvSpPr>
            <a:spLocks noChangeShapeType="1"/>
          </p:cNvSpPr>
          <p:nvPr userDrawn="1"/>
        </p:nvSpPr>
        <p:spPr bwMode="auto">
          <a:xfrm>
            <a:off x="7817735" y="7382933"/>
            <a:ext cx="0" cy="194241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defTabSz="503972" hangingPunct="1">
              <a:lnSpc>
                <a:spcPts val="2646"/>
              </a:lnSpc>
              <a:spcBef>
                <a:spcPts val="661"/>
              </a:spcBef>
              <a:buClr>
                <a:srgbClr val="2A6AB3"/>
              </a:buClr>
              <a:buSzPct val="110000"/>
              <a:buFont typeface="Wingdings" pitchFamily="16" charset="2"/>
              <a:buNone/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10" name="Datumsplatzhalter 18"/>
          <p:cNvSpPr>
            <a:spLocks noGrp="1"/>
          </p:cNvSpPr>
          <p:nvPr>
            <p:ph type="dt" sz="half" idx="2"/>
          </p:nvPr>
        </p:nvSpPr>
        <p:spPr bwMode="auto">
          <a:xfrm>
            <a:off x="322020" y="7314686"/>
            <a:ext cx="2009125" cy="50397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900">
                <a:solidFill>
                  <a:schemeClr val="bg1"/>
                </a:solidFill>
                <a:ea typeface="+mn-ea"/>
              </a:defRPr>
            </a:lvl1pPr>
          </a:lstStyle>
          <a:p>
            <a:pPr defTabSz="503972"/>
            <a:fld id="{BF503C73-8AFB-46AC-819D-9159FCA208A7}" type="datetime1">
              <a:rPr lang="en-US" smtClean="0">
                <a:solidFill>
                  <a:srgbClr val="FFFFFF"/>
                </a:solidFill>
              </a:rPr>
              <a:t>4/14/2011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11" name="Foliennummernplatzhalter 19"/>
          <p:cNvSpPr>
            <a:spLocks noGrp="1"/>
          </p:cNvSpPr>
          <p:nvPr>
            <p:ph type="sldNum" sz="quarter" idx="4"/>
          </p:nvPr>
        </p:nvSpPr>
        <p:spPr bwMode="auto">
          <a:xfrm>
            <a:off x="7941992" y="7314686"/>
            <a:ext cx="1806112" cy="50397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900">
                <a:solidFill>
                  <a:schemeClr val="bg1"/>
                </a:solidFill>
                <a:ea typeface="+mn-ea"/>
              </a:defRPr>
            </a:lvl1pPr>
          </a:lstStyle>
          <a:p>
            <a:pPr defTabSz="503972"/>
            <a:fld id="{62516AB8-4C80-40CA-B4C0-3A8331293178}" type="slidenum">
              <a:rPr lang="de-DE" smtClean="0">
                <a:solidFill>
                  <a:srgbClr val="FFFFFF"/>
                </a:solidFill>
              </a:rPr>
              <a:pPr defTabSz="503972"/>
              <a:t>‹#›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12" name="Fußzeilenplatzhalter 20"/>
          <p:cNvSpPr>
            <a:spLocks noGrp="1"/>
          </p:cNvSpPr>
          <p:nvPr>
            <p:ph type="ftr" sz="quarter" idx="3"/>
          </p:nvPr>
        </p:nvSpPr>
        <p:spPr bwMode="auto">
          <a:xfrm>
            <a:off x="2469404" y="7314686"/>
            <a:ext cx="5262576" cy="49522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900">
                <a:solidFill>
                  <a:schemeClr val="bg1"/>
                </a:solidFill>
                <a:ea typeface="+mn-ea"/>
              </a:defRPr>
            </a:lvl1pPr>
          </a:lstStyle>
          <a:p>
            <a:pPr defTabSz="503972"/>
            <a:r>
              <a:rPr lang="de-DE" smtClean="0">
                <a:solidFill>
                  <a:srgbClr val="FFFFFF"/>
                </a:solidFill>
              </a:rPr>
              <a:t>Philipp Sommer @ IPSN'11</a:t>
            </a:r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4957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/>
            </a:lvl1pPr>
            <a:lvl2pPr marL="504000" indent="0">
              <a:buFontTx/>
              <a:buNone/>
              <a:defRPr/>
            </a:lvl2pPr>
            <a:lvl3pPr>
              <a:buFont typeface="Arial" pitchFamily="34" charset="0"/>
              <a:buChar char="–"/>
              <a:defRPr/>
            </a:lvl3pPr>
          </a:lstStyle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2982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1pPr>
            <a:lvl2pPr marL="504000" indent="0">
              <a:buFontTx/>
              <a:buNone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–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72399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8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0026" y="1223199"/>
            <a:ext cx="9240573" cy="1200448"/>
          </a:xfrm>
        </p:spPr>
        <p:txBody>
          <a:bodyPr tIns="50397" bIns="50397"/>
          <a:lstStyle>
            <a:lvl1pPr>
              <a:defRPr sz="3500"/>
            </a:lvl1pPr>
          </a:lstStyle>
          <a:p>
            <a:r>
              <a:rPr lang="de-CH" dirty="0"/>
              <a:t>Mastertitelformat bearbeiten</a:t>
            </a:r>
          </a:p>
        </p:txBody>
      </p:sp>
      <p:sp>
        <p:nvSpPr>
          <p:cNvPr id="13518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0026" y="2540891"/>
            <a:ext cx="9240573" cy="855714"/>
          </a:xfrm>
        </p:spPr>
        <p:txBody>
          <a:bodyPr tIns="50397" bIns="50397" anchor="t" anchorCtr="0">
            <a:normAutofit/>
          </a:bodyPr>
          <a:lstStyle>
            <a:lvl1pPr marL="0" indent="0">
              <a:buFont typeface="Wingdings" pitchFamily="16" charset="2"/>
              <a:buNone/>
              <a:defRPr/>
            </a:lvl1pPr>
          </a:lstStyle>
          <a:p>
            <a:r>
              <a:rPr lang="de-CH" dirty="0"/>
              <a:t>Master-Untertitelformat bearbeiten</a:t>
            </a:r>
          </a:p>
        </p:txBody>
      </p:sp>
      <p:pic>
        <p:nvPicPr>
          <p:cNvPr id="135187" name="Grafik 20" descr="footer.jpg"/>
          <p:cNvPicPr>
            <a:picLocks noChangeAspect="1"/>
          </p:cNvPicPr>
          <p:nvPr userDrawn="1"/>
        </p:nvPicPr>
        <p:blipFill>
          <a:blip r:embed="rId2"/>
          <a:srcRect l="307" r="360" b="8740"/>
          <a:stretch>
            <a:fillRect/>
          </a:stretch>
        </p:blipFill>
        <p:spPr bwMode="auto">
          <a:xfrm>
            <a:off x="0" y="7249939"/>
            <a:ext cx="10080625" cy="32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Grafik 16" descr="pic_titel_1.jpg"/>
          <p:cNvPicPr>
            <a:picLocks noChangeAspect="1"/>
          </p:cNvPicPr>
          <p:nvPr userDrawn="1"/>
        </p:nvPicPr>
        <p:blipFill>
          <a:blip r:embed="rId3"/>
          <a:srcRect b="1765"/>
          <a:stretch>
            <a:fillRect/>
          </a:stretch>
        </p:blipFill>
        <p:spPr>
          <a:xfrm>
            <a:off x="-1750" y="3629345"/>
            <a:ext cx="10080625" cy="3622344"/>
          </a:xfrm>
          <a:prstGeom prst="rect">
            <a:avLst/>
          </a:prstGeom>
        </p:spPr>
      </p:pic>
      <p:pic>
        <p:nvPicPr>
          <p:cNvPr id="22" name="Picture 12" descr="eth_o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18277" y="167994"/>
            <a:ext cx="1818362" cy="462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708" y="148335"/>
            <a:ext cx="1549396" cy="569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Line 16"/>
          <p:cNvSpPr>
            <a:spLocks noChangeShapeType="1"/>
          </p:cNvSpPr>
          <p:nvPr userDrawn="1"/>
        </p:nvSpPr>
        <p:spPr bwMode="auto">
          <a:xfrm>
            <a:off x="2409900" y="7382933"/>
            <a:ext cx="0" cy="194241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defTabSz="503972" hangingPunct="1">
              <a:lnSpc>
                <a:spcPts val="2646"/>
              </a:lnSpc>
              <a:spcBef>
                <a:spcPts val="661"/>
              </a:spcBef>
              <a:buClr>
                <a:srgbClr val="2A6AB3"/>
              </a:buClr>
              <a:buSzPct val="110000"/>
              <a:buFont typeface="Wingdings" pitchFamily="16" charset="2"/>
              <a:buNone/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18" name="Line 16"/>
          <p:cNvSpPr>
            <a:spLocks noChangeShapeType="1"/>
          </p:cNvSpPr>
          <p:nvPr userDrawn="1"/>
        </p:nvSpPr>
        <p:spPr bwMode="auto">
          <a:xfrm>
            <a:off x="7817735" y="7382933"/>
            <a:ext cx="0" cy="194241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defTabSz="503972" hangingPunct="1">
              <a:lnSpc>
                <a:spcPts val="2646"/>
              </a:lnSpc>
              <a:spcBef>
                <a:spcPts val="661"/>
              </a:spcBef>
              <a:buClr>
                <a:srgbClr val="2A6AB3"/>
              </a:buClr>
              <a:buSzPct val="110000"/>
              <a:buFont typeface="Wingdings" pitchFamily="16" charset="2"/>
              <a:buNone/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23" name="Datumsplatzhalter 18"/>
          <p:cNvSpPr>
            <a:spLocks noGrp="1"/>
          </p:cNvSpPr>
          <p:nvPr>
            <p:ph type="dt" sz="half" idx="2"/>
          </p:nvPr>
        </p:nvSpPr>
        <p:spPr bwMode="auto">
          <a:xfrm>
            <a:off x="322020" y="7314686"/>
            <a:ext cx="2009125" cy="50397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900">
                <a:solidFill>
                  <a:schemeClr val="bg1"/>
                </a:solidFill>
                <a:ea typeface="+mn-ea"/>
              </a:defRPr>
            </a:lvl1pPr>
          </a:lstStyle>
          <a:p>
            <a:pPr defTabSz="503972"/>
            <a:fld id="{0B774A57-5700-4B9F-B186-B9F7B88F429E}" type="datetime1">
              <a:rPr lang="en-US" smtClean="0">
                <a:solidFill>
                  <a:srgbClr val="FFFFFF"/>
                </a:solidFill>
              </a:rPr>
              <a:t>4/14/2011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28" name="Foliennummernplatzhalter 19"/>
          <p:cNvSpPr>
            <a:spLocks noGrp="1"/>
          </p:cNvSpPr>
          <p:nvPr>
            <p:ph type="sldNum" sz="quarter" idx="4"/>
          </p:nvPr>
        </p:nvSpPr>
        <p:spPr bwMode="auto">
          <a:xfrm>
            <a:off x="7941992" y="7314686"/>
            <a:ext cx="1806112" cy="50397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900">
                <a:solidFill>
                  <a:schemeClr val="bg1"/>
                </a:solidFill>
                <a:ea typeface="+mn-ea"/>
              </a:defRPr>
            </a:lvl1pPr>
          </a:lstStyle>
          <a:p>
            <a:pPr defTabSz="503972"/>
            <a:fld id="{62516AB8-4C80-40CA-B4C0-3A8331293178}" type="slidenum">
              <a:rPr lang="de-DE" smtClean="0">
                <a:solidFill>
                  <a:srgbClr val="FFFFFF"/>
                </a:solidFill>
              </a:rPr>
              <a:pPr defTabSz="503972"/>
              <a:t>‹#›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29" name="Fußzeilenplatzhalter 20"/>
          <p:cNvSpPr>
            <a:spLocks noGrp="1"/>
          </p:cNvSpPr>
          <p:nvPr>
            <p:ph type="ftr" sz="quarter" idx="3"/>
          </p:nvPr>
        </p:nvSpPr>
        <p:spPr bwMode="auto">
          <a:xfrm>
            <a:off x="2469404" y="7314686"/>
            <a:ext cx="5262576" cy="49522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900">
                <a:solidFill>
                  <a:schemeClr val="bg1"/>
                </a:solidFill>
                <a:ea typeface="+mn-ea"/>
              </a:defRPr>
            </a:lvl1pPr>
          </a:lstStyle>
          <a:p>
            <a:pPr defTabSz="503972"/>
            <a:r>
              <a:rPr lang="de-DE" dirty="0" smtClean="0">
                <a:solidFill>
                  <a:srgbClr val="FFFFFF"/>
                </a:solidFill>
              </a:rPr>
              <a:t>Philipp Sommer @ IPSN'11</a:t>
            </a:r>
            <a:endParaRPr 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5404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7812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719118"/>
            <a:ext cx="9069387" cy="417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373188"/>
            <a:ext cx="9069387" cy="5465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293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the outline text format</a:t>
            </a:r>
          </a:p>
          <a:p>
            <a:pPr lvl="1"/>
            <a:r>
              <a:rPr lang="en-US" noProof="0" dirty="0" smtClean="0"/>
              <a:t>Second Outline Level</a:t>
            </a:r>
          </a:p>
          <a:p>
            <a:pPr lvl="2"/>
            <a:r>
              <a:rPr lang="en-US" noProof="0" dirty="0" smtClean="0"/>
              <a:t>Third Outline Level</a:t>
            </a:r>
          </a:p>
          <a:p>
            <a:pPr lvl="3"/>
            <a:r>
              <a:rPr lang="en-US" noProof="0" dirty="0" smtClean="0"/>
              <a:t>Fourth Outline Level</a:t>
            </a:r>
          </a:p>
          <a:p>
            <a:pPr lvl="4"/>
            <a:r>
              <a:rPr lang="en-US" noProof="0" dirty="0" smtClean="0"/>
              <a:t>Fifth Outline Level</a:t>
            </a:r>
          </a:p>
          <a:p>
            <a:pPr lvl="4"/>
            <a:r>
              <a:rPr lang="en-US" noProof="0" dirty="0" smtClean="0"/>
              <a:t>Sixth Outline Level</a:t>
            </a:r>
          </a:p>
          <a:p>
            <a:pPr lvl="4"/>
            <a:r>
              <a:rPr lang="en-US" noProof="0" dirty="0" smtClean="0"/>
              <a:t>Seventh Outline Level</a:t>
            </a:r>
          </a:p>
          <a:p>
            <a:pPr lvl="4"/>
            <a:r>
              <a:rPr lang="en-US" noProof="0" dirty="0" smtClean="0"/>
              <a:t>Eighth Outline Level</a:t>
            </a:r>
          </a:p>
          <a:p>
            <a:pPr lvl="4"/>
            <a:r>
              <a:rPr lang="en-US" noProof="0" dirty="0" smtClean="0"/>
              <a:t>Ninth Outline Level</a:t>
            </a:r>
          </a:p>
        </p:txBody>
      </p:sp>
      <p:pic>
        <p:nvPicPr>
          <p:cNvPr id="13" name="Grafik 20" descr="footer.jpg"/>
          <p:cNvPicPr>
            <a:picLocks noChangeAspect="1"/>
          </p:cNvPicPr>
          <p:nvPr userDrawn="1"/>
        </p:nvPicPr>
        <p:blipFill>
          <a:blip r:embed="rId4"/>
          <a:srcRect l="307" r="360" b="8740"/>
          <a:stretch>
            <a:fillRect/>
          </a:stretch>
        </p:blipFill>
        <p:spPr bwMode="auto">
          <a:xfrm>
            <a:off x="0" y="7249939"/>
            <a:ext cx="10080625" cy="32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16"/>
          <p:cNvSpPr>
            <a:spLocks noChangeShapeType="1"/>
          </p:cNvSpPr>
          <p:nvPr userDrawn="1"/>
        </p:nvSpPr>
        <p:spPr bwMode="auto">
          <a:xfrm>
            <a:off x="2409900" y="7382933"/>
            <a:ext cx="0" cy="194241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defTabSz="503972" hangingPunct="1">
              <a:lnSpc>
                <a:spcPts val="2646"/>
              </a:lnSpc>
              <a:spcBef>
                <a:spcPts val="661"/>
              </a:spcBef>
              <a:buClr>
                <a:srgbClr val="2A6AB3"/>
              </a:buClr>
              <a:buSzPct val="110000"/>
              <a:buFont typeface="Wingdings" pitchFamily="16" charset="2"/>
              <a:buNone/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15" name="Line 16"/>
          <p:cNvSpPr>
            <a:spLocks noChangeShapeType="1"/>
          </p:cNvSpPr>
          <p:nvPr userDrawn="1"/>
        </p:nvSpPr>
        <p:spPr bwMode="auto">
          <a:xfrm>
            <a:off x="7817735" y="7382933"/>
            <a:ext cx="0" cy="194241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defTabSz="503972" hangingPunct="1">
              <a:lnSpc>
                <a:spcPts val="2646"/>
              </a:lnSpc>
              <a:spcBef>
                <a:spcPts val="661"/>
              </a:spcBef>
              <a:buClr>
                <a:srgbClr val="2A6AB3"/>
              </a:buClr>
              <a:buSzPct val="110000"/>
              <a:buFont typeface="Wingdings" pitchFamily="16" charset="2"/>
              <a:buNone/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16" name="Datumsplatzhalter 18"/>
          <p:cNvSpPr>
            <a:spLocks noGrp="1"/>
          </p:cNvSpPr>
          <p:nvPr>
            <p:ph type="dt" sz="half" idx="2"/>
          </p:nvPr>
        </p:nvSpPr>
        <p:spPr bwMode="auto">
          <a:xfrm>
            <a:off x="322020" y="7314686"/>
            <a:ext cx="2009125" cy="50397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900">
                <a:solidFill>
                  <a:schemeClr val="bg1"/>
                </a:solidFill>
                <a:ea typeface="+mn-ea"/>
              </a:defRPr>
            </a:lvl1pPr>
          </a:lstStyle>
          <a:p>
            <a:pPr defTabSz="503972"/>
            <a:fld id="{0B774A57-5700-4B9F-B186-B9F7B88F429E}" type="datetime1">
              <a:rPr lang="en-US" smtClean="0">
                <a:solidFill>
                  <a:srgbClr val="FFFFFF"/>
                </a:solidFill>
              </a:rPr>
              <a:t>4/14/2011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17" name="Foliennummernplatzhalter 19"/>
          <p:cNvSpPr>
            <a:spLocks noGrp="1"/>
          </p:cNvSpPr>
          <p:nvPr>
            <p:ph type="sldNum" sz="quarter" idx="4"/>
          </p:nvPr>
        </p:nvSpPr>
        <p:spPr bwMode="auto">
          <a:xfrm>
            <a:off x="7941992" y="7314686"/>
            <a:ext cx="1806112" cy="50397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900">
                <a:solidFill>
                  <a:schemeClr val="bg1"/>
                </a:solidFill>
                <a:ea typeface="+mn-ea"/>
              </a:defRPr>
            </a:lvl1pPr>
          </a:lstStyle>
          <a:p>
            <a:pPr defTabSz="503972"/>
            <a:fld id="{62516AB8-4C80-40CA-B4C0-3A8331293178}" type="slidenum">
              <a:rPr lang="de-DE" smtClean="0">
                <a:solidFill>
                  <a:srgbClr val="FFFFFF"/>
                </a:solidFill>
              </a:rPr>
              <a:pPr defTabSz="503972"/>
              <a:t>‹#›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18" name="Fußzeilenplatzhalter 20"/>
          <p:cNvSpPr>
            <a:spLocks noGrp="1"/>
          </p:cNvSpPr>
          <p:nvPr>
            <p:ph type="ftr" sz="quarter" idx="3"/>
          </p:nvPr>
        </p:nvSpPr>
        <p:spPr bwMode="auto">
          <a:xfrm>
            <a:off x="2469404" y="7314686"/>
            <a:ext cx="5262576" cy="49522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900">
                <a:solidFill>
                  <a:schemeClr val="bg1"/>
                </a:solidFill>
                <a:ea typeface="+mn-ea"/>
              </a:defRPr>
            </a:lvl1pPr>
          </a:lstStyle>
          <a:p>
            <a:pPr defTabSz="503972"/>
            <a:r>
              <a:rPr lang="de-DE" smtClean="0">
                <a:solidFill>
                  <a:srgbClr val="FFFFFF"/>
                </a:solidFill>
              </a:rPr>
              <a:t>Philipp Sommer @ IPSN'11</a:t>
            </a:r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415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timing>
    <p:tnLst>
      <p:par>
        <p:cTn id="1" dur="indefinite" restart="never" nodeType="tmRoot"/>
      </p:par>
    </p:tnLst>
  </p:timing>
  <p:hf hdr="0"/>
  <p:txStyles>
    <p:titleStyle>
      <a:lvl1pPr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msmincho" charset="0"/>
          <a:cs typeface="msmincho" charset="0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msmincho" charset="0"/>
          <a:cs typeface="msmincho" charset="0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msmincho" charset="0"/>
          <a:cs typeface="msmincho" charset="0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msmincho" charset="0"/>
          <a:cs typeface="msmincho" charset="0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msmincho" charset="0"/>
          <a:cs typeface="msmincho" charset="0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msmincho" charset="0"/>
          <a:cs typeface="msmincho" charset="0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msmincho" charset="0"/>
          <a:cs typeface="msmincho" charset="0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msmincho" charset="0"/>
          <a:cs typeface="msmincho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313"/>
        </a:spcAft>
        <a:buClr>
          <a:schemeClr val="tx2"/>
        </a:buClr>
        <a:buSzPct val="100000"/>
        <a:buFont typeface="Wingdings" pitchFamily="2" charset="2"/>
        <a:buChar char="§"/>
        <a:defRPr sz="2600">
          <a:solidFill>
            <a:srgbClr val="000000"/>
          </a:solidFill>
          <a:latin typeface="Calibri" pitchFamily="34" charset="0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Calibri" pitchFamily="34" charset="0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Calibri" pitchFamily="34" charset="0"/>
        <a:buChar char="–"/>
        <a:defRPr sz="2000">
          <a:solidFill>
            <a:srgbClr val="000000"/>
          </a:solidFill>
          <a:latin typeface="Calibri" pitchFamily="34" charset="0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pitchFamily="34" charset="0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alibri" pitchFamily="34" charset="0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719118"/>
            <a:ext cx="9069387" cy="417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373188"/>
            <a:ext cx="9069387" cy="5465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293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the outline text format</a:t>
            </a:r>
          </a:p>
          <a:p>
            <a:pPr lvl="1"/>
            <a:r>
              <a:rPr lang="en-US" noProof="0" dirty="0" smtClean="0"/>
              <a:t>Second Outline Level</a:t>
            </a:r>
          </a:p>
          <a:p>
            <a:pPr lvl="2"/>
            <a:r>
              <a:rPr lang="en-US" noProof="0" dirty="0" smtClean="0"/>
              <a:t>Third Outline Level</a:t>
            </a:r>
          </a:p>
          <a:p>
            <a:pPr lvl="3"/>
            <a:r>
              <a:rPr lang="en-US" noProof="0" dirty="0" smtClean="0"/>
              <a:t>Fourth Outline Level</a:t>
            </a:r>
          </a:p>
          <a:p>
            <a:pPr lvl="4"/>
            <a:r>
              <a:rPr lang="en-US" noProof="0" dirty="0" smtClean="0"/>
              <a:t>Fifth Outline Level</a:t>
            </a:r>
          </a:p>
          <a:p>
            <a:pPr lvl="4"/>
            <a:r>
              <a:rPr lang="en-US" noProof="0" dirty="0" smtClean="0"/>
              <a:t>Sixth Outline Level</a:t>
            </a:r>
          </a:p>
          <a:p>
            <a:pPr lvl="4"/>
            <a:r>
              <a:rPr lang="en-US" noProof="0" dirty="0" smtClean="0"/>
              <a:t>Seventh Outline Level</a:t>
            </a:r>
          </a:p>
          <a:p>
            <a:pPr lvl="4"/>
            <a:r>
              <a:rPr lang="en-US" noProof="0" dirty="0" smtClean="0"/>
              <a:t>Eighth Outline Level</a:t>
            </a:r>
          </a:p>
          <a:p>
            <a:pPr lvl="4"/>
            <a:r>
              <a:rPr lang="en-US" noProof="0" dirty="0" smtClean="0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1897001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timing>
    <p:tnLst>
      <p:par>
        <p:cTn id="1" dur="indefinite" restart="never" nodeType="tmRoot"/>
      </p:par>
    </p:tnLst>
  </p:timing>
  <p:hf hdr="0"/>
  <p:txStyles>
    <p:titleStyle>
      <a:lvl1pPr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msmincho" charset="0"/>
          <a:cs typeface="msmincho" charset="0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msmincho" charset="0"/>
          <a:cs typeface="msmincho" charset="0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msmincho" charset="0"/>
          <a:cs typeface="msmincho" charset="0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msmincho" charset="0"/>
          <a:cs typeface="msmincho" charset="0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msmincho" charset="0"/>
          <a:cs typeface="msmincho" charset="0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msmincho" charset="0"/>
          <a:cs typeface="msmincho" charset="0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msmincho" charset="0"/>
          <a:cs typeface="msmincho" charset="0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Arial" charset="0"/>
          <a:ea typeface="msmincho" charset="0"/>
          <a:cs typeface="msmincho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313"/>
        </a:spcAft>
        <a:buClr>
          <a:schemeClr val="tx2"/>
        </a:buClr>
        <a:buSzPct val="100000"/>
        <a:buFont typeface="Wingdings" pitchFamily="2" charset="2"/>
        <a:buChar char="§"/>
        <a:defRPr sz="2600">
          <a:solidFill>
            <a:srgbClr val="000000"/>
          </a:solidFill>
          <a:latin typeface="Calibri" pitchFamily="34" charset="0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Calibri" pitchFamily="34" charset="0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Calibri" pitchFamily="34" charset="0"/>
        <a:buChar char="–"/>
        <a:defRPr sz="2000">
          <a:solidFill>
            <a:srgbClr val="000000"/>
          </a:solidFill>
          <a:latin typeface="Calibri" pitchFamily="34" charset="0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pitchFamily="34" charset="0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alibri" pitchFamily="34" charset="0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Line 16"/>
          <p:cNvSpPr>
            <a:spLocks noChangeShapeType="1"/>
          </p:cNvSpPr>
          <p:nvPr userDrawn="1"/>
        </p:nvSpPr>
        <p:spPr bwMode="auto">
          <a:xfrm>
            <a:off x="9660599" y="-12249"/>
            <a:ext cx="0" cy="16624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defTabSz="503972" hangingPunct="1">
              <a:lnSpc>
                <a:spcPts val="2646"/>
              </a:lnSpc>
              <a:spcBef>
                <a:spcPts val="661"/>
              </a:spcBef>
              <a:buClr>
                <a:srgbClr val="2A6AB3"/>
              </a:buClr>
              <a:buSzPct val="110000"/>
              <a:buFont typeface="Wingdings" pitchFamily="16" charset="2"/>
              <a:buNone/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25" name="Line 17"/>
          <p:cNvSpPr>
            <a:spLocks noChangeShapeType="1"/>
          </p:cNvSpPr>
          <p:nvPr userDrawn="1"/>
        </p:nvSpPr>
        <p:spPr bwMode="auto">
          <a:xfrm>
            <a:off x="7819485" y="-12249"/>
            <a:ext cx="0" cy="16624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defTabSz="503972" hangingPunct="1">
              <a:lnSpc>
                <a:spcPts val="2646"/>
              </a:lnSpc>
              <a:spcBef>
                <a:spcPts val="661"/>
              </a:spcBef>
              <a:buClr>
                <a:srgbClr val="2A6AB3"/>
              </a:buClr>
              <a:buSzPct val="110000"/>
              <a:buFont typeface="Wingdings" pitchFamily="16" charset="2"/>
              <a:buNone/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26" name="Line 18"/>
          <p:cNvSpPr>
            <a:spLocks noChangeShapeType="1"/>
          </p:cNvSpPr>
          <p:nvPr userDrawn="1"/>
        </p:nvSpPr>
        <p:spPr bwMode="auto">
          <a:xfrm>
            <a:off x="5978371" y="-12249"/>
            <a:ext cx="0" cy="16624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defTabSz="503972" hangingPunct="1">
              <a:lnSpc>
                <a:spcPts val="2646"/>
              </a:lnSpc>
              <a:spcBef>
                <a:spcPts val="661"/>
              </a:spcBef>
              <a:buClr>
                <a:srgbClr val="2A6AB3"/>
              </a:buClr>
              <a:buSzPct val="110000"/>
              <a:buFont typeface="Wingdings" pitchFamily="16" charset="2"/>
              <a:buNone/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27" name="Line 19"/>
          <p:cNvSpPr>
            <a:spLocks noChangeShapeType="1"/>
          </p:cNvSpPr>
          <p:nvPr userDrawn="1"/>
        </p:nvSpPr>
        <p:spPr bwMode="auto">
          <a:xfrm>
            <a:off x="4139007" y="-12249"/>
            <a:ext cx="0" cy="166243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  <a:headEnd/>
            <a:tailEnd/>
          </a:ln>
        </p:spPr>
        <p:txBody>
          <a:bodyPr lIns="100794" tIns="50397" rIns="100794" bIns="50397"/>
          <a:lstStyle/>
          <a:p>
            <a:pPr defTabSz="503972" hangingPunct="1">
              <a:lnSpc>
                <a:spcPts val="2646"/>
              </a:lnSpc>
              <a:spcBef>
                <a:spcPts val="661"/>
              </a:spcBef>
              <a:buClr>
                <a:srgbClr val="2A6AB3"/>
              </a:buClr>
              <a:buSzPct val="110000"/>
              <a:buFont typeface="Wingdings" pitchFamily="16" charset="2"/>
              <a:buNone/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13415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026" y="1055203"/>
            <a:ext cx="9240573" cy="84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9683" rIns="0" bIns="39683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3415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0026" y="1930167"/>
            <a:ext cx="9240573" cy="5157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9683" rIns="0" bIns="396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pic>
        <p:nvPicPr>
          <p:cNvPr id="17" name="Picture 12" descr="eth_o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18277" y="167994"/>
            <a:ext cx="1818362" cy="462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Grafik 14" descr="muster_logo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11997" y="168442"/>
            <a:ext cx="910474" cy="35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4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ransition spd="slow">
    <p:fade/>
  </p:transition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31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  <a:ea typeface="ＭＳ Ｐゴシック" pitchFamily="16" charset="-128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  <a:ea typeface="ＭＳ Ｐゴシック" pitchFamily="16" charset="-128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  <a:ea typeface="ＭＳ Ｐゴシック" pitchFamily="16" charset="-128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  <a:ea typeface="ＭＳ Ｐゴシック" pitchFamily="16" charset="-128"/>
        </a:defRPr>
      </a:lvl5pPr>
      <a:lvl6pPr marL="503972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  <a:ea typeface="ＭＳ Ｐゴシック" pitchFamily="16" charset="-128"/>
        </a:defRPr>
      </a:lvl6pPr>
      <a:lvl7pPr marL="1007943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  <a:ea typeface="ＭＳ Ｐゴシック" pitchFamily="16" charset="-128"/>
        </a:defRPr>
      </a:lvl7pPr>
      <a:lvl8pPr marL="1511915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  <a:ea typeface="ＭＳ Ｐゴシック" pitchFamily="16" charset="-128"/>
        </a:defRPr>
      </a:lvl8pPr>
      <a:lvl9pPr marL="2015886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  <a:ea typeface="ＭＳ Ｐゴシック" pitchFamily="16" charset="-128"/>
        </a:defRPr>
      </a:lvl9pPr>
    </p:titleStyle>
    <p:bodyStyle>
      <a:lvl1pPr marL="398977" indent="-398977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16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92961" indent="-267735" algn="l" rtl="0" fontAlgn="base">
        <a:lnSpc>
          <a:spcPts val="2425"/>
        </a:lnSpc>
        <a:spcBef>
          <a:spcPts val="441"/>
        </a:spcBef>
        <a:spcAft>
          <a:spcPct val="0"/>
        </a:spcAft>
        <a:buClr>
          <a:schemeClr val="accent3"/>
        </a:buClr>
        <a:buFont typeface="Wingdings" pitchFamily="16" charset="2"/>
        <a:buChar char="§"/>
        <a:defRPr sz="2200">
          <a:solidFill>
            <a:schemeClr val="tx1"/>
          </a:solidFill>
          <a:latin typeface="+mn-lt"/>
          <a:ea typeface="+mn-ea"/>
        </a:defRPr>
      </a:lvl2pPr>
      <a:lvl3pPr marL="1055191" indent="-209988" algn="l" rtl="0" fontAlgn="base">
        <a:lnSpc>
          <a:spcPts val="2205"/>
        </a:lnSpc>
        <a:spcBef>
          <a:spcPts val="441"/>
        </a:spcBef>
        <a:spcAft>
          <a:spcPct val="0"/>
        </a:spcAft>
        <a:buClr>
          <a:schemeClr val="accent4"/>
        </a:buClr>
        <a:buFont typeface="Wingdings" pitchFamily="16" charset="2"/>
        <a:buChar char="§"/>
        <a:defRPr sz="1800">
          <a:solidFill>
            <a:schemeClr val="tx1"/>
          </a:solidFill>
          <a:latin typeface="+mn-lt"/>
          <a:ea typeface="+mn-ea"/>
        </a:defRPr>
      </a:lvl3pPr>
      <a:lvl4pPr marL="1480416" indent="-215238" algn="l" rtl="0" fontAlgn="base">
        <a:lnSpc>
          <a:spcPts val="1984"/>
        </a:lnSpc>
        <a:spcBef>
          <a:spcPts val="220"/>
        </a:spcBef>
        <a:spcAft>
          <a:spcPct val="0"/>
        </a:spcAft>
        <a:buClr>
          <a:schemeClr val="accent4"/>
        </a:buClr>
        <a:buFont typeface="Wingdings" pitchFamily="16" charset="2"/>
        <a:buChar char="§"/>
        <a:defRPr sz="1500">
          <a:solidFill>
            <a:schemeClr val="tx1"/>
          </a:solidFill>
          <a:latin typeface="+mn-lt"/>
          <a:ea typeface="+mn-ea"/>
        </a:defRPr>
      </a:lvl4pPr>
      <a:lvl5pPr marL="1679905" indent="-106745" algn="l" rtl="0" fontAlgn="base">
        <a:spcBef>
          <a:spcPct val="20000"/>
        </a:spcBef>
        <a:spcAft>
          <a:spcPct val="0"/>
        </a:spcAft>
        <a:buClr>
          <a:schemeClr val="accent4"/>
        </a:buClr>
        <a:buFont typeface="Wingdings" pitchFamily="16" charset="2"/>
        <a:buChar char="§"/>
        <a:defRPr sz="1100">
          <a:solidFill>
            <a:schemeClr val="tx1"/>
          </a:solidFill>
          <a:latin typeface="+mn-lt"/>
          <a:ea typeface="+mn-ea"/>
        </a:defRPr>
      </a:lvl5pPr>
      <a:lvl6pPr marL="2183877" indent="-106745" algn="l" rtl="0" fontAlgn="base">
        <a:spcBef>
          <a:spcPct val="20000"/>
        </a:spcBef>
        <a:spcAft>
          <a:spcPct val="0"/>
        </a:spcAft>
        <a:buClr>
          <a:srgbClr val="C0C0C0"/>
        </a:buClr>
        <a:buFont typeface="Wingdings" pitchFamily="16" charset="2"/>
        <a:buChar char="§"/>
        <a:defRPr sz="1100">
          <a:solidFill>
            <a:schemeClr val="tx1"/>
          </a:solidFill>
          <a:latin typeface="+mn-lt"/>
          <a:ea typeface="+mn-ea"/>
        </a:defRPr>
      </a:lvl6pPr>
      <a:lvl7pPr marL="2687848" indent="-106745" algn="l" rtl="0" fontAlgn="base">
        <a:spcBef>
          <a:spcPct val="20000"/>
        </a:spcBef>
        <a:spcAft>
          <a:spcPct val="0"/>
        </a:spcAft>
        <a:buClr>
          <a:srgbClr val="C0C0C0"/>
        </a:buClr>
        <a:buFont typeface="Wingdings" pitchFamily="16" charset="2"/>
        <a:buChar char="§"/>
        <a:defRPr sz="1100">
          <a:solidFill>
            <a:schemeClr val="tx1"/>
          </a:solidFill>
          <a:latin typeface="+mn-lt"/>
          <a:ea typeface="+mn-ea"/>
        </a:defRPr>
      </a:lvl7pPr>
      <a:lvl8pPr marL="3191820" indent="-106745" algn="l" rtl="0" fontAlgn="base">
        <a:spcBef>
          <a:spcPct val="20000"/>
        </a:spcBef>
        <a:spcAft>
          <a:spcPct val="0"/>
        </a:spcAft>
        <a:buClr>
          <a:srgbClr val="C0C0C0"/>
        </a:buClr>
        <a:buFont typeface="Wingdings" pitchFamily="16" charset="2"/>
        <a:buChar char="§"/>
        <a:defRPr sz="1100">
          <a:solidFill>
            <a:schemeClr val="tx1"/>
          </a:solidFill>
          <a:latin typeface="+mn-lt"/>
          <a:ea typeface="+mn-ea"/>
        </a:defRPr>
      </a:lvl8pPr>
      <a:lvl9pPr marL="3695791" indent="-106745" algn="l" rtl="0" fontAlgn="base">
        <a:spcBef>
          <a:spcPct val="20000"/>
        </a:spcBef>
        <a:spcAft>
          <a:spcPct val="0"/>
        </a:spcAft>
        <a:buClr>
          <a:srgbClr val="C0C0C0"/>
        </a:buClr>
        <a:buFont typeface="Wingdings" pitchFamily="16" charset="2"/>
        <a:buChar char="§"/>
        <a:defRPr sz="1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95663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g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SpiderBat: Augmenting Wireless Sensor Networks with Distance and Angle Information</a:t>
            </a:r>
            <a:endParaRPr lang="de-CH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 smtClean="0">
                <a:latin typeface="Calibri" pitchFamily="34" charset="0"/>
                <a:cs typeface="Calibri" pitchFamily="34" charset="0"/>
              </a:rPr>
              <a:t>Georg Oberholzer, </a:t>
            </a:r>
            <a:r>
              <a:rPr lang="de-CH" b="1" u="sng" dirty="0" smtClean="0">
                <a:latin typeface="Calibri" pitchFamily="34" charset="0"/>
                <a:cs typeface="Calibri" pitchFamily="34" charset="0"/>
              </a:rPr>
              <a:t>Philipp Sommer</a:t>
            </a:r>
            <a:r>
              <a:rPr lang="de-CH" dirty="0" smtClean="0">
                <a:latin typeface="Calibri" pitchFamily="34" charset="0"/>
                <a:cs typeface="Calibri" pitchFamily="34" charset="0"/>
              </a:rPr>
              <a:t>, Roger Wattenhofer</a:t>
            </a:r>
            <a:endParaRPr lang="de-CH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322020" y="7314686"/>
            <a:ext cx="2009125" cy="503978"/>
          </a:xfrm>
          <a:prstGeom prst="rect">
            <a:avLst/>
          </a:prstGeom>
        </p:spPr>
        <p:txBody>
          <a:bodyPr/>
          <a:lstStyle/>
          <a:p>
            <a:fld id="{64237A20-66CE-43EA-ACEC-267472D1EEC3}" type="datetime1">
              <a:rPr lang="en-US" smtClean="0">
                <a:solidFill>
                  <a:srgbClr val="FFFFFF"/>
                </a:solidFill>
              </a:rPr>
              <a:t>4/14/2011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41992" y="7314686"/>
            <a:ext cx="1806112" cy="503978"/>
          </a:xfrm>
          <a:prstGeom prst="rect">
            <a:avLst/>
          </a:prstGeom>
        </p:spPr>
        <p:txBody>
          <a:bodyPr/>
          <a:lstStyle/>
          <a:p>
            <a:fld id="{62516AB8-4C80-40CA-B4C0-3A8331293178}" type="slidenum">
              <a:rPr lang="de-DE" smtClean="0">
                <a:solidFill>
                  <a:srgbClr val="FFFFFF"/>
                </a:solidFill>
              </a:rPr>
              <a:pPr/>
              <a:t>1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469404" y="7314686"/>
            <a:ext cx="5262576" cy="495229"/>
          </a:xfrm>
          <a:prstGeom prst="rect">
            <a:avLst/>
          </a:prstGeom>
        </p:spPr>
        <p:txBody>
          <a:bodyPr/>
          <a:lstStyle/>
          <a:p>
            <a:r>
              <a:rPr lang="de-DE" dirty="0" smtClean="0">
                <a:solidFill>
                  <a:srgbClr val="FFFFFF"/>
                </a:solidFill>
              </a:rPr>
              <a:t>IPSN'11</a:t>
            </a:r>
            <a:endParaRPr 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22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505" y="1468724"/>
            <a:ext cx="6582852" cy="5465762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The SpiderBat Ultrasound Platform</a:t>
            </a:r>
            <a:endParaRPr lang="de-CH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FA6213C-AE1D-428A-941E-C6C123FB0EA2}" type="datetime1">
              <a:rPr lang="en-US" smtClean="0"/>
              <a:t>4/14/2011</a:t>
            </a:fld>
            <a:endParaRPr lang="de-CH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91A772-5AB8-4E02-82EE-91AD466F6DEE}" type="slidenum">
              <a:rPr lang="de-CH" smtClean="0"/>
              <a:pPr/>
              <a:t>10</a:t>
            </a:fld>
            <a:endParaRPr lang="de-CH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smtClean="0"/>
              <a:t>Philipp Sommer @ IPSN'11</a:t>
            </a:r>
            <a:endParaRPr lang="de-CH"/>
          </a:p>
        </p:txBody>
      </p:sp>
      <p:sp>
        <p:nvSpPr>
          <p:cNvPr id="2" name="Oval 1"/>
          <p:cNvSpPr/>
          <p:nvPr/>
        </p:nvSpPr>
        <p:spPr bwMode="auto">
          <a:xfrm>
            <a:off x="6720840" y="3539776"/>
            <a:ext cx="1249680" cy="124968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CH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404360" y="5810536"/>
            <a:ext cx="1249680" cy="124968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CH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981200" y="3539776"/>
            <a:ext cx="1249680" cy="124968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CH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404360" y="1232167"/>
            <a:ext cx="1249680" cy="124968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CH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53758" y="1214604"/>
            <a:ext cx="3394346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400" dirty="0" smtClean="0">
                <a:solidFill>
                  <a:srgbClr val="FF0000"/>
                </a:solidFill>
                <a:latin typeface="+mn-lt"/>
              </a:rPr>
              <a:t>4x Ultrasound Receivers</a:t>
            </a:r>
            <a:br>
              <a:rPr lang="de-CH" sz="2400" dirty="0" smtClean="0">
                <a:solidFill>
                  <a:srgbClr val="FF0000"/>
                </a:solidFill>
                <a:latin typeface="+mn-lt"/>
              </a:rPr>
            </a:br>
            <a:r>
              <a:rPr lang="de-CH" sz="2400" dirty="0" smtClean="0">
                <a:solidFill>
                  <a:srgbClr val="FF0000"/>
                </a:solidFill>
                <a:latin typeface="+mn-lt"/>
              </a:rPr>
              <a:t>@ 40 kHz</a:t>
            </a:r>
            <a:endParaRPr lang="de-CH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788920" y="5170456"/>
            <a:ext cx="1249680" cy="1249680"/>
          </a:xfrm>
          <a:prstGeom prst="ellips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CH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788920" y="1909096"/>
            <a:ext cx="1249680" cy="1249680"/>
          </a:xfrm>
          <a:prstGeom prst="ellips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CH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050280" y="1909096"/>
            <a:ext cx="1249680" cy="1249680"/>
          </a:xfrm>
          <a:prstGeom prst="ellips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CH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6065520" y="5109496"/>
            <a:ext cx="1249680" cy="1249680"/>
          </a:xfrm>
          <a:prstGeom prst="ellips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CH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05" y="6364864"/>
            <a:ext cx="3861253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400" dirty="0" smtClean="0">
                <a:solidFill>
                  <a:srgbClr val="0070C0"/>
                </a:solidFill>
                <a:latin typeface="+mn-lt"/>
              </a:rPr>
              <a:t>4x Ultrasound Transmitters</a:t>
            </a:r>
            <a:br>
              <a:rPr lang="de-CH" sz="2400" dirty="0" smtClean="0">
                <a:solidFill>
                  <a:srgbClr val="0070C0"/>
                </a:solidFill>
                <a:latin typeface="+mn-lt"/>
              </a:rPr>
            </a:br>
            <a:r>
              <a:rPr lang="de-CH" sz="2400" dirty="0" smtClean="0">
                <a:solidFill>
                  <a:srgbClr val="0070C0"/>
                </a:solidFill>
                <a:latin typeface="+mn-lt"/>
              </a:rPr>
              <a:t>@ 40 kHz</a:t>
            </a:r>
            <a:endParaRPr lang="de-CH" sz="24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861560" y="4896136"/>
            <a:ext cx="1315492" cy="129540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CH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61560" y="6493713"/>
            <a:ext cx="3861253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400" dirty="0" smtClean="0">
                <a:latin typeface="+mn-lt"/>
              </a:rPr>
              <a:t>Digital Compass</a:t>
            </a:r>
            <a:endParaRPr lang="de-CH" sz="2400" dirty="0">
              <a:latin typeface="+mn-lt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628650" y="2095500"/>
            <a:ext cx="9525" cy="409603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38175" y="2636899"/>
            <a:ext cx="1386918" cy="607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dirty="0" smtClean="0">
                <a:latin typeface="+mn-lt"/>
              </a:rPr>
              <a:t>6.5 cm</a:t>
            </a:r>
            <a:br>
              <a:rPr lang="de-CH" dirty="0" smtClean="0">
                <a:latin typeface="+mn-lt"/>
              </a:rPr>
            </a:br>
            <a:r>
              <a:rPr lang="de-CH" dirty="0" smtClean="0">
                <a:latin typeface="+mn-lt"/>
              </a:rPr>
              <a:t>(2.56 inches)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785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3" grpId="0"/>
      <p:bldP spid="12" grpId="0" animBg="1"/>
      <p:bldP spid="13" grpId="0" animBg="1"/>
      <p:bldP spid="14" grpId="0" animBg="1"/>
      <p:bldP spid="15" grpId="0" animBg="1"/>
      <p:bldP spid="16" grpId="0"/>
      <p:bldP spid="4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SpiderBat is an extension board for wireless sensor nodes </a:t>
            </a:r>
            <a:endParaRPr lang="de-CH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System Architecture</a:t>
            </a:r>
            <a:endParaRPr lang="de-CH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70283B3-840B-4759-A609-4EF8151CB82D}" type="datetime1">
              <a:rPr lang="en-US" smtClean="0"/>
              <a:t>4/14/2011</a:t>
            </a:fld>
            <a:endParaRPr lang="de-CH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91A772-5AB8-4E02-82EE-91AD466F6DEE}" type="slidenum">
              <a:rPr lang="de-CH" smtClean="0"/>
              <a:pPr/>
              <a:t>11</a:t>
            </a:fld>
            <a:endParaRPr lang="de-C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smtClean="0"/>
              <a:t>Philipp Sommer @ IPSN'11</a:t>
            </a:r>
            <a:endParaRPr lang="de-CH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126" y="2322782"/>
            <a:ext cx="5383532" cy="3869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8040" y="4677005"/>
            <a:ext cx="2059622" cy="13552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" name="Content Placeholder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9258" y="2020171"/>
            <a:ext cx="2608262" cy="21656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621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3531757"/>
            <a:ext cx="8909188" cy="3444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Three amplification stages with a total gain of </a:t>
            </a:r>
            <a:r>
              <a:rPr lang="en-US" dirty="0" smtClean="0"/>
              <a:t>58-75 dB</a:t>
            </a:r>
          </a:p>
          <a:p>
            <a:r>
              <a:rPr lang="en-US" dirty="0" smtClean="0"/>
              <a:t>Each receiver provides two output signals:</a:t>
            </a:r>
          </a:p>
          <a:p>
            <a:pPr marL="961200" lvl="1" indent="-457200">
              <a:buFont typeface="+mj-lt"/>
              <a:buAutoNum type="arabicPeriod"/>
            </a:pPr>
            <a:r>
              <a:rPr lang="en-US" dirty="0" smtClean="0"/>
              <a:t>Digital comparator output generates an interrupt signal (RX_INT)</a:t>
            </a:r>
          </a:p>
          <a:p>
            <a:pPr marL="961200" lvl="1" indent="-457200">
              <a:buFont typeface="+mj-lt"/>
              <a:buAutoNum type="arabicPeriod"/>
            </a:pPr>
            <a:r>
              <a:rPr lang="en-US" dirty="0" smtClean="0"/>
              <a:t>Analog signal output (RX_ADC)</a:t>
            </a:r>
          </a:p>
          <a:p>
            <a:endParaRPr lang="de-CH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Ultrasound Receiver Circuits</a:t>
            </a:r>
            <a:endParaRPr lang="de-CH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64CDAEE-2D9F-4BD8-8876-BA3B4D178191}" type="datetime1">
              <a:rPr lang="en-US" smtClean="0"/>
              <a:t>4/14/2011</a:t>
            </a:fld>
            <a:endParaRPr lang="de-CH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91A772-5AB8-4E02-82EE-91AD466F6DEE}" type="slidenum">
              <a:rPr lang="de-CH" smtClean="0"/>
              <a:pPr/>
              <a:t>12</a:t>
            </a:fld>
            <a:endParaRPr lang="de-CH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smtClean="0"/>
              <a:t>Philipp Sommer @ IPSN'11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9608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Prototype Hardware</a:t>
            </a:r>
          </a:p>
          <a:p>
            <a:pPr lvl="1"/>
            <a:r>
              <a:rPr lang="de-CH" dirty="0"/>
              <a:t>SpiderBat extension board </a:t>
            </a:r>
            <a:endParaRPr lang="de-CH" dirty="0" smtClean="0"/>
          </a:p>
          <a:p>
            <a:pPr lvl="1"/>
            <a:r>
              <a:rPr lang="de-CH" dirty="0" smtClean="0"/>
              <a:t>Atmel ZigBit900 (Atmega1281 MCU</a:t>
            </a:r>
            <a:br>
              <a:rPr lang="de-CH" dirty="0" smtClean="0"/>
            </a:br>
            <a:r>
              <a:rPr lang="de-CH" dirty="0" smtClean="0"/>
              <a:t>+ RF212 radio)</a:t>
            </a:r>
          </a:p>
          <a:p>
            <a:pPr lvl="1"/>
            <a:endParaRPr lang="de-CH" dirty="0" smtClean="0"/>
          </a:p>
          <a:p>
            <a:pPr lvl="1"/>
            <a:endParaRPr lang="de-CH" dirty="0"/>
          </a:p>
          <a:p>
            <a:r>
              <a:rPr lang="de-CH" dirty="0" smtClean="0"/>
              <a:t>Software</a:t>
            </a:r>
          </a:p>
          <a:p>
            <a:pPr lvl="1"/>
            <a:r>
              <a:rPr lang="de-CH" dirty="0" smtClean="0"/>
              <a:t>Ultrasound ranging application implemented in TinyOS 2.1</a:t>
            </a:r>
          </a:p>
          <a:p>
            <a:pPr lvl="1"/>
            <a:r>
              <a:rPr lang="de-CH" dirty="0" smtClean="0"/>
              <a:t>Distance/angle/compass information forwarded to a base station</a:t>
            </a:r>
          </a:p>
          <a:p>
            <a:pPr lvl="1"/>
            <a:endParaRPr lang="de-CH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Experimental Evaluation</a:t>
            </a:r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AC12147-5042-497D-A2BC-2A681E34AC69}" type="datetime1">
              <a:rPr lang="en-US" smtClean="0"/>
              <a:t>4/14/2011</a:t>
            </a:fld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91A772-5AB8-4E02-82EE-91AD466F6DEE}" type="slidenum">
              <a:rPr lang="de-CH" smtClean="0"/>
              <a:pPr/>
              <a:t>13</a:t>
            </a:fld>
            <a:endParaRPr lang="de-CH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smtClean="0"/>
              <a:t>Philipp Sommer @ IPSN'11</a:t>
            </a:r>
            <a:endParaRPr lang="de-CH"/>
          </a:p>
        </p:txBody>
      </p:sp>
      <p:pic>
        <p:nvPicPr>
          <p:cNvPr id="10" name="Content Placeholder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1255" y="1373188"/>
            <a:ext cx="3660648" cy="281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25" y="5615995"/>
            <a:ext cx="2519764" cy="963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788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Measurement errors are in the order of a few millimeters</a:t>
            </a:r>
          </a:p>
          <a:p>
            <a:pPr lvl="1"/>
            <a:r>
              <a:rPr lang="de-CH" dirty="0" smtClean="0"/>
              <a:t>Std. dev of error is </a:t>
            </a:r>
            <a:r>
              <a:rPr lang="en-US" dirty="0" smtClean="0"/>
              <a:t>5.39 mm (0.21 inch) </a:t>
            </a:r>
            <a:r>
              <a:rPr lang="en-US" dirty="0"/>
              <a:t>at </a:t>
            </a:r>
            <a:r>
              <a:rPr lang="en-US" dirty="0" smtClean="0"/>
              <a:t>14 m (45.9 feet)</a:t>
            </a:r>
            <a:endParaRPr lang="de-CH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Accuracy of Distance Measurements</a:t>
            </a:r>
            <a:endParaRPr lang="de-CH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5B1C040-5E70-4B3B-8C25-D16712DC0B40}" type="datetime1">
              <a:rPr lang="en-US" smtClean="0"/>
              <a:t>4/14/2011</a:t>
            </a:fld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91A772-5AB8-4E02-82EE-91AD466F6DEE}" type="slidenum">
              <a:rPr lang="de-CH" smtClean="0"/>
              <a:pPr/>
              <a:t>14</a:t>
            </a:fld>
            <a:endParaRPr lang="de-CH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smtClean="0"/>
              <a:t>Philipp Sommer @ IPSN'11</a:t>
            </a:r>
            <a:endParaRPr lang="de-CH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127" y="2314484"/>
            <a:ext cx="6216486" cy="4683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41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Angle-of-Arrival Measurements with SpiderBat</a:t>
            </a:r>
            <a:endParaRPr lang="de-CH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E025021-031E-4FA3-B754-5220DC56F8D0}" type="datetime1">
              <a:rPr lang="en-US" smtClean="0"/>
              <a:t>4/14/2011</a:t>
            </a:fld>
            <a:endParaRPr lang="de-CH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91A772-5AB8-4E02-82EE-91AD466F6DEE}" type="slidenum">
              <a:rPr lang="de-CH" smtClean="0"/>
              <a:pPr/>
              <a:t>15</a:t>
            </a:fld>
            <a:endParaRPr lang="de-CH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smtClean="0"/>
              <a:t>Philipp Sommer @ IPSN'11</a:t>
            </a:r>
            <a:endParaRPr lang="de-CH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8" y="3779238"/>
            <a:ext cx="9189402" cy="321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7976808">
            <a:off x="7859920" y="1914598"/>
            <a:ext cx="1838916" cy="15268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915963" y="1251695"/>
            <a:ext cx="1251882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2400" smtClean="0">
                <a:latin typeface="+mn-lt"/>
              </a:rPr>
              <a:t>Receiver</a:t>
            </a:r>
            <a:endParaRPr lang="de-CH" sz="240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64456" y="1251695"/>
            <a:ext cx="1064715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2400" smtClean="0">
                <a:latin typeface="+mn-lt"/>
              </a:rPr>
              <a:t>Sender</a:t>
            </a:r>
            <a:endParaRPr lang="de-CH" sz="2400">
              <a:latin typeface="+mn-lt"/>
            </a:endParaRPr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620594" y="1923078"/>
            <a:ext cx="1838916" cy="15268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64011" y="2572483"/>
            <a:ext cx="612668" cy="292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1400" smtClean="0">
                <a:latin typeface="+mn-lt"/>
              </a:rPr>
              <a:t>North</a:t>
            </a:r>
            <a:endParaRPr lang="de-CH" sz="140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3086" y="3400501"/>
            <a:ext cx="485902" cy="292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1400" smtClean="0">
                <a:latin typeface="+mn-lt"/>
              </a:rPr>
              <a:t>East</a:t>
            </a:r>
            <a:endParaRPr lang="de-CH" sz="140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868" y="2557243"/>
            <a:ext cx="611065" cy="292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1400" smtClean="0">
                <a:latin typeface="+mn-lt"/>
              </a:rPr>
              <a:t>South</a:t>
            </a:r>
            <a:endParaRPr lang="de-CH" sz="140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78350" y="1683505"/>
            <a:ext cx="557589" cy="292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1400" smtClean="0">
                <a:latin typeface="+mn-lt"/>
              </a:rPr>
              <a:t>West</a:t>
            </a:r>
            <a:endParaRPr lang="de-CH" sz="1400"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866992" y="2001528"/>
            <a:ext cx="127239" cy="1434618"/>
          </a:xfrm>
          <a:prstGeom prst="rect">
            <a:avLst/>
          </a:prstGeom>
          <a:solidFill>
            <a:srgbClr val="00B0F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CH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076147" y="3779238"/>
            <a:ext cx="404405" cy="3441089"/>
            <a:chOff x="1076147" y="3779238"/>
            <a:chExt cx="404405" cy="3441089"/>
          </a:xfrm>
        </p:grpSpPr>
        <p:cxnSp>
          <p:nvCxnSpPr>
            <p:cNvPr id="23" name="Straight Connector 22"/>
            <p:cNvCxnSpPr/>
            <p:nvPr/>
          </p:nvCxnSpPr>
          <p:spPr bwMode="auto">
            <a:xfrm>
              <a:off x="1278350" y="3779238"/>
              <a:ext cx="0" cy="2952638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1076147" y="6870359"/>
              <a:ext cx="404405" cy="3499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CH" smtClean="0">
                  <a:latin typeface="+mn-lt"/>
                </a:rPr>
                <a:t>Tn</a:t>
              </a:r>
              <a:endParaRPr lang="de-CH">
                <a:latin typeface="+mn-lt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458076" y="3779238"/>
            <a:ext cx="702115" cy="3451595"/>
            <a:chOff x="1458076" y="3779238"/>
            <a:chExt cx="702115" cy="3451595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806607" y="3779238"/>
              <a:ext cx="0" cy="2952638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TextBox 27"/>
            <p:cNvSpPr txBox="1"/>
            <p:nvPr/>
          </p:nvSpPr>
          <p:spPr>
            <a:xfrm>
              <a:off x="1458076" y="6880865"/>
              <a:ext cx="702115" cy="3499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CH" dirty="0" smtClean="0">
                  <a:latin typeface="+mn-lt"/>
                </a:rPr>
                <a:t>Te,Tw</a:t>
              </a:r>
              <a:endParaRPr lang="de-CH" dirty="0">
                <a:latin typeface="+mn-lt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255075" y="3779238"/>
            <a:ext cx="369397" cy="3451595"/>
            <a:chOff x="2255075" y="3779238"/>
            <a:chExt cx="369397" cy="3451595"/>
          </a:xfrm>
        </p:grpSpPr>
        <p:cxnSp>
          <p:nvCxnSpPr>
            <p:cNvPr id="26" name="Straight Connector 25"/>
            <p:cNvCxnSpPr/>
            <p:nvPr/>
          </p:nvCxnSpPr>
          <p:spPr bwMode="auto">
            <a:xfrm>
              <a:off x="2423978" y="3779238"/>
              <a:ext cx="0" cy="2952638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TextBox 28"/>
            <p:cNvSpPr txBox="1"/>
            <p:nvPr/>
          </p:nvSpPr>
          <p:spPr>
            <a:xfrm>
              <a:off x="2255075" y="6880865"/>
              <a:ext cx="369397" cy="3499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CH" smtClean="0">
                  <a:latin typeface="+mn-lt"/>
                </a:rPr>
                <a:t>Ts</a:t>
              </a:r>
              <a:endParaRPr lang="de-CH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86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2947E-6 -3.94958E-6 L -0.571 -3.94958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1 -3.94958E-6 L -0.6368 -3.94958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68 -3.94958E-6 L -0.69222 -3.94958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1" grpId="2" animBg="1"/>
      <p:bldP spid="21" grpId="3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We can calculate the angle based on the TDoA at the receivers</a:t>
            </a:r>
            <a:endParaRPr lang="de-CH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Angle-of-Arrival Estimation</a:t>
            </a:r>
            <a:endParaRPr lang="de-CH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11E79FC-D537-4B28-9A39-BA51580D8DCB}" type="datetime1">
              <a:rPr lang="en-US" smtClean="0"/>
              <a:t>4/14/2011</a:t>
            </a:fld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91A772-5AB8-4E02-82EE-91AD466F6DEE}" type="slidenum">
              <a:rPr lang="de-CH" smtClean="0"/>
              <a:pPr/>
              <a:t>16</a:t>
            </a:fld>
            <a:endParaRPr lang="de-CH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smtClean="0"/>
              <a:t>Philipp Sommer @ IPSN'11</a:t>
            </a:r>
            <a:endParaRPr lang="de-CH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4" y="1955901"/>
            <a:ext cx="5870574" cy="4663874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159" y="2764072"/>
            <a:ext cx="4228466" cy="2026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41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Estimation of the angle-of-arrival within a few degrees</a:t>
            </a:r>
          </a:p>
          <a:p>
            <a:pPr lvl="1"/>
            <a:r>
              <a:rPr lang="de-CH" dirty="0" smtClean="0"/>
              <a:t>Error is less than 5° for short distances between sender and receiver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Accuracy of Angle Measurements</a:t>
            </a:r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C35BB46-555D-4827-893F-510C1DD6CEDF}" type="datetime1">
              <a:rPr lang="en-US" smtClean="0"/>
              <a:t>4/14/2011</a:t>
            </a:fld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91A772-5AB8-4E02-82EE-91AD466F6DEE}" type="slidenum">
              <a:rPr lang="de-CH" smtClean="0"/>
              <a:pPr/>
              <a:t>17</a:t>
            </a:fld>
            <a:endParaRPr lang="de-CH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smtClean="0"/>
              <a:t>Philipp Sommer @ IPSN'11</a:t>
            </a:r>
            <a:endParaRPr lang="de-CH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00" y="2596522"/>
            <a:ext cx="5467174" cy="4242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371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4 nodes placed in a gym hall, single anchor node (Node 1)</a:t>
            </a:r>
          </a:p>
          <a:p>
            <a:r>
              <a:rPr lang="de-CH" dirty="0" smtClean="0"/>
              <a:t>200 measurements for each node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Indoor Experiments</a:t>
            </a:r>
            <a:endParaRPr lang="de-CH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1EEB17A-89A5-49F2-8398-7C194DAFB14F}" type="datetime1">
              <a:rPr lang="en-US" smtClean="0"/>
              <a:t>4/14/2011</a:t>
            </a:fld>
            <a:endParaRPr lang="de-CH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91A772-5AB8-4E02-82EE-91AD466F6DEE}" type="slidenum">
              <a:rPr lang="de-CH" smtClean="0"/>
              <a:pPr/>
              <a:t>18</a:t>
            </a:fld>
            <a:endParaRPr lang="de-C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smtClean="0"/>
              <a:t>Philipp Sommer @ IPSN'11</a:t>
            </a:r>
            <a:endParaRPr lang="de-CH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25" b="6973"/>
          <a:stretch/>
        </p:blipFill>
        <p:spPr bwMode="auto">
          <a:xfrm>
            <a:off x="259081" y="2660421"/>
            <a:ext cx="4767314" cy="312020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2231" y="6502634"/>
            <a:ext cx="2994538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dirty="0" smtClean="0">
                <a:solidFill>
                  <a:srgbClr val="FF0000"/>
                </a:solidFill>
                <a:latin typeface="+mn-lt"/>
              </a:rPr>
              <a:t>Std. </a:t>
            </a:r>
            <a:r>
              <a:rPr lang="de-CH" dirty="0">
                <a:solidFill>
                  <a:srgbClr val="FF0000"/>
                </a:solidFill>
                <a:latin typeface="+mn-lt"/>
              </a:rPr>
              <a:t>d</a:t>
            </a:r>
            <a:r>
              <a:rPr lang="de-CH" dirty="0" smtClean="0">
                <a:solidFill>
                  <a:srgbClr val="FF0000"/>
                </a:solidFill>
                <a:latin typeface="+mn-lt"/>
              </a:rPr>
              <a:t>ev. </a:t>
            </a:r>
            <a:r>
              <a:rPr lang="de-CH" b="1" dirty="0" smtClean="0">
                <a:solidFill>
                  <a:srgbClr val="FF0000"/>
                </a:solidFill>
                <a:latin typeface="+mn-lt"/>
              </a:rPr>
              <a:t>&lt; 15.5 cm (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6.1 inch</a:t>
            </a:r>
            <a:r>
              <a:rPr lang="de-CH" b="1" dirty="0" smtClean="0">
                <a:solidFill>
                  <a:srgbClr val="FF0000"/>
                </a:solidFill>
                <a:latin typeface="+mn-lt"/>
              </a:rPr>
              <a:t>)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8404" y="5949274"/>
            <a:ext cx="4325543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latin typeface="+mn-lt"/>
              </a:rPr>
              <a:t>Step 1: Distance + angle to nearest neighbor</a:t>
            </a:r>
            <a:endParaRPr lang="en-US" dirty="0">
              <a:latin typeface="+mn-lt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36769" y="3869939"/>
            <a:ext cx="1283280" cy="753502"/>
            <a:chOff x="436769" y="3869939"/>
            <a:chExt cx="1283280" cy="753502"/>
          </a:xfrm>
          <a:effectLst/>
        </p:grpSpPr>
        <p:sp>
          <p:nvSpPr>
            <p:cNvPr id="7" name="Oval 6"/>
            <p:cNvSpPr/>
            <p:nvPr/>
          </p:nvSpPr>
          <p:spPr bwMode="auto">
            <a:xfrm>
              <a:off x="436769" y="3869939"/>
              <a:ext cx="465753" cy="465753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4414" y="4273473"/>
              <a:ext cx="915635" cy="3499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Anchor</a:t>
              </a:r>
              <a:endParaRPr lang="en-US" dirty="0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973"/>
          <a:stretch/>
        </p:blipFill>
        <p:spPr bwMode="auto">
          <a:xfrm>
            <a:off x="5067301" y="2660421"/>
            <a:ext cx="4808220" cy="3120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84749" y="6512701"/>
            <a:ext cx="2773323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dirty="0" smtClean="0">
                <a:solidFill>
                  <a:srgbClr val="FF0000"/>
                </a:solidFill>
                <a:latin typeface="+mn-lt"/>
              </a:rPr>
              <a:t>Std. dev.</a:t>
            </a:r>
            <a:r>
              <a:rPr lang="de-CH" b="1" dirty="0" smtClean="0">
                <a:solidFill>
                  <a:srgbClr val="FF0000"/>
                </a:solidFill>
                <a:latin typeface="+mn-lt"/>
              </a:rPr>
              <a:t> &lt; 5.7 cm (2.2 inch)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02415" y="5949274"/>
            <a:ext cx="3198376" cy="607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dirty="0" smtClean="0">
                <a:latin typeface="+mn-lt"/>
              </a:rPr>
              <a:t>Step 2: Minimize distance errors</a:t>
            </a:r>
            <a:br>
              <a:rPr lang="de-CH" dirty="0" smtClean="0">
                <a:latin typeface="+mn-lt"/>
              </a:rPr>
            </a:br>
            <a:r>
              <a:rPr lang="de-CH" dirty="0" smtClean="0">
                <a:latin typeface="+mn-lt"/>
              </a:rPr>
              <a:t>(method of least squares)</a:t>
            </a:r>
            <a:endParaRPr lang="en-US" dirty="0">
              <a:latin typeface="+mn-lt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165531" y="3858064"/>
            <a:ext cx="1259530" cy="622877"/>
            <a:chOff x="5165531" y="3858064"/>
            <a:chExt cx="1259530" cy="622877"/>
          </a:xfrm>
        </p:grpSpPr>
        <p:sp>
          <p:nvSpPr>
            <p:cNvPr id="15" name="Oval 14"/>
            <p:cNvSpPr/>
            <p:nvPr/>
          </p:nvSpPr>
          <p:spPr bwMode="auto">
            <a:xfrm>
              <a:off x="5165531" y="3858064"/>
              <a:ext cx="465753" cy="465753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509426" y="4130973"/>
              <a:ext cx="915635" cy="3499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Anchor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3516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>
                <a:latin typeface="+mn-lt"/>
              </a:rPr>
              <a:t>What if the direct path between two nodes is obstructed?</a:t>
            </a:r>
          </a:p>
          <a:p>
            <a:endParaRPr lang="de-CH" dirty="0">
              <a:latin typeface="+mn-lt"/>
            </a:endParaRPr>
          </a:p>
          <a:p>
            <a:endParaRPr lang="de-CH" dirty="0" smtClean="0">
              <a:latin typeface="+mn-lt"/>
            </a:endParaRPr>
          </a:p>
          <a:p>
            <a:endParaRPr lang="de-CH" dirty="0">
              <a:latin typeface="+mn-lt"/>
            </a:endParaRPr>
          </a:p>
          <a:p>
            <a:endParaRPr lang="de-CH" dirty="0" smtClean="0">
              <a:latin typeface="+mn-lt"/>
            </a:endParaRPr>
          </a:p>
          <a:p>
            <a:endParaRPr lang="de-CH" dirty="0">
              <a:latin typeface="+mn-lt"/>
            </a:endParaRPr>
          </a:p>
          <a:p>
            <a:endParaRPr lang="de-CH" dirty="0" smtClean="0">
              <a:latin typeface="+mn-lt"/>
            </a:endParaRPr>
          </a:p>
          <a:p>
            <a:endParaRPr lang="de-CH" dirty="0" smtClean="0">
              <a:latin typeface="+mn-lt"/>
            </a:endParaRPr>
          </a:p>
          <a:p>
            <a:r>
              <a:rPr lang="de-CH" dirty="0" smtClean="0">
                <a:latin typeface="+mn-lt"/>
              </a:rPr>
              <a:t>Two nodes are in line-of-sight if: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Non Line-of-Sight Propagation</a:t>
            </a:r>
            <a:endParaRPr lang="de-CH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62A5A11-5EE1-4EF7-BE6C-3CF067CAF187}" type="datetime1">
              <a:rPr lang="en-US" smtClean="0"/>
              <a:t>4/14/2011</a:t>
            </a:fld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91A772-5AB8-4E02-82EE-91AD466F6DEE}" type="slidenum">
              <a:rPr lang="de-CH" smtClean="0"/>
              <a:pPr/>
              <a:t>19</a:t>
            </a:fld>
            <a:endParaRPr lang="de-CH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smtClean="0"/>
              <a:t>Philipp Sommer @ IPSN'11</a:t>
            </a:r>
            <a:endParaRPr lang="de-CH"/>
          </a:p>
        </p:txBody>
      </p:sp>
      <p:pic>
        <p:nvPicPr>
          <p:cNvPr id="9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5338741">
            <a:off x="6955671" y="4475919"/>
            <a:ext cx="1045802" cy="868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23117">
            <a:off x="1151407" y="2663062"/>
            <a:ext cx="1045802" cy="868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cxnSp>
        <p:nvCxnSpPr>
          <p:cNvPr id="4" name="Straight Arrow Connector 3"/>
          <p:cNvCxnSpPr/>
          <p:nvPr/>
        </p:nvCxnSpPr>
        <p:spPr bwMode="auto">
          <a:xfrm>
            <a:off x="2207623" y="3274279"/>
            <a:ext cx="4689566" cy="137160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15"/>
          <p:cNvSpPr/>
          <p:nvPr/>
        </p:nvSpPr>
        <p:spPr bwMode="auto">
          <a:xfrm>
            <a:off x="3154116" y="2901988"/>
            <a:ext cx="2024743" cy="105809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RightUp"/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5312" y="2265481"/>
            <a:ext cx="862737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dirty="0" smtClean="0">
                <a:latin typeface="+mn-lt"/>
              </a:rPr>
              <a:t>Node 1</a:t>
            </a:r>
            <a:endParaRPr lang="en-US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59577" y="3960079"/>
            <a:ext cx="862737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dirty="0" smtClean="0">
                <a:latin typeface="+mn-lt"/>
              </a:rPr>
              <a:t>Node 2</a:t>
            </a:r>
            <a:endParaRPr lang="en-US" dirty="0">
              <a:latin typeface="+mn-lt"/>
            </a:endParaRPr>
          </a:p>
        </p:txBody>
      </p:sp>
      <p:sp>
        <p:nvSpPr>
          <p:cNvPr id="32" name="Arc 31"/>
          <p:cNvSpPr/>
          <p:nvPr/>
        </p:nvSpPr>
        <p:spPr bwMode="auto">
          <a:xfrm>
            <a:off x="655312" y="2086015"/>
            <a:ext cx="2037991" cy="2037991"/>
          </a:xfrm>
          <a:prstGeom prst="arc">
            <a:avLst>
              <a:gd name="adj1" fmla="val 16141442"/>
              <a:gd name="adj2" fmla="val 8724906"/>
            </a:avLst>
          </a:prstGeom>
          <a:solidFill>
            <a:srgbClr val="FFC000">
              <a:alpha val="7098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CH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33" name="Arc 32"/>
          <p:cNvSpPr/>
          <p:nvPr/>
        </p:nvSpPr>
        <p:spPr bwMode="auto">
          <a:xfrm>
            <a:off x="6459577" y="3891089"/>
            <a:ext cx="2037991" cy="2037991"/>
          </a:xfrm>
          <a:prstGeom prst="arc">
            <a:avLst>
              <a:gd name="adj1" fmla="val 16174588"/>
              <a:gd name="adj2" fmla="val 11088975"/>
            </a:avLst>
          </a:prstGeom>
          <a:solidFill>
            <a:srgbClr val="FFC000">
              <a:alpha val="7098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CH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13" name="Straight Arrow Connector 12"/>
          <p:cNvCxnSpPr>
            <a:cxnSpLocks noChangeAspect="1"/>
          </p:cNvCxnSpPr>
          <p:nvPr/>
        </p:nvCxnSpPr>
        <p:spPr bwMode="auto">
          <a:xfrm flipH="1" flipV="1">
            <a:off x="1" y="4295881"/>
            <a:ext cx="7047202" cy="578776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28" y="6228010"/>
            <a:ext cx="3779520" cy="32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1" name="Straight Arrow Connector 30"/>
          <p:cNvCxnSpPr/>
          <p:nvPr/>
        </p:nvCxnSpPr>
        <p:spPr bwMode="auto">
          <a:xfrm flipV="1">
            <a:off x="1" y="3405352"/>
            <a:ext cx="1242938" cy="89051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2776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Context of sensor readings</a:t>
            </a:r>
          </a:p>
          <a:p>
            <a:pPr lvl="1"/>
            <a:r>
              <a:rPr lang="de-CH" dirty="0"/>
              <a:t>&lt;</a:t>
            </a:r>
            <a:r>
              <a:rPr lang="de-CH" dirty="0" smtClean="0"/>
              <a:t>location,</a:t>
            </a:r>
            <a:r>
              <a:rPr lang="de-CH" dirty="0"/>
              <a:t> </a:t>
            </a:r>
            <a:r>
              <a:rPr lang="de-CH" dirty="0" smtClean="0"/>
              <a:t>time, value&gt;</a:t>
            </a:r>
          </a:p>
          <a:p>
            <a:pPr lvl="1"/>
            <a:endParaRPr lang="de-CH" dirty="0" smtClean="0"/>
          </a:p>
          <a:p>
            <a:r>
              <a:rPr lang="de-CH" dirty="0" smtClean="0"/>
              <a:t>Leverage location information</a:t>
            </a:r>
          </a:p>
          <a:p>
            <a:pPr lvl="1"/>
            <a:r>
              <a:rPr lang="de-CH" dirty="0" smtClean="0"/>
              <a:t>Network layer: geographic routing</a:t>
            </a:r>
          </a:p>
          <a:p>
            <a:pPr lvl="1"/>
            <a:r>
              <a:rPr lang="de-CH" dirty="0" smtClean="0"/>
              <a:t>Physical layer: transmission power control</a:t>
            </a:r>
          </a:p>
          <a:p>
            <a:pPr lvl="1"/>
            <a:endParaRPr lang="de-CH" dirty="0"/>
          </a:p>
          <a:p>
            <a:r>
              <a:rPr lang="de-CH" dirty="0"/>
              <a:t>Learn about the current node position</a:t>
            </a:r>
          </a:p>
          <a:p>
            <a:pPr lvl="1"/>
            <a:r>
              <a:rPr lang="de-CH" dirty="0"/>
              <a:t>Nodes might be attached to moving objects</a:t>
            </a:r>
          </a:p>
          <a:p>
            <a:pPr lvl="1"/>
            <a:endParaRPr lang="de-CH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Location in Wireless Sensor Networks</a:t>
            </a:r>
            <a:endParaRPr lang="de-CH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20CF2D2-3EF1-4E90-A4B3-627DE7278C65}" type="datetime1">
              <a:rPr lang="en-US" smtClean="0"/>
              <a:t>4/14/2011</a:t>
            </a:fld>
            <a:endParaRPr lang="de-C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503972"/>
            <a:fld id="{62516AB8-4C80-40CA-B4C0-3A8331293178}" type="slidenum">
              <a:rPr lang="de-DE" smtClean="0">
                <a:solidFill>
                  <a:srgbClr val="FFFFFF"/>
                </a:solidFill>
              </a:rPr>
              <a:pPr defTabSz="503972"/>
              <a:t>2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503972"/>
            <a:r>
              <a:rPr lang="de-DE" dirty="0" smtClean="0">
                <a:solidFill>
                  <a:srgbClr val="FFFFFF"/>
                </a:solidFill>
              </a:rPr>
              <a:t>Philipp Sommer @ IPSN'11</a:t>
            </a:r>
            <a:endParaRPr lang="de-DE" dirty="0">
              <a:solidFill>
                <a:srgbClr val="FFFF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382141" y="3167092"/>
            <a:ext cx="2493002" cy="2005635"/>
            <a:chOff x="7354237" y="4968271"/>
            <a:chExt cx="2493002" cy="2005635"/>
          </a:xfrm>
        </p:grpSpPr>
        <p:sp>
          <p:nvSpPr>
            <p:cNvPr id="10" name="AutoShape 4"/>
            <p:cNvSpPr>
              <a:spLocks noChangeAspect="1" noChangeArrowheads="1" noTextEdit="1"/>
            </p:cNvSpPr>
            <p:nvPr/>
          </p:nvSpPr>
          <p:spPr bwMode="auto">
            <a:xfrm>
              <a:off x="7354237" y="4968271"/>
              <a:ext cx="2289832" cy="2005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64479" y="4977858"/>
              <a:ext cx="2267885" cy="1985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9219755" y="5040855"/>
              <a:ext cx="64379" cy="60943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149" y="0"/>
                </a:cxn>
                <a:cxn ang="0">
                  <a:pos x="297" y="148"/>
                </a:cxn>
                <a:cxn ang="0">
                  <a:pos x="149" y="297"/>
                </a:cxn>
                <a:cxn ang="0">
                  <a:pos x="0" y="148"/>
                </a:cxn>
                <a:cxn ang="0">
                  <a:pos x="74" y="148"/>
                </a:cxn>
                <a:cxn ang="0">
                  <a:pos x="149" y="223"/>
                </a:cxn>
                <a:cxn ang="0">
                  <a:pos x="222" y="148"/>
                </a:cxn>
                <a:cxn ang="0">
                  <a:pos x="149" y="74"/>
                </a:cxn>
                <a:cxn ang="0">
                  <a:pos x="74" y="148"/>
                </a:cxn>
              </a:cxnLst>
              <a:rect l="0" t="0" r="r" b="b"/>
              <a:pathLst>
                <a:path w="297" h="297">
                  <a:moveTo>
                    <a:pt x="0" y="148"/>
                  </a:moveTo>
                  <a:cubicBezTo>
                    <a:pt x="0" y="67"/>
                    <a:pt x="66" y="0"/>
                    <a:pt x="149" y="0"/>
                  </a:cubicBezTo>
                  <a:cubicBezTo>
                    <a:pt x="230" y="0"/>
                    <a:pt x="297" y="67"/>
                    <a:pt x="297" y="148"/>
                  </a:cubicBezTo>
                  <a:cubicBezTo>
                    <a:pt x="297" y="231"/>
                    <a:pt x="230" y="297"/>
                    <a:pt x="149" y="297"/>
                  </a:cubicBezTo>
                  <a:cubicBezTo>
                    <a:pt x="66" y="297"/>
                    <a:pt x="0" y="231"/>
                    <a:pt x="0" y="148"/>
                  </a:cubicBezTo>
                  <a:close/>
                  <a:moveTo>
                    <a:pt x="74" y="148"/>
                  </a:moveTo>
                  <a:cubicBezTo>
                    <a:pt x="74" y="190"/>
                    <a:pt x="107" y="223"/>
                    <a:pt x="149" y="223"/>
                  </a:cubicBezTo>
                  <a:cubicBezTo>
                    <a:pt x="189" y="223"/>
                    <a:pt x="222" y="190"/>
                    <a:pt x="222" y="148"/>
                  </a:cubicBezTo>
                  <a:cubicBezTo>
                    <a:pt x="222" y="108"/>
                    <a:pt x="189" y="74"/>
                    <a:pt x="149" y="74"/>
                  </a:cubicBezTo>
                  <a:cubicBezTo>
                    <a:pt x="107" y="74"/>
                    <a:pt x="74" y="108"/>
                    <a:pt x="74" y="148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9219755" y="5040855"/>
              <a:ext cx="64379" cy="60943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149" y="0"/>
                </a:cxn>
                <a:cxn ang="0">
                  <a:pos x="297" y="148"/>
                </a:cxn>
                <a:cxn ang="0">
                  <a:pos x="149" y="297"/>
                </a:cxn>
                <a:cxn ang="0">
                  <a:pos x="0" y="148"/>
                </a:cxn>
                <a:cxn ang="0">
                  <a:pos x="74" y="148"/>
                </a:cxn>
                <a:cxn ang="0">
                  <a:pos x="149" y="223"/>
                </a:cxn>
                <a:cxn ang="0">
                  <a:pos x="222" y="148"/>
                </a:cxn>
                <a:cxn ang="0">
                  <a:pos x="149" y="74"/>
                </a:cxn>
                <a:cxn ang="0">
                  <a:pos x="74" y="148"/>
                </a:cxn>
              </a:cxnLst>
              <a:rect l="0" t="0" r="r" b="b"/>
              <a:pathLst>
                <a:path w="297" h="297">
                  <a:moveTo>
                    <a:pt x="0" y="148"/>
                  </a:moveTo>
                  <a:cubicBezTo>
                    <a:pt x="0" y="67"/>
                    <a:pt x="66" y="0"/>
                    <a:pt x="149" y="0"/>
                  </a:cubicBezTo>
                  <a:cubicBezTo>
                    <a:pt x="230" y="0"/>
                    <a:pt x="297" y="67"/>
                    <a:pt x="297" y="148"/>
                  </a:cubicBezTo>
                  <a:cubicBezTo>
                    <a:pt x="297" y="231"/>
                    <a:pt x="230" y="297"/>
                    <a:pt x="149" y="297"/>
                  </a:cubicBezTo>
                  <a:cubicBezTo>
                    <a:pt x="66" y="297"/>
                    <a:pt x="0" y="231"/>
                    <a:pt x="0" y="148"/>
                  </a:cubicBezTo>
                  <a:close/>
                  <a:moveTo>
                    <a:pt x="74" y="148"/>
                  </a:moveTo>
                  <a:cubicBezTo>
                    <a:pt x="74" y="190"/>
                    <a:pt x="107" y="223"/>
                    <a:pt x="149" y="223"/>
                  </a:cubicBezTo>
                  <a:cubicBezTo>
                    <a:pt x="189" y="223"/>
                    <a:pt x="222" y="190"/>
                    <a:pt x="222" y="148"/>
                  </a:cubicBezTo>
                  <a:cubicBezTo>
                    <a:pt x="222" y="108"/>
                    <a:pt x="189" y="74"/>
                    <a:pt x="149" y="74"/>
                  </a:cubicBezTo>
                  <a:cubicBezTo>
                    <a:pt x="107" y="74"/>
                    <a:pt x="74" y="108"/>
                    <a:pt x="74" y="148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9058077" y="6189182"/>
              <a:ext cx="64379" cy="60258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148" y="0"/>
                </a:cxn>
                <a:cxn ang="0">
                  <a:pos x="297" y="149"/>
                </a:cxn>
                <a:cxn ang="0">
                  <a:pos x="148" y="297"/>
                </a:cxn>
                <a:cxn ang="0">
                  <a:pos x="0" y="149"/>
                </a:cxn>
                <a:cxn ang="0">
                  <a:pos x="74" y="149"/>
                </a:cxn>
                <a:cxn ang="0">
                  <a:pos x="148" y="223"/>
                </a:cxn>
                <a:cxn ang="0">
                  <a:pos x="223" y="149"/>
                </a:cxn>
                <a:cxn ang="0">
                  <a:pos x="148" y="74"/>
                </a:cxn>
                <a:cxn ang="0">
                  <a:pos x="74" y="149"/>
                </a:cxn>
              </a:cxnLst>
              <a:rect l="0" t="0" r="r" b="b"/>
              <a:pathLst>
                <a:path w="297" h="297">
                  <a:moveTo>
                    <a:pt x="0" y="149"/>
                  </a:moveTo>
                  <a:cubicBezTo>
                    <a:pt x="0" y="66"/>
                    <a:pt x="66" y="0"/>
                    <a:pt x="148" y="0"/>
                  </a:cubicBezTo>
                  <a:cubicBezTo>
                    <a:pt x="230" y="0"/>
                    <a:pt x="297" y="66"/>
                    <a:pt x="297" y="149"/>
                  </a:cubicBezTo>
                  <a:cubicBezTo>
                    <a:pt x="297" y="231"/>
                    <a:pt x="230" y="297"/>
                    <a:pt x="148" y="297"/>
                  </a:cubicBezTo>
                  <a:cubicBezTo>
                    <a:pt x="66" y="297"/>
                    <a:pt x="0" y="231"/>
                    <a:pt x="0" y="149"/>
                  </a:cubicBezTo>
                  <a:close/>
                  <a:moveTo>
                    <a:pt x="74" y="149"/>
                  </a:moveTo>
                  <a:cubicBezTo>
                    <a:pt x="74" y="189"/>
                    <a:pt x="107" y="223"/>
                    <a:pt x="148" y="223"/>
                  </a:cubicBezTo>
                  <a:cubicBezTo>
                    <a:pt x="189" y="223"/>
                    <a:pt x="223" y="189"/>
                    <a:pt x="223" y="149"/>
                  </a:cubicBezTo>
                  <a:cubicBezTo>
                    <a:pt x="223" y="107"/>
                    <a:pt x="189" y="74"/>
                    <a:pt x="148" y="74"/>
                  </a:cubicBezTo>
                  <a:cubicBezTo>
                    <a:pt x="107" y="74"/>
                    <a:pt x="74" y="107"/>
                    <a:pt x="74" y="149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9058077" y="6189182"/>
              <a:ext cx="64379" cy="60258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148" y="0"/>
                </a:cxn>
                <a:cxn ang="0">
                  <a:pos x="297" y="149"/>
                </a:cxn>
                <a:cxn ang="0">
                  <a:pos x="148" y="297"/>
                </a:cxn>
                <a:cxn ang="0">
                  <a:pos x="0" y="149"/>
                </a:cxn>
                <a:cxn ang="0">
                  <a:pos x="74" y="149"/>
                </a:cxn>
                <a:cxn ang="0">
                  <a:pos x="148" y="223"/>
                </a:cxn>
                <a:cxn ang="0">
                  <a:pos x="223" y="149"/>
                </a:cxn>
                <a:cxn ang="0">
                  <a:pos x="148" y="74"/>
                </a:cxn>
                <a:cxn ang="0">
                  <a:pos x="74" y="149"/>
                </a:cxn>
              </a:cxnLst>
              <a:rect l="0" t="0" r="r" b="b"/>
              <a:pathLst>
                <a:path w="297" h="297">
                  <a:moveTo>
                    <a:pt x="0" y="149"/>
                  </a:moveTo>
                  <a:cubicBezTo>
                    <a:pt x="0" y="66"/>
                    <a:pt x="66" y="0"/>
                    <a:pt x="148" y="0"/>
                  </a:cubicBezTo>
                  <a:cubicBezTo>
                    <a:pt x="230" y="0"/>
                    <a:pt x="297" y="66"/>
                    <a:pt x="297" y="149"/>
                  </a:cubicBezTo>
                  <a:cubicBezTo>
                    <a:pt x="297" y="231"/>
                    <a:pt x="230" y="297"/>
                    <a:pt x="148" y="297"/>
                  </a:cubicBezTo>
                  <a:cubicBezTo>
                    <a:pt x="66" y="297"/>
                    <a:pt x="0" y="231"/>
                    <a:pt x="0" y="149"/>
                  </a:cubicBezTo>
                  <a:close/>
                  <a:moveTo>
                    <a:pt x="74" y="149"/>
                  </a:moveTo>
                  <a:cubicBezTo>
                    <a:pt x="74" y="189"/>
                    <a:pt x="107" y="223"/>
                    <a:pt x="148" y="223"/>
                  </a:cubicBezTo>
                  <a:cubicBezTo>
                    <a:pt x="189" y="223"/>
                    <a:pt x="223" y="189"/>
                    <a:pt x="223" y="149"/>
                  </a:cubicBezTo>
                  <a:cubicBezTo>
                    <a:pt x="223" y="107"/>
                    <a:pt x="189" y="74"/>
                    <a:pt x="148" y="74"/>
                  </a:cubicBezTo>
                  <a:cubicBezTo>
                    <a:pt x="107" y="74"/>
                    <a:pt x="74" y="107"/>
                    <a:pt x="74" y="149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8992967" y="5282571"/>
              <a:ext cx="65110" cy="60943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149" y="0"/>
                </a:cxn>
                <a:cxn ang="0">
                  <a:pos x="298" y="149"/>
                </a:cxn>
                <a:cxn ang="0">
                  <a:pos x="149" y="298"/>
                </a:cxn>
                <a:cxn ang="0">
                  <a:pos x="0" y="149"/>
                </a:cxn>
                <a:cxn ang="0">
                  <a:pos x="75" y="149"/>
                </a:cxn>
                <a:cxn ang="0">
                  <a:pos x="149" y="224"/>
                </a:cxn>
                <a:cxn ang="0">
                  <a:pos x="223" y="149"/>
                </a:cxn>
                <a:cxn ang="0">
                  <a:pos x="149" y="75"/>
                </a:cxn>
                <a:cxn ang="0">
                  <a:pos x="75" y="149"/>
                </a:cxn>
              </a:cxnLst>
              <a:rect l="0" t="0" r="r" b="b"/>
              <a:pathLst>
                <a:path w="298" h="298">
                  <a:moveTo>
                    <a:pt x="0" y="149"/>
                  </a:moveTo>
                  <a:cubicBezTo>
                    <a:pt x="0" y="67"/>
                    <a:pt x="67" y="0"/>
                    <a:pt x="149" y="0"/>
                  </a:cubicBezTo>
                  <a:cubicBezTo>
                    <a:pt x="231" y="0"/>
                    <a:pt x="298" y="67"/>
                    <a:pt x="298" y="149"/>
                  </a:cubicBezTo>
                  <a:cubicBezTo>
                    <a:pt x="298" y="231"/>
                    <a:pt x="231" y="298"/>
                    <a:pt x="149" y="298"/>
                  </a:cubicBezTo>
                  <a:cubicBezTo>
                    <a:pt x="67" y="298"/>
                    <a:pt x="0" y="231"/>
                    <a:pt x="0" y="149"/>
                  </a:cubicBezTo>
                  <a:close/>
                  <a:moveTo>
                    <a:pt x="75" y="149"/>
                  </a:moveTo>
                  <a:cubicBezTo>
                    <a:pt x="75" y="190"/>
                    <a:pt x="108" y="224"/>
                    <a:pt x="149" y="224"/>
                  </a:cubicBezTo>
                  <a:cubicBezTo>
                    <a:pt x="190" y="224"/>
                    <a:pt x="223" y="190"/>
                    <a:pt x="223" y="149"/>
                  </a:cubicBezTo>
                  <a:cubicBezTo>
                    <a:pt x="223" y="108"/>
                    <a:pt x="190" y="75"/>
                    <a:pt x="149" y="75"/>
                  </a:cubicBezTo>
                  <a:cubicBezTo>
                    <a:pt x="108" y="75"/>
                    <a:pt x="75" y="108"/>
                    <a:pt x="75" y="149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8992967" y="5282571"/>
              <a:ext cx="65110" cy="60943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149" y="0"/>
                </a:cxn>
                <a:cxn ang="0">
                  <a:pos x="298" y="149"/>
                </a:cxn>
                <a:cxn ang="0">
                  <a:pos x="149" y="298"/>
                </a:cxn>
                <a:cxn ang="0">
                  <a:pos x="0" y="149"/>
                </a:cxn>
                <a:cxn ang="0">
                  <a:pos x="75" y="149"/>
                </a:cxn>
                <a:cxn ang="0">
                  <a:pos x="149" y="224"/>
                </a:cxn>
                <a:cxn ang="0">
                  <a:pos x="223" y="149"/>
                </a:cxn>
                <a:cxn ang="0">
                  <a:pos x="149" y="75"/>
                </a:cxn>
                <a:cxn ang="0">
                  <a:pos x="75" y="149"/>
                </a:cxn>
              </a:cxnLst>
              <a:rect l="0" t="0" r="r" b="b"/>
              <a:pathLst>
                <a:path w="298" h="298">
                  <a:moveTo>
                    <a:pt x="0" y="149"/>
                  </a:moveTo>
                  <a:cubicBezTo>
                    <a:pt x="0" y="67"/>
                    <a:pt x="67" y="0"/>
                    <a:pt x="149" y="0"/>
                  </a:cubicBezTo>
                  <a:cubicBezTo>
                    <a:pt x="231" y="0"/>
                    <a:pt x="298" y="67"/>
                    <a:pt x="298" y="149"/>
                  </a:cubicBezTo>
                  <a:cubicBezTo>
                    <a:pt x="298" y="231"/>
                    <a:pt x="231" y="298"/>
                    <a:pt x="149" y="298"/>
                  </a:cubicBezTo>
                  <a:cubicBezTo>
                    <a:pt x="67" y="298"/>
                    <a:pt x="0" y="231"/>
                    <a:pt x="0" y="149"/>
                  </a:cubicBezTo>
                  <a:close/>
                  <a:moveTo>
                    <a:pt x="75" y="149"/>
                  </a:moveTo>
                  <a:cubicBezTo>
                    <a:pt x="75" y="190"/>
                    <a:pt x="108" y="224"/>
                    <a:pt x="149" y="224"/>
                  </a:cubicBezTo>
                  <a:cubicBezTo>
                    <a:pt x="190" y="224"/>
                    <a:pt x="223" y="190"/>
                    <a:pt x="223" y="149"/>
                  </a:cubicBezTo>
                  <a:cubicBezTo>
                    <a:pt x="223" y="108"/>
                    <a:pt x="190" y="75"/>
                    <a:pt x="149" y="75"/>
                  </a:cubicBezTo>
                  <a:cubicBezTo>
                    <a:pt x="108" y="75"/>
                    <a:pt x="75" y="108"/>
                    <a:pt x="75" y="149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3"/>
            <p:cNvSpPr>
              <a:spLocks noEditPoints="1"/>
            </p:cNvSpPr>
            <p:nvPr/>
          </p:nvSpPr>
          <p:spPr bwMode="auto">
            <a:xfrm>
              <a:off x="9186834" y="5524973"/>
              <a:ext cx="64379" cy="60258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149" y="0"/>
                </a:cxn>
                <a:cxn ang="0">
                  <a:pos x="297" y="148"/>
                </a:cxn>
                <a:cxn ang="0">
                  <a:pos x="149" y="297"/>
                </a:cxn>
                <a:cxn ang="0">
                  <a:pos x="0" y="148"/>
                </a:cxn>
                <a:cxn ang="0">
                  <a:pos x="75" y="148"/>
                </a:cxn>
                <a:cxn ang="0">
                  <a:pos x="149" y="222"/>
                </a:cxn>
                <a:cxn ang="0">
                  <a:pos x="224" y="148"/>
                </a:cxn>
                <a:cxn ang="0">
                  <a:pos x="149" y="73"/>
                </a:cxn>
                <a:cxn ang="0">
                  <a:pos x="75" y="148"/>
                </a:cxn>
              </a:cxnLst>
              <a:rect l="0" t="0" r="r" b="b"/>
              <a:pathLst>
                <a:path w="297" h="297">
                  <a:moveTo>
                    <a:pt x="0" y="148"/>
                  </a:moveTo>
                  <a:cubicBezTo>
                    <a:pt x="0" y="66"/>
                    <a:pt x="67" y="0"/>
                    <a:pt x="149" y="0"/>
                  </a:cubicBezTo>
                  <a:cubicBezTo>
                    <a:pt x="232" y="0"/>
                    <a:pt x="297" y="66"/>
                    <a:pt x="297" y="148"/>
                  </a:cubicBezTo>
                  <a:cubicBezTo>
                    <a:pt x="297" y="230"/>
                    <a:pt x="232" y="297"/>
                    <a:pt x="149" y="297"/>
                  </a:cubicBezTo>
                  <a:cubicBezTo>
                    <a:pt x="67" y="297"/>
                    <a:pt x="0" y="230"/>
                    <a:pt x="0" y="148"/>
                  </a:cubicBezTo>
                  <a:close/>
                  <a:moveTo>
                    <a:pt x="75" y="148"/>
                  </a:moveTo>
                  <a:cubicBezTo>
                    <a:pt x="75" y="189"/>
                    <a:pt x="109" y="222"/>
                    <a:pt x="149" y="222"/>
                  </a:cubicBezTo>
                  <a:cubicBezTo>
                    <a:pt x="190" y="222"/>
                    <a:pt x="224" y="189"/>
                    <a:pt x="224" y="148"/>
                  </a:cubicBezTo>
                  <a:cubicBezTo>
                    <a:pt x="224" y="107"/>
                    <a:pt x="190" y="73"/>
                    <a:pt x="149" y="73"/>
                  </a:cubicBezTo>
                  <a:cubicBezTo>
                    <a:pt x="109" y="73"/>
                    <a:pt x="75" y="107"/>
                    <a:pt x="75" y="148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4"/>
            <p:cNvSpPr>
              <a:spLocks noEditPoints="1"/>
            </p:cNvSpPr>
            <p:nvPr/>
          </p:nvSpPr>
          <p:spPr bwMode="auto">
            <a:xfrm>
              <a:off x="9186834" y="5524973"/>
              <a:ext cx="64379" cy="60258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149" y="0"/>
                </a:cxn>
                <a:cxn ang="0">
                  <a:pos x="297" y="148"/>
                </a:cxn>
                <a:cxn ang="0">
                  <a:pos x="149" y="297"/>
                </a:cxn>
                <a:cxn ang="0">
                  <a:pos x="0" y="148"/>
                </a:cxn>
                <a:cxn ang="0">
                  <a:pos x="75" y="148"/>
                </a:cxn>
                <a:cxn ang="0">
                  <a:pos x="149" y="222"/>
                </a:cxn>
                <a:cxn ang="0">
                  <a:pos x="224" y="148"/>
                </a:cxn>
                <a:cxn ang="0">
                  <a:pos x="149" y="73"/>
                </a:cxn>
                <a:cxn ang="0">
                  <a:pos x="75" y="148"/>
                </a:cxn>
              </a:cxnLst>
              <a:rect l="0" t="0" r="r" b="b"/>
              <a:pathLst>
                <a:path w="297" h="297">
                  <a:moveTo>
                    <a:pt x="0" y="148"/>
                  </a:moveTo>
                  <a:cubicBezTo>
                    <a:pt x="0" y="66"/>
                    <a:pt x="67" y="0"/>
                    <a:pt x="149" y="0"/>
                  </a:cubicBezTo>
                  <a:cubicBezTo>
                    <a:pt x="232" y="0"/>
                    <a:pt x="297" y="66"/>
                    <a:pt x="297" y="148"/>
                  </a:cubicBezTo>
                  <a:cubicBezTo>
                    <a:pt x="297" y="230"/>
                    <a:pt x="232" y="297"/>
                    <a:pt x="149" y="297"/>
                  </a:cubicBezTo>
                  <a:cubicBezTo>
                    <a:pt x="67" y="297"/>
                    <a:pt x="0" y="230"/>
                    <a:pt x="0" y="148"/>
                  </a:cubicBezTo>
                  <a:close/>
                  <a:moveTo>
                    <a:pt x="75" y="148"/>
                  </a:moveTo>
                  <a:cubicBezTo>
                    <a:pt x="75" y="189"/>
                    <a:pt x="109" y="222"/>
                    <a:pt x="149" y="222"/>
                  </a:cubicBezTo>
                  <a:cubicBezTo>
                    <a:pt x="190" y="222"/>
                    <a:pt x="224" y="189"/>
                    <a:pt x="224" y="148"/>
                  </a:cubicBezTo>
                  <a:cubicBezTo>
                    <a:pt x="224" y="107"/>
                    <a:pt x="190" y="73"/>
                    <a:pt x="149" y="73"/>
                  </a:cubicBezTo>
                  <a:cubicBezTo>
                    <a:pt x="109" y="73"/>
                    <a:pt x="75" y="107"/>
                    <a:pt x="75" y="148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8832020" y="5524289"/>
              <a:ext cx="64379" cy="60943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148" y="0"/>
                </a:cxn>
                <a:cxn ang="0">
                  <a:pos x="297" y="149"/>
                </a:cxn>
                <a:cxn ang="0">
                  <a:pos x="148" y="297"/>
                </a:cxn>
                <a:cxn ang="0">
                  <a:pos x="0" y="149"/>
                </a:cxn>
                <a:cxn ang="0">
                  <a:pos x="74" y="149"/>
                </a:cxn>
                <a:cxn ang="0">
                  <a:pos x="148" y="223"/>
                </a:cxn>
                <a:cxn ang="0">
                  <a:pos x="223" y="149"/>
                </a:cxn>
                <a:cxn ang="0">
                  <a:pos x="148" y="74"/>
                </a:cxn>
                <a:cxn ang="0">
                  <a:pos x="74" y="149"/>
                </a:cxn>
              </a:cxnLst>
              <a:rect l="0" t="0" r="r" b="b"/>
              <a:pathLst>
                <a:path w="297" h="297">
                  <a:moveTo>
                    <a:pt x="0" y="149"/>
                  </a:moveTo>
                  <a:cubicBezTo>
                    <a:pt x="0" y="67"/>
                    <a:pt x="66" y="0"/>
                    <a:pt x="148" y="0"/>
                  </a:cubicBezTo>
                  <a:cubicBezTo>
                    <a:pt x="230" y="0"/>
                    <a:pt x="297" y="67"/>
                    <a:pt x="297" y="149"/>
                  </a:cubicBezTo>
                  <a:cubicBezTo>
                    <a:pt x="297" y="231"/>
                    <a:pt x="230" y="297"/>
                    <a:pt x="148" y="297"/>
                  </a:cubicBezTo>
                  <a:cubicBezTo>
                    <a:pt x="66" y="297"/>
                    <a:pt x="0" y="231"/>
                    <a:pt x="0" y="149"/>
                  </a:cubicBezTo>
                  <a:close/>
                  <a:moveTo>
                    <a:pt x="74" y="149"/>
                  </a:moveTo>
                  <a:cubicBezTo>
                    <a:pt x="74" y="190"/>
                    <a:pt x="107" y="223"/>
                    <a:pt x="148" y="223"/>
                  </a:cubicBezTo>
                  <a:cubicBezTo>
                    <a:pt x="189" y="223"/>
                    <a:pt x="223" y="190"/>
                    <a:pt x="223" y="149"/>
                  </a:cubicBezTo>
                  <a:cubicBezTo>
                    <a:pt x="223" y="108"/>
                    <a:pt x="189" y="74"/>
                    <a:pt x="148" y="74"/>
                  </a:cubicBezTo>
                  <a:cubicBezTo>
                    <a:pt x="107" y="74"/>
                    <a:pt x="74" y="108"/>
                    <a:pt x="74" y="149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8832020" y="5524289"/>
              <a:ext cx="64379" cy="60943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148" y="0"/>
                </a:cxn>
                <a:cxn ang="0">
                  <a:pos x="297" y="149"/>
                </a:cxn>
                <a:cxn ang="0">
                  <a:pos x="148" y="297"/>
                </a:cxn>
                <a:cxn ang="0">
                  <a:pos x="0" y="149"/>
                </a:cxn>
                <a:cxn ang="0">
                  <a:pos x="74" y="149"/>
                </a:cxn>
                <a:cxn ang="0">
                  <a:pos x="148" y="223"/>
                </a:cxn>
                <a:cxn ang="0">
                  <a:pos x="223" y="149"/>
                </a:cxn>
                <a:cxn ang="0">
                  <a:pos x="148" y="74"/>
                </a:cxn>
                <a:cxn ang="0">
                  <a:pos x="74" y="149"/>
                </a:cxn>
              </a:cxnLst>
              <a:rect l="0" t="0" r="r" b="b"/>
              <a:pathLst>
                <a:path w="297" h="297">
                  <a:moveTo>
                    <a:pt x="0" y="149"/>
                  </a:moveTo>
                  <a:cubicBezTo>
                    <a:pt x="0" y="67"/>
                    <a:pt x="66" y="0"/>
                    <a:pt x="148" y="0"/>
                  </a:cubicBezTo>
                  <a:cubicBezTo>
                    <a:pt x="230" y="0"/>
                    <a:pt x="297" y="67"/>
                    <a:pt x="297" y="149"/>
                  </a:cubicBezTo>
                  <a:cubicBezTo>
                    <a:pt x="297" y="231"/>
                    <a:pt x="230" y="297"/>
                    <a:pt x="148" y="297"/>
                  </a:cubicBezTo>
                  <a:cubicBezTo>
                    <a:pt x="66" y="297"/>
                    <a:pt x="0" y="231"/>
                    <a:pt x="0" y="149"/>
                  </a:cubicBezTo>
                  <a:close/>
                  <a:moveTo>
                    <a:pt x="74" y="149"/>
                  </a:moveTo>
                  <a:cubicBezTo>
                    <a:pt x="74" y="190"/>
                    <a:pt x="107" y="223"/>
                    <a:pt x="148" y="223"/>
                  </a:cubicBezTo>
                  <a:cubicBezTo>
                    <a:pt x="189" y="223"/>
                    <a:pt x="223" y="190"/>
                    <a:pt x="223" y="149"/>
                  </a:cubicBezTo>
                  <a:cubicBezTo>
                    <a:pt x="223" y="108"/>
                    <a:pt x="189" y="74"/>
                    <a:pt x="148" y="74"/>
                  </a:cubicBezTo>
                  <a:cubicBezTo>
                    <a:pt x="107" y="74"/>
                    <a:pt x="74" y="108"/>
                    <a:pt x="74" y="149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8476474" y="5343514"/>
              <a:ext cx="65110" cy="60258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149" y="0"/>
                </a:cxn>
                <a:cxn ang="0">
                  <a:pos x="298" y="148"/>
                </a:cxn>
                <a:cxn ang="0">
                  <a:pos x="149" y="297"/>
                </a:cxn>
                <a:cxn ang="0">
                  <a:pos x="0" y="148"/>
                </a:cxn>
                <a:cxn ang="0">
                  <a:pos x="75" y="148"/>
                </a:cxn>
                <a:cxn ang="0">
                  <a:pos x="149" y="223"/>
                </a:cxn>
                <a:cxn ang="0">
                  <a:pos x="223" y="148"/>
                </a:cxn>
                <a:cxn ang="0">
                  <a:pos x="149" y="74"/>
                </a:cxn>
                <a:cxn ang="0">
                  <a:pos x="75" y="148"/>
                </a:cxn>
              </a:cxnLst>
              <a:rect l="0" t="0" r="r" b="b"/>
              <a:pathLst>
                <a:path w="298" h="297">
                  <a:moveTo>
                    <a:pt x="0" y="148"/>
                  </a:moveTo>
                  <a:cubicBezTo>
                    <a:pt x="0" y="66"/>
                    <a:pt x="67" y="0"/>
                    <a:pt x="149" y="0"/>
                  </a:cubicBezTo>
                  <a:cubicBezTo>
                    <a:pt x="231" y="0"/>
                    <a:pt x="298" y="66"/>
                    <a:pt x="298" y="148"/>
                  </a:cubicBezTo>
                  <a:cubicBezTo>
                    <a:pt x="298" y="230"/>
                    <a:pt x="231" y="297"/>
                    <a:pt x="149" y="297"/>
                  </a:cubicBezTo>
                  <a:cubicBezTo>
                    <a:pt x="67" y="297"/>
                    <a:pt x="0" y="230"/>
                    <a:pt x="0" y="148"/>
                  </a:cubicBezTo>
                  <a:close/>
                  <a:moveTo>
                    <a:pt x="75" y="148"/>
                  </a:moveTo>
                  <a:cubicBezTo>
                    <a:pt x="75" y="189"/>
                    <a:pt x="108" y="223"/>
                    <a:pt x="149" y="223"/>
                  </a:cubicBezTo>
                  <a:cubicBezTo>
                    <a:pt x="190" y="223"/>
                    <a:pt x="223" y="189"/>
                    <a:pt x="223" y="148"/>
                  </a:cubicBezTo>
                  <a:cubicBezTo>
                    <a:pt x="223" y="107"/>
                    <a:pt x="190" y="74"/>
                    <a:pt x="149" y="74"/>
                  </a:cubicBezTo>
                  <a:cubicBezTo>
                    <a:pt x="108" y="74"/>
                    <a:pt x="75" y="107"/>
                    <a:pt x="75" y="148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476474" y="5343514"/>
              <a:ext cx="65110" cy="60258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149" y="0"/>
                </a:cxn>
                <a:cxn ang="0">
                  <a:pos x="298" y="148"/>
                </a:cxn>
                <a:cxn ang="0">
                  <a:pos x="149" y="297"/>
                </a:cxn>
                <a:cxn ang="0">
                  <a:pos x="0" y="148"/>
                </a:cxn>
                <a:cxn ang="0">
                  <a:pos x="75" y="148"/>
                </a:cxn>
                <a:cxn ang="0">
                  <a:pos x="149" y="223"/>
                </a:cxn>
                <a:cxn ang="0">
                  <a:pos x="223" y="148"/>
                </a:cxn>
                <a:cxn ang="0">
                  <a:pos x="149" y="74"/>
                </a:cxn>
                <a:cxn ang="0">
                  <a:pos x="75" y="148"/>
                </a:cxn>
              </a:cxnLst>
              <a:rect l="0" t="0" r="r" b="b"/>
              <a:pathLst>
                <a:path w="298" h="297">
                  <a:moveTo>
                    <a:pt x="0" y="148"/>
                  </a:moveTo>
                  <a:cubicBezTo>
                    <a:pt x="0" y="66"/>
                    <a:pt x="67" y="0"/>
                    <a:pt x="149" y="0"/>
                  </a:cubicBezTo>
                  <a:cubicBezTo>
                    <a:pt x="231" y="0"/>
                    <a:pt x="298" y="66"/>
                    <a:pt x="298" y="148"/>
                  </a:cubicBezTo>
                  <a:cubicBezTo>
                    <a:pt x="298" y="230"/>
                    <a:pt x="231" y="297"/>
                    <a:pt x="149" y="297"/>
                  </a:cubicBezTo>
                  <a:cubicBezTo>
                    <a:pt x="67" y="297"/>
                    <a:pt x="0" y="230"/>
                    <a:pt x="0" y="148"/>
                  </a:cubicBezTo>
                  <a:close/>
                  <a:moveTo>
                    <a:pt x="75" y="148"/>
                  </a:moveTo>
                  <a:cubicBezTo>
                    <a:pt x="75" y="189"/>
                    <a:pt x="108" y="223"/>
                    <a:pt x="149" y="223"/>
                  </a:cubicBezTo>
                  <a:cubicBezTo>
                    <a:pt x="190" y="223"/>
                    <a:pt x="223" y="189"/>
                    <a:pt x="223" y="148"/>
                  </a:cubicBezTo>
                  <a:cubicBezTo>
                    <a:pt x="223" y="107"/>
                    <a:pt x="190" y="74"/>
                    <a:pt x="149" y="74"/>
                  </a:cubicBezTo>
                  <a:cubicBezTo>
                    <a:pt x="108" y="74"/>
                    <a:pt x="75" y="107"/>
                    <a:pt x="75" y="148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8186770" y="5071668"/>
              <a:ext cx="64379" cy="60258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148" y="0"/>
                </a:cxn>
                <a:cxn ang="0">
                  <a:pos x="297" y="148"/>
                </a:cxn>
                <a:cxn ang="0">
                  <a:pos x="148" y="297"/>
                </a:cxn>
                <a:cxn ang="0">
                  <a:pos x="0" y="148"/>
                </a:cxn>
                <a:cxn ang="0">
                  <a:pos x="74" y="148"/>
                </a:cxn>
                <a:cxn ang="0">
                  <a:pos x="148" y="223"/>
                </a:cxn>
                <a:cxn ang="0">
                  <a:pos x="223" y="148"/>
                </a:cxn>
                <a:cxn ang="0">
                  <a:pos x="148" y="74"/>
                </a:cxn>
                <a:cxn ang="0">
                  <a:pos x="74" y="148"/>
                </a:cxn>
              </a:cxnLst>
              <a:rect l="0" t="0" r="r" b="b"/>
              <a:pathLst>
                <a:path w="297" h="297">
                  <a:moveTo>
                    <a:pt x="0" y="148"/>
                  </a:moveTo>
                  <a:cubicBezTo>
                    <a:pt x="0" y="67"/>
                    <a:pt x="66" y="0"/>
                    <a:pt x="148" y="0"/>
                  </a:cubicBezTo>
                  <a:cubicBezTo>
                    <a:pt x="230" y="0"/>
                    <a:pt x="297" y="67"/>
                    <a:pt x="297" y="148"/>
                  </a:cubicBezTo>
                  <a:cubicBezTo>
                    <a:pt x="297" y="231"/>
                    <a:pt x="230" y="297"/>
                    <a:pt x="148" y="297"/>
                  </a:cubicBezTo>
                  <a:cubicBezTo>
                    <a:pt x="66" y="297"/>
                    <a:pt x="0" y="231"/>
                    <a:pt x="0" y="148"/>
                  </a:cubicBezTo>
                  <a:close/>
                  <a:moveTo>
                    <a:pt x="74" y="148"/>
                  </a:moveTo>
                  <a:cubicBezTo>
                    <a:pt x="74" y="190"/>
                    <a:pt x="107" y="223"/>
                    <a:pt x="148" y="223"/>
                  </a:cubicBezTo>
                  <a:cubicBezTo>
                    <a:pt x="189" y="223"/>
                    <a:pt x="223" y="190"/>
                    <a:pt x="223" y="148"/>
                  </a:cubicBezTo>
                  <a:cubicBezTo>
                    <a:pt x="223" y="108"/>
                    <a:pt x="189" y="74"/>
                    <a:pt x="148" y="74"/>
                  </a:cubicBezTo>
                  <a:cubicBezTo>
                    <a:pt x="107" y="74"/>
                    <a:pt x="74" y="108"/>
                    <a:pt x="74" y="148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20"/>
            <p:cNvSpPr>
              <a:spLocks noEditPoints="1"/>
            </p:cNvSpPr>
            <p:nvPr/>
          </p:nvSpPr>
          <p:spPr bwMode="auto">
            <a:xfrm>
              <a:off x="8186770" y="5071668"/>
              <a:ext cx="64379" cy="60258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148" y="0"/>
                </a:cxn>
                <a:cxn ang="0">
                  <a:pos x="297" y="148"/>
                </a:cxn>
                <a:cxn ang="0">
                  <a:pos x="148" y="297"/>
                </a:cxn>
                <a:cxn ang="0">
                  <a:pos x="0" y="148"/>
                </a:cxn>
                <a:cxn ang="0">
                  <a:pos x="74" y="148"/>
                </a:cxn>
                <a:cxn ang="0">
                  <a:pos x="148" y="223"/>
                </a:cxn>
                <a:cxn ang="0">
                  <a:pos x="223" y="148"/>
                </a:cxn>
                <a:cxn ang="0">
                  <a:pos x="148" y="74"/>
                </a:cxn>
                <a:cxn ang="0">
                  <a:pos x="74" y="148"/>
                </a:cxn>
              </a:cxnLst>
              <a:rect l="0" t="0" r="r" b="b"/>
              <a:pathLst>
                <a:path w="297" h="297">
                  <a:moveTo>
                    <a:pt x="0" y="148"/>
                  </a:moveTo>
                  <a:cubicBezTo>
                    <a:pt x="0" y="67"/>
                    <a:pt x="66" y="0"/>
                    <a:pt x="148" y="0"/>
                  </a:cubicBezTo>
                  <a:cubicBezTo>
                    <a:pt x="230" y="0"/>
                    <a:pt x="297" y="67"/>
                    <a:pt x="297" y="148"/>
                  </a:cubicBezTo>
                  <a:cubicBezTo>
                    <a:pt x="297" y="231"/>
                    <a:pt x="230" y="297"/>
                    <a:pt x="148" y="297"/>
                  </a:cubicBezTo>
                  <a:cubicBezTo>
                    <a:pt x="66" y="297"/>
                    <a:pt x="0" y="231"/>
                    <a:pt x="0" y="148"/>
                  </a:cubicBezTo>
                  <a:close/>
                  <a:moveTo>
                    <a:pt x="74" y="148"/>
                  </a:moveTo>
                  <a:cubicBezTo>
                    <a:pt x="74" y="190"/>
                    <a:pt x="107" y="223"/>
                    <a:pt x="148" y="223"/>
                  </a:cubicBezTo>
                  <a:cubicBezTo>
                    <a:pt x="189" y="223"/>
                    <a:pt x="223" y="190"/>
                    <a:pt x="223" y="148"/>
                  </a:cubicBezTo>
                  <a:cubicBezTo>
                    <a:pt x="223" y="108"/>
                    <a:pt x="189" y="74"/>
                    <a:pt x="148" y="74"/>
                  </a:cubicBezTo>
                  <a:cubicBezTo>
                    <a:pt x="107" y="74"/>
                    <a:pt x="74" y="108"/>
                    <a:pt x="74" y="148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1"/>
            <p:cNvSpPr>
              <a:spLocks noEditPoints="1"/>
            </p:cNvSpPr>
            <p:nvPr/>
          </p:nvSpPr>
          <p:spPr bwMode="auto">
            <a:xfrm>
              <a:off x="8025092" y="5373643"/>
              <a:ext cx="65110" cy="60258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148" y="0"/>
                </a:cxn>
                <a:cxn ang="0">
                  <a:pos x="297" y="148"/>
                </a:cxn>
                <a:cxn ang="0">
                  <a:pos x="148" y="297"/>
                </a:cxn>
                <a:cxn ang="0">
                  <a:pos x="0" y="148"/>
                </a:cxn>
                <a:cxn ang="0">
                  <a:pos x="74" y="148"/>
                </a:cxn>
                <a:cxn ang="0">
                  <a:pos x="148" y="223"/>
                </a:cxn>
                <a:cxn ang="0">
                  <a:pos x="223" y="148"/>
                </a:cxn>
                <a:cxn ang="0">
                  <a:pos x="148" y="74"/>
                </a:cxn>
                <a:cxn ang="0">
                  <a:pos x="74" y="148"/>
                </a:cxn>
              </a:cxnLst>
              <a:rect l="0" t="0" r="r" b="b"/>
              <a:pathLst>
                <a:path w="297" h="297">
                  <a:moveTo>
                    <a:pt x="0" y="148"/>
                  </a:moveTo>
                  <a:cubicBezTo>
                    <a:pt x="0" y="66"/>
                    <a:pt x="66" y="0"/>
                    <a:pt x="148" y="0"/>
                  </a:cubicBezTo>
                  <a:cubicBezTo>
                    <a:pt x="230" y="0"/>
                    <a:pt x="297" y="66"/>
                    <a:pt x="297" y="148"/>
                  </a:cubicBezTo>
                  <a:cubicBezTo>
                    <a:pt x="297" y="230"/>
                    <a:pt x="230" y="297"/>
                    <a:pt x="148" y="297"/>
                  </a:cubicBezTo>
                  <a:cubicBezTo>
                    <a:pt x="66" y="297"/>
                    <a:pt x="0" y="230"/>
                    <a:pt x="0" y="148"/>
                  </a:cubicBezTo>
                  <a:close/>
                  <a:moveTo>
                    <a:pt x="74" y="148"/>
                  </a:moveTo>
                  <a:cubicBezTo>
                    <a:pt x="74" y="189"/>
                    <a:pt x="107" y="223"/>
                    <a:pt x="148" y="223"/>
                  </a:cubicBezTo>
                  <a:cubicBezTo>
                    <a:pt x="189" y="223"/>
                    <a:pt x="223" y="189"/>
                    <a:pt x="223" y="148"/>
                  </a:cubicBezTo>
                  <a:cubicBezTo>
                    <a:pt x="223" y="107"/>
                    <a:pt x="189" y="74"/>
                    <a:pt x="148" y="74"/>
                  </a:cubicBezTo>
                  <a:cubicBezTo>
                    <a:pt x="107" y="74"/>
                    <a:pt x="74" y="107"/>
                    <a:pt x="74" y="148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 noEditPoints="1"/>
            </p:cNvSpPr>
            <p:nvPr/>
          </p:nvSpPr>
          <p:spPr bwMode="auto">
            <a:xfrm>
              <a:off x="8025092" y="5373643"/>
              <a:ext cx="65110" cy="60258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148" y="0"/>
                </a:cxn>
                <a:cxn ang="0">
                  <a:pos x="297" y="148"/>
                </a:cxn>
                <a:cxn ang="0">
                  <a:pos x="148" y="297"/>
                </a:cxn>
                <a:cxn ang="0">
                  <a:pos x="0" y="148"/>
                </a:cxn>
                <a:cxn ang="0">
                  <a:pos x="74" y="148"/>
                </a:cxn>
                <a:cxn ang="0">
                  <a:pos x="148" y="223"/>
                </a:cxn>
                <a:cxn ang="0">
                  <a:pos x="223" y="148"/>
                </a:cxn>
                <a:cxn ang="0">
                  <a:pos x="148" y="74"/>
                </a:cxn>
                <a:cxn ang="0">
                  <a:pos x="74" y="148"/>
                </a:cxn>
              </a:cxnLst>
              <a:rect l="0" t="0" r="r" b="b"/>
              <a:pathLst>
                <a:path w="297" h="297">
                  <a:moveTo>
                    <a:pt x="0" y="148"/>
                  </a:moveTo>
                  <a:cubicBezTo>
                    <a:pt x="0" y="66"/>
                    <a:pt x="66" y="0"/>
                    <a:pt x="148" y="0"/>
                  </a:cubicBezTo>
                  <a:cubicBezTo>
                    <a:pt x="230" y="0"/>
                    <a:pt x="297" y="66"/>
                    <a:pt x="297" y="148"/>
                  </a:cubicBezTo>
                  <a:cubicBezTo>
                    <a:pt x="297" y="230"/>
                    <a:pt x="230" y="297"/>
                    <a:pt x="148" y="297"/>
                  </a:cubicBezTo>
                  <a:cubicBezTo>
                    <a:pt x="66" y="297"/>
                    <a:pt x="0" y="230"/>
                    <a:pt x="0" y="148"/>
                  </a:cubicBezTo>
                  <a:close/>
                  <a:moveTo>
                    <a:pt x="74" y="148"/>
                  </a:moveTo>
                  <a:cubicBezTo>
                    <a:pt x="74" y="189"/>
                    <a:pt x="107" y="223"/>
                    <a:pt x="148" y="223"/>
                  </a:cubicBezTo>
                  <a:cubicBezTo>
                    <a:pt x="189" y="223"/>
                    <a:pt x="223" y="189"/>
                    <a:pt x="223" y="148"/>
                  </a:cubicBezTo>
                  <a:cubicBezTo>
                    <a:pt x="223" y="107"/>
                    <a:pt x="189" y="74"/>
                    <a:pt x="148" y="74"/>
                  </a:cubicBezTo>
                  <a:cubicBezTo>
                    <a:pt x="107" y="74"/>
                    <a:pt x="74" y="107"/>
                    <a:pt x="74" y="148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3"/>
            <p:cNvSpPr>
              <a:spLocks noEditPoints="1"/>
            </p:cNvSpPr>
            <p:nvPr/>
          </p:nvSpPr>
          <p:spPr bwMode="auto">
            <a:xfrm>
              <a:off x="8283338" y="5585231"/>
              <a:ext cx="64379" cy="60258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148" y="0"/>
                </a:cxn>
                <a:cxn ang="0">
                  <a:pos x="297" y="149"/>
                </a:cxn>
                <a:cxn ang="0">
                  <a:pos x="148" y="297"/>
                </a:cxn>
                <a:cxn ang="0">
                  <a:pos x="0" y="149"/>
                </a:cxn>
                <a:cxn ang="0">
                  <a:pos x="74" y="149"/>
                </a:cxn>
                <a:cxn ang="0">
                  <a:pos x="148" y="223"/>
                </a:cxn>
                <a:cxn ang="0">
                  <a:pos x="223" y="149"/>
                </a:cxn>
                <a:cxn ang="0">
                  <a:pos x="148" y="75"/>
                </a:cxn>
                <a:cxn ang="0">
                  <a:pos x="74" y="149"/>
                </a:cxn>
              </a:cxnLst>
              <a:rect l="0" t="0" r="r" b="b"/>
              <a:pathLst>
                <a:path w="297" h="297">
                  <a:moveTo>
                    <a:pt x="0" y="149"/>
                  </a:moveTo>
                  <a:cubicBezTo>
                    <a:pt x="0" y="67"/>
                    <a:pt x="66" y="0"/>
                    <a:pt x="148" y="0"/>
                  </a:cubicBezTo>
                  <a:cubicBezTo>
                    <a:pt x="230" y="0"/>
                    <a:pt x="297" y="67"/>
                    <a:pt x="297" y="149"/>
                  </a:cubicBezTo>
                  <a:cubicBezTo>
                    <a:pt x="297" y="231"/>
                    <a:pt x="230" y="297"/>
                    <a:pt x="148" y="297"/>
                  </a:cubicBezTo>
                  <a:cubicBezTo>
                    <a:pt x="66" y="297"/>
                    <a:pt x="0" y="231"/>
                    <a:pt x="0" y="149"/>
                  </a:cubicBezTo>
                  <a:close/>
                  <a:moveTo>
                    <a:pt x="74" y="149"/>
                  </a:moveTo>
                  <a:cubicBezTo>
                    <a:pt x="74" y="190"/>
                    <a:pt x="107" y="223"/>
                    <a:pt x="148" y="223"/>
                  </a:cubicBezTo>
                  <a:cubicBezTo>
                    <a:pt x="189" y="223"/>
                    <a:pt x="223" y="190"/>
                    <a:pt x="223" y="149"/>
                  </a:cubicBezTo>
                  <a:cubicBezTo>
                    <a:pt x="223" y="108"/>
                    <a:pt x="189" y="75"/>
                    <a:pt x="148" y="75"/>
                  </a:cubicBezTo>
                  <a:cubicBezTo>
                    <a:pt x="107" y="75"/>
                    <a:pt x="74" y="108"/>
                    <a:pt x="74" y="149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8283338" y="5585231"/>
              <a:ext cx="64379" cy="60258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148" y="0"/>
                </a:cxn>
                <a:cxn ang="0">
                  <a:pos x="297" y="149"/>
                </a:cxn>
                <a:cxn ang="0">
                  <a:pos x="148" y="297"/>
                </a:cxn>
                <a:cxn ang="0">
                  <a:pos x="0" y="149"/>
                </a:cxn>
                <a:cxn ang="0">
                  <a:pos x="74" y="149"/>
                </a:cxn>
                <a:cxn ang="0">
                  <a:pos x="148" y="223"/>
                </a:cxn>
                <a:cxn ang="0">
                  <a:pos x="223" y="149"/>
                </a:cxn>
                <a:cxn ang="0">
                  <a:pos x="148" y="75"/>
                </a:cxn>
                <a:cxn ang="0">
                  <a:pos x="74" y="149"/>
                </a:cxn>
              </a:cxnLst>
              <a:rect l="0" t="0" r="r" b="b"/>
              <a:pathLst>
                <a:path w="297" h="297">
                  <a:moveTo>
                    <a:pt x="0" y="149"/>
                  </a:moveTo>
                  <a:cubicBezTo>
                    <a:pt x="0" y="67"/>
                    <a:pt x="66" y="0"/>
                    <a:pt x="148" y="0"/>
                  </a:cubicBezTo>
                  <a:cubicBezTo>
                    <a:pt x="230" y="0"/>
                    <a:pt x="297" y="67"/>
                    <a:pt x="297" y="149"/>
                  </a:cubicBezTo>
                  <a:cubicBezTo>
                    <a:pt x="297" y="231"/>
                    <a:pt x="230" y="297"/>
                    <a:pt x="148" y="297"/>
                  </a:cubicBezTo>
                  <a:cubicBezTo>
                    <a:pt x="66" y="297"/>
                    <a:pt x="0" y="231"/>
                    <a:pt x="0" y="149"/>
                  </a:cubicBezTo>
                  <a:close/>
                  <a:moveTo>
                    <a:pt x="74" y="149"/>
                  </a:moveTo>
                  <a:cubicBezTo>
                    <a:pt x="74" y="190"/>
                    <a:pt x="107" y="223"/>
                    <a:pt x="148" y="223"/>
                  </a:cubicBezTo>
                  <a:cubicBezTo>
                    <a:pt x="189" y="223"/>
                    <a:pt x="223" y="190"/>
                    <a:pt x="223" y="149"/>
                  </a:cubicBezTo>
                  <a:cubicBezTo>
                    <a:pt x="223" y="108"/>
                    <a:pt x="189" y="75"/>
                    <a:pt x="148" y="75"/>
                  </a:cubicBezTo>
                  <a:cubicBezTo>
                    <a:pt x="107" y="75"/>
                    <a:pt x="74" y="108"/>
                    <a:pt x="74" y="149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5"/>
            <p:cNvSpPr>
              <a:spLocks noEditPoints="1"/>
            </p:cNvSpPr>
            <p:nvPr/>
          </p:nvSpPr>
          <p:spPr bwMode="auto">
            <a:xfrm>
              <a:off x="7896334" y="5614676"/>
              <a:ext cx="64379" cy="60943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149" y="0"/>
                </a:cxn>
                <a:cxn ang="0">
                  <a:pos x="297" y="149"/>
                </a:cxn>
                <a:cxn ang="0">
                  <a:pos x="149" y="297"/>
                </a:cxn>
                <a:cxn ang="0">
                  <a:pos x="0" y="149"/>
                </a:cxn>
                <a:cxn ang="0">
                  <a:pos x="74" y="149"/>
                </a:cxn>
                <a:cxn ang="0">
                  <a:pos x="149" y="223"/>
                </a:cxn>
                <a:cxn ang="0">
                  <a:pos x="223" y="149"/>
                </a:cxn>
                <a:cxn ang="0">
                  <a:pos x="149" y="75"/>
                </a:cxn>
                <a:cxn ang="0">
                  <a:pos x="74" y="149"/>
                </a:cxn>
              </a:cxnLst>
              <a:rect l="0" t="0" r="r" b="b"/>
              <a:pathLst>
                <a:path w="297" h="297">
                  <a:moveTo>
                    <a:pt x="0" y="149"/>
                  </a:moveTo>
                  <a:cubicBezTo>
                    <a:pt x="0" y="67"/>
                    <a:pt x="66" y="0"/>
                    <a:pt x="149" y="0"/>
                  </a:cubicBezTo>
                  <a:cubicBezTo>
                    <a:pt x="230" y="0"/>
                    <a:pt x="297" y="67"/>
                    <a:pt x="297" y="149"/>
                  </a:cubicBezTo>
                  <a:cubicBezTo>
                    <a:pt x="297" y="231"/>
                    <a:pt x="230" y="297"/>
                    <a:pt x="149" y="297"/>
                  </a:cubicBezTo>
                  <a:cubicBezTo>
                    <a:pt x="66" y="297"/>
                    <a:pt x="0" y="231"/>
                    <a:pt x="0" y="149"/>
                  </a:cubicBezTo>
                  <a:close/>
                  <a:moveTo>
                    <a:pt x="74" y="149"/>
                  </a:moveTo>
                  <a:cubicBezTo>
                    <a:pt x="74" y="190"/>
                    <a:pt x="107" y="223"/>
                    <a:pt x="149" y="223"/>
                  </a:cubicBezTo>
                  <a:cubicBezTo>
                    <a:pt x="189" y="223"/>
                    <a:pt x="223" y="190"/>
                    <a:pt x="223" y="149"/>
                  </a:cubicBezTo>
                  <a:cubicBezTo>
                    <a:pt x="223" y="108"/>
                    <a:pt x="189" y="75"/>
                    <a:pt x="149" y="75"/>
                  </a:cubicBezTo>
                  <a:cubicBezTo>
                    <a:pt x="107" y="75"/>
                    <a:pt x="74" y="108"/>
                    <a:pt x="74" y="149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6"/>
            <p:cNvSpPr>
              <a:spLocks noEditPoints="1"/>
            </p:cNvSpPr>
            <p:nvPr/>
          </p:nvSpPr>
          <p:spPr bwMode="auto">
            <a:xfrm>
              <a:off x="7896334" y="5614676"/>
              <a:ext cx="64379" cy="60943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149" y="0"/>
                </a:cxn>
                <a:cxn ang="0">
                  <a:pos x="297" y="149"/>
                </a:cxn>
                <a:cxn ang="0">
                  <a:pos x="149" y="297"/>
                </a:cxn>
                <a:cxn ang="0">
                  <a:pos x="0" y="149"/>
                </a:cxn>
                <a:cxn ang="0">
                  <a:pos x="74" y="149"/>
                </a:cxn>
                <a:cxn ang="0">
                  <a:pos x="149" y="223"/>
                </a:cxn>
                <a:cxn ang="0">
                  <a:pos x="223" y="149"/>
                </a:cxn>
                <a:cxn ang="0">
                  <a:pos x="149" y="75"/>
                </a:cxn>
                <a:cxn ang="0">
                  <a:pos x="74" y="149"/>
                </a:cxn>
              </a:cxnLst>
              <a:rect l="0" t="0" r="r" b="b"/>
              <a:pathLst>
                <a:path w="297" h="297">
                  <a:moveTo>
                    <a:pt x="0" y="149"/>
                  </a:moveTo>
                  <a:cubicBezTo>
                    <a:pt x="0" y="67"/>
                    <a:pt x="66" y="0"/>
                    <a:pt x="149" y="0"/>
                  </a:cubicBezTo>
                  <a:cubicBezTo>
                    <a:pt x="230" y="0"/>
                    <a:pt x="297" y="67"/>
                    <a:pt x="297" y="149"/>
                  </a:cubicBezTo>
                  <a:cubicBezTo>
                    <a:pt x="297" y="231"/>
                    <a:pt x="230" y="297"/>
                    <a:pt x="149" y="297"/>
                  </a:cubicBezTo>
                  <a:cubicBezTo>
                    <a:pt x="66" y="297"/>
                    <a:pt x="0" y="231"/>
                    <a:pt x="0" y="149"/>
                  </a:cubicBezTo>
                  <a:close/>
                  <a:moveTo>
                    <a:pt x="74" y="149"/>
                  </a:moveTo>
                  <a:cubicBezTo>
                    <a:pt x="74" y="190"/>
                    <a:pt x="107" y="223"/>
                    <a:pt x="149" y="223"/>
                  </a:cubicBezTo>
                  <a:cubicBezTo>
                    <a:pt x="189" y="223"/>
                    <a:pt x="223" y="190"/>
                    <a:pt x="223" y="149"/>
                  </a:cubicBezTo>
                  <a:cubicBezTo>
                    <a:pt x="223" y="108"/>
                    <a:pt x="189" y="75"/>
                    <a:pt x="149" y="75"/>
                  </a:cubicBezTo>
                  <a:cubicBezTo>
                    <a:pt x="107" y="75"/>
                    <a:pt x="74" y="108"/>
                    <a:pt x="74" y="149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7"/>
            <p:cNvSpPr>
              <a:spLocks noEditPoints="1"/>
            </p:cNvSpPr>
            <p:nvPr/>
          </p:nvSpPr>
          <p:spPr bwMode="auto">
            <a:xfrm>
              <a:off x="9412891" y="5222313"/>
              <a:ext cx="64379" cy="60258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148" y="0"/>
                </a:cxn>
                <a:cxn ang="0">
                  <a:pos x="296" y="149"/>
                </a:cxn>
                <a:cxn ang="0">
                  <a:pos x="148" y="297"/>
                </a:cxn>
                <a:cxn ang="0">
                  <a:pos x="0" y="149"/>
                </a:cxn>
                <a:cxn ang="0">
                  <a:pos x="74" y="149"/>
                </a:cxn>
                <a:cxn ang="0">
                  <a:pos x="148" y="223"/>
                </a:cxn>
                <a:cxn ang="0">
                  <a:pos x="223" y="149"/>
                </a:cxn>
                <a:cxn ang="0">
                  <a:pos x="148" y="75"/>
                </a:cxn>
                <a:cxn ang="0">
                  <a:pos x="74" y="149"/>
                </a:cxn>
              </a:cxnLst>
              <a:rect l="0" t="0" r="r" b="b"/>
              <a:pathLst>
                <a:path w="296" h="297">
                  <a:moveTo>
                    <a:pt x="0" y="149"/>
                  </a:moveTo>
                  <a:cubicBezTo>
                    <a:pt x="0" y="67"/>
                    <a:pt x="66" y="0"/>
                    <a:pt x="148" y="0"/>
                  </a:cubicBezTo>
                  <a:cubicBezTo>
                    <a:pt x="231" y="0"/>
                    <a:pt x="296" y="67"/>
                    <a:pt x="296" y="149"/>
                  </a:cubicBezTo>
                  <a:cubicBezTo>
                    <a:pt x="296" y="231"/>
                    <a:pt x="231" y="297"/>
                    <a:pt x="148" y="297"/>
                  </a:cubicBezTo>
                  <a:cubicBezTo>
                    <a:pt x="66" y="297"/>
                    <a:pt x="0" y="231"/>
                    <a:pt x="0" y="149"/>
                  </a:cubicBezTo>
                  <a:close/>
                  <a:moveTo>
                    <a:pt x="74" y="149"/>
                  </a:moveTo>
                  <a:cubicBezTo>
                    <a:pt x="74" y="190"/>
                    <a:pt x="108" y="223"/>
                    <a:pt x="148" y="223"/>
                  </a:cubicBezTo>
                  <a:cubicBezTo>
                    <a:pt x="189" y="223"/>
                    <a:pt x="223" y="190"/>
                    <a:pt x="223" y="149"/>
                  </a:cubicBezTo>
                  <a:cubicBezTo>
                    <a:pt x="223" y="108"/>
                    <a:pt x="189" y="75"/>
                    <a:pt x="148" y="75"/>
                  </a:cubicBezTo>
                  <a:cubicBezTo>
                    <a:pt x="108" y="75"/>
                    <a:pt x="74" y="108"/>
                    <a:pt x="74" y="149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8"/>
            <p:cNvSpPr>
              <a:spLocks noEditPoints="1"/>
            </p:cNvSpPr>
            <p:nvPr/>
          </p:nvSpPr>
          <p:spPr bwMode="auto">
            <a:xfrm>
              <a:off x="9412891" y="5222313"/>
              <a:ext cx="64379" cy="60258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148" y="0"/>
                </a:cxn>
                <a:cxn ang="0">
                  <a:pos x="296" y="149"/>
                </a:cxn>
                <a:cxn ang="0">
                  <a:pos x="148" y="297"/>
                </a:cxn>
                <a:cxn ang="0">
                  <a:pos x="0" y="149"/>
                </a:cxn>
                <a:cxn ang="0">
                  <a:pos x="74" y="149"/>
                </a:cxn>
                <a:cxn ang="0">
                  <a:pos x="148" y="223"/>
                </a:cxn>
                <a:cxn ang="0">
                  <a:pos x="223" y="149"/>
                </a:cxn>
                <a:cxn ang="0">
                  <a:pos x="148" y="75"/>
                </a:cxn>
                <a:cxn ang="0">
                  <a:pos x="74" y="149"/>
                </a:cxn>
              </a:cxnLst>
              <a:rect l="0" t="0" r="r" b="b"/>
              <a:pathLst>
                <a:path w="296" h="297">
                  <a:moveTo>
                    <a:pt x="0" y="149"/>
                  </a:moveTo>
                  <a:cubicBezTo>
                    <a:pt x="0" y="67"/>
                    <a:pt x="66" y="0"/>
                    <a:pt x="148" y="0"/>
                  </a:cubicBezTo>
                  <a:cubicBezTo>
                    <a:pt x="231" y="0"/>
                    <a:pt x="296" y="67"/>
                    <a:pt x="296" y="149"/>
                  </a:cubicBezTo>
                  <a:cubicBezTo>
                    <a:pt x="296" y="231"/>
                    <a:pt x="231" y="297"/>
                    <a:pt x="148" y="297"/>
                  </a:cubicBezTo>
                  <a:cubicBezTo>
                    <a:pt x="66" y="297"/>
                    <a:pt x="0" y="231"/>
                    <a:pt x="0" y="149"/>
                  </a:cubicBezTo>
                  <a:close/>
                  <a:moveTo>
                    <a:pt x="74" y="149"/>
                  </a:moveTo>
                  <a:cubicBezTo>
                    <a:pt x="74" y="190"/>
                    <a:pt x="108" y="223"/>
                    <a:pt x="148" y="223"/>
                  </a:cubicBezTo>
                  <a:cubicBezTo>
                    <a:pt x="189" y="223"/>
                    <a:pt x="223" y="190"/>
                    <a:pt x="223" y="149"/>
                  </a:cubicBezTo>
                  <a:cubicBezTo>
                    <a:pt x="223" y="108"/>
                    <a:pt x="189" y="75"/>
                    <a:pt x="148" y="75"/>
                  </a:cubicBezTo>
                  <a:cubicBezTo>
                    <a:pt x="108" y="75"/>
                    <a:pt x="74" y="108"/>
                    <a:pt x="74" y="149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8734720" y="5796135"/>
              <a:ext cx="65110" cy="60943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149" y="0"/>
                </a:cxn>
                <a:cxn ang="0">
                  <a:pos x="298" y="148"/>
                </a:cxn>
                <a:cxn ang="0">
                  <a:pos x="149" y="297"/>
                </a:cxn>
                <a:cxn ang="0">
                  <a:pos x="0" y="148"/>
                </a:cxn>
                <a:cxn ang="0">
                  <a:pos x="75" y="148"/>
                </a:cxn>
                <a:cxn ang="0">
                  <a:pos x="149" y="223"/>
                </a:cxn>
                <a:cxn ang="0">
                  <a:pos x="223" y="148"/>
                </a:cxn>
                <a:cxn ang="0">
                  <a:pos x="149" y="74"/>
                </a:cxn>
                <a:cxn ang="0">
                  <a:pos x="75" y="148"/>
                </a:cxn>
              </a:cxnLst>
              <a:rect l="0" t="0" r="r" b="b"/>
              <a:pathLst>
                <a:path w="298" h="297">
                  <a:moveTo>
                    <a:pt x="0" y="148"/>
                  </a:moveTo>
                  <a:cubicBezTo>
                    <a:pt x="0" y="66"/>
                    <a:pt x="67" y="0"/>
                    <a:pt x="149" y="0"/>
                  </a:cubicBezTo>
                  <a:cubicBezTo>
                    <a:pt x="231" y="0"/>
                    <a:pt x="298" y="66"/>
                    <a:pt x="298" y="148"/>
                  </a:cubicBezTo>
                  <a:cubicBezTo>
                    <a:pt x="298" y="230"/>
                    <a:pt x="231" y="297"/>
                    <a:pt x="149" y="297"/>
                  </a:cubicBezTo>
                  <a:cubicBezTo>
                    <a:pt x="67" y="297"/>
                    <a:pt x="0" y="230"/>
                    <a:pt x="0" y="148"/>
                  </a:cubicBezTo>
                  <a:close/>
                  <a:moveTo>
                    <a:pt x="75" y="148"/>
                  </a:moveTo>
                  <a:cubicBezTo>
                    <a:pt x="75" y="189"/>
                    <a:pt x="108" y="223"/>
                    <a:pt x="149" y="223"/>
                  </a:cubicBezTo>
                  <a:cubicBezTo>
                    <a:pt x="190" y="223"/>
                    <a:pt x="223" y="189"/>
                    <a:pt x="223" y="148"/>
                  </a:cubicBezTo>
                  <a:cubicBezTo>
                    <a:pt x="223" y="107"/>
                    <a:pt x="190" y="74"/>
                    <a:pt x="149" y="74"/>
                  </a:cubicBezTo>
                  <a:cubicBezTo>
                    <a:pt x="108" y="74"/>
                    <a:pt x="75" y="107"/>
                    <a:pt x="75" y="148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8734720" y="5796135"/>
              <a:ext cx="65110" cy="60943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149" y="0"/>
                </a:cxn>
                <a:cxn ang="0">
                  <a:pos x="298" y="148"/>
                </a:cxn>
                <a:cxn ang="0">
                  <a:pos x="149" y="297"/>
                </a:cxn>
                <a:cxn ang="0">
                  <a:pos x="0" y="148"/>
                </a:cxn>
                <a:cxn ang="0">
                  <a:pos x="75" y="148"/>
                </a:cxn>
                <a:cxn ang="0">
                  <a:pos x="149" y="223"/>
                </a:cxn>
                <a:cxn ang="0">
                  <a:pos x="223" y="148"/>
                </a:cxn>
                <a:cxn ang="0">
                  <a:pos x="149" y="74"/>
                </a:cxn>
                <a:cxn ang="0">
                  <a:pos x="75" y="148"/>
                </a:cxn>
              </a:cxnLst>
              <a:rect l="0" t="0" r="r" b="b"/>
              <a:pathLst>
                <a:path w="298" h="297">
                  <a:moveTo>
                    <a:pt x="0" y="148"/>
                  </a:moveTo>
                  <a:cubicBezTo>
                    <a:pt x="0" y="66"/>
                    <a:pt x="67" y="0"/>
                    <a:pt x="149" y="0"/>
                  </a:cubicBezTo>
                  <a:cubicBezTo>
                    <a:pt x="231" y="0"/>
                    <a:pt x="298" y="66"/>
                    <a:pt x="298" y="148"/>
                  </a:cubicBezTo>
                  <a:cubicBezTo>
                    <a:pt x="298" y="230"/>
                    <a:pt x="231" y="297"/>
                    <a:pt x="149" y="297"/>
                  </a:cubicBezTo>
                  <a:cubicBezTo>
                    <a:pt x="67" y="297"/>
                    <a:pt x="0" y="230"/>
                    <a:pt x="0" y="148"/>
                  </a:cubicBezTo>
                  <a:close/>
                  <a:moveTo>
                    <a:pt x="75" y="148"/>
                  </a:moveTo>
                  <a:cubicBezTo>
                    <a:pt x="75" y="189"/>
                    <a:pt x="108" y="223"/>
                    <a:pt x="149" y="223"/>
                  </a:cubicBezTo>
                  <a:cubicBezTo>
                    <a:pt x="190" y="223"/>
                    <a:pt x="223" y="189"/>
                    <a:pt x="223" y="148"/>
                  </a:cubicBezTo>
                  <a:cubicBezTo>
                    <a:pt x="223" y="107"/>
                    <a:pt x="190" y="74"/>
                    <a:pt x="149" y="74"/>
                  </a:cubicBezTo>
                  <a:cubicBezTo>
                    <a:pt x="108" y="74"/>
                    <a:pt x="75" y="107"/>
                    <a:pt x="75" y="148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1"/>
            <p:cNvSpPr>
              <a:spLocks noEditPoints="1"/>
            </p:cNvSpPr>
            <p:nvPr/>
          </p:nvSpPr>
          <p:spPr bwMode="auto">
            <a:xfrm>
              <a:off x="8315528" y="6037852"/>
              <a:ext cx="64379" cy="60943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148" y="0"/>
                </a:cxn>
                <a:cxn ang="0">
                  <a:pos x="297" y="149"/>
                </a:cxn>
                <a:cxn ang="0">
                  <a:pos x="148" y="298"/>
                </a:cxn>
                <a:cxn ang="0">
                  <a:pos x="0" y="149"/>
                </a:cxn>
                <a:cxn ang="0">
                  <a:pos x="74" y="149"/>
                </a:cxn>
                <a:cxn ang="0">
                  <a:pos x="148" y="223"/>
                </a:cxn>
                <a:cxn ang="0">
                  <a:pos x="223" y="149"/>
                </a:cxn>
                <a:cxn ang="0">
                  <a:pos x="148" y="75"/>
                </a:cxn>
                <a:cxn ang="0">
                  <a:pos x="74" y="149"/>
                </a:cxn>
              </a:cxnLst>
              <a:rect l="0" t="0" r="r" b="b"/>
              <a:pathLst>
                <a:path w="297" h="298">
                  <a:moveTo>
                    <a:pt x="0" y="149"/>
                  </a:moveTo>
                  <a:cubicBezTo>
                    <a:pt x="0" y="67"/>
                    <a:pt x="66" y="0"/>
                    <a:pt x="148" y="0"/>
                  </a:cubicBezTo>
                  <a:cubicBezTo>
                    <a:pt x="230" y="0"/>
                    <a:pt x="297" y="67"/>
                    <a:pt x="297" y="149"/>
                  </a:cubicBezTo>
                  <a:cubicBezTo>
                    <a:pt x="297" y="231"/>
                    <a:pt x="230" y="298"/>
                    <a:pt x="148" y="298"/>
                  </a:cubicBezTo>
                  <a:cubicBezTo>
                    <a:pt x="66" y="298"/>
                    <a:pt x="0" y="231"/>
                    <a:pt x="0" y="149"/>
                  </a:cubicBezTo>
                  <a:close/>
                  <a:moveTo>
                    <a:pt x="74" y="149"/>
                  </a:moveTo>
                  <a:cubicBezTo>
                    <a:pt x="74" y="190"/>
                    <a:pt x="107" y="223"/>
                    <a:pt x="148" y="223"/>
                  </a:cubicBezTo>
                  <a:cubicBezTo>
                    <a:pt x="189" y="223"/>
                    <a:pt x="223" y="190"/>
                    <a:pt x="223" y="149"/>
                  </a:cubicBezTo>
                  <a:cubicBezTo>
                    <a:pt x="223" y="108"/>
                    <a:pt x="189" y="75"/>
                    <a:pt x="148" y="75"/>
                  </a:cubicBezTo>
                  <a:cubicBezTo>
                    <a:pt x="107" y="75"/>
                    <a:pt x="74" y="108"/>
                    <a:pt x="74" y="149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2"/>
            <p:cNvSpPr>
              <a:spLocks noEditPoints="1"/>
            </p:cNvSpPr>
            <p:nvPr/>
          </p:nvSpPr>
          <p:spPr bwMode="auto">
            <a:xfrm>
              <a:off x="8315528" y="6037852"/>
              <a:ext cx="64379" cy="60943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148" y="0"/>
                </a:cxn>
                <a:cxn ang="0">
                  <a:pos x="297" y="149"/>
                </a:cxn>
                <a:cxn ang="0">
                  <a:pos x="148" y="298"/>
                </a:cxn>
                <a:cxn ang="0">
                  <a:pos x="0" y="149"/>
                </a:cxn>
                <a:cxn ang="0">
                  <a:pos x="74" y="149"/>
                </a:cxn>
                <a:cxn ang="0">
                  <a:pos x="148" y="223"/>
                </a:cxn>
                <a:cxn ang="0">
                  <a:pos x="223" y="149"/>
                </a:cxn>
                <a:cxn ang="0">
                  <a:pos x="148" y="75"/>
                </a:cxn>
                <a:cxn ang="0">
                  <a:pos x="74" y="149"/>
                </a:cxn>
              </a:cxnLst>
              <a:rect l="0" t="0" r="r" b="b"/>
              <a:pathLst>
                <a:path w="297" h="298">
                  <a:moveTo>
                    <a:pt x="0" y="149"/>
                  </a:moveTo>
                  <a:cubicBezTo>
                    <a:pt x="0" y="67"/>
                    <a:pt x="66" y="0"/>
                    <a:pt x="148" y="0"/>
                  </a:cubicBezTo>
                  <a:cubicBezTo>
                    <a:pt x="230" y="0"/>
                    <a:pt x="297" y="67"/>
                    <a:pt x="297" y="149"/>
                  </a:cubicBezTo>
                  <a:cubicBezTo>
                    <a:pt x="297" y="231"/>
                    <a:pt x="230" y="298"/>
                    <a:pt x="148" y="298"/>
                  </a:cubicBezTo>
                  <a:cubicBezTo>
                    <a:pt x="66" y="298"/>
                    <a:pt x="0" y="231"/>
                    <a:pt x="0" y="149"/>
                  </a:cubicBezTo>
                  <a:close/>
                  <a:moveTo>
                    <a:pt x="74" y="149"/>
                  </a:moveTo>
                  <a:cubicBezTo>
                    <a:pt x="74" y="190"/>
                    <a:pt x="107" y="223"/>
                    <a:pt x="148" y="223"/>
                  </a:cubicBezTo>
                  <a:cubicBezTo>
                    <a:pt x="189" y="223"/>
                    <a:pt x="223" y="190"/>
                    <a:pt x="223" y="149"/>
                  </a:cubicBezTo>
                  <a:cubicBezTo>
                    <a:pt x="223" y="108"/>
                    <a:pt x="189" y="75"/>
                    <a:pt x="148" y="75"/>
                  </a:cubicBezTo>
                  <a:cubicBezTo>
                    <a:pt x="107" y="75"/>
                    <a:pt x="74" y="108"/>
                    <a:pt x="74" y="149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3"/>
            <p:cNvSpPr>
              <a:spLocks noEditPoints="1"/>
            </p:cNvSpPr>
            <p:nvPr/>
          </p:nvSpPr>
          <p:spPr bwMode="auto">
            <a:xfrm>
              <a:off x="9154645" y="6491157"/>
              <a:ext cx="65110" cy="60943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148" y="0"/>
                </a:cxn>
                <a:cxn ang="0">
                  <a:pos x="297" y="148"/>
                </a:cxn>
                <a:cxn ang="0">
                  <a:pos x="148" y="297"/>
                </a:cxn>
                <a:cxn ang="0">
                  <a:pos x="0" y="148"/>
                </a:cxn>
                <a:cxn ang="0">
                  <a:pos x="74" y="148"/>
                </a:cxn>
                <a:cxn ang="0">
                  <a:pos x="148" y="223"/>
                </a:cxn>
                <a:cxn ang="0">
                  <a:pos x="222" y="148"/>
                </a:cxn>
                <a:cxn ang="0">
                  <a:pos x="148" y="74"/>
                </a:cxn>
                <a:cxn ang="0">
                  <a:pos x="74" y="148"/>
                </a:cxn>
              </a:cxnLst>
              <a:rect l="0" t="0" r="r" b="b"/>
              <a:pathLst>
                <a:path w="297" h="297">
                  <a:moveTo>
                    <a:pt x="0" y="148"/>
                  </a:moveTo>
                  <a:cubicBezTo>
                    <a:pt x="0" y="67"/>
                    <a:pt x="67" y="0"/>
                    <a:pt x="148" y="0"/>
                  </a:cubicBezTo>
                  <a:cubicBezTo>
                    <a:pt x="230" y="0"/>
                    <a:pt x="297" y="67"/>
                    <a:pt x="297" y="148"/>
                  </a:cubicBezTo>
                  <a:cubicBezTo>
                    <a:pt x="297" y="231"/>
                    <a:pt x="230" y="297"/>
                    <a:pt x="148" y="297"/>
                  </a:cubicBezTo>
                  <a:cubicBezTo>
                    <a:pt x="67" y="297"/>
                    <a:pt x="0" y="231"/>
                    <a:pt x="0" y="148"/>
                  </a:cubicBezTo>
                  <a:close/>
                  <a:moveTo>
                    <a:pt x="74" y="148"/>
                  </a:moveTo>
                  <a:cubicBezTo>
                    <a:pt x="74" y="190"/>
                    <a:pt x="107" y="223"/>
                    <a:pt x="148" y="223"/>
                  </a:cubicBezTo>
                  <a:cubicBezTo>
                    <a:pt x="190" y="223"/>
                    <a:pt x="222" y="190"/>
                    <a:pt x="222" y="148"/>
                  </a:cubicBezTo>
                  <a:cubicBezTo>
                    <a:pt x="222" y="108"/>
                    <a:pt x="190" y="74"/>
                    <a:pt x="148" y="74"/>
                  </a:cubicBezTo>
                  <a:cubicBezTo>
                    <a:pt x="107" y="74"/>
                    <a:pt x="74" y="108"/>
                    <a:pt x="74" y="148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9154645" y="6491157"/>
              <a:ext cx="65110" cy="60943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148" y="0"/>
                </a:cxn>
                <a:cxn ang="0">
                  <a:pos x="297" y="148"/>
                </a:cxn>
                <a:cxn ang="0">
                  <a:pos x="148" y="297"/>
                </a:cxn>
                <a:cxn ang="0">
                  <a:pos x="0" y="148"/>
                </a:cxn>
                <a:cxn ang="0">
                  <a:pos x="74" y="148"/>
                </a:cxn>
                <a:cxn ang="0">
                  <a:pos x="148" y="223"/>
                </a:cxn>
                <a:cxn ang="0">
                  <a:pos x="222" y="148"/>
                </a:cxn>
                <a:cxn ang="0">
                  <a:pos x="148" y="74"/>
                </a:cxn>
                <a:cxn ang="0">
                  <a:pos x="74" y="148"/>
                </a:cxn>
              </a:cxnLst>
              <a:rect l="0" t="0" r="r" b="b"/>
              <a:pathLst>
                <a:path w="297" h="297">
                  <a:moveTo>
                    <a:pt x="0" y="148"/>
                  </a:moveTo>
                  <a:cubicBezTo>
                    <a:pt x="0" y="67"/>
                    <a:pt x="67" y="0"/>
                    <a:pt x="148" y="0"/>
                  </a:cubicBezTo>
                  <a:cubicBezTo>
                    <a:pt x="230" y="0"/>
                    <a:pt x="297" y="67"/>
                    <a:pt x="297" y="148"/>
                  </a:cubicBezTo>
                  <a:cubicBezTo>
                    <a:pt x="297" y="231"/>
                    <a:pt x="230" y="297"/>
                    <a:pt x="148" y="297"/>
                  </a:cubicBezTo>
                  <a:cubicBezTo>
                    <a:pt x="67" y="297"/>
                    <a:pt x="0" y="231"/>
                    <a:pt x="0" y="148"/>
                  </a:cubicBezTo>
                  <a:close/>
                  <a:moveTo>
                    <a:pt x="74" y="148"/>
                  </a:moveTo>
                  <a:cubicBezTo>
                    <a:pt x="74" y="190"/>
                    <a:pt x="107" y="223"/>
                    <a:pt x="148" y="223"/>
                  </a:cubicBezTo>
                  <a:cubicBezTo>
                    <a:pt x="190" y="223"/>
                    <a:pt x="222" y="190"/>
                    <a:pt x="222" y="148"/>
                  </a:cubicBezTo>
                  <a:cubicBezTo>
                    <a:pt x="222" y="108"/>
                    <a:pt x="190" y="74"/>
                    <a:pt x="148" y="74"/>
                  </a:cubicBezTo>
                  <a:cubicBezTo>
                    <a:pt x="107" y="74"/>
                    <a:pt x="74" y="108"/>
                    <a:pt x="74" y="148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5"/>
            <p:cNvSpPr>
              <a:spLocks noEditPoints="1"/>
            </p:cNvSpPr>
            <p:nvPr/>
          </p:nvSpPr>
          <p:spPr bwMode="auto">
            <a:xfrm>
              <a:off x="7992902" y="6159052"/>
              <a:ext cx="65110" cy="60943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148" y="0"/>
                </a:cxn>
                <a:cxn ang="0">
                  <a:pos x="297" y="149"/>
                </a:cxn>
                <a:cxn ang="0">
                  <a:pos x="148" y="297"/>
                </a:cxn>
                <a:cxn ang="0">
                  <a:pos x="0" y="149"/>
                </a:cxn>
                <a:cxn ang="0">
                  <a:pos x="74" y="149"/>
                </a:cxn>
                <a:cxn ang="0">
                  <a:pos x="148" y="223"/>
                </a:cxn>
                <a:cxn ang="0">
                  <a:pos x="223" y="149"/>
                </a:cxn>
                <a:cxn ang="0">
                  <a:pos x="148" y="74"/>
                </a:cxn>
                <a:cxn ang="0">
                  <a:pos x="74" y="149"/>
                </a:cxn>
              </a:cxnLst>
              <a:rect l="0" t="0" r="r" b="b"/>
              <a:pathLst>
                <a:path w="297" h="297">
                  <a:moveTo>
                    <a:pt x="0" y="149"/>
                  </a:moveTo>
                  <a:cubicBezTo>
                    <a:pt x="0" y="66"/>
                    <a:pt x="67" y="0"/>
                    <a:pt x="148" y="0"/>
                  </a:cubicBezTo>
                  <a:cubicBezTo>
                    <a:pt x="230" y="0"/>
                    <a:pt x="297" y="66"/>
                    <a:pt x="297" y="149"/>
                  </a:cubicBezTo>
                  <a:cubicBezTo>
                    <a:pt x="297" y="231"/>
                    <a:pt x="230" y="297"/>
                    <a:pt x="148" y="297"/>
                  </a:cubicBezTo>
                  <a:cubicBezTo>
                    <a:pt x="67" y="297"/>
                    <a:pt x="0" y="231"/>
                    <a:pt x="0" y="149"/>
                  </a:cubicBezTo>
                  <a:close/>
                  <a:moveTo>
                    <a:pt x="74" y="149"/>
                  </a:moveTo>
                  <a:cubicBezTo>
                    <a:pt x="74" y="189"/>
                    <a:pt x="107" y="223"/>
                    <a:pt x="148" y="223"/>
                  </a:cubicBezTo>
                  <a:cubicBezTo>
                    <a:pt x="190" y="223"/>
                    <a:pt x="223" y="189"/>
                    <a:pt x="223" y="149"/>
                  </a:cubicBezTo>
                  <a:cubicBezTo>
                    <a:pt x="223" y="107"/>
                    <a:pt x="190" y="74"/>
                    <a:pt x="148" y="74"/>
                  </a:cubicBezTo>
                  <a:cubicBezTo>
                    <a:pt x="107" y="74"/>
                    <a:pt x="74" y="107"/>
                    <a:pt x="74" y="149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6"/>
            <p:cNvSpPr>
              <a:spLocks noEditPoints="1"/>
            </p:cNvSpPr>
            <p:nvPr/>
          </p:nvSpPr>
          <p:spPr bwMode="auto">
            <a:xfrm>
              <a:off x="7992902" y="6159052"/>
              <a:ext cx="65110" cy="60943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148" y="0"/>
                </a:cxn>
                <a:cxn ang="0">
                  <a:pos x="297" y="149"/>
                </a:cxn>
                <a:cxn ang="0">
                  <a:pos x="148" y="297"/>
                </a:cxn>
                <a:cxn ang="0">
                  <a:pos x="0" y="149"/>
                </a:cxn>
                <a:cxn ang="0">
                  <a:pos x="74" y="149"/>
                </a:cxn>
                <a:cxn ang="0">
                  <a:pos x="148" y="223"/>
                </a:cxn>
                <a:cxn ang="0">
                  <a:pos x="223" y="149"/>
                </a:cxn>
                <a:cxn ang="0">
                  <a:pos x="148" y="74"/>
                </a:cxn>
                <a:cxn ang="0">
                  <a:pos x="74" y="149"/>
                </a:cxn>
              </a:cxnLst>
              <a:rect l="0" t="0" r="r" b="b"/>
              <a:pathLst>
                <a:path w="297" h="297">
                  <a:moveTo>
                    <a:pt x="0" y="149"/>
                  </a:moveTo>
                  <a:cubicBezTo>
                    <a:pt x="0" y="66"/>
                    <a:pt x="67" y="0"/>
                    <a:pt x="148" y="0"/>
                  </a:cubicBezTo>
                  <a:cubicBezTo>
                    <a:pt x="230" y="0"/>
                    <a:pt x="297" y="66"/>
                    <a:pt x="297" y="149"/>
                  </a:cubicBezTo>
                  <a:cubicBezTo>
                    <a:pt x="297" y="231"/>
                    <a:pt x="230" y="297"/>
                    <a:pt x="148" y="297"/>
                  </a:cubicBezTo>
                  <a:cubicBezTo>
                    <a:pt x="67" y="297"/>
                    <a:pt x="0" y="231"/>
                    <a:pt x="0" y="149"/>
                  </a:cubicBezTo>
                  <a:close/>
                  <a:moveTo>
                    <a:pt x="74" y="149"/>
                  </a:moveTo>
                  <a:cubicBezTo>
                    <a:pt x="74" y="189"/>
                    <a:pt x="107" y="223"/>
                    <a:pt x="148" y="223"/>
                  </a:cubicBezTo>
                  <a:cubicBezTo>
                    <a:pt x="190" y="223"/>
                    <a:pt x="223" y="189"/>
                    <a:pt x="223" y="149"/>
                  </a:cubicBezTo>
                  <a:cubicBezTo>
                    <a:pt x="223" y="107"/>
                    <a:pt x="190" y="74"/>
                    <a:pt x="148" y="74"/>
                  </a:cubicBezTo>
                  <a:cubicBezTo>
                    <a:pt x="107" y="74"/>
                    <a:pt x="74" y="107"/>
                    <a:pt x="74" y="149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7"/>
            <p:cNvSpPr>
              <a:spLocks noEditPoints="1"/>
            </p:cNvSpPr>
            <p:nvPr/>
          </p:nvSpPr>
          <p:spPr bwMode="auto">
            <a:xfrm>
              <a:off x="7928524" y="6461028"/>
              <a:ext cx="64379" cy="60258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149" y="0"/>
                </a:cxn>
                <a:cxn ang="0">
                  <a:pos x="297" y="149"/>
                </a:cxn>
                <a:cxn ang="0">
                  <a:pos x="149" y="298"/>
                </a:cxn>
                <a:cxn ang="0">
                  <a:pos x="0" y="149"/>
                </a:cxn>
                <a:cxn ang="0">
                  <a:pos x="74" y="149"/>
                </a:cxn>
                <a:cxn ang="0">
                  <a:pos x="149" y="223"/>
                </a:cxn>
                <a:cxn ang="0">
                  <a:pos x="223" y="149"/>
                </a:cxn>
                <a:cxn ang="0">
                  <a:pos x="149" y="75"/>
                </a:cxn>
                <a:cxn ang="0">
                  <a:pos x="74" y="149"/>
                </a:cxn>
              </a:cxnLst>
              <a:rect l="0" t="0" r="r" b="b"/>
              <a:pathLst>
                <a:path w="297" h="298">
                  <a:moveTo>
                    <a:pt x="0" y="149"/>
                  </a:moveTo>
                  <a:cubicBezTo>
                    <a:pt x="0" y="67"/>
                    <a:pt x="66" y="0"/>
                    <a:pt x="149" y="0"/>
                  </a:cubicBezTo>
                  <a:cubicBezTo>
                    <a:pt x="230" y="0"/>
                    <a:pt x="297" y="67"/>
                    <a:pt x="297" y="149"/>
                  </a:cubicBezTo>
                  <a:cubicBezTo>
                    <a:pt x="297" y="231"/>
                    <a:pt x="230" y="298"/>
                    <a:pt x="149" y="298"/>
                  </a:cubicBezTo>
                  <a:cubicBezTo>
                    <a:pt x="66" y="298"/>
                    <a:pt x="0" y="231"/>
                    <a:pt x="0" y="149"/>
                  </a:cubicBezTo>
                  <a:close/>
                  <a:moveTo>
                    <a:pt x="74" y="149"/>
                  </a:moveTo>
                  <a:cubicBezTo>
                    <a:pt x="74" y="190"/>
                    <a:pt x="107" y="223"/>
                    <a:pt x="149" y="223"/>
                  </a:cubicBezTo>
                  <a:cubicBezTo>
                    <a:pt x="189" y="223"/>
                    <a:pt x="223" y="190"/>
                    <a:pt x="223" y="149"/>
                  </a:cubicBezTo>
                  <a:cubicBezTo>
                    <a:pt x="223" y="108"/>
                    <a:pt x="189" y="75"/>
                    <a:pt x="149" y="75"/>
                  </a:cubicBezTo>
                  <a:cubicBezTo>
                    <a:pt x="107" y="75"/>
                    <a:pt x="74" y="108"/>
                    <a:pt x="74" y="149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8"/>
            <p:cNvSpPr>
              <a:spLocks noEditPoints="1"/>
            </p:cNvSpPr>
            <p:nvPr/>
          </p:nvSpPr>
          <p:spPr bwMode="auto">
            <a:xfrm>
              <a:off x="7928524" y="6461028"/>
              <a:ext cx="64379" cy="60258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149" y="0"/>
                </a:cxn>
                <a:cxn ang="0">
                  <a:pos x="297" y="149"/>
                </a:cxn>
                <a:cxn ang="0">
                  <a:pos x="149" y="298"/>
                </a:cxn>
                <a:cxn ang="0">
                  <a:pos x="0" y="149"/>
                </a:cxn>
                <a:cxn ang="0">
                  <a:pos x="74" y="149"/>
                </a:cxn>
                <a:cxn ang="0">
                  <a:pos x="149" y="223"/>
                </a:cxn>
                <a:cxn ang="0">
                  <a:pos x="223" y="149"/>
                </a:cxn>
                <a:cxn ang="0">
                  <a:pos x="149" y="75"/>
                </a:cxn>
                <a:cxn ang="0">
                  <a:pos x="74" y="149"/>
                </a:cxn>
              </a:cxnLst>
              <a:rect l="0" t="0" r="r" b="b"/>
              <a:pathLst>
                <a:path w="297" h="298">
                  <a:moveTo>
                    <a:pt x="0" y="149"/>
                  </a:moveTo>
                  <a:cubicBezTo>
                    <a:pt x="0" y="67"/>
                    <a:pt x="66" y="0"/>
                    <a:pt x="149" y="0"/>
                  </a:cubicBezTo>
                  <a:cubicBezTo>
                    <a:pt x="230" y="0"/>
                    <a:pt x="297" y="67"/>
                    <a:pt x="297" y="149"/>
                  </a:cubicBezTo>
                  <a:cubicBezTo>
                    <a:pt x="297" y="231"/>
                    <a:pt x="230" y="298"/>
                    <a:pt x="149" y="298"/>
                  </a:cubicBezTo>
                  <a:cubicBezTo>
                    <a:pt x="66" y="298"/>
                    <a:pt x="0" y="231"/>
                    <a:pt x="0" y="149"/>
                  </a:cubicBezTo>
                  <a:close/>
                  <a:moveTo>
                    <a:pt x="74" y="149"/>
                  </a:moveTo>
                  <a:cubicBezTo>
                    <a:pt x="74" y="190"/>
                    <a:pt x="107" y="223"/>
                    <a:pt x="149" y="223"/>
                  </a:cubicBezTo>
                  <a:cubicBezTo>
                    <a:pt x="189" y="223"/>
                    <a:pt x="223" y="190"/>
                    <a:pt x="223" y="149"/>
                  </a:cubicBezTo>
                  <a:cubicBezTo>
                    <a:pt x="223" y="108"/>
                    <a:pt x="189" y="75"/>
                    <a:pt x="149" y="75"/>
                  </a:cubicBezTo>
                  <a:cubicBezTo>
                    <a:pt x="107" y="75"/>
                    <a:pt x="74" y="108"/>
                    <a:pt x="74" y="149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9"/>
            <p:cNvSpPr>
              <a:spLocks noEditPoints="1"/>
            </p:cNvSpPr>
            <p:nvPr/>
          </p:nvSpPr>
          <p:spPr bwMode="auto">
            <a:xfrm>
              <a:off x="8251149" y="6642487"/>
              <a:ext cx="65110" cy="60943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148" y="0"/>
                </a:cxn>
                <a:cxn ang="0">
                  <a:pos x="297" y="149"/>
                </a:cxn>
                <a:cxn ang="0">
                  <a:pos x="148" y="297"/>
                </a:cxn>
                <a:cxn ang="0">
                  <a:pos x="0" y="149"/>
                </a:cxn>
                <a:cxn ang="0">
                  <a:pos x="74" y="149"/>
                </a:cxn>
                <a:cxn ang="0">
                  <a:pos x="148" y="223"/>
                </a:cxn>
                <a:cxn ang="0">
                  <a:pos x="223" y="149"/>
                </a:cxn>
                <a:cxn ang="0">
                  <a:pos x="148" y="74"/>
                </a:cxn>
                <a:cxn ang="0">
                  <a:pos x="74" y="149"/>
                </a:cxn>
              </a:cxnLst>
              <a:rect l="0" t="0" r="r" b="b"/>
              <a:pathLst>
                <a:path w="297" h="297">
                  <a:moveTo>
                    <a:pt x="0" y="149"/>
                  </a:moveTo>
                  <a:cubicBezTo>
                    <a:pt x="0" y="67"/>
                    <a:pt x="67" y="0"/>
                    <a:pt x="148" y="0"/>
                  </a:cubicBezTo>
                  <a:cubicBezTo>
                    <a:pt x="230" y="0"/>
                    <a:pt x="297" y="67"/>
                    <a:pt x="297" y="149"/>
                  </a:cubicBezTo>
                  <a:cubicBezTo>
                    <a:pt x="297" y="231"/>
                    <a:pt x="230" y="297"/>
                    <a:pt x="148" y="297"/>
                  </a:cubicBezTo>
                  <a:cubicBezTo>
                    <a:pt x="67" y="297"/>
                    <a:pt x="0" y="231"/>
                    <a:pt x="0" y="149"/>
                  </a:cubicBezTo>
                  <a:close/>
                  <a:moveTo>
                    <a:pt x="74" y="149"/>
                  </a:moveTo>
                  <a:cubicBezTo>
                    <a:pt x="74" y="190"/>
                    <a:pt x="107" y="223"/>
                    <a:pt x="148" y="223"/>
                  </a:cubicBezTo>
                  <a:cubicBezTo>
                    <a:pt x="190" y="223"/>
                    <a:pt x="223" y="190"/>
                    <a:pt x="223" y="149"/>
                  </a:cubicBezTo>
                  <a:cubicBezTo>
                    <a:pt x="223" y="108"/>
                    <a:pt x="190" y="74"/>
                    <a:pt x="148" y="74"/>
                  </a:cubicBezTo>
                  <a:cubicBezTo>
                    <a:pt x="107" y="74"/>
                    <a:pt x="74" y="108"/>
                    <a:pt x="74" y="149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40"/>
            <p:cNvSpPr>
              <a:spLocks noEditPoints="1"/>
            </p:cNvSpPr>
            <p:nvPr/>
          </p:nvSpPr>
          <p:spPr bwMode="auto">
            <a:xfrm>
              <a:off x="8251149" y="6642487"/>
              <a:ext cx="65110" cy="60943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148" y="0"/>
                </a:cxn>
                <a:cxn ang="0">
                  <a:pos x="297" y="149"/>
                </a:cxn>
                <a:cxn ang="0">
                  <a:pos x="148" y="297"/>
                </a:cxn>
                <a:cxn ang="0">
                  <a:pos x="0" y="149"/>
                </a:cxn>
                <a:cxn ang="0">
                  <a:pos x="74" y="149"/>
                </a:cxn>
                <a:cxn ang="0">
                  <a:pos x="148" y="223"/>
                </a:cxn>
                <a:cxn ang="0">
                  <a:pos x="223" y="149"/>
                </a:cxn>
                <a:cxn ang="0">
                  <a:pos x="148" y="74"/>
                </a:cxn>
                <a:cxn ang="0">
                  <a:pos x="74" y="149"/>
                </a:cxn>
              </a:cxnLst>
              <a:rect l="0" t="0" r="r" b="b"/>
              <a:pathLst>
                <a:path w="297" h="297">
                  <a:moveTo>
                    <a:pt x="0" y="149"/>
                  </a:moveTo>
                  <a:cubicBezTo>
                    <a:pt x="0" y="67"/>
                    <a:pt x="67" y="0"/>
                    <a:pt x="148" y="0"/>
                  </a:cubicBezTo>
                  <a:cubicBezTo>
                    <a:pt x="230" y="0"/>
                    <a:pt x="297" y="67"/>
                    <a:pt x="297" y="149"/>
                  </a:cubicBezTo>
                  <a:cubicBezTo>
                    <a:pt x="297" y="231"/>
                    <a:pt x="230" y="297"/>
                    <a:pt x="148" y="297"/>
                  </a:cubicBezTo>
                  <a:cubicBezTo>
                    <a:pt x="67" y="297"/>
                    <a:pt x="0" y="231"/>
                    <a:pt x="0" y="149"/>
                  </a:cubicBezTo>
                  <a:close/>
                  <a:moveTo>
                    <a:pt x="74" y="149"/>
                  </a:moveTo>
                  <a:cubicBezTo>
                    <a:pt x="74" y="190"/>
                    <a:pt x="107" y="223"/>
                    <a:pt x="148" y="223"/>
                  </a:cubicBezTo>
                  <a:cubicBezTo>
                    <a:pt x="190" y="223"/>
                    <a:pt x="223" y="190"/>
                    <a:pt x="223" y="149"/>
                  </a:cubicBezTo>
                  <a:cubicBezTo>
                    <a:pt x="223" y="108"/>
                    <a:pt x="190" y="74"/>
                    <a:pt x="148" y="74"/>
                  </a:cubicBezTo>
                  <a:cubicBezTo>
                    <a:pt x="107" y="74"/>
                    <a:pt x="74" y="108"/>
                    <a:pt x="74" y="149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1"/>
            <p:cNvSpPr>
              <a:spLocks noEditPoints="1"/>
            </p:cNvSpPr>
            <p:nvPr/>
          </p:nvSpPr>
          <p:spPr bwMode="auto">
            <a:xfrm>
              <a:off x="9122455" y="6823946"/>
              <a:ext cx="65110" cy="60258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149" y="0"/>
                </a:cxn>
                <a:cxn ang="0">
                  <a:pos x="297" y="148"/>
                </a:cxn>
                <a:cxn ang="0">
                  <a:pos x="149" y="297"/>
                </a:cxn>
                <a:cxn ang="0">
                  <a:pos x="0" y="148"/>
                </a:cxn>
                <a:cxn ang="0">
                  <a:pos x="74" y="148"/>
                </a:cxn>
                <a:cxn ang="0">
                  <a:pos x="149" y="223"/>
                </a:cxn>
                <a:cxn ang="0">
                  <a:pos x="223" y="148"/>
                </a:cxn>
                <a:cxn ang="0">
                  <a:pos x="149" y="74"/>
                </a:cxn>
                <a:cxn ang="0">
                  <a:pos x="74" y="148"/>
                </a:cxn>
              </a:cxnLst>
              <a:rect l="0" t="0" r="r" b="b"/>
              <a:pathLst>
                <a:path w="297" h="297">
                  <a:moveTo>
                    <a:pt x="0" y="148"/>
                  </a:moveTo>
                  <a:cubicBezTo>
                    <a:pt x="0" y="67"/>
                    <a:pt x="66" y="0"/>
                    <a:pt x="149" y="0"/>
                  </a:cubicBezTo>
                  <a:cubicBezTo>
                    <a:pt x="231" y="0"/>
                    <a:pt x="297" y="67"/>
                    <a:pt x="297" y="148"/>
                  </a:cubicBezTo>
                  <a:cubicBezTo>
                    <a:pt x="297" y="230"/>
                    <a:pt x="231" y="297"/>
                    <a:pt x="149" y="297"/>
                  </a:cubicBezTo>
                  <a:cubicBezTo>
                    <a:pt x="66" y="297"/>
                    <a:pt x="0" y="230"/>
                    <a:pt x="0" y="148"/>
                  </a:cubicBezTo>
                  <a:close/>
                  <a:moveTo>
                    <a:pt x="74" y="148"/>
                  </a:moveTo>
                  <a:cubicBezTo>
                    <a:pt x="74" y="190"/>
                    <a:pt x="108" y="223"/>
                    <a:pt x="149" y="223"/>
                  </a:cubicBezTo>
                  <a:cubicBezTo>
                    <a:pt x="189" y="223"/>
                    <a:pt x="223" y="190"/>
                    <a:pt x="223" y="148"/>
                  </a:cubicBezTo>
                  <a:cubicBezTo>
                    <a:pt x="223" y="107"/>
                    <a:pt x="189" y="74"/>
                    <a:pt x="149" y="74"/>
                  </a:cubicBezTo>
                  <a:cubicBezTo>
                    <a:pt x="108" y="74"/>
                    <a:pt x="74" y="107"/>
                    <a:pt x="74" y="148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2"/>
            <p:cNvSpPr>
              <a:spLocks noEditPoints="1"/>
            </p:cNvSpPr>
            <p:nvPr/>
          </p:nvSpPr>
          <p:spPr bwMode="auto">
            <a:xfrm>
              <a:off x="9122455" y="6823946"/>
              <a:ext cx="65110" cy="60258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149" y="0"/>
                </a:cxn>
                <a:cxn ang="0">
                  <a:pos x="297" y="148"/>
                </a:cxn>
                <a:cxn ang="0">
                  <a:pos x="149" y="297"/>
                </a:cxn>
                <a:cxn ang="0">
                  <a:pos x="0" y="148"/>
                </a:cxn>
                <a:cxn ang="0">
                  <a:pos x="74" y="148"/>
                </a:cxn>
                <a:cxn ang="0">
                  <a:pos x="149" y="223"/>
                </a:cxn>
                <a:cxn ang="0">
                  <a:pos x="223" y="148"/>
                </a:cxn>
                <a:cxn ang="0">
                  <a:pos x="149" y="74"/>
                </a:cxn>
                <a:cxn ang="0">
                  <a:pos x="74" y="148"/>
                </a:cxn>
              </a:cxnLst>
              <a:rect l="0" t="0" r="r" b="b"/>
              <a:pathLst>
                <a:path w="297" h="297">
                  <a:moveTo>
                    <a:pt x="0" y="148"/>
                  </a:moveTo>
                  <a:cubicBezTo>
                    <a:pt x="0" y="67"/>
                    <a:pt x="66" y="0"/>
                    <a:pt x="149" y="0"/>
                  </a:cubicBezTo>
                  <a:cubicBezTo>
                    <a:pt x="231" y="0"/>
                    <a:pt x="297" y="67"/>
                    <a:pt x="297" y="148"/>
                  </a:cubicBezTo>
                  <a:cubicBezTo>
                    <a:pt x="297" y="230"/>
                    <a:pt x="231" y="297"/>
                    <a:pt x="149" y="297"/>
                  </a:cubicBezTo>
                  <a:cubicBezTo>
                    <a:pt x="66" y="297"/>
                    <a:pt x="0" y="230"/>
                    <a:pt x="0" y="148"/>
                  </a:cubicBezTo>
                  <a:close/>
                  <a:moveTo>
                    <a:pt x="74" y="148"/>
                  </a:moveTo>
                  <a:cubicBezTo>
                    <a:pt x="74" y="190"/>
                    <a:pt x="108" y="223"/>
                    <a:pt x="149" y="223"/>
                  </a:cubicBezTo>
                  <a:cubicBezTo>
                    <a:pt x="189" y="223"/>
                    <a:pt x="223" y="190"/>
                    <a:pt x="223" y="148"/>
                  </a:cubicBezTo>
                  <a:cubicBezTo>
                    <a:pt x="223" y="107"/>
                    <a:pt x="189" y="74"/>
                    <a:pt x="149" y="74"/>
                  </a:cubicBezTo>
                  <a:cubicBezTo>
                    <a:pt x="108" y="74"/>
                    <a:pt x="74" y="107"/>
                    <a:pt x="74" y="148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3"/>
            <p:cNvSpPr>
              <a:spLocks noEditPoints="1"/>
            </p:cNvSpPr>
            <p:nvPr/>
          </p:nvSpPr>
          <p:spPr bwMode="auto">
            <a:xfrm>
              <a:off x="8121660" y="5857078"/>
              <a:ext cx="65110" cy="60258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148" y="0"/>
                </a:cxn>
                <a:cxn ang="0">
                  <a:pos x="297" y="148"/>
                </a:cxn>
                <a:cxn ang="0">
                  <a:pos x="148" y="297"/>
                </a:cxn>
                <a:cxn ang="0">
                  <a:pos x="0" y="148"/>
                </a:cxn>
                <a:cxn ang="0">
                  <a:pos x="74" y="148"/>
                </a:cxn>
                <a:cxn ang="0">
                  <a:pos x="148" y="223"/>
                </a:cxn>
                <a:cxn ang="0">
                  <a:pos x="223" y="148"/>
                </a:cxn>
                <a:cxn ang="0">
                  <a:pos x="148" y="74"/>
                </a:cxn>
                <a:cxn ang="0">
                  <a:pos x="74" y="148"/>
                </a:cxn>
              </a:cxnLst>
              <a:rect l="0" t="0" r="r" b="b"/>
              <a:pathLst>
                <a:path w="297" h="297">
                  <a:moveTo>
                    <a:pt x="0" y="148"/>
                  </a:moveTo>
                  <a:cubicBezTo>
                    <a:pt x="0" y="67"/>
                    <a:pt x="66" y="0"/>
                    <a:pt x="148" y="0"/>
                  </a:cubicBezTo>
                  <a:cubicBezTo>
                    <a:pt x="230" y="0"/>
                    <a:pt x="297" y="67"/>
                    <a:pt x="297" y="148"/>
                  </a:cubicBezTo>
                  <a:cubicBezTo>
                    <a:pt x="297" y="231"/>
                    <a:pt x="230" y="297"/>
                    <a:pt x="148" y="297"/>
                  </a:cubicBezTo>
                  <a:cubicBezTo>
                    <a:pt x="66" y="297"/>
                    <a:pt x="0" y="231"/>
                    <a:pt x="0" y="148"/>
                  </a:cubicBezTo>
                  <a:close/>
                  <a:moveTo>
                    <a:pt x="74" y="148"/>
                  </a:moveTo>
                  <a:cubicBezTo>
                    <a:pt x="74" y="190"/>
                    <a:pt x="107" y="223"/>
                    <a:pt x="148" y="223"/>
                  </a:cubicBezTo>
                  <a:cubicBezTo>
                    <a:pt x="189" y="223"/>
                    <a:pt x="223" y="190"/>
                    <a:pt x="223" y="148"/>
                  </a:cubicBezTo>
                  <a:cubicBezTo>
                    <a:pt x="223" y="108"/>
                    <a:pt x="189" y="74"/>
                    <a:pt x="148" y="74"/>
                  </a:cubicBezTo>
                  <a:cubicBezTo>
                    <a:pt x="107" y="74"/>
                    <a:pt x="74" y="108"/>
                    <a:pt x="74" y="148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4"/>
            <p:cNvSpPr>
              <a:spLocks noEditPoints="1"/>
            </p:cNvSpPr>
            <p:nvPr/>
          </p:nvSpPr>
          <p:spPr bwMode="auto">
            <a:xfrm>
              <a:off x="8121660" y="5857078"/>
              <a:ext cx="65110" cy="60258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148" y="0"/>
                </a:cxn>
                <a:cxn ang="0">
                  <a:pos x="297" y="148"/>
                </a:cxn>
                <a:cxn ang="0">
                  <a:pos x="148" y="297"/>
                </a:cxn>
                <a:cxn ang="0">
                  <a:pos x="0" y="148"/>
                </a:cxn>
                <a:cxn ang="0">
                  <a:pos x="74" y="148"/>
                </a:cxn>
                <a:cxn ang="0">
                  <a:pos x="148" y="223"/>
                </a:cxn>
                <a:cxn ang="0">
                  <a:pos x="223" y="148"/>
                </a:cxn>
                <a:cxn ang="0">
                  <a:pos x="148" y="74"/>
                </a:cxn>
                <a:cxn ang="0">
                  <a:pos x="74" y="148"/>
                </a:cxn>
              </a:cxnLst>
              <a:rect l="0" t="0" r="r" b="b"/>
              <a:pathLst>
                <a:path w="297" h="297">
                  <a:moveTo>
                    <a:pt x="0" y="148"/>
                  </a:moveTo>
                  <a:cubicBezTo>
                    <a:pt x="0" y="67"/>
                    <a:pt x="66" y="0"/>
                    <a:pt x="148" y="0"/>
                  </a:cubicBezTo>
                  <a:cubicBezTo>
                    <a:pt x="230" y="0"/>
                    <a:pt x="297" y="67"/>
                    <a:pt x="297" y="148"/>
                  </a:cubicBezTo>
                  <a:cubicBezTo>
                    <a:pt x="297" y="231"/>
                    <a:pt x="230" y="297"/>
                    <a:pt x="148" y="297"/>
                  </a:cubicBezTo>
                  <a:cubicBezTo>
                    <a:pt x="66" y="297"/>
                    <a:pt x="0" y="231"/>
                    <a:pt x="0" y="148"/>
                  </a:cubicBezTo>
                  <a:close/>
                  <a:moveTo>
                    <a:pt x="74" y="148"/>
                  </a:moveTo>
                  <a:cubicBezTo>
                    <a:pt x="74" y="190"/>
                    <a:pt x="107" y="223"/>
                    <a:pt x="148" y="223"/>
                  </a:cubicBezTo>
                  <a:cubicBezTo>
                    <a:pt x="189" y="223"/>
                    <a:pt x="223" y="190"/>
                    <a:pt x="223" y="148"/>
                  </a:cubicBezTo>
                  <a:cubicBezTo>
                    <a:pt x="223" y="108"/>
                    <a:pt x="189" y="74"/>
                    <a:pt x="148" y="74"/>
                  </a:cubicBezTo>
                  <a:cubicBezTo>
                    <a:pt x="107" y="74"/>
                    <a:pt x="74" y="108"/>
                    <a:pt x="74" y="148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5"/>
            <p:cNvSpPr>
              <a:spLocks noEditPoints="1"/>
            </p:cNvSpPr>
            <p:nvPr/>
          </p:nvSpPr>
          <p:spPr bwMode="auto">
            <a:xfrm>
              <a:off x="9154645" y="5766006"/>
              <a:ext cx="65110" cy="60943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148" y="0"/>
                </a:cxn>
                <a:cxn ang="0">
                  <a:pos x="297" y="149"/>
                </a:cxn>
                <a:cxn ang="0">
                  <a:pos x="148" y="297"/>
                </a:cxn>
                <a:cxn ang="0">
                  <a:pos x="0" y="149"/>
                </a:cxn>
                <a:cxn ang="0">
                  <a:pos x="74" y="149"/>
                </a:cxn>
                <a:cxn ang="0">
                  <a:pos x="148" y="223"/>
                </a:cxn>
                <a:cxn ang="0">
                  <a:pos x="222" y="149"/>
                </a:cxn>
                <a:cxn ang="0">
                  <a:pos x="148" y="74"/>
                </a:cxn>
                <a:cxn ang="0">
                  <a:pos x="74" y="149"/>
                </a:cxn>
              </a:cxnLst>
              <a:rect l="0" t="0" r="r" b="b"/>
              <a:pathLst>
                <a:path w="297" h="297">
                  <a:moveTo>
                    <a:pt x="0" y="149"/>
                  </a:moveTo>
                  <a:cubicBezTo>
                    <a:pt x="0" y="66"/>
                    <a:pt x="67" y="0"/>
                    <a:pt x="148" y="0"/>
                  </a:cubicBezTo>
                  <a:cubicBezTo>
                    <a:pt x="230" y="0"/>
                    <a:pt x="297" y="66"/>
                    <a:pt x="297" y="149"/>
                  </a:cubicBezTo>
                  <a:cubicBezTo>
                    <a:pt x="297" y="230"/>
                    <a:pt x="230" y="297"/>
                    <a:pt x="148" y="297"/>
                  </a:cubicBezTo>
                  <a:cubicBezTo>
                    <a:pt x="67" y="297"/>
                    <a:pt x="0" y="230"/>
                    <a:pt x="0" y="149"/>
                  </a:cubicBezTo>
                  <a:close/>
                  <a:moveTo>
                    <a:pt x="74" y="149"/>
                  </a:moveTo>
                  <a:cubicBezTo>
                    <a:pt x="74" y="190"/>
                    <a:pt x="107" y="223"/>
                    <a:pt x="148" y="223"/>
                  </a:cubicBezTo>
                  <a:cubicBezTo>
                    <a:pt x="190" y="223"/>
                    <a:pt x="222" y="190"/>
                    <a:pt x="222" y="149"/>
                  </a:cubicBezTo>
                  <a:cubicBezTo>
                    <a:pt x="222" y="107"/>
                    <a:pt x="190" y="74"/>
                    <a:pt x="148" y="74"/>
                  </a:cubicBezTo>
                  <a:cubicBezTo>
                    <a:pt x="107" y="74"/>
                    <a:pt x="74" y="107"/>
                    <a:pt x="74" y="149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6"/>
            <p:cNvSpPr>
              <a:spLocks noEditPoints="1"/>
            </p:cNvSpPr>
            <p:nvPr/>
          </p:nvSpPr>
          <p:spPr bwMode="auto">
            <a:xfrm>
              <a:off x="9154645" y="5766006"/>
              <a:ext cx="65110" cy="60943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148" y="0"/>
                </a:cxn>
                <a:cxn ang="0">
                  <a:pos x="297" y="149"/>
                </a:cxn>
                <a:cxn ang="0">
                  <a:pos x="148" y="297"/>
                </a:cxn>
                <a:cxn ang="0">
                  <a:pos x="0" y="149"/>
                </a:cxn>
                <a:cxn ang="0">
                  <a:pos x="74" y="149"/>
                </a:cxn>
                <a:cxn ang="0">
                  <a:pos x="148" y="223"/>
                </a:cxn>
                <a:cxn ang="0">
                  <a:pos x="222" y="149"/>
                </a:cxn>
                <a:cxn ang="0">
                  <a:pos x="148" y="74"/>
                </a:cxn>
                <a:cxn ang="0">
                  <a:pos x="74" y="149"/>
                </a:cxn>
              </a:cxnLst>
              <a:rect l="0" t="0" r="r" b="b"/>
              <a:pathLst>
                <a:path w="297" h="297">
                  <a:moveTo>
                    <a:pt x="0" y="149"/>
                  </a:moveTo>
                  <a:cubicBezTo>
                    <a:pt x="0" y="66"/>
                    <a:pt x="67" y="0"/>
                    <a:pt x="148" y="0"/>
                  </a:cubicBezTo>
                  <a:cubicBezTo>
                    <a:pt x="230" y="0"/>
                    <a:pt x="297" y="66"/>
                    <a:pt x="297" y="149"/>
                  </a:cubicBezTo>
                  <a:cubicBezTo>
                    <a:pt x="297" y="230"/>
                    <a:pt x="230" y="297"/>
                    <a:pt x="148" y="297"/>
                  </a:cubicBezTo>
                  <a:cubicBezTo>
                    <a:pt x="67" y="297"/>
                    <a:pt x="0" y="230"/>
                    <a:pt x="0" y="149"/>
                  </a:cubicBezTo>
                  <a:close/>
                  <a:moveTo>
                    <a:pt x="74" y="149"/>
                  </a:moveTo>
                  <a:cubicBezTo>
                    <a:pt x="74" y="190"/>
                    <a:pt x="107" y="223"/>
                    <a:pt x="148" y="223"/>
                  </a:cubicBezTo>
                  <a:cubicBezTo>
                    <a:pt x="190" y="223"/>
                    <a:pt x="222" y="190"/>
                    <a:pt x="222" y="149"/>
                  </a:cubicBezTo>
                  <a:cubicBezTo>
                    <a:pt x="222" y="107"/>
                    <a:pt x="190" y="74"/>
                    <a:pt x="148" y="74"/>
                  </a:cubicBezTo>
                  <a:cubicBezTo>
                    <a:pt x="107" y="74"/>
                    <a:pt x="74" y="107"/>
                    <a:pt x="74" y="149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Line 47"/>
            <p:cNvSpPr>
              <a:spLocks noChangeShapeType="1"/>
            </p:cNvSpPr>
            <p:nvPr/>
          </p:nvSpPr>
          <p:spPr bwMode="auto">
            <a:xfrm>
              <a:off x="9271697" y="5094950"/>
              <a:ext cx="152900" cy="134211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Line 48"/>
            <p:cNvSpPr>
              <a:spLocks noChangeShapeType="1"/>
            </p:cNvSpPr>
            <p:nvPr/>
          </p:nvSpPr>
          <p:spPr bwMode="auto">
            <a:xfrm flipH="1">
              <a:off x="9044177" y="5097689"/>
              <a:ext cx="192404" cy="190361"/>
            </a:xfrm>
            <a:prstGeom prst="line">
              <a:avLst/>
            </a:prstGeom>
            <a:noFill/>
            <a:ln w="41275">
              <a:solidFill>
                <a:srgbClr val="3983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Line 49"/>
            <p:cNvSpPr>
              <a:spLocks noChangeShapeType="1"/>
            </p:cNvSpPr>
            <p:nvPr/>
          </p:nvSpPr>
          <p:spPr bwMode="auto">
            <a:xfrm>
              <a:off x="9041251" y="5340090"/>
              <a:ext cx="158020" cy="190361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Line 50"/>
            <p:cNvSpPr>
              <a:spLocks noChangeShapeType="1"/>
            </p:cNvSpPr>
            <p:nvPr/>
          </p:nvSpPr>
          <p:spPr bwMode="auto">
            <a:xfrm flipV="1">
              <a:off x="9239508" y="5276409"/>
              <a:ext cx="185820" cy="254727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Line 51"/>
            <p:cNvSpPr>
              <a:spLocks noChangeShapeType="1"/>
            </p:cNvSpPr>
            <p:nvPr/>
          </p:nvSpPr>
          <p:spPr bwMode="auto">
            <a:xfrm flipH="1">
              <a:off x="9188297" y="5585231"/>
              <a:ext cx="28532" cy="180774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Line 52"/>
            <p:cNvSpPr>
              <a:spLocks noChangeShapeType="1"/>
            </p:cNvSpPr>
            <p:nvPr/>
          </p:nvSpPr>
          <p:spPr bwMode="auto">
            <a:xfrm>
              <a:off x="8896399" y="5554418"/>
              <a:ext cx="290435" cy="68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Line 53"/>
            <p:cNvSpPr>
              <a:spLocks noChangeShapeType="1"/>
            </p:cNvSpPr>
            <p:nvPr/>
          </p:nvSpPr>
          <p:spPr bwMode="auto">
            <a:xfrm>
              <a:off x="8535000" y="5392132"/>
              <a:ext cx="302141" cy="145852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Line 54"/>
            <p:cNvSpPr>
              <a:spLocks noChangeShapeType="1"/>
            </p:cNvSpPr>
            <p:nvPr/>
          </p:nvSpPr>
          <p:spPr bwMode="auto">
            <a:xfrm flipH="1">
              <a:off x="8880304" y="5335982"/>
              <a:ext cx="123636" cy="192415"/>
            </a:xfrm>
            <a:prstGeom prst="line">
              <a:avLst/>
            </a:prstGeom>
            <a:noFill/>
            <a:ln w="41275">
              <a:solidFill>
                <a:srgbClr val="3983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Line 55"/>
            <p:cNvSpPr>
              <a:spLocks noChangeShapeType="1"/>
            </p:cNvSpPr>
            <p:nvPr/>
          </p:nvSpPr>
          <p:spPr bwMode="auto">
            <a:xfrm flipH="1">
              <a:off x="8774957" y="5581808"/>
              <a:ext cx="73889" cy="215012"/>
            </a:xfrm>
            <a:prstGeom prst="line">
              <a:avLst/>
            </a:prstGeom>
            <a:noFill/>
            <a:ln w="41275">
              <a:solidFill>
                <a:srgbClr val="3983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Line 56"/>
            <p:cNvSpPr>
              <a:spLocks noChangeShapeType="1"/>
            </p:cNvSpPr>
            <p:nvPr/>
          </p:nvSpPr>
          <p:spPr bwMode="auto">
            <a:xfrm flipV="1">
              <a:off x="8799831" y="5800928"/>
              <a:ext cx="354814" cy="25336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Line 57"/>
            <p:cNvSpPr>
              <a:spLocks noChangeShapeType="1"/>
            </p:cNvSpPr>
            <p:nvPr/>
          </p:nvSpPr>
          <p:spPr bwMode="auto">
            <a:xfrm flipH="1">
              <a:off x="9093192" y="5826264"/>
              <a:ext cx="87058" cy="362918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Line 58"/>
            <p:cNvSpPr>
              <a:spLocks noChangeShapeType="1"/>
            </p:cNvSpPr>
            <p:nvPr/>
          </p:nvSpPr>
          <p:spPr bwMode="auto">
            <a:xfrm>
              <a:off x="9104166" y="6246701"/>
              <a:ext cx="74621" cy="245826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Line 59"/>
            <p:cNvSpPr>
              <a:spLocks noChangeShapeType="1"/>
            </p:cNvSpPr>
            <p:nvPr/>
          </p:nvSpPr>
          <p:spPr bwMode="auto">
            <a:xfrm flipH="1">
              <a:off x="9158303" y="6552099"/>
              <a:ext cx="26337" cy="271846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Line 60"/>
            <p:cNvSpPr>
              <a:spLocks noChangeShapeType="1"/>
            </p:cNvSpPr>
            <p:nvPr/>
          </p:nvSpPr>
          <p:spPr bwMode="auto">
            <a:xfrm flipH="1" flipV="1">
              <a:off x="7982660" y="6513753"/>
              <a:ext cx="272878" cy="144483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Line 61"/>
            <p:cNvSpPr>
              <a:spLocks noChangeShapeType="1"/>
            </p:cNvSpPr>
            <p:nvPr/>
          </p:nvSpPr>
          <p:spPr bwMode="auto">
            <a:xfrm flipH="1">
              <a:off x="7966566" y="6219996"/>
              <a:ext cx="57063" cy="241032"/>
            </a:xfrm>
            <a:prstGeom prst="line">
              <a:avLst/>
            </a:prstGeom>
            <a:noFill/>
            <a:ln w="41275">
              <a:solidFill>
                <a:srgbClr val="3983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Line 62"/>
            <p:cNvSpPr>
              <a:spLocks noChangeShapeType="1"/>
            </p:cNvSpPr>
            <p:nvPr/>
          </p:nvSpPr>
          <p:spPr bwMode="auto">
            <a:xfrm flipV="1">
              <a:off x="8055818" y="6083045"/>
              <a:ext cx="264099" cy="95865"/>
            </a:xfrm>
            <a:prstGeom prst="line">
              <a:avLst/>
            </a:prstGeom>
            <a:noFill/>
            <a:ln w="41275">
              <a:solidFill>
                <a:srgbClr val="3983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Line 63"/>
            <p:cNvSpPr>
              <a:spLocks noChangeShapeType="1"/>
            </p:cNvSpPr>
            <p:nvPr/>
          </p:nvSpPr>
          <p:spPr bwMode="auto">
            <a:xfrm>
              <a:off x="8182381" y="5901586"/>
              <a:ext cx="145583" cy="143113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Line 64"/>
            <p:cNvSpPr>
              <a:spLocks noChangeShapeType="1"/>
            </p:cNvSpPr>
            <p:nvPr/>
          </p:nvSpPr>
          <p:spPr bwMode="auto">
            <a:xfrm flipH="1" flipV="1">
              <a:off x="7949740" y="5668086"/>
              <a:ext cx="180699" cy="197893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Line 65"/>
            <p:cNvSpPr>
              <a:spLocks noChangeShapeType="1"/>
            </p:cNvSpPr>
            <p:nvPr/>
          </p:nvSpPr>
          <p:spPr bwMode="auto">
            <a:xfrm flipV="1">
              <a:off x="7945350" y="5429793"/>
              <a:ext cx="95836" cy="189676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Line 66"/>
            <p:cNvSpPr>
              <a:spLocks noChangeShapeType="1"/>
            </p:cNvSpPr>
            <p:nvPr/>
          </p:nvSpPr>
          <p:spPr bwMode="auto">
            <a:xfrm flipH="1">
              <a:off x="8169944" y="5644120"/>
              <a:ext cx="135342" cy="216381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Line 67"/>
            <p:cNvSpPr>
              <a:spLocks noChangeShapeType="1"/>
            </p:cNvSpPr>
            <p:nvPr/>
          </p:nvSpPr>
          <p:spPr bwMode="auto">
            <a:xfrm flipV="1">
              <a:off x="8331622" y="5398295"/>
              <a:ext cx="158752" cy="19104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Line 68"/>
            <p:cNvSpPr>
              <a:spLocks noChangeShapeType="1"/>
            </p:cNvSpPr>
            <p:nvPr/>
          </p:nvSpPr>
          <p:spPr bwMode="auto">
            <a:xfrm>
              <a:off x="8083618" y="5421576"/>
              <a:ext cx="207036" cy="173927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Line 69"/>
            <p:cNvSpPr>
              <a:spLocks noChangeShapeType="1"/>
            </p:cNvSpPr>
            <p:nvPr/>
          </p:nvSpPr>
          <p:spPr bwMode="auto">
            <a:xfrm flipH="1">
              <a:off x="8065329" y="5129872"/>
              <a:ext cx="141926" cy="244456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Line 70"/>
            <p:cNvSpPr>
              <a:spLocks noChangeShapeType="1"/>
            </p:cNvSpPr>
            <p:nvPr/>
          </p:nvSpPr>
          <p:spPr bwMode="auto">
            <a:xfrm>
              <a:off x="8240175" y="5125079"/>
              <a:ext cx="249468" cy="223914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71"/>
            <p:cNvSpPr>
              <a:spLocks noEditPoints="1"/>
            </p:cNvSpPr>
            <p:nvPr/>
          </p:nvSpPr>
          <p:spPr bwMode="auto">
            <a:xfrm>
              <a:off x="9523359" y="6857498"/>
              <a:ext cx="65110" cy="60943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149" y="0"/>
                </a:cxn>
                <a:cxn ang="0">
                  <a:pos x="297" y="148"/>
                </a:cxn>
                <a:cxn ang="0">
                  <a:pos x="149" y="297"/>
                </a:cxn>
                <a:cxn ang="0">
                  <a:pos x="0" y="148"/>
                </a:cxn>
                <a:cxn ang="0">
                  <a:pos x="75" y="148"/>
                </a:cxn>
                <a:cxn ang="0">
                  <a:pos x="149" y="223"/>
                </a:cxn>
                <a:cxn ang="0">
                  <a:pos x="223" y="148"/>
                </a:cxn>
                <a:cxn ang="0">
                  <a:pos x="149" y="75"/>
                </a:cxn>
                <a:cxn ang="0">
                  <a:pos x="75" y="148"/>
                </a:cxn>
              </a:cxnLst>
              <a:rect l="0" t="0" r="r" b="b"/>
              <a:pathLst>
                <a:path w="297" h="297">
                  <a:moveTo>
                    <a:pt x="0" y="148"/>
                  </a:moveTo>
                  <a:cubicBezTo>
                    <a:pt x="0" y="67"/>
                    <a:pt x="67" y="0"/>
                    <a:pt x="149" y="0"/>
                  </a:cubicBezTo>
                  <a:cubicBezTo>
                    <a:pt x="231" y="0"/>
                    <a:pt x="297" y="67"/>
                    <a:pt x="297" y="148"/>
                  </a:cubicBezTo>
                  <a:cubicBezTo>
                    <a:pt x="297" y="231"/>
                    <a:pt x="231" y="297"/>
                    <a:pt x="149" y="297"/>
                  </a:cubicBezTo>
                  <a:cubicBezTo>
                    <a:pt x="67" y="297"/>
                    <a:pt x="0" y="231"/>
                    <a:pt x="0" y="148"/>
                  </a:cubicBezTo>
                  <a:close/>
                  <a:moveTo>
                    <a:pt x="75" y="148"/>
                  </a:moveTo>
                  <a:cubicBezTo>
                    <a:pt x="75" y="190"/>
                    <a:pt x="108" y="223"/>
                    <a:pt x="149" y="223"/>
                  </a:cubicBezTo>
                  <a:cubicBezTo>
                    <a:pt x="190" y="223"/>
                    <a:pt x="223" y="190"/>
                    <a:pt x="223" y="148"/>
                  </a:cubicBezTo>
                  <a:cubicBezTo>
                    <a:pt x="223" y="108"/>
                    <a:pt x="190" y="75"/>
                    <a:pt x="149" y="75"/>
                  </a:cubicBezTo>
                  <a:cubicBezTo>
                    <a:pt x="108" y="75"/>
                    <a:pt x="75" y="108"/>
                    <a:pt x="75" y="148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9523359" y="6857498"/>
              <a:ext cx="65110" cy="60943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149" y="0"/>
                </a:cxn>
                <a:cxn ang="0">
                  <a:pos x="297" y="148"/>
                </a:cxn>
                <a:cxn ang="0">
                  <a:pos x="149" y="297"/>
                </a:cxn>
                <a:cxn ang="0">
                  <a:pos x="0" y="148"/>
                </a:cxn>
                <a:cxn ang="0">
                  <a:pos x="75" y="148"/>
                </a:cxn>
                <a:cxn ang="0">
                  <a:pos x="149" y="223"/>
                </a:cxn>
                <a:cxn ang="0">
                  <a:pos x="223" y="148"/>
                </a:cxn>
                <a:cxn ang="0">
                  <a:pos x="149" y="75"/>
                </a:cxn>
                <a:cxn ang="0">
                  <a:pos x="75" y="148"/>
                </a:cxn>
              </a:cxnLst>
              <a:rect l="0" t="0" r="r" b="b"/>
              <a:pathLst>
                <a:path w="297" h="297">
                  <a:moveTo>
                    <a:pt x="0" y="148"/>
                  </a:moveTo>
                  <a:cubicBezTo>
                    <a:pt x="0" y="67"/>
                    <a:pt x="67" y="0"/>
                    <a:pt x="149" y="0"/>
                  </a:cubicBezTo>
                  <a:cubicBezTo>
                    <a:pt x="231" y="0"/>
                    <a:pt x="297" y="67"/>
                    <a:pt x="297" y="148"/>
                  </a:cubicBezTo>
                  <a:cubicBezTo>
                    <a:pt x="297" y="231"/>
                    <a:pt x="231" y="297"/>
                    <a:pt x="149" y="297"/>
                  </a:cubicBezTo>
                  <a:cubicBezTo>
                    <a:pt x="67" y="297"/>
                    <a:pt x="0" y="231"/>
                    <a:pt x="0" y="148"/>
                  </a:cubicBezTo>
                  <a:close/>
                  <a:moveTo>
                    <a:pt x="75" y="148"/>
                  </a:moveTo>
                  <a:cubicBezTo>
                    <a:pt x="75" y="190"/>
                    <a:pt x="108" y="223"/>
                    <a:pt x="149" y="223"/>
                  </a:cubicBezTo>
                  <a:cubicBezTo>
                    <a:pt x="190" y="223"/>
                    <a:pt x="223" y="190"/>
                    <a:pt x="223" y="148"/>
                  </a:cubicBezTo>
                  <a:cubicBezTo>
                    <a:pt x="223" y="108"/>
                    <a:pt x="190" y="75"/>
                    <a:pt x="149" y="75"/>
                  </a:cubicBezTo>
                  <a:cubicBezTo>
                    <a:pt x="108" y="75"/>
                    <a:pt x="75" y="108"/>
                    <a:pt x="75" y="148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Line 73"/>
            <p:cNvSpPr>
              <a:spLocks noChangeShapeType="1"/>
            </p:cNvSpPr>
            <p:nvPr/>
          </p:nvSpPr>
          <p:spPr bwMode="auto">
            <a:xfrm>
              <a:off x="9186834" y="6854759"/>
              <a:ext cx="336525" cy="31499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74"/>
            <p:cNvSpPr>
              <a:spLocks noEditPoints="1"/>
            </p:cNvSpPr>
            <p:nvPr/>
          </p:nvSpPr>
          <p:spPr bwMode="auto">
            <a:xfrm>
              <a:off x="8714236" y="5099743"/>
              <a:ext cx="65110" cy="60258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149" y="0"/>
                </a:cxn>
                <a:cxn ang="0">
                  <a:pos x="297" y="148"/>
                </a:cxn>
                <a:cxn ang="0">
                  <a:pos x="149" y="297"/>
                </a:cxn>
                <a:cxn ang="0">
                  <a:pos x="0" y="148"/>
                </a:cxn>
                <a:cxn ang="0">
                  <a:pos x="75" y="148"/>
                </a:cxn>
                <a:cxn ang="0">
                  <a:pos x="149" y="222"/>
                </a:cxn>
                <a:cxn ang="0">
                  <a:pos x="224" y="148"/>
                </a:cxn>
                <a:cxn ang="0">
                  <a:pos x="149" y="74"/>
                </a:cxn>
                <a:cxn ang="0">
                  <a:pos x="75" y="148"/>
                </a:cxn>
              </a:cxnLst>
              <a:rect l="0" t="0" r="r" b="b"/>
              <a:pathLst>
                <a:path w="297" h="297">
                  <a:moveTo>
                    <a:pt x="0" y="148"/>
                  </a:moveTo>
                  <a:cubicBezTo>
                    <a:pt x="0" y="66"/>
                    <a:pt x="67" y="0"/>
                    <a:pt x="149" y="0"/>
                  </a:cubicBezTo>
                  <a:cubicBezTo>
                    <a:pt x="232" y="0"/>
                    <a:pt x="297" y="66"/>
                    <a:pt x="297" y="148"/>
                  </a:cubicBezTo>
                  <a:cubicBezTo>
                    <a:pt x="297" y="230"/>
                    <a:pt x="232" y="297"/>
                    <a:pt x="149" y="297"/>
                  </a:cubicBezTo>
                  <a:cubicBezTo>
                    <a:pt x="67" y="297"/>
                    <a:pt x="0" y="230"/>
                    <a:pt x="0" y="148"/>
                  </a:cubicBezTo>
                  <a:close/>
                  <a:moveTo>
                    <a:pt x="75" y="148"/>
                  </a:moveTo>
                  <a:cubicBezTo>
                    <a:pt x="75" y="189"/>
                    <a:pt x="109" y="222"/>
                    <a:pt x="149" y="222"/>
                  </a:cubicBezTo>
                  <a:cubicBezTo>
                    <a:pt x="190" y="222"/>
                    <a:pt x="224" y="189"/>
                    <a:pt x="224" y="148"/>
                  </a:cubicBezTo>
                  <a:cubicBezTo>
                    <a:pt x="224" y="107"/>
                    <a:pt x="190" y="74"/>
                    <a:pt x="149" y="74"/>
                  </a:cubicBezTo>
                  <a:cubicBezTo>
                    <a:pt x="109" y="74"/>
                    <a:pt x="75" y="107"/>
                    <a:pt x="75" y="148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75"/>
            <p:cNvSpPr>
              <a:spLocks noEditPoints="1"/>
            </p:cNvSpPr>
            <p:nvPr/>
          </p:nvSpPr>
          <p:spPr bwMode="auto">
            <a:xfrm>
              <a:off x="8714236" y="5099743"/>
              <a:ext cx="65110" cy="60258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149" y="0"/>
                </a:cxn>
                <a:cxn ang="0">
                  <a:pos x="297" y="148"/>
                </a:cxn>
                <a:cxn ang="0">
                  <a:pos x="149" y="297"/>
                </a:cxn>
                <a:cxn ang="0">
                  <a:pos x="0" y="148"/>
                </a:cxn>
                <a:cxn ang="0">
                  <a:pos x="75" y="148"/>
                </a:cxn>
                <a:cxn ang="0">
                  <a:pos x="149" y="222"/>
                </a:cxn>
                <a:cxn ang="0">
                  <a:pos x="224" y="148"/>
                </a:cxn>
                <a:cxn ang="0">
                  <a:pos x="149" y="74"/>
                </a:cxn>
                <a:cxn ang="0">
                  <a:pos x="75" y="148"/>
                </a:cxn>
              </a:cxnLst>
              <a:rect l="0" t="0" r="r" b="b"/>
              <a:pathLst>
                <a:path w="297" h="297">
                  <a:moveTo>
                    <a:pt x="0" y="148"/>
                  </a:moveTo>
                  <a:cubicBezTo>
                    <a:pt x="0" y="66"/>
                    <a:pt x="67" y="0"/>
                    <a:pt x="149" y="0"/>
                  </a:cubicBezTo>
                  <a:cubicBezTo>
                    <a:pt x="232" y="0"/>
                    <a:pt x="297" y="66"/>
                    <a:pt x="297" y="148"/>
                  </a:cubicBezTo>
                  <a:cubicBezTo>
                    <a:pt x="297" y="230"/>
                    <a:pt x="232" y="297"/>
                    <a:pt x="149" y="297"/>
                  </a:cubicBezTo>
                  <a:cubicBezTo>
                    <a:pt x="67" y="297"/>
                    <a:pt x="0" y="230"/>
                    <a:pt x="0" y="148"/>
                  </a:cubicBezTo>
                  <a:close/>
                  <a:moveTo>
                    <a:pt x="75" y="148"/>
                  </a:moveTo>
                  <a:cubicBezTo>
                    <a:pt x="75" y="189"/>
                    <a:pt x="109" y="222"/>
                    <a:pt x="149" y="222"/>
                  </a:cubicBezTo>
                  <a:cubicBezTo>
                    <a:pt x="190" y="222"/>
                    <a:pt x="224" y="189"/>
                    <a:pt x="224" y="148"/>
                  </a:cubicBezTo>
                  <a:cubicBezTo>
                    <a:pt x="224" y="107"/>
                    <a:pt x="190" y="74"/>
                    <a:pt x="149" y="74"/>
                  </a:cubicBezTo>
                  <a:cubicBezTo>
                    <a:pt x="109" y="74"/>
                    <a:pt x="75" y="107"/>
                    <a:pt x="75" y="148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Line 76"/>
            <p:cNvSpPr>
              <a:spLocks noChangeShapeType="1"/>
            </p:cNvSpPr>
            <p:nvPr/>
          </p:nvSpPr>
          <p:spPr bwMode="auto">
            <a:xfrm flipH="1" flipV="1">
              <a:off x="8774225" y="5145621"/>
              <a:ext cx="224594" cy="15064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Line 77"/>
            <p:cNvSpPr>
              <a:spLocks noChangeShapeType="1"/>
            </p:cNvSpPr>
            <p:nvPr/>
          </p:nvSpPr>
          <p:spPr bwMode="auto">
            <a:xfrm flipV="1">
              <a:off x="8532074" y="5152469"/>
              <a:ext cx="193136" cy="199947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Line 78"/>
            <p:cNvSpPr>
              <a:spLocks noChangeShapeType="1"/>
            </p:cNvSpPr>
            <p:nvPr/>
          </p:nvSpPr>
          <p:spPr bwMode="auto">
            <a:xfrm flipH="1">
              <a:off x="8536463" y="5321602"/>
              <a:ext cx="457966" cy="36292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Line 79"/>
            <p:cNvSpPr>
              <a:spLocks noChangeShapeType="1"/>
            </p:cNvSpPr>
            <p:nvPr/>
          </p:nvSpPr>
          <p:spPr bwMode="auto">
            <a:xfrm flipH="1">
              <a:off x="7959250" y="5622208"/>
              <a:ext cx="324820" cy="13695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Line 80"/>
            <p:cNvSpPr>
              <a:spLocks noChangeShapeType="1"/>
            </p:cNvSpPr>
            <p:nvPr/>
          </p:nvSpPr>
          <p:spPr bwMode="auto">
            <a:xfrm flipV="1">
              <a:off x="8041186" y="5913912"/>
              <a:ext cx="97300" cy="249249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8515248" y="5870773"/>
              <a:ext cx="65110" cy="60943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148" y="0"/>
                </a:cxn>
                <a:cxn ang="0">
                  <a:pos x="297" y="148"/>
                </a:cxn>
                <a:cxn ang="0">
                  <a:pos x="148" y="297"/>
                </a:cxn>
                <a:cxn ang="0">
                  <a:pos x="0" y="148"/>
                </a:cxn>
                <a:cxn ang="0">
                  <a:pos x="74" y="148"/>
                </a:cxn>
                <a:cxn ang="0">
                  <a:pos x="148" y="223"/>
                </a:cxn>
                <a:cxn ang="0">
                  <a:pos x="223" y="148"/>
                </a:cxn>
                <a:cxn ang="0">
                  <a:pos x="148" y="74"/>
                </a:cxn>
                <a:cxn ang="0">
                  <a:pos x="74" y="148"/>
                </a:cxn>
              </a:cxnLst>
              <a:rect l="0" t="0" r="r" b="b"/>
              <a:pathLst>
                <a:path w="297" h="297">
                  <a:moveTo>
                    <a:pt x="0" y="148"/>
                  </a:moveTo>
                  <a:cubicBezTo>
                    <a:pt x="0" y="66"/>
                    <a:pt x="67" y="0"/>
                    <a:pt x="148" y="0"/>
                  </a:cubicBezTo>
                  <a:cubicBezTo>
                    <a:pt x="230" y="0"/>
                    <a:pt x="297" y="66"/>
                    <a:pt x="297" y="148"/>
                  </a:cubicBezTo>
                  <a:cubicBezTo>
                    <a:pt x="297" y="230"/>
                    <a:pt x="230" y="297"/>
                    <a:pt x="148" y="297"/>
                  </a:cubicBezTo>
                  <a:cubicBezTo>
                    <a:pt x="67" y="297"/>
                    <a:pt x="0" y="230"/>
                    <a:pt x="0" y="148"/>
                  </a:cubicBezTo>
                  <a:close/>
                  <a:moveTo>
                    <a:pt x="74" y="148"/>
                  </a:moveTo>
                  <a:cubicBezTo>
                    <a:pt x="74" y="189"/>
                    <a:pt x="107" y="223"/>
                    <a:pt x="148" y="223"/>
                  </a:cubicBezTo>
                  <a:cubicBezTo>
                    <a:pt x="190" y="223"/>
                    <a:pt x="223" y="189"/>
                    <a:pt x="223" y="148"/>
                  </a:cubicBezTo>
                  <a:cubicBezTo>
                    <a:pt x="223" y="107"/>
                    <a:pt x="190" y="74"/>
                    <a:pt x="148" y="74"/>
                  </a:cubicBezTo>
                  <a:cubicBezTo>
                    <a:pt x="107" y="74"/>
                    <a:pt x="74" y="107"/>
                    <a:pt x="74" y="148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82"/>
            <p:cNvSpPr>
              <a:spLocks noEditPoints="1"/>
            </p:cNvSpPr>
            <p:nvPr/>
          </p:nvSpPr>
          <p:spPr bwMode="auto">
            <a:xfrm>
              <a:off x="8515248" y="5870773"/>
              <a:ext cx="65110" cy="60943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148" y="0"/>
                </a:cxn>
                <a:cxn ang="0">
                  <a:pos x="297" y="148"/>
                </a:cxn>
                <a:cxn ang="0">
                  <a:pos x="148" y="297"/>
                </a:cxn>
                <a:cxn ang="0">
                  <a:pos x="0" y="148"/>
                </a:cxn>
                <a:cxn ang="0">
                  <a:pos x="74" y="148"/>
                </a:cxn>
                <a:cxn ang="0">
                  <a:pos x="148" y="223"/>
                </a:cxn>
                <a:cxn ang="0">
                  <a:pos x="223" y="148"/>
                </a:cxn>
                <a:cxn ang="0">
                  <a:pos x="148" y="74"/>
                </a:cxn>
                <a:cxn ang="0">
                  <a:pos x="74" y="148"/>
                </a:cxn>
              </a:cxnLst>
              <a:rect l="0" t="0" r="r" b="b"/>
              <a:pathLst>
                <a:path w="297" h="297">
                  <a:moveTo>
                    <a:pt x="0" y="148"/>
                  </a:moveTo>
                  <a:cubicBezTo>
                    <a:pt x="0" y="66"/>
                    <a:pt x="67" y="0"/>
                    <a:pt x="148" y="0"/>
                  </a:cubicBezTo>
                  <a:cubicBezTo>
                    <a:pt x="230" y="0"/>
                    <a:pt x="297" y="66"/>
                    <a:pt x="297" y="148"/>
                  </a:cubicBezTo>
                  <a:cubicBezTo>
                    <a:pt x="297" y="230"/>
                    <a:pt x="230" y="297"/>
                    <a:pt x="148" y="297"/>
                  </a:cubicBezTo>
                  <a:cubicBezTo>
                    <a:pt x="67" y="297"/>
                    <a:pt x="0" y="230"/>
                    <a:pt x="0" y="148"/>
                  </a:cubicBezTo>
                  <a:close/>
                  <a:moveTo>
                    <a:pt x="74" y="148"/>
                  </a:moveTo>
                  <a:cubicBezTo>
                    <a:pt x="74" y="189"/>
                    <a:pt x="107" y="223"/>
                    <a:pt x="148" y="223"/>
                  </a:cubicBezTo>
                  <a:cubicBezTo>
                    <a:pt x="190" y="223"/>
                    <a:pt x="223" y="189"/>
                    <a:pt x="223" y="148"/>
                  </a:cubicBezTo>
                  <a:cubicBezTo>
                    <a:pt x="223" y="107"/>
                    <a:pt x="190" y="74"/>
                    <a:pt x="148" y="74"/>
                  </a:cubicBezTo>
                  <a:cubicBezTo>
                    <a:pt x="107" y="74"/>
                    <a:pt x="74" y="107"/>
                    <a:pt x="74" y="148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Line 83"/>
            <p:cNvSpPr>
              <a:spLocks noChangeShapeType="1"/>
            </p:cNvSpPr>
            <p:nvPr/>
          </p:nvSpPr>
          <p:spPr bwMode="auto">
            <a:xfrm>
              <a:off x="8341132" y="5633849"/>
              <a:ext cx="188015" cy="242402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Line 84"/>
            <p:cNvSpPr>
              <a:spLocks noChangeShapeType="1"/>
            </p:cNvSpPr>
            <p:nvPr/>
          </p:nvSpPr>
          <p:spPr bwMode="auto">
            <a:xfrm flipV="1">
              <a:off x="8579626" y="5838589"/>
              <a:ext cx="158020" cy="56835"/>
            </a:xfrm>
            <a:prstGeom prst="line">
              <a:avLst/>
            </a:prstGeom>
            <a:noFill/>
            <a:ln w="41275">
              <a:solidFill>
                <a:srgbClr val="3983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Line 85"/>
            <p:cNvSpPr>
              <a:spLocks noChangeShapeType="1"/>
            </p:cNvSpPr>
            <p:nvPr/>
          </p:nvSpPr>
          <p:spPr bwMode="auto">
            <a:xfrm flipV="1">
              <a:off x="8367469" y="5920759"/>
              <a:ext cx="155826" cy="123940"/>
            </a:xfrm>
            <a:prstGeom prst="line">
              <a:avLst/>
            </a:prstGeom>
            <a:noFill/>
            <a:ln w="41275">
              <a:solidFill>
                <a:srgbClr val="3983E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86"/>
            <p:cNvSpPr>
              <a:spLocks/>
            </p:cNvSpPr>
            <p:nvPr/>
          </p:nvSpPr>
          <p:spPr bwMode="auto">
            <a:xfrm>
              <a:off x="9267306" y="5007302"/>
              <a:ext cx="509987" cy="165425"/>
            </a:xfrm>
            <a:custGeom>
              <a:avLst/>
              <a:gdLst/>
              <a:ahLst/>
              <a:cxnLst>
                <a:cxn ang="0">
                  <a:pos x="188" y="84"/>
                </a:cxn>
                <a:cxn ang="0">
                  <a:pos x="188" y="0"/>
                </a:cxn>
                <a:cxn ang="0">
                  <a:pos x="490" y="0"/>
                </a:cxn>
                <a:cxn ang="0">
                  <a:pos x="490" y="225"/>
                </a:cxn>
                <a:cxn ang="0">
                  <a:pos x="188" y="225"/>
                </a:cxn>
                <a:cxn ang="0">
                  <a:pos x="188" y="140"/>
                </a:cxn>
                <a:cxn ang="0">
                  <a:pos x="0" y="98"/>
                </a:cxn>
                <a:cxn ang="0">
                  <a:pos x="188" y="84"/>
                </a:cxn>
              </a:cxnLst>
              <a:rect l="0" t="0" r="r" b="b"/>
              <a:pathLst>
                <a:path w="490" h="225">
                  <a:moveTo>
                    <a:pt x="188" y="84"/>
                  </a:moveTo>
                  <a:lnTo>
                    <a:pt x="188" y="0"/>
                  </a:lnTo>
                  <a:lnTo>
                    <a:pt x="490" y="0"/>
                  </a:lnTo>
                  <a:lnTo>
                    <a:pt x="490" y="225"/>
                  </a:lnTo>
                  <a:lnTo>
                    <a:pt x="188" y="225"/>
                  </a:lnTo>
                  <a:lnTo>
                    <a:pt x="188" y="140"/>
                  </a:lnTo>
                  <a:lnTo>
                    <a:pt x="0" y="98"/>
                  </a:lnTo>
                  <a:lnTo>
                    <a:pt x="188" y="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9267306" y="5007302"/>
              <a:ext cx="509987" cy="165425"/>
            </a:xfrm>
            <a:custGeom>
              <a:avLst/>
              <a:gdLst/>
              <a:ahLst/>
              <a:cxnLst>
                <a:cxn ang="0">
                  <a:pos x="188" y="84"/>
                </a:cxn>
                <a:cxn ang="0">
                  <a:pos x="188" y="0"/>
                </a:cxn>
                <a:cxn ang="0">
                  <a:pos x="490" y="0"/>
                </a:cxn>
                <a:cxn ang="0">
                  <a:pos x="490" y="225"/>
                </a:cxn>
                <a:cxn ang="0">
                  <a:pos x="188" y="225"/>
                </a:cxn>
                <a:cxn ang="0">
                  <a:pos x="188" y="140"/>
                </a:cxn>
                <a:cxn ang="0">
                  <a:pos x="0" y="98"/>
                </a:cxn>
                <a:cxn ang="0">
                  <a:pos x="188" y="84"/>
                </a:cxn>
              </a:cxnLst>
              <a:rect l="0" t="0" r="r" b="b"/>
              <a:pathLst>
                <a:path w="490" h="225">
                  <a:moveTo>
                    <a:pt x="188" y="84"/>
                  </a:moveTo>
                  <a:lnTo>
                    <a:pt x="188" y="0"/>
                  </a:lnTo>
                  <a:lnTo>
                    <a:pt x="490" y="0"/>
                  </a:lnTo>
                  <a:lnTo>
                    <a:pt x="490" y="225"/>
                  </a:lnTo>
                  <a:lnTo>
                    <a:pt x="188" y="225"/>
                  </a:lnTo>
                  <a:lnTo>
                    <a:pt x="188" y="140"/>
                  </a:lnTo>
                  <a:lnTo>
                    <a:pt x="0" y="98"/>
                  </a:lnTo>
                  <a:lnTo>
                    <a:pt x="188" y="84"/>
                  </a:lnTo>
                  <a:close/>
                </a:path>
              </a:pathLst>
            </a:cu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Rectangle 88"/>
            <p:cNvSpPr>
              <a:spLocks noChangeArrowheads="1"/>
            </p:cNvSpPr>
            <p:nvPr/>
          </p:nvSpPr>
          <p:spPr bwMode="auto">
            <a:xfrm>
              <a:off x="9492654" y="5027565"/>
              <a:ext cx="354585" cy="143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457200" indent="-457200"/>
              <a:r>
                <a:rPr lang="en-US" sz="1000" dirty="0">
                  <a:solidFill>
                    <a:srgbClr val="000000"/>
                  </a:solidFill>
                </a:rPr>
                <a:t>Alice</a:t>
              </a:r>
              <a:endParaRPr lang="en-US" sz="1000" dirty="0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517378" y="6487048"/>
              <a:ext cx="413341" cy="154069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0" y="0"/>
                </a:cxn>
                <a:cxn ang="0">
                  <a:pos x="419" y="0"/>
                </a:cxn>
                <a:cxn ang="0">
                  <a:pos x="419" y="84"/>
                </a:cxn>
                <a:cxn ang="0">
                  <a:pos x="565" y="23"/>
                </a:cxn>
                <a:cxn ang="0">
                  <a:pos x="419" y="140"/>
                </a:cxn>
                <a:cxn ang="0">
                  <a:pos x="419" y="225"/>
                </a:cxn>
                <a:cxn ang="0">
                  <a:pos x="0" y="225"/>
                </a:cxn>
                <a:cxn ang="0">
                  <a:pos x="0" y="84"/>
                </a:cxn>
              </a:cxnLst>
              <a:rect l="0" t="0" r="r" b="b"/>
              <a:pathLst>
                <a:path w="565" h="225">
                  <a:moveTo>
                    <a:pt x="0" y="84"/>
                  </a:moveTo>
                  <a:lnTo>
                    <a:pt x="0" y="0"/>
                  </a:lnTo>
                  <a:lnTo>
                    <a:pt x="419" y="0"/>
                  </a:lnTo>
                  <a:lnTo>
                    <a:pt x="419" y="84"/>
                  </a:lnTo>
                  <a:lnTo>
                    <a:pt x="565" y="23"/>
                  </a:lnTo>
                  <a:lnTo>
                    <a:pt x="419" y="140"/>
                  </a:lnTo>
                  <a:lnTo>
                    <a:pt x="419" y="225"/>
                  </a:lnTo>
                  <a:lnTo>
                    <a:pt x="0" y="225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517378" y="6487048"/>
              <a:ext cx="413341" cy="154069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0" y="0"/>
                </a:cxn>
                <a:cxn ang="0">
                  <a:pos x="419" y="0"/>
                </a:cxn>
                <a:cxn ang="0">
                  <a:pos x="419" y="84"/>
                </a:cxn>
                <a:cxn ang="0">
                  <a:pos x="565" y="23"/>
                </a:cxn>
                <a:cxn ang="0">
                  <a:pos x="419" y="140"/>
                </a:cxn>
                <a:cxn ang="0">
                  <a:pos x="419" y="225"/>
                </a:cxn>
                <a:cxn ang="0">
                  <a:pos x="0" y="225"/>
                </a:cxn>
                <a:cxn ang="0">
                  <a:pos x="0" y="84"/>
                </a:cxn>
              </a:cxnLst>
              <a:rect l="0" t="0" r="r" b="b"/>
              <a:pathLst>
                <a:path w="565" h="225">
                  <a:moveTo>
                    <a:pt x="0" y="84"/>
                  </a:moveTo>
                  <a:lnTo>
                    <a:pt x="0" y="0"/>
                  </a:lnTo>
                  <a:lnTo>
                    <a:pt x="419" y="0"/>
                  </a:lnTo>
                  <a:lnTo>
                    <a:pt x="419" y="84"/>
                  </a:lnTo>
                  <a:lnTo>
                    <a:pt x="565" y="23"/>
                  </a:lnTo>
                  <a:lnTo>
                    <a:pt x="419" y="140"/>
                  </a:lnTo>
                  <a:lnTo>
                    <a:pt x="419" y="225"/>
                  </a:lnTo>
                  <a:lnTo>
                    <a:pt x="0" y="225"/>
                  </a:lnTo>
                  <a:lnTo>
                    <a:pt x="0" y="84"/>
                  </a:lnTo>
                  <a:close/>
                </a:path>
              </a:pathLst>
            </a:cu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Rectangle 91"/>
            <p:cNvSpPr>
              <a:spLocks noChangeArrowheads="1"/>
            </p:cNvSpPr>
            <p:nvPr/>
          </p:nvSpPr>
          <p:spPr bwMode="auto">
            <a:xfrm>
              <a:off x="7545484" y="6510196"/>
              <a:ext cx="226024" cy="143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457200" indent="-457200"/>
              <a:r>
                <a:rPr lang="en-US" sz="1000" dirty="0">
                  <a:solidFill>
                    <a:srgbClr val="000000"/>
                  </a:solidFill>
                </a:rPr>
                <a:t>Bob</a:t>
              </a:r>
              <a:endParaRPr lang="en-US" sz="1000" dirty="0"/>
            </a:p>
          </p:txBody>
        </p:sp>
      </p:grpSp>
      <p:pic>
        <p:nvPicPr>
          <p:cNvPr id="97" name="Picture 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3535" y="1247063"/>
            <a:ext cx="2371306" cy="1682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399" y="5318183"/>
            <a:ext cx="1698230" cy="1672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04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238171">
            <a:off x="2690685" y="3176054"/>
            <a:ext cx="3004502" cy="24946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1" name="Arc 20"/>
          <p:cNvSpPr/>
          <p:nvPr/>
        </p:nvSpPr>
        <p:spPr bwMode="auto">
          <a:xfrm>
            <a:off x="2671108" y="2916598"/>
            <a:ext cx="3023834" cy="3024000"/>
          </a:xfrm>
          <a:prstGeom prst="arc">
            <a:avLst>
              <a:gd name="adj1" fmla="val 16180893"/>
              <a:gd name="adj2" fmla="val 9176070"/>
            </a:avLst>
          </a:prstGeom>
          <a:solidFill>
            <a:srgbClr val="FFC000">
              <a:alpha val="7098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CH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We use the </a:t>
            </a:r>
            <a:r>
              <a:rPr lang="de-CH" dirty="0"/>
              <a:t>d</a:t>
            </a:r>
            <a:r>
              <a:rPr lang="de-CH" dirty="0" smtClean="0"/>
              <a:t>igital compass to get the node orientation</a:t>
            </a:r>
          </a:p>
          <a:p>
            <a:pPr lvl="1"/>
            <a:endParaRPr lang="de-CH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Non Line-of-Sight Propagation</a:t>
            </a:r>
            <a:endParaRPr lang="de-CH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D6ABF0E-618A-438E-ABEA-B9D84EE51E7C}" type="datetime1">
              <a:rPr lang="en-US" smtClean="0"/>
              <a:t>4/14/2011</a:t>
            </a:fld>
            <a:endParaRPr lang="de-CH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91A772-5AB8-4E02-82EE-91AD466F6DEE}" type="slidenum">
              <a:rPr lang="de-CH" smtClean="0"/>
              <a:pPr/>
              <a:t>20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smtClean="0"/>
              <a:t>Philipp Sommer @ IPSN'11</a:t>
            </a:r>
            <a:endParaRPr lang="de-CH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020" y="3099735"/>
            <a:ext cx="2505944" cy="167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 rot="19560000">
            <a:off x="2178974" y="2193191"/>
            <a:ext cx="748923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latin typeface="+mn-lt"/>
              </a:rPr>
              <a:t>North</a:t>
            </a:r>
            <a:endParaRPr lang="de-CH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6443" y="4814941"/>
            <a:ext cx="1864613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b="1" dirty="0" smtClean="0">
                <a:solidFill>
                  <a:srgbClr val="0070C0"/>
                </a:solidFill>
              </a:rPr>
              <a:t>Angle of arrival</a:t>
            </a:r>
            <a:endParaRPr lang="de-CH" b="1" dirty="0">
              <a:solidFill>
                <a:srgbClr val="0070C0"/>
              </a:solidFill>
            </a:endParaRPr>
          </a:p>
        </p:txBody>
      </p:sp>
      <p:sp>
        <p:nvSpPr>
          <p:cNvPr id="19" name="Arc 18"/>
          <p:cNvSpPr/>
          <p:nvPr/>
        </p:nvSpPr>
        <p:spPr bwMode="auto">
          <a:xfrm>
            <a:off x="3164030" y="3398771"/>
            <a:ext cx="2037991" cy="2037991"/>
          </a:xfrm>
          <a:prstGeom prst="arc">
            <a:avLst>
              <a:gd name="adj1" fmla="val 16205406"/>
              <a:gd name="adj2" fmla="val 13802459"/>
            </a:avLst>
          </a:prstGeom>
          <a:solidFill>
            <a:srgbClr val="93E0FF">
              <a:alpha val="7098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CH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flipH="1" flipV="1">
            <a:off x="4183024" y="2368175"/>
            <a:ext cx="2" cy="2049592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 flipV="1">
            <a:off x="2671107" y="2500627"/>
            <a:ext cx="1511919" cy="1917140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1156363" y="4417767"/>
            <a:ext cx="3026663" cy="1494284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1054058" y="6403125"/>
            <a:ext cx="8295925" cy="43582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e-CH" sz="2400" dirty="0" smtClean="0">
                <a:latin typeface="+mn-lt"/>
              </a:rPr>
              <a:t>We can use the digital compass to identify non-line of sight paths</a:t>
            </a:r>
            <a:endParaRPr lang="de-CH" sz="24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8512" y="4858405"/>
            <a:ext cx="235192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Honeywell HMC6352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349110" y="2004586"/>
            <a:ext cx="1667828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dirty="0" smtClean="0">
                <a:latin typeface="+mn-lt"/>
              </a:rPr>
              <a:t>Magnetic North</a:t>
            </a:r>
            <a:endParaRPr lang="de-CH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894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048" y="2483921"/>
            <a:ext cx="6321972" cy="463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Sampling the received ultrasound signal</a:t>
            </a:r>
          </a:p>
          <a:p>
            <a:pPr lvl="1"/>
            <a:r>
              <a:rPr lang="de-CH" dirty="0"/>
              <a:t>Idea: Identify </a:t>
            </a:r>
            <a:r>
              <a:rPr lang="de-CH" dirty="0" smtClean="0"/>
              <a:t>reflection at nearby obstacles</a:t>
            </a:r>
          </a:p>
          <a:p>
            <a:pPr lvl="1"/>
            <a:endParaRPr lang="de-CH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Outlook: Learning about the Proximity of Nodes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DD05C2E-6D1C-438D-9B9F-013783C5879A}" type="datetime1">
              <a:rPr lang="en-US" smtClean="0"/>
              <a:t>4/14/2011</a:t>
            </a:fld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91A772-5AB8-4E02-82EE-91AD466F6DEE}" type="slidenum">
              <a:rPr lang="de-CH" smtClean="0"/>
              <a:pPr/>
              <a:t>21</a:t>
            </a:fld>
            <a:endParaRPr lang="de-CH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smtClean="0"/>
              <a:t>Philipp Sommer @ IPSN'11</a:t>
            </a:r>
            <a:endParaRPr lang="de-CH"/>
          </a:p>
        </p:txBody>
      </p:sp>
      <p:sp>
        <p:nvSpPr>
          <p:cNvPr id="12" name="Rectangle 11"/>
          <p:cNvSpPr/>
          <p:nvPr/>
        </p:nvSpPr>
        <p:spPr bwMode="auto">
          <a:xfrm>
            <a:off x="2649604" y="6206300"/>
            <a:ext cx="802100" cy="41916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OffAxis2Left"/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495388" y="2987597"/>
            <a:ext cx="802100" cy="41916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2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SpiderBat platform</a:t>
            </a:r>
          </a:p>
          <a:p>
            <a:pPr lvl="1"/>
            <a:r>
              <a:rPr lang="de-CH" dirty="0" smtClean="0"/>
              <a:t>Ultrasound extension board for sensor nodes</a:t>
            </a:r>
          </a:p>
          <a:p>
            <a:pPr lvl="1"/>
            <a:r>
              <a:rPr lang="de-CH" b="1" dirty="0" smtClean="0"/>
              <a:t>Distance</a:t>
            </a:r>
            <a:r>
              <a:rPr lang="de-CH" dirty="0" smtClean="0"/>
              <a:t> and </a:t>
            </a:r>
            <a:r>
              <a:rPr lang="de-CH" b="1" dirty="0" smtClean="0"/>
              <a:t>angle</a:t>
            </a:r>
            <a:r>
              <a:rPr lang="de-CH" dirty="0" smtClean="0"/>
              <a:t> measurements</a:t>
            </a:r>
          </a:p>
          <a:p>
            <a:pPr lvl="1"/>
            <a:r>
              <a:rPr lang="de-CH" dirty="0" smtClean="0"/>
              <a:t>Digital compass</a:t>
            </a:r>
          </a:p>
          <a:p>
            <a:endParaRPr lang="de-CH" dirty="0" smtClean="0"/>
          </a:p>
          <a:p>
            <a:r>
              <a:rPr lang="de-CH" dirty="0" smtClean="0"/>
              <a:t>Experiments</a:t>
            </a:r>
            <a:endParaRPr lang="de-CH" dirty="0"/>
          </a:p>
          <a:p>
            <a:pPr lvl="1"/>
            <a:r>
              <a:rPr lang="de-CH" dirty="0" smtClean="0"/>
              <a:t>Std. dev. of localization </a:t>
            </a:r>
            <a:r>
              <a:rPr lang="de-CH" dirty="0"/>
              <a:t>error below 5.7 </a:t>
            </a:r>
            <a:r>
              <a:rPr lang="de-CH" dirty="0" smtClean="0"/>
              <a:t>cm</a:t>
            </a:r>
            <a:br>
              <a:rPr lang="de-CH" dirty="0" smtClean="0"/>
            </a:br>
            <a:r>
              <a:rPr lang="de-CH" dirty="0" smtClean="0"/>
              <a:t>(indoor setup)</a:t>
            </a:r>
            <a:endParaRPr lang="de-CH" dirty="0"/>
          </a:p>
          <a:p>
            <a:pPr lvl="1"/>
            <a:endParaRPr lang="de-CH" dirty="0" smtClean="0"/>
          </a:p>
          <a:p>
            <a:r>
              <a:rPr lang="de-CH" dirty="0" smtClean="0"/>
              <a:t>Non-line of sight propagation</a:t>
            </a:r>
          </a:p>
          <a:p>
            <a:pPr lvl="1"/>
            <a:r>
              <a:rPr lang="de-CH" dirty="0" smtClean="0"/>
              <a:t>Detect obstacles between nodes</a:t>
            </a:r>
          </a:p>
          <a:p>
            <a:endParaRPr lang="de-CH" dirty="0" smtClean="0"/>
          </a:p>
          <a:p>
            <a:pPr lvl="1"/>
            <a:endParaRPr lang="de-CH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Conclusions</a:t>
            </a:r>
            <a:endParaRPr lang="de-CH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5DC3A47-1E62-4D0D-8242-B71393DF5E1F}" type="datetime1">
              <a:rPr lang="en-US" smtClean="0"/>
              <a:t>4/14/2011</a:t>
            </a:fld>
            <a:endParaRPr lang="de-CH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91A772-5AB8-4E02-82EE-91AD466F6DEE}" type="slidenum">
              <a:rPr lang="de-CH" smtClean="0"/>
              <a:pPr/>
              <a:t>22</a:t>
            </a:fld>
            <a:endParaRPr lang="de-CH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smtClean="0"/>
              <a:t>Philipp Sommer @ IPSN'11</a:t>
            </a:r>
            <a:endParaRPr lang="de-CH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70634" y="988149"/>
            <a:ext cx="2434008" cy="2020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7" b="12391"/>
          <a:stretch/>
        </p:blipFill>
        <p:spPr bwMode="auto">
          <a:xfrm>
            <a:off x="7076684" y="3253204"/>
            <a:ext cx="2727958" cy="171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903843" y="5415388"/>
            <a:ext cx="2900799" cy="1062150"/>
            <a:chOff x="6968901" y="3802709"/>
            <a:chExt cx="2900799" cy="1062150"/>
          </a:xfrm>
        </p:grpSpPr>
        <p:pic>
          <p:nvPicPr>
            <p:cNvPr id="13" name="Content Placeholder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9238171">
              <a:off x="9455407" y="4520870"/>
              <a:ext cx="414293" cy="34398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4" name="Content Placeholder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23117">
              <a:off x="7156054" y="3802709"/>
              <a:ext cx="414293" cy="34398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cxnSp>
          <p:nvCxnSpPr>
            <p:cNvPr id="15" name="Straight Arrow Connector 14"/>
            <p:cNvCxnSpPr/>
            <p:nvPr/>
          </p:nvCxnSpPr>
          <p:spPr bwMode="auto">
            <a:xfrm>
              <a:off x="7574472" y="4044842"/>
              <a:ext cx="1857767" cy="543358"/>
            </a:xfrm>
            <a:prstGeom prst="straightConnector1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Rectangle 15"/>
            <p:cNvSpPr/>
            <p:nvPr/>
          </p:nvSpPr>
          <p:spPr bwMode="auto">
            <a:xfrm>
              <a:off x="7742007" y="3897359"/>
              <a:ext cx="802100" cy="419162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RightUp"/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cxnSp>
          <p:nvCxnSpPr>
            <p:cNvPr id="23" name="Straight Arrow Connector 22"/>
            <p:cNvCxnSpPr>
              <a:stCxn id="14" idx="2"/>
            </p:cNvCxnSpPr>
            <p:nvPr/>
          </p:nvCxnSpPr>
          <p:spPr bwMode="auto">
            <a:xfrm flipH="1">
              <a:off x="6968901" y="4114927"/>
              <a:ext cx="294703" cy="369776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Arrow Connector 24"/>
            <p:cNvCxnSpPr/>
            <p:nvPr/>
          </p:nvCxnSpPr>
          <p:spPr bwMode="auto">
            <a:xfrm>
              <a:off x="6968901" y="4484703"/>
              <a:ext cx="2530612" cy="234036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51276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Global Positioning System (GPS)</a:t>
            </a:r>
          </a:p>
          <a:p>
            <a:pPr lvl="1"/>
            <a:r>
              <a:rPr lang="de-CH" dirty="0" smtClean="0"/>
              <a:t>Not </a:t>
            </a:r>
            <a:r>
              <a:rPr lang="de-CH" dirty="0"/>
              <a:t>for indoor </a:t>
            </a:r>
            <a:r>
              <a:rPr lang="de-CH" dirty="0" smtClean="0"/>
              <a:t>applications</a:t>
            </a:r>
            <a:endParaRPr lang="de-CH" dirty="0"/>
          </a:p>
          <a:p>
            <a:pPr lvl="1"/>
            <a:r>
              <a:rPr lang="de-CH" dirty="0" smtClean="0"/>
              <a:t>Special hardware required</a:t>
            </a:r>
          </a:p>
          <a:p>
            <a:pPr lvl="1"/>
            <a:r>
              <a:rPr lang="de-CH" dirty="0" smtClean="0"/>
              <a:t>High </a:t>
            </a:r>
            <a:r>
              <a:rPr lang="de-CH" dirty="0"/>
              <a:t>power </a:t>
            </a:r>
            <a:r>
              <a:rPr lang="de-CH" dirty="0" smtClean="0"/>
              <a:t>consumption</a:t>
            </a:r>
            <a:endParaRPr lang="de-CH" dirty="0"/>
          </a:p>
          <a:p>
            <a:endParaRPr lang="de-CH" dirty="0" smtClean="0"/>
          </a:p>
          <a:p>
            <a:r>
              <a:rPr lang="de-CH" dirty="0" smtClean="0"/>
              <a:t>Radio-based (connectivity/signal strength)</a:t>
            </a:r>
            <a:endParaRPr lang="de-CH" dirty="0"/>
          </a:p>
          <a:p>
            <a:pPr lvl="1"/>
            <a:r>
              <a:rPr lang="de-CH" dirty="0" smtClean="0"/>
              <a:t>High node density required</a:t>
            </a:r>
          </a:p>
          <a:p>
            <a:pPr lvl="1"/>
            <a:r>
              <a:rPr lang="de-CH" dirty="0" smtClean="0"/>
              <a:t>Limited accuracy (multipath effects)</a:t>
            </a:r>
          </a:p>
          <a:p>
            <a:pPr lvl="1"/>
            <a:endParaRPr lang="de-CH" dirty="0" smtClean="0"/>
          </a:p>
          <a:p>
            <a:pPr marL="0" indent="0">
              <a:buNone/>
            </a:pPr>
            <a:endParaRPr lang="de-CH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Learning the Position of Sensor Nodes 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C9B14DA-52CA-435A-A1CC-6EAB4FF7947A}" type="datetime1">
              <a:rPr lang="en-US" smtClean="0"/>
              <a:t>4/14/2011</a:t>
            </a:fld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91A772-5AB8-4E02-82EE-91AD466F6DEE}" type="slidenum">
              <a:rPr lang="de-CH" smtClean="0"/>
              <a:pPr/>
              <a:t>3</a:t>
            </a:fld>
            <a:endParaRPr lang="de-CH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smtClean="0"/>
              <a:t>Philipp Sommer @ IPSN'11</a:t>
            </a:r>
            <a:endParaRPr lang="de-CH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50" y="1373188"/>
            <a:ext cx="2189122" cy="175391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2278" y="3945561"/>
            <a:ext cx="2514594" cy="264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7938" y="5441347"/>
            <a:ext cx="2059622" cy="13552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106" y="2263199"/>
            <a:ext cx="1211586" cy="92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034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534" y="2012513"/>
            <a:ext cx="5876925" cy="357187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de-CH" dirty="0" smtClean="0">
                <a:solidFill>
                  <a:schemeClr val="tx1"/>
                </a:solidFill>
              </a:rPr>
              <a:t>Inspired by nature ...</a:t>
            </a:r>
          </a:p>
          <a:p>
            <a:endParaRPr lang="de-CH" dirty="0">
              <a:solidFill>
                <a:schemeClr val="tx1"/>
              </a:solidFill>
            </a:endParaRPr>
          </a:p>
          <a:p>
            <a:endParaRPr lang="de-CH" dirty="0" smtClean="0">
              <a:solidFill>
                <a:schemeClr val="tx1"/>
              </a:solidFill>
            </a:endParaRPr>
          </a:p>
          <a:p>
            <a:endParaRPr lang="de-CH" dirty="0">
              <a:solidFill>
                <a:schemeClr val="tx1"/>
              </a:solidFill>
            </a:endParaRPr>
          </a:p>
          <a:p>
            <a:endParaRPr lang="de-CH" dirty="0" smtClean="0">
              <a:solidFill>
                <a:schemeClr val="tx1"/>
              </a:solidFill>
            </a:endParaRPr>
          </a:p>
          <a:p>
            <a:endParaRPr lang="de-CH" dirty="0">
              <a:solidFill>
                <a:schemeClr val="tx1"/>
              </a:solidFill>
            </a:endParaRPr>
          </a:p>
          <a:p>
            <a:endParaRPr lang="de-CH" dirty="0" smtClean="0">
              <a:solidFill>
                <a:schemeClr val="tx1"/>
              </a:solidFill>
            </a:endParaRPr>
          </a:p>
          <a:p>
            <a:endParaRPr lang="de-CH" dirty="0">
              <a:solidFill>
                <a:schemeClr val="tx1"/>
              </a:solidFill>
            </a:endParaRPr>
          </a:p>
          <a:p>
            <a:endParaRPr lang="de-CH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de-CH" dirty="0" smtClean="0">
                <a:solidFill>
                  <a:schemeClr val="tx1"/>
                </a:solidFill>
              </a:rPr>
              <a:t>Human hearing range: 20 – 20,000 Hz</a:t>
            </a:r>
          </a:p>
          <a:p>
            <a:endParaRPr lang="de-CH" dirty="0" smtClean="0"/>
          </a:p>
          <a:p>
            <a:endParaRPr lang="de-CH" dirty="0"/>
          </a:p>
          <a:p>
            <a:endParaRPr lang="de-CH" dirty="0" smtClean="0"/>
          </a:p>
          <a:p>
            <a:endParaRPr lang="de-CH" dirty="0"/>
          </a:p>
          <a:p>
            <a:endParaRPr lang="de-CH" dirty="0" smtClean="0"/>
          </a:p>
          <a:p>
            <a:endParaRPr lang="de-CH" dirty="0"/>
          </a:p>
          <a:p>
            <a:endParaRPr lang="de-CH" dirty="0" smtClean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chemeClr val="tx1"/>
                </a:solidFill>
              </a:rPr>
              <a:t>Positioning with Ultrasound</a:t>
            </a: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5514" y="4749903"/>
            <a:ext cx="2582758" cy="493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 smtClean="0">
                <a:latin typeface="+mn-lt"/>
              </a:rPr>
              <a:t>20</a:t>
            </a:r>
            <a:r>
              <a:rPr lang="de-CH" sz="2800" dirty="0"/>
              <a:t> – </a:t>
            </a:r>
            <a:r>
              <a:rPr lang="de-CH" sz="2800" dirty="0" smtClean="0">
                <a:latin typeface="+mn-lt"/>
              </a:rPr>
              <a:t>120,000 Hz</a:t>
            </a:r>
            <a:endParaRPr lang="de-CH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713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High accuracy</a:t>
            </a:r>
          </a:p>
          <a:p>
            <a:pPr lvl="1"/>
            <a:r>
              <a:rPr lang="de-CH" dirty="0" smtClean="0"/>
              <a:t>Speed of sound c = 343 m/s</a:t>
            </a:r>
          </a:p>
          <a:p>
            <a:pPr lvl="1"/>
            <a:endParaRPr lang="de-CH" dirty="0" smtClean="0"/>
          </a:p>
          <a:p>
            <a:endParaRPr lang="de-CH" dirty="0" smtClean="0"/>
          </a:p>
          <a:p>
            <a:endParaRPr lang="de-CH" dirty="0"/>
          </a:p>
          <a:p>
            <a:r>
              <a:rPr lang="de-CH" dirty="0" smtClean="0"/>
              <a:t>Low </a:t>
            </a:r>
            <a:r>
              <a:rPr lang="de-CH" dirty="0"/>
              <a:t>complexity</a:t>
            </a:r>
          </a:p>
          <a:p>
            <a:pPr lvl="1"/>
            <a:r>
              <a:rPr lang="de-CH" dirty="0"/>
              <a:t>Simple analog circuits for signal processing and peak detection</a:t>
            </a:r>
          </a:p>
          <a:p>
            <a:r>
              <a:rPr lang="de-CH" dirty="0" smtClean="0"/>
              <a:t>Energy efficiency</a:t>
            </a:r>
          </a:p>
          <a:p>
            <a:pPr lvl="1"/>
            <a:r>
              <a:rPr lang="de-CH" dirty="0"/>
              <a:t>Short pulses (e.g. 250 microseconds)</a:t>
            </a:r>
          </a:p>
          <a:p>
            <a:pPr lvl="1"/>
            <a:r>
              <a:rPr lang="de-CH" dirty="0" smtClean="0"/>
              <a:t>Duty-cycling ultrasound transmitter/receivers</a:t>
            </a:r>
          </a:p>
          <a:p>
            <a:pPr lvl="1"/>
            <a:endParaRPr lang="de-CH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Ultrasound meets Sensor Networks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3CBE696-04CA-44EC-8BB0-233BADEDF2C3}" type="datetime1">
              <a:rPr lang="en-US" smtClean="0"/>
              <a:t>4/14/2011</a:t>
            </a:fld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91A772-5AB8-4E02-82EE-91AD466F6DEE}" type="slidenum">
              <a:rPr lang="de-CH" smtClean="0"/>
              <a:pPr/>
              <a:t>5</a:t>
            </a:fld>
            <a:endParaRPr lang="de-CH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smtClean="0"/>
              <a:t>Philipp Sommer @ IPSN'11</a:t>
            </a:r>
            <a:endParaRPr lang="de-CH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063044"/>
              </p:ext>
            </p:extLst>
          </p:nvPr>
        </p:nvGraphicFramePr>
        <p:xfrm>
          <a:off x="1011365" y="2419760"/>
          <a:ext cx="6294310" cy="1112520"/>
        </p:xfrm>
        <a:graphic>
          <a:graphicData uri="http://schemas.openxmlformats.org/drawingml/2006/table">
            <a:tbl>
              <a:tblPr firstRow="1">
                <a:tableStyleId>{10A1B5D5-9B99-4C35-A422-299274C87663}</a:tableStyleId>
              </a:tblPr>
              <a:tblGrid>
                <a:gridCol w="1760410"/>
                <a:gridCol w="2219325"/>
                <a:gridCol w="231457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TelosB/Tmote</a:t>
                      </a:r>
                      <a:r>
                        <a:rPr lang="de-CH" baseline="0" dirty="0" smtClean="0"/>
                        <a:t> Sky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MicaZ/IRIS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Clock speed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32 kHz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1 MHz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Resolution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1.</a:t>
                      </a:r>
                      <a:r>
                        <a:rPr lang="de-CH" baseline="0" dirty="0" smtClean="0"/>
                        <a:t>04 cm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0.343 mm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986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Related Work</a:t>
            </a:r>
            <a:endParaRPr lang="de-CH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88EA75-BC22-4943-9665-40585B650238}" type="datetime1">
              <a:rPr lang="en-US" smtClean="0"/>
              <a:t>4/14/2011</a:t>
            </a:fld>
            <a:endParaRPr lang="de-CH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91A772-5AB8-4E02-82EE-91AD466F6DEE}" type="slidenum">
              <a:rPr lang="de-CH" smtClean="0"/>
              <a:pPr/>
              <a:t>6</a:t>
            </a:fld>
            <a:endParaRPr lang="de-CH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smtClean="0"/>
              <a:t>Philipp Sommer @ IPSN'11</a:t>
            </a:r>
            <a:endParaRPr lang="de-CH"/>
          </a:p>
        </p:txBody>
      </p:sp>
      <p:grpSp>
        <p:nvGrpSpPr>
          <p:cNvPr id="10" name="Group 9"/>
          <p:cNvGrpSpPr/>
          <p:nvPr/>
        </p:nvGrpSpPr>
        <p:grpSpPr>
          <a:xfrm>
            <a:off x="2580231" y="1204913"/>
            <a:ext cx="4111702" cy="2431540"/>
            <a:chOff x="259080" y="3550920"/>
            <a:chExt cx="4600018" cy="256971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83" t="19341" b="15843"/>
            <a:stretch/>
          </p:blipFill>
          <p:spPr>
            <a:xfrm>
              <a:off x="259080" y="3550920"/>
              <a:ext cx="4600018" cy="2384784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164555" y="5750777"/>
              <a:ext cx="2789064" cy="3698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CH" dirty="0" smtClean="0"/>
                <a:t>[Priyantha et al., 2000]</a:t>
              </a:r>
              <a:endParaRPr lang="de-CH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935551" y="1232162"/>
            <a:ext cx="1182696" cy="493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2800" dirty="0" smtClean="0">
                <a:latin typeface="+mn-lt"/>
              </a:rPr>
              <a:t>Cricket</a:t>
            </a:r>
            <a:endParaRPr lang="en-US" sz="2800" dirty="0">
              <a:latin typeface="+mn-lt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546163" y="3389911"/>
            <a:ext cx="2736647" cy="3463159"/>
            <a:chOff x="6491571" y="3335319"/>
            <a:chExt cx="2736647" cy="3463159"/>
          </a:xfrm>
        </p:grpSpPr>
        <p:grpSp>
          <p:nvGrpSpPr>
            <p:cNvPr id="9" name="Group 8"/>
            <p:cNvGrpSpPr/>
            <p:nvPr/>
          </p:nvGrpSpPr>
          <p:grpSpPr>
            <a:xfrm>
              <a:off x="6491571" y="3765634"/>
              <a:ext cx="2736647" cy="3032844"/>
              <a:chOff x="4659933" y="3252828"/>
              <a:chExt cx="2736647" cy="3032844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06180" y="3252828"/>
                <a:ext cx="2012158" cy="2682876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4659933" y="5935704"/>
                <a:ext cx="2736647" cy="349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CH" dirty="0" smtClean="0"/>
                  <a:t>[Whitehouse et al., 2004]</a:t>
                </a:r>
                <a:endParaRPr lang="de-CH" dirty="0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7127161" y="3335319"/>
              <a:ext cx="1465466" cy="4930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CH" sz="2800" dirty="0" smtClean="0">
                  <a:latin typeface="+mn-lt"/>
                </a:rPr>
                <a:t>Calamari</a:t>
              </a:r>
              <a:endParaRPr lang="en-US" sz="2800" dirty="0">
                <a:latin typeface="+mn-l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39718" y="3699453"/>
            <a:ext cx="3288876" cy="3119315"/>
            <a:chOff x="503238" y="3399197"/>
            <a:chExt cx="3288876" cy="3119315"/>
          </a:xfrm>
        </p:grpSpPr>
        <p:grpSp>
          <p:nvGrpSpPr>
            <p:cNvPr id="11" name="Group 10"/>
            <p:cNvGrpSpPr/>
            <p:nvPr/>
          </p:nvGrpSpPr>
          <p:grpSpPr>
            <a:xfrm>
              <a:off x="503238" y="3835022"/>
              <a:ext cx="3288876" cy="2683490"/>
              <a:chOff x="10729354" y="3959770"/>
              <a:chExt cx="2629860" cy="2068748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29354" y="3959770"/>
                <a:ext cx="2629860" cy="17989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11062939" y="5758722"/>
                <a:ext cx="1962689" cy="269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CH" dirty="0" smtClean="0"/>
                  <a:t>[Savvides et al., 2001]</a:t>
                </a:r>
                <a:endParaRPr lang="de-CH" dirty="0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1467041" y="3399197"/>
              <a:ext cx="1361271" cy="4930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CH" sz="2800" dirty="0" smtClean="0">
                  <a:latin typeface="+mn-lt"/>
                </a:rPr>
                <a:t>Medusa</a:t>
              </a:r>
              <a:endParaRPr lang="en-US" sz="28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218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Time difference of arrival (TDoA) between radio and ultrasound:</a:t>
            </a:r>
          </a:p>
          <a:p>
            <a:pPr marL="675450" lvl="1" indent="-514350">
              <a:buFont typeface="+mj-lt"/>
              <a:buAutoNum type="arabicPeriod"/>
            </a:pPr>
            <a:r>
              <a:rPr lang="de-CH" dirty="0" smtClean="0"/>
              <a:t>Radio packet wakes up ultrasound receivers</a:t>
            </a:r>
          </a:p>
          <a:p>
            <a:pPr marL="675450" lvl="1" indent="-514350">
              <a:buFont typeface="+mj-lt"/>
              <a:buAutoNum type="arabicPeriod"/>
            </a:pPr>
            <a:r>
              <a:rPr lang="de-CH" dirty="0" smtClean="0"/>
              <a:t>Ultrasound pulse is sent after a constant delay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Ultrasound Ranging</a:t>
            </a:r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A1608E8-CAED-47D9-9779-047CF5D9B2FF}" type="datetime1">
              <a:rPr lang="en-US" smtClean="0"/>
              <a:t>4/14/2011</a:t>
            </a:fld>
            <a:endParaRPr lang="de-CH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91A772-5AB8-4E02-82EE-91AD466F6DEE}" type="slidenum">
              <a:rPr lang="de-CH" smtClean="0"/>
              <a:pPr/>
              <a:t>7</a:t>
            </a:fld>
            <a:endParaRPr lang="de-CH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smtClean="0"/>
              <a:t>Philipp Sommer @ IPSN'11</a:t>
            </a:r>
            <a:endParaRPr lang="de-CH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964" y="4042860"/>
            <a:ext cx="561137" cy="3055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880" y="4036625"/>
            <a:ext cx="392796" cy="3179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232" y="4682024"/>
            <a:ext cx="561137" cy="3055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341" y="4658279"/>
            <a:ext cx="392796" cy="31797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787" y="3302696"/>
            <a:ext cx="1995488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427" y="6320631"/>
            <a:ext cx="3550444" cy="35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830" y="3302696"/>
            <a:ext cx="1671638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40853" y="4043827"/>
            <a:ext cx="928459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Sender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40853" y="4682024"/>
            <a:ext cx="1095172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Receiver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540853" y="5019675"/>
            <a:ext cx="9031772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9391650" y="5088807"/>
            <a:ext cx="24878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t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2023964" y="5419725"/>
            <a:ext cx="1988916" cy="364172"/>
            <a:chOff x="2023964" y="5419725"/>
            <a:chExt cx="1988916" cy="364172"/>
          </a:xfrm>
        </p:grpSpPr>
        <p:cxnSp>
          <p:nvCxnSpPr>
            <p:cNvPr id="17" name="Straight Connector 16"/>
            <p:cNvCxnSpPr/>
            <p:nvPr/>
          </p:nvCxnSpPr>
          <p:spPr bwMode="auto">
            <a:xfrm>
              <a:off x="2023964" y="5419725"/>
              <a:ext cx="1988916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lg" len="med"/>
              <a:tailEnd type="triangle" w="lg" len="med"/>
            </a:ln>
            <a:effectLst/>
          </p:spPr>
        </p:cxn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9802" y="5503862"/>
              <a:ext cx="777240" cy="2800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0" name="Group 29"/>
          <p:cNvGrpSpPr/>
          <p:nvPr/>
        </p:nvGrpSpPr>
        <p:grpSpPr>
          <a:xfrm>
            <a:off x="4012880" y="5419725"/>
            <a:ext cx="4233461" cy="364489"/>
            <a:chOff x="4012880" y="5419725"/>
            <a:chExt cx="4233461" cy="364489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4012880" y="5419725"/>
              <a:ext cx="4233461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lg" len="med"/>
              <a:tailEnd type="triangle" w="lg" len="med"/>
            </a:ln>
            <a:effectLst/>
          </p:spPr>
        </p:cxnSp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3805" y="5504179"/>
              <a:ext cx="1451610" cy="2800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008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4481" y="2342105"/>
            <a:ext cx="8347375" cy="362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Determine position based on distances to anchor nodes (trilateration)</a:t>
            </a:r>
            <a:endParaRPr lang="de-CH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Distance based Positioning in Sensor Networks</a:t>
            </a:r>
            <a:endParaRPr lang="de-CH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AEB060B-065C-41BA-9055-F228FF0EE5AD}" type="datetime1">
              <a:rPr lang="en-US" smtClean="0"/>
              <a:t>4/14/2011</a:t>
            </a:fld>
            <a:endParaRPr lang="de-CH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91A772-5AB8-4E02-82EE-91AD466F6DEE}" type="slidenum">
              <a:rPr lang="de-CH" smtClean="0"/>
              <a:pPr/>
              <a:t>8</a:t>
            </a:fld>
            <a:endParaRPr lang="de-CH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smtClean="0"/>
              <a:t>Philipp Sommer @ IPSN'11</a:t>
            </a:r>
            <a:endParaRPr lang="de-CH"/>
          </a:p>
        </p:txBody>
      </p:sp>
      <p:sp>
        <p:nvSpPr>
          <p:cNvPr id="3" name="TextBox 2"/>
          <p:cNvSpPr txBox="1"/>
          <p:nvPr/>
        </p:nvSpPr>
        <p:spPr>
          <a:xfrm>
            <a:off x="1579386" y="6189571"/>
            <a:ext cx="2498604" cy="49308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2800" b="1" dirty="0" smtClean="0">
                <a:latin typeface="+mn-lt"/>
              </a:rPr>
              <a:t>3 anchor nodes</a:t>
            </a:r>
            <a:endParaRPr lang="de-CH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252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00" y="2343600"/>
            <a:ext cx="8355732" cy="362348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600" y="2343600"/>
            <a:ext cx="8347375" cy="362442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How does angle information help to position nodes?</a:t>
            </a:r>
            <a:endParaRPr lang="de-CH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Positioning in Sparse Networks</a:t>
            </a:r>
            <a:endParaRPr lang="de-CH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EED17B5-E0D9-4232-B12A-06F7A76C9241}" type="datetime1">
              <a:rPr lang="en-US" smtClean="0"/>
              <a:t>4/14/2011</a:t>
            </a:fld>
            <a:endParaRPr lang="de-C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91A772-5AB8-4E02-82EE-91AD466F6DEE}" type="slidenum">
              <a:rPr lang="de-CH" smtClean="0"/>
              <a:pPr/>
              <a:t>9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smtClean="0"/>
              <a:t>Philipp Sommer @ IPSN'11</a:t>
            </a:r>
            <a:endParaRPr lang="de-CH" dirty="0"/>
          </a:p>
        </p:txBody>
      </p:sp>
      <p:sp>
        <p:nvSpPr>
          <p:cNvPr id="16" name="TextBox 15"/>
          <p:cNvSpPr txBox="1"/>
          <p:nvPr/>
        </p:nvSpPr>
        <p:spPr>
          <a:xfrm>
            <a:off x="6363246" y="6189571"/>
            <a:ext cx="2498604" cy="49308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2800" b="1" dirty="0" smtClean="0">
                <a:latin typeface="+mn-lt"/>
              </a:rPr>
              <a:t>1 anchor node</a:t>
            </a:r>
            <a:endParaRPr lang="de-CH" sz="2800" b="1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79386" y="6189571"/>
            <a:ext cx="2498604" cy="49308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2800" b="1" dirty="0" smtClean="0">
                <a:latin typeface="+mn-lt"/>
              </a:rPr>
              <a:t>3 anchor nodes</a:t>
            </a:r>
            <a:endParaRPr lang="de-CH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920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SOMMERPH@XFRIOOWFUVWXY5K9" val="2889"/>
  <p:tag name="FIRSTPHILIPP20SOMMER@DMOTUWXZMCJJDNOU" val="3581"/>
  <p:tag name="DEFAULTDISPLAYSOURCE" val="\documentclass{article}\pagestyle{empty}&#10;\begin{document}&#10;&#10;\end{document}&#10;"/>
  <p:tag name="EMBEDFONTS" val="1"/>
  <p:tag name="FIRSTPSOMMER@YFXFPHRFUVWYY577" val="3922"/>
</p:tagLst>
</file>

<file path=ppt/theme/theme1.xml><?xml version="1.0" encoding="utf-8"?>
<a:theme xmlns:a="http://schemas.openxmlformats.org/drawingml/2006/main" name="WS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SN without Footer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TH Titlepage">
  <a:themeElements>
    <a:clrScheme name="ETH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335B"/>
      </a:accent1>
      <a:accent2>
        <a:srgbClr val="005091"/>
      </a:accent2>
      <a:accent3>
        <a:srgbClr val="7FA7C8"/>
      </a:accent3>
      <a:accent4>
        <a:srgbClr val="BFD3E3"/>
      </a:accent4>
      <a:accent5>
        <a:srgbClr val="F5A858"/>
      </a:accent5>
      <a:accent6>
        <a:srgbClr val="7A4A60"/>
      </a:accent6>
      <a:hlink>
        <a:srgbClr val="52ADE7"/>
      </a:hlink>
      <a:folHlink>
        <a:srgbClr val="C7E4F7"/>
      </a:folHlink>
    </a:clrScheme>
    <a:fontScheme name="1_Leere Prä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36000" rIns="0" bIns="3600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ts val="2400"/>
          </a:lnSpc>
          <a:spcBef>
            <a:spcPts val="600"/>
          </a:spcBef>
          <a:spcAft>
            <a:spcPct val="0"/>
          </a:spcAft>
          <a:buClr>
            <a:srgbClr val="2A6AB3"/>
          </a:buClr>
          <a:buSzPct val="110000"/>
          <a:buFont typeface="Wingdings" pitchFamily="16" charset="2"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36000" rIns="0" bIns="3600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ts val="2400"/>
          </a:lnSpc>
          <a:spcBef>
            <a:spcPts val="600"/>
          </a:spcBef>
          <a:spcAft>
            <a:spcPct val="0"/>
          </a:spcAft>
          <a:buClr>
            <a:srgbClr val="2A6AB3"/>
          </a:buClr>
          <a:buSzPct val="110000"/>
          <a:buFont typeface="Wingdings" pitchFamily="16" charset="2"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lack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732</Words>
  <Application>Microsoft Office PowerPoint</Application>
  <PresentationFormat>Custom</PresentationFormat>
  <Paragraphs>245</Paragraphs>
  <Slides>22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WSN</vt:lpstr>
      <vt:lpstr>WSN without Footer</vt:lpstr>
      <vt:lpstr>ETH Titlepage</vt:lpstr>
      <vt:lpstr>Black Slide</vt:lpstr>
      <vt:lpstr>SpiderBat: Augmenting Wireless Sensor Networks with Distance and Angle Information</vt:lpstr>
      <vt:lpstr>Location in Wireless Sensor Networks</vt:lpstr>
      <vt:lpstr>Learning the Position of Sensor Nodes </vt:lpstr>
      <vt:lpstr>Positioning with Ultrasound</vt:lpstr>
      <vt:lpstr>Ultrasound meets Sensor Networks</vt:lpstr>
      <vt:lpstr>Related Work</vt:lpstr>
      <vt:lpstr>Ultrasound Ranging</vt:lpstr>
      <vt:lpstr>Distance based Positioning in Sensor Networks</vt:lpstr>
      <vt:lpstr>Positioning in Sparse Networks</vt:lpstr>
      <vt:lpstr>The SpiderBat Ultrasound Platform</vt:lpstr>
      <vt:lpstr>System Architecture</vt:lpstr>
      <vt:lpstr>Ultrasound Receiver Circuits</vt:lpstr>
      <vt:lpstr>Experimental Evaluation</vt:lpstr>
      <vt:lpstr>Accuracy of Distance Measurements</vt:lpstr>
      <vt:lpstr>Angle-of-Arrival Measurements with SpiderBat</vt:lpstr>
      <vt:lpstr>Angle-of-Arrival Estimation</vt:lpstr>
      <vt:lpstr>Accuracy of Angle Measurements</vt:lpstr>
      <vt:lpstr>Indoor Experiments</vt:lpstr>
      <vt:lpstr>Non Line-of-Sight Propagation</vt:lpstr>
      <vt:lpstr>Non Line-of-Sight Propagation</vt:lpstr>
      <vt:lpstr>Outlook: Learning about the Proximity of Nodes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SpiderBat: Augmenting Wireless Sensor Networks with Distance and Angle Information</dc:title>
  <dc:creator/>
  <cp:lastModifiedBy/>
  <cp:revision>1</cp:revision>
  <dcterms:created xsi:type="dcterms:W3CDTF">2009-10-21T09:20:02Z</dcterms:created>
  <dcterms:modified xsi:type="dcterms:W3CDTF">2011-04-14T04:53:14Z</dcterms:modified>
</cp:coreProperties>
</file>