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6.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 id="2147483650" r:id="rId2"/>
    <p:sldMasterId id="2147483687" r:id="rId3"/>
  </p:sldMasterIdLst>
  <p:notesMasterIdLst>
    <p:notesMasterId r:id="rId56"/>
  </p:notesMasterIdLst>
  <p:handoutMasterIdLst>
    <p:handoutMasterId r:id="rId57"/>
  </p:handoutMasterIdLst>
  <p:sldIdLst>
    <p:sldId id="418" r:id="rId4"/>
    <p:sldId id="1005" r:id="rId5"/>
    <p:sldId id="1013" r:id="rId6"/>
    <p:sldId id="810" r:id="rId7"/>
    <p:sldId id="895" r:id="rId8"/>
    <p:sldId id="896" r:id="rId9"/>
    <p:sldId id="894" r:id="rId10"/>
    <p:sldId id="939" r:id="rId11"/>
    <p:sldId id="879" r:id="rId12"/>
    <p:sldId id="948" r:id="rId13"/>
    <p:sldId id="949" r:id="rId14"/>
    <p:sldId id="950" r:id="rId15"/>
    <p:sldId id="897" r:id="rId16"/>
    <p:sldId id="898" r:id="rId17"/>
    <p:sldId id="899" r:id="rId18"/>
    <p:sldId id="900" r:id="rId19"/>
    <p:sldId id="901" r:id="rId20"/>
    <p:sldId id="902" r:id="rId21"/>
    <p:sldId id="915" r:id="rId22"/>
    <p:sldId id="916" r:id="rId23"/>
    <p:sldId id="917" r:id="rId24"/>
    <p:sldId id="918" r:id="rId25"/>
    <p:sldId id="919" r:id="rId26"/>
    <p:sldId id="920" r:id="rId27"/>
    <p:sldId id="923" r:id="rId28"/>
    <p:sldId id="932" r:id="rId29"/>
    <p:sldId id="924" r:id="rId30"/>
    <p:sldId id="925" r:id="rId31"/>
    <p:sldId id="933" r:id="rId32"/>
    <p:sldId id="934" r:id="rId33"/>
    <p:sldId id="935" r:id="rId34"/>
    <p:sldId id="936" r:id="rId35"/>
    <p:sldId id="937" r:id="rId36"/>
    <p:sldId id="926" r:id="rId37"/>
    <p:sldId id="892" r:id="rId38"/>
    <p:sldId id="981" r:id="rId39"/>
    <p:sldId id="982" r:id="rId40"/>
    <p:sldId id="983" r:id="rId41"/>
    <p:sldId id="984" r:id="rId42"/>
    <p:sldId id="985" r:id="rId43"/>
    <p:sldId id="914" r:id="rId44"/>
    <p:sldId id="960" r:id="rId45"/>
    <p:sldId id="1009" r:id="rId46"/>
    <p:sldId id="990" r:id="rId47"/>
    <p:sldId id="1003" r:id="rId48"/>
    <p:sldId id="992" r:id="rId49"/>
    <p:sldId id="993" r:id="rId50"/>
    <p:sldId id="994" r:id="rId51"/>
    <p:sldId id="1010" r:id="rId52"/>
    <p:sldId id="1011" r:id="rId53"/>
    <p:sldId id="1012" r:id="rId54"/>
    <p:sldId id="809" r:id="rId55"/>
  </p:sldIdLst>
  <p:sldSz cx="9144000" cy="6858000" type="screen4x3"/>
  <p:notesSz cx="7099300" cy="10234613"/>
  <p:embeddedFontLst>
    <p:embeddedFont>
      <p:font typeface="cmmi10" pitchFamily="34" charset="0"/>
      <p:regular r:id="rId58"/>
    </p:embeddedFont>
    <p:embeddedFont>
      <p:font typeface="CMSY7" pitchFamily="34" charset="0"/>
      <p:regular r:id="rId59"/>
    </p:embeddedFont>
    <p:embeddedFont>
      <p:font typeface="CMSY10" pitchFamily="34" charset="0"/>
      <p:regular r:id="rId60"/>
    </p:embeddedFont>
    <p:embeddedFont>
      <p:font typeface="Palatino Linotype" pitchFamily="18" charset="0"/>
      <p:regular r:id="rId61"/>
      <p:bold r:id="rId62"/>
      <p:italic r:id="rId63"/>
      <p:boldItalic r:id="rId64"/>
    </p:embeddedFont>
    <p:embeddedFont>
      <p:font typeface="CMR7" pitchFamily="34" charset="0"/>
      <p:regular r:id="rId65"/>
    </p:embeddedFont>
    <p:embeddedFont>
      <p:font typeface="CMR10" pitchFamily="34" charset="0"/>
      <p:regular r:id="rId66"/>
    </p:embeddedFont>
    <p:embeddedFont>
      <p:font typeface="CMSY5" pitchFamily="34" charset="0"/>
      <p:regular r:id="rId67"/>
    </p:embeddedFont>
    <p:embeddedFont>
      <p:font typeface="CMR5" pitchFamily="34" charset="0"/>
      <p:regular r:id="rId68"/>
    </p:embeddedFont>
    <p:embeddedFont>
      <p:font typeface="CMMI5" pitchFamily="34" charset="0"/>
      <p:regular r:id="rId69"/>
    </p:embeddedFont>
    <p:embeddedFont>
      <p:font typeface="Calibri" pitchFamily="34" charset="0"/>
      <p:regular r:id="rId70"/>
      <p:bold r:id="rId71"/>
      <p:italic r:id="rId72"/>
      <p:boldItalic r:id="rId73"/>
    </p:embeddedFont>
    <p:embeddedFont>
      <p:font typeface="CMMI7" pitchFamily="34" charset="0"/>
      <p:regular r:id="rId74"/>
    </p:embeddedFont>
  </p:embeddedFontLst>
  <p:custDataLst>
    <p:tags r:id="rId75"/>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6A80F0"/>
    <a:srgbClr val="FD9B93"/>
    <a:srgbClr val="FD9D93"/>
    <a:srgbClr val="FECBA0"/>
    <a:srgbClr val="0E3A8A"/>
    <a:srgbClr val="FFFF99"/>
    <a:srgbClr val="0C469C"/>
    <a:srgbClr val="00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91" autoAdjust="0"/>
    <p:restoredTop sz="87160" autoAdjust="0"/>
  </p:normalViewPr>
  <p:slideViewPr>
    <p:cSldViewPr snapToGrid="0">
      <p:cViewPr varScale="1">
        <p:scale>
          <a:sx n="80" d="100"/>
          <a:sy n="80" d="100"/>
        </p:scale>
        <p:origin x="-1602" y="-84"/>
      </p:cViewPr>
      <p:guideLst>
        <p:guide orient="horz" pos="3422"/>
        <p:guide orient="horz" pos="2299"/>
        <p:guide pos="5445"/>
        <p:guide pos="5759"/>
        <p:guide pos="2878"/>
        <p:guide pos="322"/>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slide" Target="slides/slide32.xml"/><Relationship Id="rId3" Type="http://schemas.openxmlformats.org/officeDocument/2006/relationships/slide" Target="slides/slide20.xml"/><Relationship Id="rId7" Type="http://schemas.openxmlformats.org/officeDocument/2006/relationships/slide" Target="slides/slide24.xml"/><Relationship Id="rId12" Type="http://schemas.openxmlformats.org/officeDocument/2006/relationships/slide" Target="slides/slide31.xml"/><Relationship Id="rId2" Type="http://schemas.openxmlformats.org/officeDocument/2006/relationships/slide" Target="slides/slide19.xml"/><Relationship Id="rId1" Type="http://schemas.openxmlformats.org/officeDocument/2006/relationships/slide" Target="slides/slide1.xml"/><Relationship Id="rId6" Type="http://schemas.openxmlformats.org/officeDocument/2006/relationships/slide" Target="slides/slide23.xml"/><Relationship Id="rId11" Type="http://schemas.openxmlformats.org/officeDocument/2006/relationships/slide" Target="slides/slide30.xml"/><Relationship Id="rId5" Type="http://schemas.openxmlformats.org/officeDocument/2006/relationships/slide" Target="slides/slide22.xml"/><Relationship Id="rId15" Type="http://schemas.openxmlformats.org/officeDocument/2006/relationships/slide" Target="slides/slide34.xml"/><Relationship Id="rId10" Type="http://schemas.openxmlformats.org/officeDocument/2006/relationships/slide" Target="slides/slide29.xml"/><Relationship Id="rId4" Type="http://schemas.openxmlformats.org/officeDocument/2006/relationships/slide" Target="slides/slide21.xml"/><Relationship Id="rId9" Type="http://schemas.openxmlformats.org/officeDocument/2006/relationships/slide" Target="slides/slide26.xml"/><Relationship Id="rId14"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1508" tIns="45754" rIns="91508" bIns="45754" numCol="1" anchor="t" anchorCtr="0" compatLnSpc="1">
            <a:prstTxWarp prst="textNoShape">
              <a:avLst/>
            </a:prstTxWarp>
          </a:bodyPr>
          <a:lstStyle>
            <a:lvl1pPr algn="l">
              <a:defRPr sz="1200"/>
            </a:lvl1pPr>
          </a:lstStyle>
          <a:p>
            <a:endParaRPr lang="en-US"/>
          </a:p>
        </p:txBody>
      </p:sp>
      <p:sp>
        <p:nvSpPr>
          <p:cNvPr id="130051"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1508" tIns="45754" rIns="91508" bIns="45754" numCol="1" anchor="t" anchorCtr="0" compatLnSpc="1">
            <a:prstTxWarp prst="textNoShape">
              <a:avLst/>
            </a:prstTxWarp>
          </a:bodyPr>
          <a:lstStyle>
            <a:lvl1pPr algn="r">
              <a:defRPr sz="1200"/>
            </a:lvl1pPr>
          </a:lstStyle>
          <a:p>
            <a:endParaRPr lang="en-US"/>
          </a:p>
        </p:txBody>
      </p:sp>
      <p:sp>
        <p:nvSpPr>
          <p:cNvPr id="130052"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1508" tIns="45754" rIns="91508" bIns="45754" numCol="1" anchor="b" anchorCtr="0" compatLnSpc="1">
            <a:prstTxWarp prst="textNoShape">
              <a:avLst/>
            </a:prstTxWarp>
          </a:bodyPr>
          <a:lstStyle>
            <a:lvl1pPr algn="l">
              <a:defRPr sz="1200"/>
            </a:lvl1pPr>
          </a:lstStyle>
          <a:p>
            <a:endParaRPr lang="en-US"/>
          </a:p>
        </p:txBody>
      </p:sp>
      <p:sp>
        <p:nvSpPr>
          <p:cNvPr id="130053"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1508" tIns="45754" rIns="91508" bIns="45754" numCol="1" anchor="b" anchorCtr="0" compatLnSpc="1">
            <a:prstTxWarp prst="textNoShape">
              <a:avLst/>
            </a:prstTxWarp>
          </a:bodyPr>
          <a:lstStyle>
            <a:lvl1pPr algn="r">
              <a:defRPr sz="1200"/>
            </a:lvl1pPr>
          </a:lstStyle>
          <a:p>
            <a:fld id="{80DA2F1B-31D6-478C-9326-E121770B26CB}" type="slidenum">
              <a:rPr lang="en-US"/>
              <a:pPr/>
              <a:t>‹#›</a:t>
            </a:fld>
            <a:endParaRPr lang="en-US"/>
          </a:p>
        </p:txBody>
      </p:sp>
    </p:spTree>
    <p:extLst>
      <p:ext uri="{BB962C8B-B14F-4D97-AF65-F5344CB8AC3E}">
        <p14:creationId xmlns:p14="http://schemas.microsoft.com/office/powerpoint/2010/main" val="3137360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1508" tIns="45754" rIns="91508" bIns="45754" numCol="1" anchor="t" anchorCtr="0" compatLnSpc="1">
            <a:prstTxWarp prst="textNoShape">
              <a:avLst/>
            </a:prstTxWarp>
          </a:bodyPr>
          <a:lstStyle>
            <a:lvl1pPr algn="l">
              <a:defRPr sz="1200"/>
            </a:lvl1pPr>
          </a:lstStyle>
          <a:p>
            <a:endParaRPr lang="en-US"/>
          </a:p>
        </p:txBody>
      </p:sp>
      <p:sp>
        <p:nvSpPr>
          <p:cNvPr id="4099"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1508" tIns="45754" rIns="91508" bIns="45754"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9613" y="4862513"/>
            <a:ext cx="5680075" cy="4605337"/>
          </a:xfrm>
          <a:prstGeom prst="rect">
            <a:avLst/>
          </a:prstGeom>
          <a:noFill/>
          <a:ln w="9525">
            <a:noFill/>
            <a:miter lim="800000"/>
            <a:headEnd/>
            <a:tailEnd/>
          </a:ln>
          <a:effectLst/>
        </p:spPr>
        <p:txBody>
          <a:bodyPr vert="horz" wrap="square" lIns="91508" tIns="45754" rIns="91508" bIns="4575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1508" tIns="45754" rIns="91508" bIns="45754" numCol="1" anchor="b" anchorCtr="0" compatLnSpc="1">
            <a:prstTxWarp prst="textNoShape">
              <a:avLst/>
            </a:prstTxWarp>
          </a:bodyPr>
          <a:lstStyle>
            <a:lvl1pPr algn="l">
              <a:defRPr sz="1200"/>
            </a:lvl1pPr>
          </a:lstStyle>
          <a:p>
            <a:endParaRPr lang="en-US"/>
          </a:p>
        </p:txBody>
      </p:sp>
      <p:sp>
        <p:nvSpPr>
          <p:cNvPr id="4103"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1508" tIns="45754" rIns="91508" bIns="45754" numCol="1" anchor="b" anchorCtr="0" compatLnSpc="1">
            <a:prstTxWarp prst="textNoShape">
              <a:avLst/>
            </a:prstTxWarp>
          </a:bodyPr>
          <a:lstStyle>
            <a:lvl1pPr algn="r">
              <a:defRPr sz="1200"/>
            </a:lvl1pPr>
          </a:lstStyle>
          <a:p>
            <a:fld id="{A9A0EA98-5831-4853-B862-C702E6EB345C}" type="slidenum">
              <a:rPr lang="en-US"/>
              <a:pPr/>
              <a:t>‹#›</a:t>
            </a:fld>
            <a:endParaRPr lang="en-US"/>
          </a:p>
        </p:txBody>
      </p:sp>
    </p:spTree>
    <p:extLst>
      <p:ext uri="{BB962C8B-B14F-4D97-AF65-F5344CB8AC3E}">
        <p14:creationId xmlns:p14="http://schemas.microsoft.com/office/powerpoint/2010/main" val="21065522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AC371-341D-47DC-B0AB-7C4BD5C70A36}" type="slidenum">
              <a:rPr lang="en-US"/>
              <a:pPr/>
              <a:t>1</a:t>
            </a:fld>
            <a:endParaRPr lang="en-US"/>
          </a:p>
        </p:txBody>
      </p:sp>
      <p:sp>
        <p:nvSpPr>
          <p:cNvPr id="189442" name="Rectangle 2"/>
          <p:cNvSpPr>
            <a:spLocks noGrp="1" noRot="1" noChangeAspect="1" noChangeArrowheads="1" noTextEdit="1"/>
          </p:cNvSpPr>
          <p:nvPr>
            <p:ph type="sldImg"/>
          </p:nvPr>
        </p:nvSpPr>
        <p:spPr>
          <a:xfrm>
            <a:off x="941388" y="728663"/>
            <a:ext cx="5187950" cy="3890962"/>
          </a:xfrm>
          <a:ln/>
        </p:spPr>
      </p:sp>
      <p:sp>
        <p:nvSpPr>
          <p:cNvPr id="189443" name="Rectangle 3"/>
          <p:cNvSpPr>
            <a:spLocks noGrp="1" noChangeArrowheads="1"/>
          </p:cNvSpPr>
          <p:nvPr>
            <p:ph type="body" idx="1"/>
          </p:nvPr>
        </p:nvSpPr>
        <p:spPr>
          <a:xfrm>
            <a:off x="939800" y="4862513"/>
            <a:ext cx="5186363" cy="4619625"/>
          </a:xfrm>
        </p:spPr>
        <p:txBody>
          <a:bodyPr/>
          <a:lstStyle/>
          <a:p>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C52FA1-0E58-4490-9B77-B8B57B26D22B}" type="slidenum">
              <a:rPr lang="en-US"/>
              <a:pPr/>
              <a:t>12</a:t>
            </a:fld>
            <a:endParaRPr lang="en-US"/>
          </a:p>
        </p:txBody>
      </p:sp>
      <p:sp>
        <p:nvSpPr>
          <p:cNvPr id="1553410" name="Rectangle 2"/>
          <p:cNvSpPr>
            <a:spLocks noGrp="1" noRot="1" noChangeAspect="1" noChangeArrowheads="1" noTextEdit="1"/>
          </p:cNvSpPr>
          <p:nvPr>
            <p:ph type="sldImg"/>
          </p:nvPr>
        </p:nvSpPr>
        <p:spPr>
          <a:ln/>
        </p:spPr>
      </p:sp>
      <p:sp>
        <p:nvSpPr>
          <p:cNvPr id="155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E0D991-267E-4299-A0EC-A283110064F5}" type="slidenum">
              <a:rPr lang="en-US"/>
              <a:pPr/>
              <a:t>13</a:t>
            </a:fld>
            <a:endParaRPr lang="en-US"/>
          </a:p>
        </p:txBody>
      </p:sp>
      <p:sp>
        <p:nvSpPr>
          <p:cNvPr id="96258" name="Rectangle 2"/>
          <p:cNvSpPr>
            <a:spLocks noGrp="1" noRot="1" noChangeAspect="1" noChangeArrowheads="1" noTextEdit="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15F50-F171-4860-9936-32252E86C218}" type="slidenum">
              <a:rPr lang="en-US"/>
              <a:pPr/>
              <a:t>14</a:t>
            </a:fld>
            <a:endParaRPr lang="en-US"/>
          </a:p>
        </p:txBody>
      </p:sp>
      <p:sp>
        <p:nvSpPr>
          <p:cNvPr id="98306" name="Rectangle 2"/>
          <p:cNvSpPr>
            <a:spLocks noGrp="1" noRot="1" noChangeAspect="1" noChangeArrowheads="1" noTextEdit="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AF705-2560-454D-9AC8-AC47CCDEA26C}" type="slidenum">
              <a:rPr lang="en-US"/>
              <a:pPr/>
              <a:t>15</a:t>
            </a:fld>
            <a:endParaRPr lang="en-US"/>
          </a:p>
        </p:txBody>
      </p:sp>
      <p:sp>
        <p:nvSpPr>
          <p:cNvPr id="102402" name="Rectangle 2"/>
          <p:cNvSpPr>
            <a:spLocks noGrp="1" noRot="1" noChangeAspect="1" noChangeArrowheads="1" noTextEdit="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EA5AE-6099-4D4F-9E3C-9F57FDB70F9F}" type="slidenum">
              <a:rPr lang="en-US"/>
              <a:pPr/>
              <a:t>16</a:t>
            </a:fld>
            <a:endParaRPr lang="en-US"/>
          </a:p>
        </p:txBody>
      </p:sp>
      <p:sp>
        <p:nvSpPr>
          <p:cNvPr id="104450" name="Rectangle 2"/>
          <p:cNvSpPr>
            <a:spLocks noGrp="1" noRot="1" noChangeAspect="1" noChangeArrowheads="1" noTextEdit="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E9B5D3-88F7-4029-9D74-0BD567A52A16}" type="slidenum">
              <a:rPr lang="en-US"/>
              <a:pPr/>
              <a:t>17</a:t>
            </a:fld>
            <a:endParaRPr lang="en-US"/>
          </a:p>
        </p:txBody>
      </p:sp>
      <p:sp>
        <p:nvSpPr>
          <p:cNvPr id="112642" name="Rectangle 2"/>
          <p:cNvSpPr>
            <a:spLocks noGrp="1" noRot="1" noChangeAspect="1" noChangeArrowheads="1" noTextEdit="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112643"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0B94A5-9D63-4E75-A396-3DBBFE76DB95}" type="slidenum">
              <a:rPr lang="en-US"/>
              <a:pPr/>
              <a:t>18</a:t>
            </a:fld>
            <a:endParaRPr lang="en-US"/>
          </a:p>
        </p:txBody>
      </p:sp>
      <p:sp>
        <p:nvSpPr>
          <p:cNvPr id="352258" name="Rectangle 2"/>
          <p:cNvSpPr>
            <a:spLocks noGrp="1" noRot="1" noChangeAspect="1" noChangeArrowheads="1" noTextEdit="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352259"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4005436" y="9723583"/>
            <a:ext cx="3061654" cy="490029"/>
          </a:xfrm>
          <a:prstGeom prst="rect">
            <a:avLst/>
          </a:prstGeom>
          <a:noFill/>
          <a:ln w="9525">
            <a:noFill/>
            <a:miter lim="800000"/>
            <a:headEnd/>
            <a:tailEnd/>
          </a:ln>
        </p:spPr>
        <p:txBody>
          <a:bodyPr lIns="95233" tIns="47616" rIns="95233" bIns="47616" anchor="b"/>
          <a:lstStyle/>
          <a:p>
            <a:pPr algn="r" defTabSz="951501" eaLnBrk="0" hangingPunct="0"/>
            <a:fld id="{832C07C2-318C-4A19-9921-9BEF5EA9F370}" type="slidenum">
              <a:rPr lang="en-US" sz="1100"/>
              <a:pPr algn="r" defTabSz="951501" eaLnBrk="0" hangingPunct="0"/>
              <a:t>19</a:t>
            </a:fld>
            <a:endParaRPr lang="en-US" sz="11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4005436" y="9723583"/>
            <a:ext cx="3061654" cy="490029"/>
          </a:xfrm>
          <a:prstGeom prst="rect">
            <a:avLst/>
          </a:prstGeom>
          <a:noFill/>
          <a:ln w="9525">
            <a:noFill/>
            <a:miter lim="800000"/>
            <a:headEnd/>
            <a:tailEnd/>
          </a:ln>
        </p:spPr>
        <p:txBody>
          <a:bodyPr lIns="95233" tIns="47616" rIns="95233" bIns="47616" anchor="b"/>
          <a:lstStyle/>
          <a:p>
            <a:pPr algn="r" defTabSz="951501" eaLnBrk="0" hangingPunct="0"/>
            <a:fld id="{FC686B47-76A5-4AA8-BE5B-336B75E685AF}" type="slidenum">
              <a:rPr lang="en-US" sz="1100"/>
              <a:pPr algn="r" defTabSz="951501" eaLnBrk="0" hangingPunct="0"/>
              <a:t>20</a:t>
            </a:fld>
            <a:endParaRPr lang="en-US" sz="11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005436" y="9723583"/>
            <a:ext cx="3061654" cy="490029"/>
          </a:xfrm>
          <a:prstGeom prst="rect">
            <a:avLst/>
          </a:prstGeom>
          <a:noFill/>
          <a:ln w="9525">
            <a:noFill/>
            <a:miter lim="800000"/>
            <a:headEnd/>
            <a:tailEnd/>
          </a:ln>
        </p:spPr>
        <p:txBody>
          <a:bodyPr lIns="95233" tIns="47616" rIns="95233" bIns="47616" anchor="b"/>
          <a:lstStyle/>
          <a:p>
            <a:pPr algn="r" defTabSz="951501" eaLnBrk="0" hangingPunct="0"/>
            <a:fld id="{B56EB8E9-AC50-405F-B90D-4F32DF116CC4}" type="slidenum">
              <a:rPr lang="en-US" sz="1100"/>
              <a:pPr algn="r" defTabSz="951501" eaLnBrk="0" hangingPunct="0"/>
              <a:t>21</a:t>
            </a:fld>
            <a:endParaRPr lang="en-US" sz="11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4005436" y="9723583"/>
            <a:ext cx="3061654" cy="490029"/>
          </a:xfrm>
          <a:prstGeom prst="rect">
            <a:avLst/>
          </a:prstGeom>
          <a:noFill/>
          <a:ln w="9525">
            <a:noFill/>
            <a:miter lim="800000"/>
            <a:headEnd/>
            <a:tailEnd/>
          </a:ln>
        </p:spPr>
        <p:txBody>
          <a:bodyPr lIns="95233" tIns="47616" rIns="95233" bIns="47616" anchor="b"/>
          <a:lstStyle/>
          <a:p>
            <a:pPr algn="r" defTabSz="951501" eaLnBrk="0" hangingPunct="0"/>
            <a:fld id="{44EB326C-A1E6-49E9-9A8D-15D44CCF7C15}" type="slidenum">
              <a:rPr lang="en-US" sz="1100"/>
              <a:pPr algn="r" defTabSz="951501" eaLnBrk="0" hangingPunct="0"/>
              <a:t>22</a:t>
            </a:fld>
            <a:endParaRPr lang="en-US" sz="11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4005436" y="9723583"/>
            <a:ext cx="3061654" cy="490029"/>
          </a:xfrm>
          <a:prstGeom prst="rect">
            <a:avLst/>
          </a:prstGeom>
          <a:noFill/>
          <a:ln w="9525">
            <a:noFill/>
            <a:miter lim="800000"/>
            <a:headEnd/>
            <a:tailEnd/>
          </a:ln>
        </p:spPr>
        <p:txBody>
          <a:bodyPr lIns="95233" tIns="47616" rIns="95233" bIns="47616" anchor="b"/>
          <a:lstStyle/>
          <a:p>
            <a:pPr algn="r" defTabSz="951501" eaLnBrk="0" hangingPunct="0"/>
            <a:fld id="{B8713CB2-D341-4B36-AA44-917D05FE505E}" type="slidenum">
              <a:rPr lang="en-US" sz="1100"/>
              <a:pPr algn="r" defTabSz="951501" eaLnBrk="0" hangingPunct="0"/>
              <a:t>23</a:t>
            </a:fld>
            <a:endParaRPr lang="en-US" sz="11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4005436" y="9723583"/>
            <a:ext cx="3061654" cy="490029"/>
          </a:xfrm>
          <a:prstGeom prst="rect">
            <a:avLst/>
          </a:prstGeom>
          <a:noFill/>
          <a:ln w="9525">
            <a:noFill/>
            <a:miter lim="800000"/>
            <a:headEnd/>
            <a:tailEnd/>
          </a:ln>
        </p:spPr>
        <p:txBody>
          <a:bodyPr lIns="95233" tIns="47616" rIns="95233" bIns="47616" anchor="b"/>
          <a:lstStyle/>
          <a:p>
            <a:pPr algn="r" defTabSz="951501" eaLnBrk="0" hangingPunct="0"/>
            <a:fld id="{3F855EA4-CC21-498E-BD2D-95B7423F264F}" type="slidenum">
              <a:rPr lang="en-US" sz="1100"/>
              <a:pPr algn="r" defTabSz="951501" eaLnBrk="0" hangingPunct="0"/>
              <a:t>24</a:t>
            </a:fld>
            <a:endParaRPr lang="en-US" sz="11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4005436" y="9723583"/>
            <a:ext cx="3061654" cy="490029"/>
          </a:xfrm>
          <a:prstGeom prst="rect">
            <a:avLst/>
          </a:prstGeom>
          <a:noFill/>
          <a:ln w="9525">
            <a:noFill/>
            <a:miter lim="800000"/>
            <a:headEnd/>
            <a:tailEnd/>
          </a:ln>
        </p:spPr>
        <p:txBody>
          <a:bodyPr lIns="95233" tIns="47616" rIns="95233" bIns="47616" anchor="b"/>
          <a:lstStyle/>
          <a:p>
            <a:pPr algn="r" defTabSz="951501" eaLnBrk="0" hangingPunct="0"/>
            <a:fld id="{AFA295BA-75F4-4050-94E9-1268C9D2F236}" type="slidenum">
              <a:rPr lang="en-US" sz="1100"/>
              <a:pPr algn="r" defTabSz="951501" eaLnBrk="0" hangingPunct="0"/>
              <a:t>25</a:t>
            </a:fld>
            <a:endParaRPr lang="en-US" sz="11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4005436" y="9723583"/>
            <a:ext cx="3061654" cy="490029"/>
          </a:xfrm>
          <a:prstGeom prst="rect">
            <a:avLst/>
          </a:prstGeom>
          <a:noFill/>
          <a:ln w="9525">
            <a:noFill/>
            <a:miter lim="800000"/>
            <a:headEnd/>
            <a:tailEnd/>
          </a:ln>
        </p:spPr>
        <p:txBody>
          <a:bodyPr lIns="95233" tIns="47616" rIns="95233" bIns="47616" anchor="b"/>
          <a:lstStyle/>
          <a:p>
            <a:pPr algn="r" defTabSz="951501" eaLnBrk="0" hangingPunct="0"/>
            <a:fld id="{1CA71261-26E8-4BF4-AD48-266A360B8AA3}" type="slidenum">
              <a:rPr lang="en-US" sz="1100"/>
              <a:pPr algn="r" defTabSz="951501" eaLnBrk="0" hangingPunct="0"/>
              <a:t>26</a:t>
            </a:fld>
            <a:endParaRPr lang="en-US" sz="11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005436" y="9723583"/>
            <a:ext cx="3061654" cy="490029"/>
          </a:xfrm>
          <a:prstGeom prst="rect">
            <a:avLst/>
          </a:prstGeom>
          <a:noFill/>
          <a:ln w="9525">
            <a:noFill/>
            <a:miter lim="800000"/>
            <a:headEnd/>
            <a:tailEnd/>
          </a:ln>
        </p:spPr>
        <p:txBody>
          <a:bodyPr lIns="95233" tIns="47616" rIns="95233" bIns="47616" anchor="b"/>
          <a:lstStyle/>
          <a:p>
            <a:pPr algn="r" defTabSz="951501" eaLnBrk="0" hangingPunct="0"/>
            <a:fld id="{1C9D4BA2-AF6A-48C0-B18E-51536A1170B9}" type="slidenum">
              <a:rPr lang="en-US" sz="1100"/>
              <a:pPr algn="r" defTabSz="951501" eaLnBrk="0" hangingPunct="0"/>
              <a:t>27</a:t>
            </a:fld>
            <a:endParaRPr lang="en-US" sz="1100" dirty="0"/>
          </a:p>
        </p:txBody>
      </p:sp>
      <p:sp>
        <p:nvSpPr>
          <p:cNvPr id="65539" name="Rectangle 2"/>
          <p:cNvSpPr>
            <a:spLocks noGrp="1" noRot="1" noChangeAspect="1" noChangeArrowheads="1" noTextEdit="1"/>
          </p:cNvSpPr>
          <p:nvPr>
            <p:ph type="sldImg"/>
          </p:nvPr>
        </p:nvSpPr>
        <p:spPr>
          <a:xfrm>
            <a:off x="941388" y="730250"/>
            <a:ext cx="5189537" cy="3892550"/>
          </a:xfrm>
          <a:ln/>
        </p:spPr>
      </p:sp>
      <p:sp>
        <p:nvSpPr>
          <p:cNvPr id="65540" name="Rectangle 3"/>
          <p:cNvSpPr>
            <a:spLocks noGrp="1" noChangeArrowheads="1"/>
          </p:cNvSpPr>
          <p:nvPr>
            <p:ph type="body" idx="1"/>
          </p:nvPr>
        </p:nvSpPr>
        <p:spPr>
          <a:xfrm>
            <a:off x="940561" y="4861791"/>
            <a:ext cx="5182747" cy="4620277"/>
          </a:xfrm>
          <a:noFill/>
          <a:ln/>
        </p:spPr>
        <p:txBody>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B391F0-BA58-4496-B1F7-AE5DFA3B203C}" type="slidenum">
              <a:rPr lang="en-US"/>
              <a:pPr/>
              <a:t>28</a:t>
            </a:fld>
            <a:endParaRPr lang="en-US"/>
          </a:p>
        </p:txBody>
      </p:sp>
      <p:sp>
        <p:nvSpPr>
          <p:cNvPr id="1391618" name="Rectangle 2"/>
          <p:cNvSpPr>
            <a:spLocks noGrp="1" noRot="1" noChangeAspect="1" noChangeArrowheads="1" noTextEdit="1"/>
          </p:cNvSpPr>
          <p:nvPr>
            <p:ph type="sldImg"/>
          </p:nvPr>
        </p:nvSpPr>
        <p:spPr>
          <a:xfrm>
            <a:off x="941388" y="728663"/>
            <a:ext cx="5192712" cy="3894137"/>
          </a:xfrm>
          <a:ln/>
        </p:spPr>
      </p:sp>
      <p:sp>
        <p:nvSpPr>
          <p:cNvPr id="1391619" name="Rectangle 3"/>
          <p:cNvSpPr>
            <a:spLocks noGrp="1" noChangeArrowheads="1"/>
          </p:cNvSpPr>
          <p:nvPr>
            <p:ph type="body" idx="1"/>
          </p:nvPr>
        </p:nvSpPr>
        <p:spPr>
          <a:xfrm>
            <a:off x="940810" y="4861525"/>
            <a:ext cx="5182082" cy="4622351"/>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4005436" y="9723583"/>
            <a:ext cx="3061654" cy="490029"/>
          </a:xfrm>
          <a:prstGeom prst="rect">
            <a:avLst/>
          </a:prstGeom>
          <a:noFill/>
          <a:ln w="9525">
            <a:noFill/>
            <a:miter lim="800000"/>
            <a:headEnd/>
            <a:tailEnd/>
          </a:ln>
        </p:spPr>
        <p:txBody>
          <a:bodyPr lIns="95233" tIns="47616" rIns="95233" bIns="47616" anchor="b"/>
          <a:lstStyle/>
          <a:p>
            <a:pPr algn="r" defTabSz="951501" eaLnBrk="0" hangingPunct="0"/>
            <a:fld id="{9E002D6C-39CA-4D08-81EC-BAE30190CB75}" type="slidenum">
              <a:rPr lang="en-US" sz="1100"/>
              <a:pPr algn="r" defTabSz="951501" eaLnBrk="0" hangingPunct="0"/>
              <a:t>29</a:t>
            </a:fld>
            <a:endParaRPr lang="en-US" sz="1100"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4005436" y="9723583"/>
            <a:ext cx="3061654" cy="490029"/>
          </a:xfrm>
          <a:prstGeom prst="rect">
            <a:avLst/>
          </a:prstGeom>
          <a:noFill/>
          <a:ln w="9525">
            <a:noFill/>
            <a:miter lim="800000"/>
            <a:headEnd/>
            <a:tailEnd/>
          </a:ln>
        </p:spPr>
        <p:txBody>
          <a:bodyPr lIns="95233" tIns="47616" rIns="95233" bIns="47616" anchor="b"/>
          <a:lstStyle/>
          <a:p>
            <a:pPr algn="r" defTabSz="951501" eaLnBrk="0" hangingPunct="0"/>
            <a:fld id="{B3DD6BE7-3DDD-4095-81E3-46A17471A5F6}" type="slidenum">
              <a:rPr lang="en-US" sz="1100"/>
              <a:pPr algn="r" defTabSz="951501" eaLnBrk="0" hangingPunct="0"/>
              <a:t>30</a:t>
            </a:fld>
            <a:endParaRPr lang="en-US" sz="11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4005436" y="9723583"/>
            <a:ext cx="3061654" cy="490029"/>
          </a:xfrm>
          <a:prstGeom prst="rect">
            <a:avLst/>
          </a:prstGeom>
          <a:noFill/>
          <a:ln w="9525">
            <a:noFill/>
            <a:miter lim="800000"/>
            <a:headEnd/>
            <a:tailEnd/>
          </a:ln>
        </p:spPr>
        <p:txBody>
          <a:bodyPr lIns="95233" tIns="47616" rIns="95233" bIns="47616" anchor="b"/>
          <a:lstStyle/>
          <a:p>
            <a:pPr algn="r" defTabSz="951501" eaLnBrk="0" hangingPunct="0"/>
            <a:fld id="{FAB96017-140B-4A7B-96DB-238A41264585}" type="slidenum">
              <a:rPr lang="en-US" sz="1100"/>
              <a:pPr algn="r" defTabSz="951501" eaLnBrk="0" hangingPunct="0"/>
              <a:t>31</a:t>
            </a:fld>
            <a:endParaRPr lang="en-US" sz="1100"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4005436" y="9723583"/>
            <a:ext cx="3061654" cy="490029"/>
          </a:xfrm>
          <a:prstGeom prst="rect">
            <a:avLst/>
          </a:prstGeom>
          <a:noFill/>
          <a:ln w="9525">
            <a:noFill/>
            <a:miter lim="800000"/>
            <a:headEnd/>
            <a:tailEnd/>
          </a:ln>
        </p:spPr>
        <p:txBody>
          <a:bodyPr lIns="95233" tIns="47616" rIns="95233" bIns="47616" anchor="b"/>
          <a:lstStyle/>
          <a:p>
            <a:pPr algn="r" defTabSz="951501" eaLnBrk="0" hangingPunct="0"/>
            <a:fld id="{9D5E9DB5-778C-4AD5-B5BF-AE3FAFD54952}" type="slidenum">
              <a:rPr lang="en-US" sz="1100"/>
              <a:pPr algn="r" defTabSz="951501" eaLnBrk="0" hangingPunct="0"/>
              <a:t>32</a:t>
            </a:fld>
            <a:endParaRPr lang="en-US" sz="1100"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4005436" y="9723583"/>
            <a:ext cx="3061654" cy="490029"/>
          </a:xfrm>
          <a:prstGeom prst="rect">
            <a:avLst/>
          </a:prstGeom>
          <a:noFill/>
          <a:ln w="9525">
            <a:noFill/>
            <a:miter lim="800000"/>
            <a:headEnd/>
            <a:tailEnd/>
          </a:ln>
        </p:spPr>
        <p:txBody>
          <a:bodyPr lIns="95233" tIns="47616" rIns="95233" bIns="47616" anchor="b"/>
          <a:lstStyle/>
          <a:p>
            <a:pPr algn="r" defTabSz="951501" eaLnBrk="0" hangingPunct="0"/>
            <a:fld id="{6FA57291-2CBC-4BE1-8CEA-946EA1B10660}" type="slidenum">
              <a:rPr lang="en-US" sz="1100"/>
              <a:pPr algn="r" defTabSz="951501" eaLnBrk="0" hangingPunct="0"/>
              <a:t>33</a:t>
            </a:fld>
            <a:endParaRPr lang="en-US" sz="1100"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marL="397840" indent="-397840"/>
            <a:endParaRPr lang="de-CH"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4005865" y="9722968"/>
            <a:ext cx="3061213" cy="491450"/>
          </a:xfrm>
          <a:prstGeom prst="rect">
            <a:avLst/>
          </a:prstGeom>
          <a:noFill/>
          <a:ln w="9525">
            <a:noFill/>
            <a:miter lim="800000"/>
            <a:headEnd/>
            <a:tailEnd/>
          </a:ln>
        </p:spPr>
        <p:txBody>
          <a:bodyPr lIns="95155" tIns="47577" rIns="95155" bIns="47577" anchor="b"/>
          <a:lstStyle/>
          <a:p>
            <a:pPr algn="r" defTabSz="949693" eaLnBrk="0" hangingPunct="0"/>
            <a:fld id="{FB38BA53-42EA-4E95-BE4E-A3DB5658756E}" type="slidenum">
              <a:rPr lang="en-US" sz="1100"/>
              <a:pPr algn="r" defTabSz="949693" eaLnBrk="0" hangingPunct="0"/>
              <a:t>34</a:t>
            </a:fld>
            <a:endParaRPr lang="en-US" sz="1100" dirty="0"/>
          </a:p>
        </p:txBody>
      </p:sp>
      <p:sp>
        <p:nvSpPr>
          <p:cNvPr id="101379" name="Rectangle 2"/>
          <p:cNvSpPr>
            <a:spLocks noGrp="1" noRot="1" noChangeAspect="1" noChangeArrowheads="1" noTextEdit="1"/>
          </p:cNvSpPr>
          <p:nvPr>
            <p:ph type="sldImg"/>
          </p:nvPr>
        </p:nvSpPr>
        <p:spPr/>
      </p:sp>
      <p:sp>
        <p:nvSpPr>
          <p:cNvPr id="101380" name="Rectangle 3"/>
          <p:cNvSpPr>
            <a:spLocks noGrp="1" noChangeArrowheads="1"/>
          </p:cNvSpPr>
          <p:nvPr>
            <p:ph type="body" idx="1"/>
          </p:nvPr>
        </p:nvSpPr>
        <p:spPr bwMode="auto">
          <a:xfrm>
            <a:off x="710609" y="4862325"/>
            <a:ext cx="5678084" cy="4604818"/>
          </a:xfrm>
          <a:prstGeom prst="rect">
            <a:avLst/>
          </a:prstGeom>
          <a:noFill/>
          <a:ln>
            <a:miter lim="800000"/>
            <a:headEnd/>
            <a:tailEnd/>
          </a:ln>
        </p:spPr>
        <p:txBody>
          <a:bodyPr lIns="95403" tIns="47701" rIns="95403" bIns="47701"/>
          <a:lstStyle/>
          <a:p>
            <a:pPr eaLnBrk="1" hangingPunct="1"/>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6475E-5775-4711-9BD2-2D1956CC8098}" type="slidenum">
              <a:rPr lang="en-US"/>
              <a:pPr/>
              <a:t>35</a:t>
            </a:fld>
            <a:endParaRPr lang="en-US"/>
          </a:p>
        </p:txBody>
      </p:sp>
      <p:sp>
        <p:nvSpPr>
          <p:cNvPr id="1389570" name="Rectangle 2"/>
          <p:cNvSpPr>
            <a:spLocks noGrp="1" noRot="1" noChangeAspect="1" noChangeArrowheads="1" noTextEdit="1"/>
          </p:cNvSpPr>
          <p:nvPr>
            <p:ph type="sldImg"/>
          </p:nvPr>
        </p:nvSpPr>
        <p:spPr>
          <a:xfrm>
            <a:off x="941388" y="728663"/>
            <a:ext cx="5189537" cy="3892550"/>
          </a:xfrm>
          <a:ln/>
        </p:spPr>
      </p:sp>
      <p:sp>
        <p:nvSpPr>
          <p:cNvPr id="1389571" name="Rectangle 3"/>
          <p:cNvSpPr>
            <a:spLocks noGrp="1" noChangeArrowheads="1"/>
          </p:cNvSpPr>
          <p:nvPr>
            <p:ph type="body" idx="1"/>
          </p:nvPr>
        </p:nvSpPr>
        <p:spPr>
          <a:xfrm>
            <a:off x="939115" y="4861525"/>
            <a:ext cx="5185473" cy="4620690"/>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5F754D-9106-4B75-8724-DD483392BCA7}" type="slidenum">
              <a:rPr lang="en-US"/>
              <a:pPr/>
              <a:t>36</a:t>
            </a:fld>
            <a:endParaRPr lang="en-US"/>
          </a:p>
        </p:txBody>
      </p:sp>
      <p:sp>
        <p:nvSpPr>
          <p:cNvPr id="1393666" name="Rectangle 2"/>
          <p:cNvSpPr>
            <a:spLocks noGrp="1" noRot="1" noChangeAspect="1" noChangeArrowheads="1" noTextEdit="1"/>
          </p:cNvSpPr>
          <p:nvPr>
            <p:ph type="sldImg"/>
          </p:nvPr>
        </p:nvSpPr>
        <p:spPr>
          <a:xfrm>
            <a:off x="941388" y="728663"/>
            <a:ext cx="5192712" cy="3894137"/>
          </a:xfrm>
          <a:ln/>
        </p:spPr>
      </p:sp>
      <p:sp>
        <p:nvSpPr>
          <p:cNvPr id="1393667" name="Rectangle 3"/>
          <p:cNvSpPr>
            <a:spLocks noGrp="1" noChangeArrowheads="1"/>
          </p:cNvSpPr>
          <p:nvPr>
            <p:ph type="body" idx="1"/>
          </p:nvPr>
        </p:nvSpPr>
        <p:spPr>
          <a:xfrm>
            <a:off x="940810" y="4861525"/>
            <a:ext cx="5182082" cy="4622351"/>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C7CB1-4B8C-4029-A7A8-841BE03DC7BD}" type="slidenum">
              <a:rPr lang="en-US"/>
              <a:pPr/>
              <a:t>37</a:t>
            </a:fld>
            <a:endParaRPr lang="en-US"/>
          </a:p>
        </p:txBody>
      </p:sp>
      <p:sp>
        <p:nvSpPr>
          <p:cNvPr id="1395714" name="Rectangle 2"/>
          <p:cNvSpPr>
            <a:spLocks noGrp="1" noRot="1" noChangeAspect="1" noChangeArrowheads="1" noTextEdit="1"/>
          </p:cNvSpPr>
          <p:nvPr>
            <p:ph type="sldImg"/>
          </p:nvPr>
        </p:nvSpPr>
        <p:spPr>
          <a:xfrm>
            <a:off x="941388" y="728663"/>
            <a:ext cx="5192712" cy="3894137"/>
          </a:xfrm>
          <a:ln/>
        </p:spPr>
      </p:sp>
      <p:sp>
        <p:nvSpPr>
          <p:cNvPr id="1395715" name="Rectangle 3"/>
          <p:cNvSpPr>
            <a:spLocks noGrp="1" noChangeArrowheads="1"/>
          </p:cNvSpPr>
          <p:nvPr>
            <p:ph type="body" idx="1"/>
          </p:nvPr>
        </p:nvSpPr>
        <p:spPr>
          <a:xfrm>
            <a:off x="940810" y="4861525"/>
            <a:ext cx="5182082" cy="4622351"/>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1057D-7C8D-45CA-9522-E7B8C407554D}" type="slidenum">
              <a:rPr lang="en-US"/>
              <a:pPr/>
              <a:t>38</a:t>
            </a:fld>
            <a:endParaRPr lang="en-US"/>
          </a:p>
        </p:txBody>
      </p:sp>
      <p:sp>
        <p:nvSpPr>
          <p:cNvPr id="1397762" name="Rectangle 2"/>
          <p:cNvSpPr>
            <a:spLocks noGrp="1" noRot="1" noChangeAspect="1" noChangeArrowheads="1" noTextEdit="1"/>
          </p:cNvSpPr>
          <p:nvPr>
            <p:ph type="sldImg"/>
          </p:nvPr>
        </p:nvSpPr>
        <p:spPr>
          <a:xfrm>
            <a:off x="941388" y="728663"/>
            <a:ext cx="5192712" cy="3894137"/>
          </a:xfrm>
          <a:ln/>
        </p:spPr>
      </p:sp>
      <p:sp>
        <p:nvSpPr>
          <p:cNvPr id="1397763" name="Rectangle 3"/>
          <p:cNvSpPr>
            <a:spLocks noGrp="1" noChangeArrowheads="1"/>
          </p:cNvSpPr>
          <p:nvPr>
            <p:ph type="body" idx="1"/>
          </p:nvPr>
        </p:nvSpPr>
        <p:spPr>
          <a:xfrm>
            <a:off x="940810" y="4861525"/>
            <a:ext cx="5182082" cy="4622351"/>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DCB26-C56D-4622-8056-0D4CF47010AD}" type="slidenum">
              <a:rPr lang="en-US"/>
              <a:pPr/>
              <a:t>39</a:t>
            </a:fld>
            <a:endParaRPr lang="en-US"/>
          </a:p>
        </p:txBody>
      </p:sp>
      <p:sp>
        <p:nvSpPr>
          <p:cNvPr id="317442" name="Rectangle 2"/>
          <p:cNvSpPr>
            <a:spLocks noGrp="1" noRot="1" noChangeAspect="1" noChangeArrowheads="1" noTextEdit="1"/>
          </p:cNvSpPr>
          <p:nvPr>
            <p:ph type="sldImg"/>
          </p:nvPr>
        </p:nvSpPr>
        <p:spPr>
          <a:xfrm>
            <a:off x="942975" y="728663"/>
            <a:ext cx="5191125" cy="3892550"/>
          </a:xfrm>
          <a:ln/>
        </p:spPr>
      </p:sp>
      <p:sp>
        <p:nvSpPr>
          <p:cNvPr id="317443" name="Rectangle 3"/>
          <p:cNvSpPr>
            <a:spLocks noGrp="1" noChangeArrowheads="1"/>
          </p:cNvSpPr>
          <p:nvPr>
            <p:ph type="body" idx="1"/>
          </p:nvPr>
        </p:nvSpPr>
        <p:spPr>
          <a:xfrm>
            <a:off x="939801" y="4862514"/>
            <a:ext cx="5184774" cy="4619625"/>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45A17-78C9-4323-86B7-EA634359DA7A}" type="slidenum">
              <a:rPr lang="en-US"/>
              <a:pPr/>
              <a:t>4</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A5E35-C90B-41AA-BEF4-C95172C4B83F}" type="slidenum">
              <a:rPr lang="en-US"/>
              <a:pPr/>
              <a:t>40</a:t>
            </a:fld>
            <a:endParaRPr lang="en-US"/>
          </a:p>
        </p:txBody>
      </p:sp>
      <p:sp>
        <p:nvSpPr>
          <p:cNvPr id="319490" name="Rectangle 2"/>
          <p:cNvSpPr>
            <a:spLocks noGrp="1" noRot="1" noChangeAspect="1" noChangeArrowheads="1" noTextEdit="1"/>
          </p:cNvSpPr>
          <p:nvPr>
            <p:ph type="sldImg"/>
          </p:nvPr>
        </p:nvSpPr>
        <p:spPr>
          <a:xfrm>
            <a:off x="942975" y="728663"/>
            <a:ext cx="5191125" cy="3892550"/>
          </a:xfrm>
          <a:ln/>
        </p:spPr>
      </p:sp>
      <p:sp>
        <p:nvSpPr>
          <p:cNvPr id="319491" name="Rectangle 3"/>
          <p:cNvSpPr>
            <a:spLocks noGrp="1" noChangeArrowheads="1"/>
          </p:cNvSpPr>
          <p:nvPr>
            <p:ph type="body" idx="1"/>
          </p:nvPr>
        </p:nvSpPr>
        <p:spPr>
          <a:xfrm>
            <a:off x="939801" y="4862514"/>
            <a:ext cx="5184774" cy="4619625"/>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a:ln/>
        </p:spPr>
      </p:sp>
      <p:sp>
        <p:nvSpPr>
          <p:cNvPr id="133122" name="Notes Placeholder 2"/>
          <p:cNvSpPr>
            <a:spLocks noGrp="1"/>
          </p:cNvSpPr>
          <p:nvPr>
            <p:ph type="body" idx="1"/>
          </p:nvPr>
        </p:nvSpPr>
        <p:spPr>
          <a:noFill/>
          <a:ln/>
        </p:spPr>
        <p:txBody>
          <a:bodyPr/>
          <a:lstStyle/>
          <a:p>
            <a:pPr eaLnBrk="1" hangingPunct="1"/>
            <a:endParaRPr lang="en-US" dirty="0"/>
          </a:p>
        </p:txBody>
      </p:sp>
      <p:sp>
        <p:nvSpPr>
          <p:cNvPr id="133123" name="Slide Number Placeholder 3"/>
          <p:cNvSpPr>
            <a:spLocks noGrp="1"/>
          </p:cNvSpPr>
          <p:nvPr>
            <p:ph type="sldNum" sz="quarter" idx="5"/>
          </p:nvPr>
        </p:nvSpPr>
        <p:spPr>
          <a:noFill/>
        </p:spPr>
        <p:txBody>
          <a:bodyPr/>
          <a:lstStyle/>
          <a:p>
            <a:fld id="{A5F842B5-85D7-4C6C-A2B3-933BEE853264}" type="slidenum">
              <a:rPr lang="en-US" smtClean="0"/>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4D4E39-6A95-435B-979A-4EEB14165500}"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4D4E39-6A95-435B-979A-4EEB14165500}"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4D4E39-6A95-435B-979A-4EEB14165500}" type="slidenum">
              <a:rPr lang="en-US" smtClean="0"/>
              <a:pPr>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4D4E39-6A95-435B-979A-4EEB14165500}" type="slidenum">
              <a:rPr lang="en-US" smtClean="0"/>
              <a:pPr>
                <a:defRPr/>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24C538-C765-438D-B169-12321E3413CF}" type="slidenum">
              <a:rPr lang="en-US"/>
              <a:pPr/>
              <a:t>6</a:t>
            </a:fld>
            <a:endParaRPr lang="en-US"/>
          </a:p>
        </p:txBody>
      </p:sp>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p:txBody>
          <a:bodyPr/>
          <a:lstStyle/>
          <a:p>
            <a:pPr>
              <a:lnSpc>
                <a:spcPct val="90000"/>
              </a:lnSpc>
            </a:pPr>
            <a:endParaRPr lang="de-CH"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2EBB7-ED0D-4AD2-890D-4533A23E33B2}" type="slidenum">
              <a:rPr lang="en-US"/>
              <a:pPr/>
              <a:t>9</a:t>
            </a:fld>
            <a:endParaRPr lang="en-US"/>
          </a:p>
        </p:txBody>
      </p:sp>
      <p:sp>
        <p:nvSpPr>
          <p:cNvPr id="1367042" name="Rectangle 2"/>
          <p:cNvSpPr>
            <a:spLocks noGrp="1" noRot="1" noChangeAspect="1" noChangeArrowheads="1" noTextEdit="1"/>
          </p:cNvSpPr>
          <p:nvPr>
            <p:ph type="sldImg"/>
          </p:nvPr>
        </p:nvSpPr>
        <p:spPr>
          <a:xfrm>
            <a:off x="941388" y="728663"/>
            <a:ext cx="5191125" cy="3894137"/>
          </a:xfrm>
          <a:ln/>
        </p:spPr>
      </p:sp>
      <p:sp>
        <p:nvSpPr>
          <p:cNvPr id="1367043" name="Rectangle 3"/>
          <p:cNvSpPr>
            <a:spLocks noGrp="1" noChangeArrowheads="1"/>
          </p:cNvSpPr>
          <p:nvPr>
            <p:ph type="body" idx="1"/>
          </p:nvPr>
        </p:nvSpPr>
        <p:spPr>
          <a:xfrm>
            <a:off x="940811" y="4861525"/>
            <a:ext cx="5182082" cy="4622351"/>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Footer Placeholder 3"/>
          <p:cNvSpPr txBox="1">
            <a:spLocks/>
          </p:cNvSpPr>
          <p:nvPr userDrawn="1"/>
        </p:nvSpPr>
        <p:spPr bwMode="auto">
          <a:xfrm>
            <a:off x="4627659" y="6528021"/>
            <a:ext cx="4110823"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7" name="Slide Number Placeholder 4"/>
          <p:cNvSpPr txBox="1">
            <a:spLocks/>
          </p:cNvSpPr>
          <p:nvPr userDrawn="1"/>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68313" y="836613"/>
            <a:ext cx="8207375" cy="5337175"/>
          </a:xfr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836613"/>
            <a:ext cx="4027487" cy="5337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1613"/>
            <a:ext cx="8229600" cy="4905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836613"/>
            <a:ext cx="4027487"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836613"/>
            <a:ext cx="4027488"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557588"/>
            <a:ext cx="4027487"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557588"/>
            <a:ext cx="4027488"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1187450" y="6381750"/>
            <a:ext cx="6337300" cy="339725"/>
          </a:xfrm>
          <a:prstGeom prst="rect">
            <a:avLst/>
          </a:prstGeom>
        </p:spPr>
        <p:txBody>
          <a:bodyPr/>
          <a:lstStyle>
            <a:lvl1pPr>
              <a:defRPr/>
            </a:lvl1pPr>
          </a:lstStyle>
          <a:p>
            <a:r>
              <a:rPr lang="en-US"/>
              <a:t>Stefan Schmid, ETH Zurich @ WPDRTS 2006</a:t>
            </a:r>
            <a:endParaRPr lang="de-CH"/>
          </a:p>
        </p:txBody>
      </p:sp>
      <p:sp>
        <p:nvSpPr>
          <p:cNvPr id="8" name="Slide Number Placeholder 7"/>
          <p:cNvSpPr>
            <a:spLocks noGrp="1"/>
          </p:cNvSpPr>
          <p:nvPr>
            <p:ph type="sldNum" sz="quarter" idx="11"/>
          </p:nvPr>
        </p:nvSpPr>
        <p:spPr>
          <a:xfrm>
            <a:off x="7596188" y="6381750"/>
            <a:ext cx="1008062" cy="287338"/>
          </a:xfrm>
          <a:prstGeom prst="rect">
            <a:avLst/>
          </a:prstGeom>
        </p:spPr>
        <p:txBody>
          <a:bodyPr/>
          <a:lstStyle>
            <a:lvl1pPr>
              <a:defRPr/>
            </a:lvl1pPr>
          </a:lstStyle>
          <a:p>
            <a:fld id="{4EFF68A7-24C8-468A-A9DB-C2F03FFF0C35}" type="slidenum">
              <a:rPr lang="de-CH"/>
              <a:pPr/>
              <a:t>‹#›</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a:xfrm>
            <a:off x="1187450" y="6381750"/>
            <a:ext cx="6337300" cy="339725"/>
          </a:xfrm>
          <a:prstGeom prst="rect">
            <a:avLst/>
          </a:prstGeom>
        </p:spPr>
        <p:txBody>
          <a:bodyPr/>
          <a:lstStyle>
            <a:lvl1pPr>
              <a:defRPr/>
            </a:lvl1pPr>
          </a:lstStyle>
          <a:p>
            <a:pPr>
              <a:defRPr/>
            </a:pPr>
            <a:r>
              <a:rPr lang="en-US" dirty="0"/>
              <a:t>Thomas Moscibroda, Microsoft Research</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836613"/>
            <a:ext cx="4027487"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txBox="1">
            <a:spLocks/>
          </p:cNvSpPr>
          <p:nvPr userDrawn="1"/>
        </p:nvSpPr>
        <p:spPr bwMode="auto">
          <a:xfrm>
            <a:off x="4627659" y="6528021"/>
            <a:ext cx="4110823"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7" name="Slide Number Placeholder 4"/>
          <p:cNvSpPr txBox="1">
            <a:spLocks/>
          </p:cNvSpPr>
          <p:nvPr userDrawn="1"/>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1613"/>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1613"/>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836613"/>
            <a:ext cx="4027487" cy="5289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836613"/>
            <a:ext cx="4027488" cy="5289550"/>
          </a:xfrm>
        </p:spPr>
        <p:txBody>
          <a:bodyPr/>
          <a:lstStyle/>
          <a:p>
            <a:endParaRPr lang="en-US"/>
          </a:p>
        </p:txBody>
      </p:sp>
      <p:sp>
        <p:nvSpPr>
          <p:cNvPr id="5" name="Footer Placeholder 4"/>
          <p:cNvSpPr>
            <a:spLocks noGrp="1"/>
          </p:cNvSpPr>
          <p:nvPr>
            <p:ph type="ftr" sz="quarter" idx="10"/>
          </p:nvPr>
        </p:nvSpPr>
        <p:spPr>
          <a:xfrm>
            <a:off x="1187450" y="6381750"/>
            <a:ext cx="6337300" cy="339725"/>
          </a:xfrm>
          <a:prstGeom prst="rect">
            <a:avLst/>
          </a:prstGeom>
        </p:spPr>
        <p:txBody>
          <a:bodyPr/>
          <a:lstStyle>
            <a:lvl1pPr>
              <a:defRPr/>
            </a:lvl1pPr>
          </a:lstStyle>
          <a:p>
            <a:r>
              <a:rPr lang="en-US" smtClean="0"/>
              <a:t>Ad Hoc and Sensor Networks, Roger Wattenhofer</a:t>
            </a:r>
            <a:endParaRPr lang="de-CH"/>
          </a:p>
        </p:txBody>
      </p:sp>
      <p:sp>
        <p:nvSpPr>
          <p:cNvPr id="6" name="Slide Number Placeholder 5"/>
          <p:cNvSpPr>
            <a:spLocks noGrp="1"/>
          </p:cNvSpPr>
          <p:nvPr>
            <p:ph type="sldNum" sz="quarter" idx="11"/>
          </p:nvPr>
        </p:nvSpPr>
        <p:spPr>
          <a:xfrm>
            <a:off x="7596188" y="6381750"/>
            <a:ext cx="1008062" cy="287338"/>
          </a:xfrm>
          <a:prstGeom prst="rect">
            <a:avLst/>
          </a:prstGeom>
        </p:spPr>
        <p:txBody>
          <a:bodyPr/>
          <a:lstStyle>
            <a:lvl1pPr>
              <a:defRPr/>
            </a:lvl1pPr>
          </a:lstStyle>
          <a:p>
            <a:r>
              <a:rPr lang="de-CH"/>
              <a:t>1/</a:t>
            </a:r>
            <a:fld id="{7934756D-6A01-4B79-AB55-3BAC85556CAA}" type="slidenum">
              <a:rPr lang="de-CH"/>
              <a:pPr/>
              <a:t>‹#›</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68313" y="836613"/>
            <a:ext cx="8207375" cy="5289550"/>
          </a:xfrm>
        </p:spPr>
        <p:txBody>
          <a:bodyPr/>
          <a:lstStyle/>
          <a:p>
            <a:endParaRPr lang="en-US"/>
          </a:p>
        </p:txBody>
      </p:sp>
      <p:sp>
        <p:nvSpPr>
          <p:cNvPr id="4" name="Footer Placeholder 3"/>
          <p:cNvSpPr>
            <a:spLocks noGrp="1"/>
          </p:cNvSpPr>
          <p:nvPr>
            <p:ph type="ftr" sz="quarter" idx="10"/>
          </p:nvPr>
        </p:nvSpPr>
        <p:spPr>
          <a:xfrm>
            <a:off x="1187450" y="6381750"/>
            <a:ext cx="6337300" cy="339725"/>
          </a:xfrm>
          <a:prstGeom prst="rect">
            <a:avLst/>
          </a:prstGeom>
        </p:spPr>
        <p:txBody>
          <a:bodyPr/>
          <a:lstStyle>
            <a:lvl1pPr>
              <a:defRPr/>
            </a:lvl1pPr>
          </a:lstStyle>
          <a:p>
            <a:r>
              <a:rPr lang="en-US" smtClean="0"/>
              <a:t>Ad Hoc and Sensor Networks, Roger Wattenhofer</a:t>
            </a:r>
            <a:endParaRPr lang="de-CH"/>
          </a:p>
        </p:txBody>
      </p:sp>
      <p:sp>
        <p:nvSpPr>
          <p:cNvPr id="5" name="Slide Number Placeholder 4"/>
          <p:cNvSpPr>
            <a:spLocks noGrp="1"/>
          </p:cNvSpPr>
          <p:nvPr>
            <p:ph type="sldNum" sz="quarter" idx="11"/>
          </p:nvPr>
        </p:nvSpPr>
        <p:spPr>
          <a:xfrm>
            <a:off x="7596188" y="6381750"/>
            <a:ext cx="1008062" cy="287338"/>
          </a:xfrm>
          <a:prstGeom prst="rect">
            <a:avLst/>
          </a:prstGeom>
        </p:spPr>
        <p:txBody>
          <a:bodyPr/>
          <a:lstStyle>
            <a:lvl1pPr>
              <a:defRPr/>
            </a:lvl1pPr>
          </a:lstStyle>
          <a:p>
            <a:r>
              <a:rPr lang="de-CH"/>
              <a:t>1/</a:t>
            </a:r>
            <a:fld id="{F5FEAABD-B09D-4427-94A9-B71A0D0BCD9A}" type="slidenum">
              <a:rPr lang="de-CH"/>
              <a:pPr/>
              <a:t>‹#›</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AF1357F-5BE4-4FCC-94F3-51784BE602E6}" type="datetimeFigureOut">
              <a:rPr lang="en-US"/>
              <a:pPr>
                <a:defRPr/>
              </a:pPr>
              <a:t>12/10/2010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4C2AAC-9005-4B16-8361-04530FAC268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836613"/>
            <a:ext cx="4027487"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711" name="Picture 15" descr="border"/>
          <p:cNvPicPr>
            <a:picLocks noChangeAspect="1" noChangeArrowheads="1"/>
          </p:cNvPicPr>
          <p:nvPr/>
        </p:nvPicPr>
        <p:blipFill>
          <a:blip r:embed="rId16" cstate="print"/>
          <a:srcRect/>
          <a:stretch>
            <a:fillRect/>
          </a:stretch>
        </p:blipFill>
        <p:spPr bwMode="auto">
          <a:xfrm>
            <a:off x="6416675" y="3455988"/>
            <a:ext cx="2727325" cy="3071812"/>
          </a:xfrm>
          <a:prstGeom prst="rect">
            <a:avLst/>
          </a:prstGeom>
          <a:noFill/>
        </p:spPr>
      </p:pic>
      <p:sp>
        <p:nvSpPr>
          <p:cNvPr id="29698" name="Rectangle 2"/>
          <p:cNvSpPr>
            <a:spLocks noGrp="1" noChangeArrowheads="1"/>
          </p:cNvSpPr>
          <p:nvPr>
            <p:ph type="title"/>
          </p:nvPr>
        </p:nvSpPr>
        <p:spPr bwMode="auto">
          <a:xfrm>
            <a:off x="457200" y="201613"/>
            <a:ext cx="8229600" cy="49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Click to edit Master title style</a:t>
            </a:r>
          </a:p>
        </p:txBody>
      </p:sp>
      <p:sp>
        <p:nvSpPr>
          <p:cNvPr id="29699" name="Rectangle 3"/>
          <p:cNvSpPr>
            <a:spLocks noGrp="1" noChangeArrowheads="1"/>
          </p:cNvSpPr>
          <p:nvPr>
            <p:ph type="body" idx="1"/>
          </p:nvPr>
        </p:nvSpPr>
        <p:spPr bwMode="auto">
          <a:xfrm>
            <a:off x="468313" y="836613"/>
            <a:ext cx="8207375" cy="533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dirty="0" err="1" smtClean="0"/>
              <a:t>Click</a:t>
            </a:r>
            <a:r>
              <a:rPr lang="de-CH" dirty="0" smtClean="0"/>
              <a:t> to </a:t>
            </a:r>
            <a:r>
              <a:rPr lang="de-CH" dirty="0" err="1" smtClean="0"/>
              <a:t>edit</a:t>
            </a:r>
            <a:r>
              <a:rPr lang="de-CH" dirty="0" smtClean="0"/>
              <a:t> Master text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err="1" smtClean="0"/>
              <a:t>Third</a:t>
            </a:r>
            <a:r>
              <a:rPr lang="de-CH" dirty="0" smtClean="0"/>
              <a:t>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de-CH" dirty="0" smtClean="0"/>
          </a:p>
        </p:txBody>
      </p:sp>
      <p:pic>
        <p:nvPicPr>
          <p:cNvPr id="29710" name="Picture 14" descr="Untitled-2"/>
          <p:cNvPicPr>
            <a:picLocks noChangeAspect="1" noChangeArrowheads="1"/>
          </p:cNvPicPr>
          <p:nvPr/>
        </p:nvPicPr>
        <p:blipFill>
          <a:blip r:embed="rId17" cstate="print"/>
          <a:srcRect t="32707" b="32707"/>
          <a:stretch>
            <a:fillRect/>
          </a:stretch>
        </p:blipFill>
        <p:spPr bwMode="auto">
          <a:xfrm>
            <a:off x="461963" y="730250"/>
            <a:ext cx="8229600" cy="68263"/>
          </a:xfrm>
          <a:prstGeom prst="rect">
            <a:avLst/>
          </a:prstGeom>
          <a:noFill/>
          <a:ln w="9525">
            <a:noFill/>
            <a:miter lim="800000"/>
            <a:headEnd/>
            <a:tailEnd/>
          </a:ln>
        </p:spPr>
      </p:pic>
      <p:sp>
        <p:nvSpPr>
          <p:cNvPr id="8" name="Footer Placeholder 3"/>
          <p:cNvSpPr txBox="1">
            <a:spLocks/>
          </p:cNvSpPr>
          <p:nvPr/>
        </p:nvSpPr>
        <p:spPr bwMode="auto">
          <a:xfrm>
            <a:off x="4627659" y="6528021"/>
            <a:ext cx="4110823"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9" name="Slide Number Placeholder 4"/>
          <p:cNvSpPr txBox="1">
            <a:spLocks/>
          </p:cNvSpPr>
          <p:nvPr/>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rPr>
              <a:t>12/</a:t>
            </a:r>
            <a:fld id="{1CE11399-4A38-4A64-913A-03F37ECE4978}" type="slidenum">
              <a:rPr kumimoji="0" lang="en-US" sz="1200" b="0" i="0" u="none" strike="noStrike" kern="1200" cap="none" spc="0" normalizeH="0" baseline="0" noProof="0" smtClean="0">
                <a:ln>
                  <a:noFill/>
                </a:ln>
                <a:solidFill>
                  <a:schemeClr val="bg1">
                    <a:lumMod val="65000"/>
                  </a:scheme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73" r:id="rId11"/>
    <p:sldLayoutId id="2147483674" r:id="rId12"/>
    <p:sldLayoutId id="2147483682" r:id="rId13"/>
    <p:sldLayoutId id="2147483684" r:id="rId14"/>
  </p:sldLayoutIdLst>
  <p:timing>
    <p:tnLst>
      <p:par>
        <p:cTn id="1" dur="indefinite" restart="never" nodeType="tmRoot"/>
      </p:par>
    </p:tnLst>
  </p:timing>
  <p:hf hd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charset="0"/>
        </a:defRPr>
      </a:lvl2pPr>
      <a:lvl3pPr algn="l" rtl="0" fontAlgn="base">
        <a:spcBef>
          <a:spcPct val="0"/>
        </a:spcBef>
        <a:spcAft>
          <a:spcPct val="0"/>
        </a:spcAft>
        <a:defRPr sz="2400">
          <a:solidFill>
            <a:schemeClr val="tx2"/>
          </a:solidFill>
          <a:latin typeface="Arial" charset="0"/>
        </a:defRPr>
      </a:lvl3pPr>
      <a:lvl4pPr algn="l" rtl="0" fontAlgn="base">
        <a:spcBef>
          <a:spcPct val="0"/>
        </a:spcBef>
        <a:spcAft>
          <a:spcPct val="0"/>
        </a:spcAft>
        <a:defRPr sz="2400">
          <a:solidFill>
            <a:schemeClr val="tx2"/>
          </a:solidFill>
          <a:latin typeface="Arial" charset="0"/>
        </a:defRPr>
      </a:lvl4pPr>
      <a:lvl5pPr algn="l" rtl="0" fontAlgn="base">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Font typeface="Arial" charset="0"/>
        <a:buChar char="–"/>
        <a:defRPr sz="1600">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7076" name="Rectangle 4"/>
          <p:cNvSpPr>
            <a:spLocks noGrp="1" noChangeArrowheads="1"/>
          </p:cNvSpPr>
          <p:nvPr>
            <p:ph type="title"/>
          </p:nvPr>
        </p:nvSpPr>
        <p:spPr bwMode="auto">
          <a:xfrm>
            <a:off x="457200" y="201613"/>
            <a:ext cx="8229600" cy="49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Click to edit Master title style</a:t>
            </a:r>
          </a:p>
        </p:txBody>
      </p:sp>
      <p:sp>
        <p:nvSpPr>
          <p:cNvPr id="387077" name="Rectangle 5"/>
          <p:cNvSpPr>
            <a:spLocks noGrp="1" noChangeArrowheads="1"/>
          </p:cNvSpPr>
          <p:nvPr>
            <p:ph type="body" idx="1"/>
          </p:nvPr>
        </p:nvSpPr>
        <p:spPr bwMode="auto">
          <a:xfrm>
            <a:off x="468313" y="836613"/>
            <a:ext cx="8207375" cy="533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p>
        </p:txBody>
      </p:sp>
      <p:pic>
        <p:nvPicPr>
          <p:cNvPr id="387079" name="Picture 7" descr="Untitled-2"/>
          <p:cNvPicPr>
            <a:picLocks noChangeAspect="1" noChangeArrowheads="1"/>
          </p:cNvPicPr>
          <p:nvPr/>
        </p:nvPicPr>
        <p:blipFill>
          <a:blip r:embed="rId15" cstate="print"/>
          <a:srcRect t="32707" b="32707"/>
          <a:stretch>
            <a:fillRect/>
          </a:stretch>
        </p:blipFill>
        <p:spPr bwMode="auto">
          <a:xfrm>
            <a:off x="461963" y="730250"/>
            <a:ext cx="8229600" cy="68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7" r:id="rId12"/>
    <p:sldLayoutId id="2147483678" r:id="rId13"/>
  </p:sldLayoutIdLst>
  <p:timing>
    <p:tnLst>
      <p:par>
        <p:cTn id="1" dur="indefinite" restart="never" nodeType="tmRoot"/>
      </p:par>
    </p:tnLst>
  </p:timing>
  <p:hf hd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charset="0"/>
        </a:defRPr>
      </a:lvl2pPr>
      <a:lvl3pPr algn="l" rtl="0" fontAlgn="base">
        <a:spcBef>
          <a:spcPct val="0"/>
        </a:spcBef>
        <a:spcAft>
          <a:spcPct val="0"/>
        </a:spcAft>
        <a:defRPr sz="2400">
          <a:solidFill>
            <a:schemeClr val="tx2"/>
          </a:solidFill>
          <a:latin typeface="Arial" charset="0"/>
        </a:defRPr>
      </a:lvl3pPr>
      <a:lvl4pPr algn="l" rtl="0" fontAlgn="base">
        <a:spcBef>
          <a:spcPct val="0"/>
        </a:spcBef>
        <a:spcAft>
          <a:spcPct val="0"/>
        </a:spcAft>
        <a:defRPr sz="2400">
          <a:solidFill>
            <a:schemeClr val="tx2"/>
          </a:solidFill>
          <a:latin typeface="Arial" charset="0"/>
        </a:defRPr>
      </a:lvl4pPr>
      <a:lvl5pPr algn="l" rtl="0" fontAlgn="base">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Font typeface="Arial" charset="0"/>
        <a:buChar char="–"/>
        <a:defRPr sz="1600">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3B093-26EE-4713-A1B2-A7802269D781}" type="datetimeFigureOut">
              <a:rPr lang="en-US" smtClean="0"/>
              <a:pPr/>
              <a:t>12/10/2010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4A6F9-032E-4700-8EA6-5362AB1B2A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7.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3.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C:\Users\roger\Documents\Lectures\Ad%20Hoc%20and%20Sensor%20Networks%20HS09\asn\lectures\underwater%20movie.avi"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4.xml"/><Relationship Id="rId7" Type="http://schemas.openxmlformats.org/officeDocument/2006/relationships/image" Target="../media/image2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image" Target="../media/image22.jpe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6.xml"/><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6.xml"/><Relationship Id="rId5" Type="http://schemas.openxmlformats.org/officeDocument/2006/relationships/image" Target="../media/image32.jpeg"/><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4.emf"/></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image" Target="../media/image39.emf"/><Relationship Id="rId4"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3" name="Picture 7" descr="whitedunes copy"/>
          <p:cNvPicPr>
            <a:picLocks noChangeAspect="1" noChangeArrowheads="1"/>
          </p:cNvPicPr>
          <p:nvPr/>
        </p:nvPicPr>
        <p:blipFill>
          <a:blip r:embed="rId4" cstate="print"/>
          <a:srcRect/>
          <a:stretch>
            <a:fillRect/>
          </a:stretch>
        </p:blipFill>
        <p:spPr bwMode="auto">
          <a:xfrm>
            <a:off x="0" y="346075"/>
            <a:ext cx="9144000" cy="6178550"/>
          </a:xfrm>
          <a:prstGeom prst="rect">
            <a:avLst/>
          </a:prstGeom>
          <a:noFill/>
        </p:spPr>
      </p:pic>
      <p:pic>
        <p:nvPicPr>
          <p:cNvPr id="188421" name="Picture 5" descr="ethlogo"/>
          <p:cNvPicPr>
            <a:picLocks noChangeAspect="1" noChangeArrowheads="1"/>
          </p:cNvPicPr>
          <p:nvPr/>
        </p:nvPicPr>
        <p:blipFill>
          <a:blip r:embed="rId5" cstate="print"/>
          <a:srcRect/>
          <a:stretch>
            <a:fillRect/>
          </a:stretch>
        </p:blipFill>
        <p:spPr bwMode="auto">
          <a:xfrm>
            <a:off x="-647700" y="6019800"/>
            <a:ext cx="2830513" cy="790575"/>
          </a:xfrm>
          <a:prstGeom prst="rect">
            <a:avLst/>
          </a:prstGeom>
          <a:noFill/>
        </p:spPr>
      </p:pic>
      <p:sp>
        <p:nvSpPr>
          <p:cNvPr id="188420" name="Rectangle 4"/>
          <p:cNvSpPr>
            <a:spLocks noGrp="1" noChangeArrowheads="1"/>
          </p:cNvSpPr>
          <p:nvPr>
            <p:ph type="ctrTitle"/>
          </p:nvPr>
        </p:nvSpPr>
        <p:spPr>
          <a:xfrm>
            <a:off x="387350" y="1068388"/>
            <a:ext cx="8315325" cy="1435100"/>
          </a:xfrm>
        </p:spPr>
        <p:txBody>
          <a:bodyPr/>
          <a:lstStyle/>
          <a:p>
            <a:pPr algn="r"/>
            <a:r>
              <a:rPr lang="en-US" sz="4100" dirty="0" smtClean="0">
                <a:solidFill>
                  <a:schemeClr val="bg1"/>
                </a:solidFill>
              </a:rPr>
              <a:t>Capacity</a:t>
            </a:r>
            <a:r>
              <a:rPr lang="en-US" sz="400" dirty="0">
                <a:solidFill>
                  <a:schemeClr val="bg1"/>
                </a:solidFill>
              </a:rPr>
              <a:t/>
            </a:r>
            <a:br>
              <a:rPr lang="en-US" sz="400" dirty="0">
                <a:solidFill>
                  <a:schemeClr val="bg1"/>
                </a:solidFill>
              </a:rPr>
            </a:br>
            <a:r>
              <a:rPr lang="en-US" dirty="0" smtClean="0">
                <a:solidFill>
                  <a:schemeClr val="bg1"/>
                </a:solidFill>
              </a:rPr>
              <a:t>Chapter 12</a:t>
            </a:r>
            <a:endParaRPr lang="de-CH" dirty="0">
              <a:solidFill>
                <a:schemeClr val="bg1"/>
              </a:solidFill>
            </a:endParaRPr>
          </a:p>
        </p:txBody>
      </p:sp>
      <p:sp>
        <p:nvSpPr>
          <p:cNvPr id="5" name="TextBox 4"/>
          <p:cNvSpPr txBox="1"/>
          <p:nvPr>
            <p:custDataLst>
              <p:tags r:id="rId1"/>
            </p:custDataLst>
          </p:nvPr>
        </p:nvSpPr>
        <p:spPr>
          <a:xfrm>
            <a:off x="0" y="7112000"/>
            <a:ext cx="9144000" cy="1200329"/>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MI10"/>
              </a:rPr>
              <a:t>A</a:t>
            </a:r>
            <a:r>
              <a:rPr lang="en-US" smtClean="0">
                <a:latin typeface="CMMI7"/>
              </a:rPr>
              <a:t>A</a:t>
            </a:r>
            <a:r>
              <a:rPr lang="en-US" smtClean="0">
                <a:latin typeface="CMR10"/>
              </a:rPr>
              <a:t>A</a:t>
            </a:r>
            <a:r>
              <a:rPr lang="en-US" smtClean="0">
                <a:latin typeface="CMR7"/>
              </a:rPr>
              <a:t>A</a:t>
            </a:r>
            <a:r>
              <a:rPr lang="en-US" smtClean="0">
                <a:latin typeface="CMSY7"/>
              </a:rPr>
              <a:t>A</a:t>
            </a:r>
            <a:r>
              <a:rPr lang="en-US" smtClean="0">
                <a:latin typeface="CMSY10"/>
              </a:rPr>
              <a:t>A</a:t>
            </a:r>
            <a:r>
              <a:rPr lang="en-US" smtClean="0">
                <a:latin typeface="CMMI5"/>
              </a:rPr>
              <a:t>A</a:t>
            </a:r>
            <a:r>
              <a:rPr lang="en-US" smtClean="0">
                <a:latin typeface="CMR5"/>
              </a:rPr>
              <a:t>A</a:t>
            </a:r>
            <a:r>
              <a:rPr lang="en-US" smtClean="0">
                <a:latin typeface="CMSY5"/>
              </a:rPr>
              <a:t>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SINR Discussion</a:t>
            </a:r>
            <a:endParaRPr lang="en-US" dirty="0"/>
          </a:p>
        </p:txBody>
      </p:sp>
      <p:sp>
        <p:nvSpPr>
          <p:cNvPr id="3" name="Content Placeholder 2"/>
          <p:cNvSpPr>
            <a:spLocks noGrp="1"/>
          </p:cNvSpPr>
          <p:nvPr>
            <p:ph idx="1"/>
          </p:nvPr>
        </p:nvSpPr>
        <p:spPr>
          <a:xfrm>
            <a:off x="468313" y="836613"/>
            <a:ext cx="8259308" cy="5337175"/>
          </a:xfrm>
        </p:spPr>
        <p:txBody>
          <a:bodyPr/>
          <a:lstStyle/>
          <a:p>
            <a:pPr>
              <a:buNone/>
            </a:pPr>
            <a:endParaRPr lang="en-US" dirty="0" smtClean="0"/>
          </a:p>
          <a:p>
            <a:pPr>
              <a:buNone/>
            </a:pPr>
            <a:r>
              <a:rPr lang="en-US" dirty="0" smtClean="0"/>
              <a:t>+	In contrast to other low-layer models such as PM the SINR model allows for interference that does sum up. This is certainly closer to reality. However, SINR is not reality. In reality, e.g., competing transmissions may even cancel themselves, and produce less interference. In that sense the SINR model is pessimistic (interference summing up) and optimistic (if we remove the “I” from the SINR model, we have a UDG, which we know is not correct) at the same time.</a:t>
            </a:r>
          </a:p>
          <a:p>
            <a:endParaRPr lang="en-US" dirty="0" smtClean="0"/>
          </a:p>
          <a:p>
            <a:pPr>
              <a:buNone/>
            </a:pPr>
            <a:r>
              <a:rPr lang="en-US" dirty="0" smtClean="0"/>
              <a:t>–	SINR is “complicated”, hard to analyze</a:t>
            </a:r>
          </a:p>
          <a:p>
            <a:pPr>
              <a:buNone/>
            </a:pPr>
            <a:r>
              <a:rPr lang="en-US" dirty="0" smtClean="0"/>
              <a:t>–	Similarly as PM, SINR </a:t>
            </a:r>
            <a:r>
              <a:rPr lang="en-US" dirty="0" smtClean="0">
                <a:solidFill>
                  <a:srgbClr val="FF0000"/>
                </a:solidFill>
              </a:rPr>
              <a:t>does not really allow for distributed algorithms</a:t>
            </a:r>
          </a:p>
          <a:p>
            <a:pPr>
              <a:buNone/>
            </a:pPr>
            <a:r>
              <a:rPr lang="en-US" dirty="0" smtClean="0"/>
              <a:t>–	Also, in reality, e.g. the signal fluctuates over time. Some of these issues are captured by more complicated fading channel models.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SINR</a:t>
            </a:r>
            <a:endParaRPr lang="en-US" dirty="0"/>
          </a:p>
        </p:txBody>
      </p:sp>
      <p:sp>
        <p:nvSpPr>
          <p:cNvPr id="3" name="Content Placeholder 2"/>
          <p:cNvSpPr>
            <a:spLocks noGrp="1"/>
          </p:cNvSpPr>
          <p:nvPr>
            <p:ph idx="1"/>
          </p:nvPr>
        </p:nvSpPr>
        <p:spPr/>
        <p:txBody>
          <a:bodyPr/>
          <a:lstStyle/>
          <a:p>
            <a:endParaRPr lang="en-US" dirty="0" smtClean="0"/>
          </a:p>
          <a:p>
            <a:r>
              <a:rPr lang="en-US" dirty="0" smtClean="0"/>
              <a:t>Often there is more than a single threshold </a:t>
            </a:r>
            <a:r>
              <a:rPr lang="en-US" b="1" dirty="0" smtClean="0">
                <a:latin typeface="cmmi10"/>
              </a:rPr>
              <a:t>¯</a:t>
            </a:r>
            <a:r>
              <a:rPr lang="en-US" dirty="0" smtClean="0"/>
              <a:t>, that decides whether reception is possible or not. In many networks, a </a:t>
            </a:r>
            <a:r>
              <a:rPr lang="en-US" dirty="0" smtClean="0">
                <a:solidFill>
                  <a:srgbClr val="FF0000"/>
                </a:solidFill>
              </a:rPr>
              <a:t>higher S/N ratio </a:t>
            </a:r>
            <a:r>
              <a:rPr lang="en-US" dirty="0" smtClean="0"/>
              <a:t>allows for more advanced modulation and coding techniques, allowing for </a:t>
            </a:r>
            <a:r>
              <a:rPr lang="en-US" dirty="0" smtClean="0">
                <a:solidFill>
                  <a:srgbClr val="FF0000"/>
                </a:solidFill>
              </a:rPr>
              <a:t>higher throughput </a:t>
            </a:r>
            <a:r>
              <a:rPr lang="en-US" dirty="0" smtClean="0"/>
              <a:t>(e.g. Wireless LAN 802.11)</a:t>
            </a:r>
          </a:p>
          <a:p>
            <a:endParaRPr lang="en-US" dirty="0" smtClean="0"/>
          </a:p>
          <a:p>
            <a:r>
              <a:rPr lang="en-US" dirty="0" smtClean="0"/>
              <a:t>However, even more is possible: For example, assume that a receiver is receiving two signals, signal </a:t>
            </a:r>
            <a:r>
              <a:rPr lang="en-US" i="1" dirty="0" smtClean="0">
                <a:latin typeface="Arial"/>
              </a:rPr>
              <a:t>S</a:t>
            </a:r>
            <a:r>
              <a:rPr lang="en-US" baseline="-25000" dirty="0" smtClean="0">
                <a:latin typeface="Arial"/>
              </a:rPr>
              <a:t>1</a:t>
            </a:r>
            <a:r>
              <a:rPr lang="en-US" dirty="0" smtClean="0"/>
              <a:t> being much stronger than signal </a:t>
            </a:r>
            <a:r>
              <a:rPr lang="en-US" i="1" dirty="0" smtClean="0">
                <a:latin typeface="Arial"/>
              </a:rPr>
              <a:t>S</a:t>
            </a:r>
            <a:r>
              <a:rPr lang="en-US" baseline="-25000" dirty="0" smtClean="0">
                <a:latin typeface="Arial"/>
              </a:rPr>
              <a:t>2</a:t>
            </a:r>
            <a:r>
              <a:rPr lang="en-US" dirty="0" smtClean="0"/>
              <a:t>. Then </a:t>
            </a:r>
            <a:r>
              <a:rPr lang="en-US" i="1" dirty="0" smtClean="0">
                <a:latin typeface="Arial"/>
              </a:rPr>
              <a:t>S</a:t>
            </a:r>
            <a:r>
              <a:rPr lang="en-US" baseline="-25000" dirty="0" smtClean="0">
                <a:latin typeface="Arial"/>
              </a:rPr>
              <a:t>2</a:t>
            </a:r>
            <a:r>
              <a:rPr lang="en-US" dirty="0" smtClean="0"/>
              <a:t> has a terrible S/N ratio. However, we might be able to </a:t>
            </a:r>
            <a:r>
              <a:rPr lang="en-US" dirty="0" smtClean="0">
                <a:solidFill>
                  <a:srgbClr val="FF0000"/>
                </a:solidFill>
              </a:rPr>
              <a:t>“subtract”</a:t>
            </a:r>
            <a:r>
              <a:rPr lang="en-US" dirty="0" smtClean="0"/>
              <a:t> the strong </a:t>
            </a:r>
            <a:r>
              <a:rPr lang="en-US" i="1" dirty="0" smtClean="0">
                <a:latin typeface="Arial"/>
              </a:rPr>
              <a:t>S</a:t>
            </a:r>
            <a:r>
              <a:rPr lang="en-US" baseline="-25000" dirty="0" smtClean="0">
                <a:latin typeface="Arial"/>
              </a:rPr>
              <a:t>1</a:t>
            </a:r>
            <a:r>
              <a:rPr lang="en-US" dirty="0" smtClean="0"/>
              <a:t> from the total signal, and with “</a:t>
            </a:r>
            <a:r>
              <a:rPr lang="en-US" i="1" dirty="0" smtClean="0"/>
              <a:t>S</a:t>
            </a:r>
            <a:r>
              <a:rPr lang="en-US" dirty="0" smtClean="0"/>
              <a:t> – </a:t>
            </a:r>
            <a:r>
              <a:rPr lang="en-US" i="1" dirty="0" smtClean="0">
                <a:latin typeface="Arial"/>
              </a:rPr>
              <a:t>S</a:t>
            </a:r>
            <a:r>
              <a:rPr lang="en-US" baseline="-25000" dirty="0" smtClean="0">
                <a:latin typeface="Arial"/>
              </a:rPr>
              <a:t>1</a:t>
            </a:r>
            <a:r>
              <a:rPr lang="en-US" dirty="0" smtClean="0"/>
              <a:t> </a:t>
            </a:r>
            <a:r>
              <a:rPr lang="de-CH" dirty="0" smtClean="0"/>
              <a:t>=</a:t>
            </a:r>
            <a:r>
              <a:rPr lang="en-US" dirty="0" smtClean="0"/>
              <a:t> </a:t>
            </a:r>
            <a:r>
              <a:rPr lang="en-US" i="1" dirty="0" smtClean="0">
                <a:latin typeface="Arial"/>
              </a:rPr>
              <a:t>S</a:t>
            </a:r>
            <a:r>
              <a:rPr lang="en-US" baseline="-25000" dirty="0" smtClean="0">
                <a:latin typeface="Arial"/>
              </a:rPr>
              <a:t>2</a:t>
            </a:r>
            <a:r>
              <a:rPr lang="en-US" dirty="0" smtClean="0"/>
              <a:t>” also get </a:t>
            </a:r>
            <a:r>
              <a:rPr lang="en-US" i="1" dirty="0" smtClean="0">
                <a:latin typeface="Arial"/>
              </a:rPr>
              <a:t>S</a:t>
            </a:r>
            <a:r>
              <a:rPr lang="en-US" baseline="-25000" dirty="0" smtClean="0">
                <a:latin typeface="Arial"/>
              </a:rPr>
              <a:t>2</a:t>
            </a:r>
            <a:r>
              <a:rPr lang="en-US" dirty="0" smtClean="0"/>
              <a:t>.</a:t>
            </a:r>
          </a:p>
          <a:p>
            <a:endParaRPr lang="en-US" dirty="0" smtClean="0"/>
          </a:p>
          <a:p>
            <a:r>
              <a:rPr lang="en-US" dirty="0" smtClean="0"/>
              <a:t>These are just two examples of how to get more than you expect.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title"/>
          </p:nvPr>
        </p:nvSpPr>
        <p:spPr>
          <a:xfrm>
            <a:off x="457200" y="201613"/>
            <a:ext cx="8401050" cy="490537"/>
          </a:xfrm>
        </p:spPr>
        <p:txBody>
          <a:bodyPr/>
          <a:lstStyle/>
          <a:p>
            <a:r>
              <a:rPr lang="en-US" dirty="0" smtClean="0"/>
              <a:t>Model Overview</a:t>
            </a:r>
            <a:endParaRPr lang="en-US" sz="1400" dirty="0"/>
          </a:p>
        </p:txBody>
      </p:sp>
      <p:pic>
        <p:nvPicPr>
          <p:cNvPr id="1552387" name="Picture 3"/>
          <p:cNvPicPr>
            <a:picLocks noChangeAspect="1" noChangeArrowheads="1"/>
          </p:cNvPicPr>
          <p:nvPr/>
        </p:nvPicPr>
        <p:blipFill>
          <a:blip r:embed="rId3" cstate="print"/>
          <a:srcRect/>
          <a:stretch>
            <a:fillRect/>
          </a:stretch>
        </p:blipFill>
        <p:spPr bwMode="auto">
          <a:xfrm>
            <a:off x="384175" y="1062476"/>
            <a:ext cx="8350250" cy="3698875"/>
          </a:xfrm>
          <a:prstGeom prst="rect">
            <a:avLst/>
          </a:prstGeom>
          <a:noFill/>
          <a:ln w="25400" algn="ctr">
            <a:noFill/>
            <a:miter lim="800000"/>
            <a:headEnd/>
            <a:tailEnd/>
          </a:ln>
          <a:effectLst/>
        </p:spPr>
      </p:pic>
      <p:sp>
        <p:nvSpPr>
          <p:cNvPr id="1552388" name="Rectangle 4"/>
          <p:cNvSpPr>
            <a:spLocks noGrp="1" noChangeArrowheads="1"/>
          </p:cNvSpPr>
          <p:nvPr>
            <p:ph type="body" idx="1"/>
          </p:nvPr>
        </p:nvSpPr>
        <p:spPr>
          <a:xfrm>
            <a:off x="468313" y="836613"/>
            <a:ext cx="8545512" cy="5289550"/>
          </a:xfrm>
        </p:spPr>
        <p:txBody>
          <a:bodyPr/>
          <a:lstStyle/>
          <a:p>
            <a:endParaRPr lang="en-US" dirty="0"/>
          </a:p>
          <a:p>
            <a:pPr>
              <a:buFontTx/>
              <a:buNone/>
            </a:pPr>
            <a:endParaRPr lang="en-US" dirty="0"/>
          </a:p>
          <a:p>
            <a:pPr>
              <a:buFontTx/>
              <a:buNone/>
            </a:pPr>
            <a:endParaRPr lang="en-US" dirty="0"/>
          </a:p>
          <a:p>
            <a:pPr>
              <a:buFontTx/>
              <a:buNone/>
            </a:pPr>
            <a:endParaRPr lang="en-US" dirty="0"/>
          </a:p>
          <a:p>
            <a:pPr>
              <a:buFontTx/>
              <a:buNone/>
            </a:pPr>
            <a:endParaRPr lang="en-US" dirty="0"/>
          </a:p>
          <a:p>
            <a:pPr>
              <a:buFontTx/>
              <a:buNone/>
            </a:pPr>
            <a:endParaRPr lang="en-US" dirty="0"/>
          </a:p>
          <a:p>
            <a:pPr>
              <a:buFontTx/>
              <a:buNone/>
            </a:pPr>
            <a:endParaRPr lang="en-US" dirty="0"/>
          </a:p>
          <a:p>
            <a:pPr>
              <a:buFontTx/>
              <a:buNone/>
            </a:pPr>
            <a:endParaRPr lang="en-US" dirty="0"/>
          </a:p>
          <a:p>
            <a:pPr>
              <a:buFontTx/>
              <a:buNone/>
            </a:pPr>
            <a:endParaRPr lang="en-US" dirty="0"/>
          </a:p>
          <a:p>
            <a:pPr>
              <a:buFontTx/>
              <a:buNone/>
            </a:pPr>
            <a:endParaRPr lang="en-US" dirty="0"/>
          </a:p>
          <a:p>
            <a:pPr>
              <a:buFontTx/>
              <a:buNone/>
            </a:pPr>
            <a:endParaRPr lang="en-US" dirty="0"/>
          </a:p>
          <a:p>
            <a:endParaRPr lang="en-US" dirty="0" smtClean="0"/>
          </a:p>
          <a:p>
            <a:r>
              <a:rPr lang="en-US" dirty="0" smtClean="0"/>
              <a:t>Try </a:t>
            </a:r>
            <a:r>
              <a:rPr lang="en-US" dirty="0"/>
              <a:t>to proof </a:t>
            </a:r>
            <a:r>
              <a:rPr lang="en-US" dirty="0">
                <a:solidFill>
                  <a:srgbClr val="FF0000"/>
                </a:solidFill>
              </a:rPr>
              <a:t>correctness</a:t>
            </a:r>
            <a:r>
              <a:rPr lang="en-US" dirty="0"/>
              <a:t> in an as “high” as possible model</a:t>
            </a:r>
          </a:p>
          <a:p>
            <a:r>
              <a:rPr lang="en-US" dirty="0"/>
              <a:t>For </a:t>
            </a:r>
            <a:r>
              <a:rPr lang="en-US" dirty="0">
                <a:solidFill>
                  <a:srgbClr val="FF0000"/>
                </a:solidFill>
              </a:rPr>
              <a:t>efficiency</a:t>
            </a:r>
            <a:r>
              <a:rPr lang="en-US" dirty="0"/>
              <a:t>, a more optimistic (“lower”) model </a:t>
            </a:r>
            <a:r>
              <a:rPr lang="en-US" dirty="0" smtClean="0"/>
              <a:t>is fine</a:t>
            </a:r>
          </a:p>
          <a:p>
            <a:r>
              <a:rPr lang="en-US" dirty="0" smtClean="0">
                <a:solidFill>
                  <a:srgbClr val="FF0000"/>
                </a:solidFill>
              </a:rPr>
              <a:t>Lower bounds </a:t>
            </a:r>
            <a:r>
              <a:rPr lang="en-US" dirty="0" smtClean="0"/>
              <a:t>should be proved in “low” models.</a:t>
            </a:r>
          </a:p>
        </p:txBody>
      </p:sp>
      <p:sp>
        <p:nvSpPr>
          <p:cNvPr id="5" name="Rectangle 2"/>
          <p:cNvSpPr txBox="1">
            <a:spLocks noChangeArrowheads="1"/>
          </p:cNvSpPr>
          <p:nvPr/>
        </p:nvSpPr>
        <p:spPr bwMode="auto">
          <a:xfrm>
            <a:off x="3732367" y="664570"/>
            <a:ext cx="5075207" cy="49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chemeClr val="tx2"/>
                </a:solidFill>
                <a:effectLst/>
                <a:uLnTx/>
                <a:uFillTx/>
                <a:latin typeface="+mj-lt"/>
                <a:ea typeface="+mj-ea"/>
                <a:cs typeface="+mj-cs"/>
              </a:rPr>
              <a:t>[Algorithmic Models for Sensor Networks, Schmid et al., 2006]</a:t>
            </a:r>
            <a:endParaRPr kumimoji="0" lang="en-US" sz="1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Measures for Network Capacity</a:t>
            </a:r>
            <a:endParaRPr lang="en-US" dirty="0"/>
          </a:p>
        </p:txBody>
      </p:sp>
      <p:sp>
        <p:nvSpPr>
          <p:cNvPr id="95235" name="Rectangle 3"/>
          <p:cNvSpPr>
            <a:spLocks noGrp="1" noChangeArrowheads="1"/>
          </p:cNvSpPr>
          <p:nvPr>
            <p:ph idx="1"/>
          </p:nvPr>
        </p:nvSpPr>
        <p:spPr/>
        <p:txBody>
          <a:bodyPr/>
          <a:lstStyle/>
          <a:p>
            <a:endParaRPr lang="en-US" sz="2400" dirty="0" smtClean="0">
              <a:solidFill>
                <a:srgbClr val="FF3300"/>
              </a:solidFill>
            </a:endParaRPr>
          </a:p>
          <a:p>
            <a:r>
              <a:rPr lang="en-US" dirty="0" smtClean="0">
                <a:solidFill>
                  <a:srgbClr val="FF3300"/>
                </a:solidFill>
              </a:rPr>
              <a:t>Throughput capacity</a:t>
            </a:r>
            <a:endParaRPr lang="en-US" dirty="0"/>
          </a:p>
          <a:p>
            <a:pPr lvl="1"/>
            <a:r>
              <a:rPr lang="en-US" sz="2000" dirty="0"/>
              <a:t>Number of successful packets delivered per </a:t>
            </a:r>
            <a:r>
              <a:rPr lang="en-US" sz="2000" dirty="0" smtClean="0"/>
              <a:t>time</a:t>
            </a:r>
            <a:endParaRPr lang="en-US" sz="2000" dirty="0"/>
          </a:p>
          <a:p>
            <a:pPr lvl="1"/>
            <a:r>
              <a:rPr lang="en-US" sz="2000" dirty="0"/>
              <a:t>Dependent on the traffic pattern</a:t>
            </a:r>
          </a:p>
          <a:p>
            <a:pPr lvl="1"/>
            <a:r>
              <a:rPr lang="en-US" sz="2000" i="1" dirty="0" smtClean="0"/>
              <a:t>E.g.: What </a:t>
            </a:r>
            <a:r>
              <a:rPr lang="en-US" sz="2000" i="1" dirty="0"/>
              <a:t>is the maximum achievable, over all protocols, for a random node distribution and a random destination for each source?</a:t>
            </a:r>
          </a:p>
          <a:p>
            <a:endParaRPr lang="en-US" dirty="0" smtClean="0">
              <a:solidFill>
                <a:srgbClr val="FF3300"/>
              </a:solidFill>
            </a:endParaRPr>
          </a:p>
          <a:p>
            <a:r>
              <a:rPr lang="en-US" dirty="0" smtClean="0">
                <a:solidFill>
                  <a:srgbClr val="FF3300"/>
                </a:solidFill>
              </a:rPr>
              <a:t>Transport capacity </a:t>
            </a:r>
            <a:endParaRPr lang="en-US" dirty="0"/>
          </a:p>
          <a:p>
            <a:pPr lvl="1"/>
            <a:r>
              <a:rPr lang="en-US" sz="2000" dirty="0"/>
              <a:t>Network transports one </a:t>
            </a:r>
            <a:r>
              <a:rPr lang="en-US" sz="2000" dirty="0">
                <a:solidFill>
                  <a:srgbClr val="FF3300"/>
                </a:solidFill>
              </a:rPr>
              <a:t>bit-meter</a:t>
            </a:r>
            <a:r>
              <a:rPr lang="en-US" sz="2000" dirty="0"/>
              <a:t> when one bit has been transported a distance of one meter</a:t>
            </a:r>
          </a:p>
          <a:p>
            <a:pPr lvl="1"/>
            <a:r>
              <a:rPr lang="en-US" sz="2000" dirty="0"/>
              <a:t>Number of bit-meters transported per second</a:t>
            </a:r>
          </a:p>
          <a:p>
            <a:pPr lvl="1"/>
            <a:r>
              <a:rPr lang="en-US" sz="2000" i="1" dirty="0"/>
              <a:t>What is the maximum achievable, over all node locations, </a:t>
            </a:r>
            <a:r>
              <a:rPr lang="en-US" sz="2000" i="1" dirty="0" smtClean="0"/>
              <a:t/>
            </a:r>
            <a:br>
              <a:rPr lang="en-US" sz="2000" i="1" dirty="0" smtClean="0"/>
            </a:br>
            <a:r>
              <a:rPr lang="en-US" sz="2000" i="1" dirty="0" smtClean="0"/>
              <a:t>and </a:t>
            </a:r>
            <a:r>
              <a:rPr lang="en-US" sz="2000" i="1" dirty="0"/>
              <a:t>all traffic patterns, and all protocols?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a:t>Transport </a:t>
            </a:r>
            <a:r>
              <a:rPr lang="en-US" dirty="0" smtClean="0"/>
              <a:t>Capacity</a:t>
            </a:r>
            <a:endParaRPr lang="en-US" dirty="0"/>
          </a:p>
        </p:txBody>
      </p:sp>
      <p:sp>
        <p:nvSpPr>
          <p:cNvPr id="97283" name="Rectangle 3"/>
          <p:cNvSpPr>
            <a:spLocks noGrp="1" noChangeArrowheads="1"/>
          </p:cNvSpPr>
          <p:nvPr>
            <p:ph idx="1"/>
          </p:nvPr>
        </p:nvSpPr>
        <p:spPr/>
        <p:txBody>
          <a:bodyPr/>
          <a:lstStyle/>
          <a:p>
            <a:pPr>
              <a:lnSpc>
                <a:spcPct val="90000"/>
              </a:lnSpc>
            </a:pPr>
            <a:endParaRPr lang="en-US" i="1" dirty="0" smtClean="0"/>
          </a:p>
          <a:p>
            <a:pPr>
              <a:lnSpc>
                <a:spcPct val="90000"/>
              </a:lnSpc>
            </a:pPr>
            <a:r>
              <a:rPr lang="en-US" i="1" dirty="0" smtClean="0"/>
              <a:t>n</a:t>
            </a:r>
            <a:r>
              <a:rPr lang="en-US" dirty="0" smtClean="0"/>
              <a:t> </a:t>
            </a:r>
            <a:r>
              <a:rPr lang="en-US" dirty="0"/>
              <a:t>nodes are arbitrarily located in a unit disk</a:t>
            </a:r>
          </a:p>
          <a:p>
            <a:pPr>
              <a:lnSpc>
                <a:spcPct val="90000"/>
              </a:lnSpc>
            </a:pPr>
            <a:endParaRPr lang="en-US" dirty="0" smtClean="0"/>
          </a:p>
          <a:p>
            <a:pPr>
              <a:lnSpc>
                <a:spcPct val="90000"/>
              </a:lnSpc>
            </a:pPr>
            <a:r>
              <a:rPr lang="en-US" dirty="0" smtClean="0"/>
              <a:t>We </a:t>
            </a:r>
            <a:r>
              <a:rPr lang="en-US" dirty="0"/>
              <a:t>adopt the </a:t>
            </a:r>
            <a:r>
              <a:rPr lang="en-US" dirty="0" smtClean="0">
                <a:solidFill>
                  <a:srgbClr val="FF0000"/>
                </a:solidFill>
              </a:rPr>
              <a:t>protocol model </a:t>
            </a:r>
            <a:r>
              <a:rPr lang="en-US" dirty="0" smtClean="0">
                <a:solidFill>
                  <a:schemeClr val="tx1"/>
                </a:solidFill>
              </a:rPr>
              <a:t>with </a:t>
            </a:r>
            <a:r>
              <a:rPr lang="en-US" i="1" dirty="0" smtClean="0">
                <a:solidFill>
                  <a:schemeClr val="tx1"/>
                </a:solidFill>
              </a:rPr>
              <a:t>R</a:t>
            </a:r>
            <a:r>
              <a:rPr lang="en-US" dirty="0" smtClean="0">
                <a:solidFill>
                  <a:schemeClr val="tx1"/>
                </a:solidFill>
              </a:rPr>
              <a:t>=2, </a:t>
            </a:r>
            <a:r>
              <a:rPr lang="en-US" dirty="0" smtClean="0"/>
              <a:t>that is a transmission is successful if and only if the sender is at least a factor 2 closer than any interfering transmitter. In other words, each node transmits with the same power, and transmissions are in synchronized slots.</a:t>
            </a:r>
          </a:p>
          <a:p>
            <a:pPr>
              <a:lnSpc>
                <a:spcPct val="90000"/>
              </a:lnSpc>
            </a:pPr>
            <a:endParaRPr lang="en-US" dirty="0" smtClean="0"/>
          </a:p>
          <a:p>
            <a:pPr>
              <a:lnSpc>
                <a:spcPct val="90000"/>
              </a:lnSpc>
            </a:pPr>
            <a:r>
              <a:rPr lang="en-US" dirty="0" smtClean="0"/>
              <a:t>What configuration and traffic pattern will yield the highest </a:t>
            </a:r>
            <a:br>
              <a:rPr lang="en-US" dirty="0" smtClean="0"/>
            </a:br>
            <a:r>
              <a:rPr lang="en-US" dirty="0" smtClean="0"/>
              <a:t>transport capacity?</a:t>
            </a:r>
          </a:p>
          <a:p>
            <a:pPr>
              <a:lnSpc>
                <a:spcPct val="90000"/>
              </a:lnSpc>
            </a:pPr>
            <a:endParaRPr lang="en-US" dirty="0" smtClean="0"/>
          </a:p>
          <a:p>
            <a:pPr>
              <a:lnSpc>
                <a:spcPct val="90000"/>
              </a:lnSpc>
            </a:pPr>
            <a:r>
              <a:rPr lang="en-US" dirty="0" smtClean="0"/>
              <a:t>Idea: Distribute </a:t>
            </a:r>
            <a:r>
              <a:rPr lang="en-US" i="1" dirty="0" smtClean="0"/>
              <a:t>n</a:t>
            </a:r>
            <a:r>
              <a:rPr lang="en-US" dirty="0" smtClean="0"/>
              <a:t>/2 senders uniformly in the unit disk. Place the </a:t>
            </a:r>
            <a:r>
              <a:rPr lang="en-US" i="1" dirty="0" smtClean="0"/>
              <a:t>n</a:t>
            </a:r>
            <a:r>
              <a:rPr lang="en-US" dirty="0" smtClean="0"/>
              <a:t>/2 receivers just close enough to senders so as to satisfy the threshold. </a:t>
            </a:r>
          </a:p>
          <a:p>
            <a:pPr>
              <a:lnSpc>
                <a:spcPct val="90000"/>
              </a:lnSpc>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3" name="Oval 7"/>
          <p:cNvSpPr>
            <a:spLocks noChangeArrowheads="1"/>
          </p:cNvSpPr>
          <p:nvPr/>
        </p:nvSpPr>
        <p:spPr bwMode="auto">
          <a:xfrm>
            <a:off x="2091262" y="1312319"/>
            <a:ext cx="4648200" cy="4495800"/>
          </a:xfrm>
          <a:prstGeom prst="ellipse">
            <a:avLst/>
          </a:prstGeom>
          <a:noFill/>
          <a:ln w="28575">
            <a:solidFill>
              <a:schemeClr val="tx1"/>
            </a:solidFill>
            <a:round/>
            <a:headEnd/>
            <a:tailEnd/>
          </a:ln>
          <a:effectLst/>
        </p:spPr>
        <p:txBody>
          <a:bodyPr wrap="none" anchor="ctr"/>
          <a:lstStyle/>
          <a:p>
            <a:endParaRPr lang="en-US"/>
          </a:p>
        </p:txBody>
      </p:sp>
      <p:grpSp>
        <p:nvGrpSpPr>
          <p:cNvPr id="2" name="Group 222"/>
          <p:cNvGrpSpPr>
            <a:grpSpLocks/>
          </p:cNvGrpSpPr>
          <p:nvPr/>
        </p:nvGrpSpPr>
        <p:grpSpPr bwMode="auto">
          <a:xfrm>
            <a:off x="2091262" y="1312319"/>
            <a:ext cx="4648200" cy="4495800"/>
            <a:chOff x="1392" y="1056"/>
            <a:chExt cx="2928" cy="2832"/>
          </a:xfrm>
        </p:grpSpPr>
        <p:grpSp>
          <p:nvGrpSpPr>
            <p:cNvPr id="3" name="Group 21"/>
            <p:cNvGrpSpPr>
              <a:grpSpLocks/>
            </p:cNvGrpSpPr>
            <p:nvPr/>
          </p:nvGrpSpPr>
          <p:grpSpPr bwMode="auto">
            <a:xfrm>
              <a:off x="1680" y="1056"/>
              <a:ext cx="2352" cy="2832"/>
              <a:chOff x="1680" y="1056"/>
              <a:chExt cx="2352" cy="2832"/>
            </a:xfrm>
          </p:grpSpPr>
          <p:sp>
            <p:nvSpPr>
              <p:cNvPr id="101393" name="Line 17"/>
              <p:cNvSpPr>
                <a:spLocks noChangeShapeType="1"/>
              </p:cNvSpPr>
              <p:nvPr/>
            </p:nvSpPr>
            <p:spPr bwMode="auto">
              <a:xfrm>
                <a:off x="3717" y="1056"/>
                <a:ext cx="0" cy="2832"/>
              </a:xfrm>
              <a:prstGeom prst="line">
                <a:avLst/>
              </a:prstGeom>
              <a:noFill/>
              <a:ln w="19050">
                <a:solidFill>
                  <a:schemeClr val="tx1"/>
                </a:solidFill>
                <a:round/>
                <a:headEnd/>
                <a:tailEnd/>
              </a:ln>
              <a:effectLst/>
            </p:spPr>
            <p:txBody>
              <a:bodyPr wrap="none"/>
              <a:lstStyle/>
              <a:p>
                <a:endParaRPr lang="en-US"/>
              </a:p>
            </p:txBody>
          </p:sp>
          <p:grpSp>
            <p:nvGrpSpPr>
              <p:cNvPr id="4" name="Group 20"/>
              <p:cNvGrpSpPr>
                <a:grpSpLocks/>
              </p:cNvGrpSpPr>
              <p:nvPr/>
            </p:nvGrpSpPr>
            <p:grpSpPr bwMode="auto">
              <a:xfrm>
                <a:off x="1680" y="1056"/>
                <a:ext cx="2352" cy="2832"/>
                <a:chOff x="1680" y="1056"/>
                <a:chExt cx="2352" cy="2832"/>
              </a:xfrm>
            </p:grpSpPr>
            <p:sp>
              <p:nvSpPr>
                <p:cNvPr id="101385" name="Line 9"/>
                <p:cNvSpPr>
                  <a:spLocks noChangeShapeType="1"/>
                </p:cNvSpPr>
                <p:nvPr/>
              </p:nvSpPr>
              <p:spPr bwMode="auto">
                <a:xfrm>
                  <a:off x="2832" y="1056"/>
                  <a:ext cx="0" cy="2832"/>
                </a:xfrm>
                <a:prstGeom prst="line">
                  <a:avLst/>
                </a:prstGeom>
                <a:noFill/>
                <a:ln w="19050">
                  <a:solidFill>
                    <a:schemeClr val="tx1"/>
                  </a:solidFill>
                  <a:round/>
                  <a:headEnd/>
                  <a:tailEnd/>
                </a:ln>
                <a:effectLst/>
              </p:spPr>
              <p:txBody>
                <a:bodyPr wrap="none"/>
                <a:lstStyle/>
                <a:p>
                  <a:endParaRPr lang="en-US"/>
                </a:p>
              </p:txBody>
            </p:sp>
            <p:sp>
              <p:nvSpPr>
                <p:cNvPr id="101386" name="Line 10"/>
                <p:cNvSpPr>
                  <a:spLocks noChangeShapeType="1"/>
                </p:cNvSpPr>
                <p:nvPr/>
              </p:nvSpPr>
              <p:spPr bwMode="auto">
                <a:xfrm>
                  <a:off x="2256" y="1056"/>
                  <a:ext cx="0" cy="2832"/>
                </a:xfrm>
                <a:prstGeom prst="line">
                  <a:avLst/>
                </a:prstGeom>
                <a:noFill/>
                <a:ln w="19050">
                  <a:solidFill>
                    <a:schemeClr val="tx1"/>
                  </a:solidFill>
                  <a:round/>
                  <a:headEnd/>
                  <a:tailEnd/>
                </a:ln>
                <a:effectLst/>
              </p:spPr>
              <p:txBody>
                <a:bodyPr wrap="none"/>
                <a:lstStyle/>
                <a:p>
                  <a:endParaRPr lang="en-US"/>
                </a:p>
              </p:txBody>
            </p:sp>
            <p:sp>
              <p:nvSpPr>
                <p:cNvPr id="101387" name="Line 11"/>
                <p:cNvSpPr>
                  <a:spLocks noChangeShapeType="1"/>
                </p:cNvSpPr>
                <p:nvPr/>
              </p:nvSpPr>
              <p:spPr bwMode="auto">
                <a:xfrm>
                  <a:off x="1968" y="1056"/>
                  <a:ext cx="0" cy="2832"/>
                </a:xfrm>
                <a:prstGeom prst="line">
                  <a:avLst/>
                </a:prstGeom>
                <a:noFill/>
                <a:ln w="19050">
                  <a:solidFill>
                    <a:schemeClr val="tx1"/>
                  </a:solidFill>
                  <a:round/>
                  <a:headEnd/>
                  <a:tailEnd/>
                </a:ln>
                <a:effectLst/>
              </p:spPr>
              <p:txBody>
                <a:bodyPr wrap="none"/>
                <a:lstStyle/>
                <a:p>
                  <a:endParaRPr lang="en-US"/>
                </a:p>
              </p:txBody>
            </p:sp>
            <p:sp>
              <p:nvSpPr>
                <p:cNvPr id="101388" name="Line 12"/>
                <p:cNvSpPr>
                  <a:spLocks noChangeShapeType="1"/>
                </p:cNvSpPr>
                <p:nvPr/>
              </p:nvSpPr>
              <p:spPr bwMode="auto">
                <a:xfrm>
                  <a:off x="3120" y="1056"/>
                  <a:ext cx="0" cy="2832"/>
                </a:xfrm>
                <a:prstGeom prst="line">
                  <a:avLst/>
                </a:prstGeom>
                <a:noFill/>
                <a:ln w="19050">
                  <a:solidFill>
                    <a:schemeClr val="tx1"/>
                  </a:solidFill>
                  <a:round/>
                  <a:headEnd/>
                  <a:tailEnd/>
                </a:ln>
                <a:effectLst/>
              </p:spPr>
              <p:txBody>
                <a:bodyPr wrap="none"/>
                <a:lstStyle/>
                <a:p>
                  <a:endParaRPr lang="en-US"/>
                </a:p>
              </p:txBody>
            </p:sp>
            <p:sp>
              <p:nvSpPr>
                <p:cNvPr id="101389" name="Line 13"/>
                <p:cNvSpPr>
                  <a:spLocks noChangeShapeType="1"/>
                </p:cNvSpPr>
                <p:nvPr/>
              </p:nvSpPr>
              <p:spPr bwMode="auto">
                <a:xfrm>
                  <a:off x="3408" y="1056"/>
                  <a:ext cx="0" cy="2832"/>
                </a:xfrm>
                <a:prstGeom prst="line">
                  <a:avLst/>
                </a:prstGeom>
                <a:noFill/>
                <a:ln w="19050">
                  <a:solidFill>
                    <a:schemeClr val="tx1"/>
                  </a:solidFill>
                  <a:round/>
                  <a:headEnd/>
                  <a:tailEnd/>
                </a:ln>
                <a:effectLst/>
              </p:spPr>
              <p:txBody>
                <a:bodyPr wrap="none"/>
                <a:lstStyle/>
                <a:p>
                  <a:endParaRPr lang="en-US"/>
                </a:p>
              </p:txBody>
            </p:sp>
            <p:sp>
              <p:nvSpPr>
                <p:cNvPr id="101390" name="Line 14"/>
                <p:cNvSpPr>
                  <a:spLocks noChangeShapeType="1"/>
                </p:cNvSpPr>
                <p:nvPr/>
              </p:nvSpPr>
              <p:spPr bwMode="auto">
                <a:xfrm>
                  <a:off x="1680" y="1056"/>
                  <a:ext cx="0" cy="2832"/>
                </a:xfrm>
                <a:prstGeom prst="line">
                  <a:avLst/>
                </a:prstGeom>
                <a:noFill/>
                <a:ln w="19050">
                  <a:solidFill>
                    <a:schemeClr val="tx1"/>
                  </a:solidFill>
                  <a:round/>
                  <a:headEnd/>
                  <a:tailEnd/>
                </a:ln>
                <a:effectLst/>
              </p:spPr>
              <p:txBody>
                <a:bodyPr wrap="none"/>
                <a:lstStyle/>
                <a:p>
                  <a:endParaRPr lang="en-US"/>
                </a:p>
              </p:txBody>
            </p:sp>
            <p:sp>
              <p:nvSpPr>
                <p:cNvPr id="101391" name="Line 15"/>
                <p:cNvSpPr>
                  <a:spLocks noChangeShapeType="1"/>
                </p:cNvSpPr>
                <p:nvPr/>
              </p:nvSpPr>
              <p:spPr bwMode="auto">
                <a:xfrm>
                  <a:off x="2544" y="1056"/>
                  <a:ext cx="0" cy="2832"/>
                </a:xfrm>
                <a:prstGeom prst="line">
                  <a:avLst/>
                </a:prstGeom>
                <a:noFill/>
                <a:ln w="19050">
                  <a:solidFill>
                    <a:schemeClr val="tx1"/>
                  </a:solidFill>
                  <a:round/>
                  <a:headEnd/>
                  <a:tailEnd/>
                </a:ln>
                <a:effectLst/>
              </p:spPr>
              <p:txBody>
                <a:bodyPr wrap="none"/>
                <a:lstStyle/>
                <a:p>
                  <a:endParaRPr lang="en-US"/>
                </a:p>
              </p:txBody>
            </p:sp>
            <p:sp>
              <p:nvSpPr>
                <p:cNvPr id="101395" name="Line 19"/>
                <p:cNvSpPr>
                  <a:spLocks noChangeShapeType="1"/>
                </p:cNvSpPr>
                <p:nvPr/>
              </p:nvSpPr>
              <p:spPr bwMode="auto">
                <a:xfrm>
                  <a:off x="4032" y="1056"/>
                  <a:ext cx="0" cy="2832"/>
                </a:xfrm>
                <a:prstGeom prst="line">
                  <a:avLst/>
                </a:prstGeom>
                <a:noFill/>
                <a:ln w="19050">
                  <a:solidFill>
                    <a:schemeClr val="tx1"/>
                  </a:solidFill>
                  <a:round/>
                  <a:headEnd/>
                  <a:tailEnd/>
                </a:ln>
                <a:effectLst/>
              </p:spPr>
              <p:txBody>
                <a:bodyPr wrap="none"/>
                <a:lstStyle/>
                <a:p>
                  <a:endParaRPr lang="en-US"/>
                </a:p>
              </p:txBody>
            </p:sp>
          </p:grpSp>
        </p:grpSp>
        <p:grpSp>
          <p:nvGrpSpPr>
            <p:cNvPr id="5" name="Group 22"/>
            <p:cNvGrpSpPr>
              <a:grpSpLocks/>
            </p:cNvGrpSpPr>
            <p:nvPr/>
          </p:nvGrpSpPr>
          <p:grpSpPr bwMode="auto">
            <a:xfrm rot="5400000">
              <a:off x="1683" y="1053"/>
              <a:ext cx="2346" cy="2928"/>
              <a:chOff x="1680" y="1056"/>
              <a:chExt cx="2352" cy="2832"/>
            </a:xfrm>
          </p:grpSpPr>
          <p:sp>
            <p:nvSpPr>
              <p:cNvPr id="101399" name="Line 23"/>
              <p:cNvSpPr>
                <a:spLocks noChangeShapeType="1"/>
              </p:cNvSpPr>
              <p:nvPr/>
            </p:nvSpPr>
            <p:spPr bwMode="auto">
              <a:xfrm>
                <a:off x="3717" y="1056"/>
                <a:ext cx="0" cy="2832"/>
              </a:xfrm>
              <a:prstGeom prst="line">
                <a:avLst/>
              </a:prstGeom>
              <a:noFill/>
              <a:ln w="19050">
                <a:solidFill>
                  <a:schemeClr val="tx1"/>
                </a:solidFill>
                <a:round/>
                <a:headEnd/>
                <a:tailEnd/>
              </a:ln>
              <a:effectLst/>
            </p:spPr>
            <p:txBody>
              <a:bodyPr wrap="none"/>
              <a:lstStyle/>
              <a:p>
                <a:endParaRPr lang="en-US"/>
              </a:p>
            </p:txBody>
          </p:sp>
          <p:grpSp>
            <p:nvGrpSpPr>
              <p:cNvPr id="6" name="Group 24"/>
              <p:cNvGrpSpPr>
                <a:grpSpLocks/>
              </p:cNvGrpSpPr>
              <p:nvPr/>
            </p:nvGrpSpPr>
            <p:grpSpPr bwMode="auto">
              <a:xfrm>
                <a:off x="1680" y="1056"/>
                <a:ext cx="2352" cy="2832"/>
                <a:chOff x="1680" y="1056"/>
                <a:chExt cx="2352" cy="2832"/>
              </a:xfrm>
            </p:grpSpPr>
            <p:sp>
              <p:nvSpPr>
                <p:cNvPr id="101401" name="Line 25"/>
                <p:cNvSpPr>
                  <a:spLocks noChangeShapeType="1"/>
                </p:cNvSpPr>
                <p:nvPr/>
              </p:nvSpPr>
              <p:spPr bwMode="auto">
                <a:xfrm>
                  <a:off x="2832" y="1056"/>
                  <a:ext cx="0" cy="2832"/>
                </a:xfrm>
                <a:prstGeom prst="line">
                  <a:avLst/>
                </a:prstGeom>
                <a:noFill/>
                <a:ln w="19050">
                  <a:solidFill>
                    <a:schemeClr val="tx1"/>
                  </a:solidFill>
                  <a:round/>
                  <a:headEnd/>
                  <a:tailEnd/>
                </a:ln>
                <a:effectLst/>
              </p:spPr>
              <p:txBody>
                <a:bodyPr wrap="none"/>
                <a:lstStyle/>
                <a:p>
                  <a:endParaRPr lang="en-US"/>
                </a:p>
              </p:txBody>
            </p:sp>
            <p:sp>
              <p:nvSpPr>
                <p:cNvPr id="101402" name="Line 26"/>
                <p:cNvSpPr>
                  <a:spLocks noChangeShapeType="1"/>
                </p:cNvSpPr>
                <p:nvPr/>
              </p:nvSpPr>
              <p:spPr bwMode="auto">
                <a:xfrm>
                  <a:off x="2256" y="1056"/>
                  <a:ext cx="0" cy="2832"/>
                </a:xfrm>
                <a:prstGeom prst="line">
                  <a:avLst/>
                </a:prstGeom>
                <a:noFill/>
                <a:ln w="19050">
                  <a:solidFill>
                    <a:schemeClr val="tx1"/>
                  </a:solidFill>
                  <a:round/>
                  <a:headEnd/>
                  <a:tailEnd/>
                </a:ln>
                <a:effectLst/>
              </p:spPr>
              <p:txBody>
                <a:bodyPr wrap="none"/>
                <a:lstStyle/>
                <a:p>
                  <a:endParaRPr lang="en-US"/>
                </a:p>
              </p:txBody>
            </p:sp>
            <p:sp>
              <p:nvSpPr>
                <p:cNvPr id="101403" name="Line 27"/>
                <p:cNvSpPr>
                  <a:spLocks noChangeShapeType="1"/>
                </p:cNvSpPr>
                <p:nvPr/>
              </p:nvSpPr>
              <p:spPr bwMode="auto">
                <a:xfrm>
                  <a:off x="1968" y="1056"/>
                  <a:ext cx="0" cy="2832"/>
                </a:xfrm>
                <a:prstGeom prst="line">
                  <a:avLst/>
                </a:prstGeom>
                <a:noFill/>
                <a:ln w="19050">
                  <a:solidFill>
                    <a:schemeClr val="tx1"/>
                  </a:solidFill>
                  <a:round/>
                  <a:headEnd/>
                  <a:tailEnd/>
                </a:ln>
                <a:effectLst/>
              </p:spPr>
              <p:txBody>
                <a:bodyPr wrap="none"/>
                <a:lstStyle/>
                <a:p>
                  <a:endParaRPr lang="en-US"/>
                </a:p>
              </p:txBody>
            </p:sp>
            <p:sp>
              <p:nvSpPr>
                <p:cNvPr id="101404" name="Line 28"/>
                <p:cNvSpPr>
                  <a:spLocks noChangeShapeType="1"/>
                </p:cNvSpPr>
                <p:nvPr/>
              </p:nvSpPr>
              <p:spPr bwMode="auto">
                <a:xfrm>
                  <a:off x="3120" y="1056"/>
                  <a:ext cx="0" cy="2832"/>
                </a:xfrm>
                <a:prstGeom prst="line">
                  <a:avLst/>
                </a:prstGeom>
                <a:noFill/>
                <a:ln w="19050">
                  <a:solidFill>
                    <a:schemeClr val="tx1"/>
                  </a:solidFill>
                  <a:round/>
                  <a:headEnd/>
                  <a:tailEnd/>
                </a:ln>
                <a:effectLst/>
              </p:spPr>
              <p:txBody>
                <a:bodyPr wrap="none"/>
                <a:lstStyle/>
                <a:p>
                  <a:endParaRPr lang="en-US"/>
                </a:p>
              </p:txBody>
            </p:sp>
            <p:sp>
              <p:nvSpPr>
                <p:cNvPr id="101405" name="Line 29"/>
                <p:cNvSpPr>
                  <a:spLocks noChangeShapeType="1"/>
                </p:cNvSpPr>
                <p:nvPr/>
              </p:nvSpPr>
              <p:spPr bwMode="auto">
                <a:xfrm>
                  <a:off x="3408" y="1056"/>
                  <a:ext cx="0" cy="2832"/>
                </a:xfrm>
                <a:prstGeom prst="line">
                  <a:avLst/>
                </a:prstGeom>
                <a:noFill/>
                <a:ln w="19050">
                  <a:solidFill>
                    <a:schemeClr val="tx1"/>
                  </a:solidFill>
                  <a:round/>
                  <a:headEnd/>
                  <a:tailEnd/>
                </a:ln>
                <a:effectLst/>
              </p:spPr>
              <p:txBody>
                <a:bodyPr wrap="none"/>
                <a:lstStyle/>
                <a:p>
                  <a:endParaRPr lang="en-US"/>
                </a:p>
              </p:txBody>
            </p:sp>
            <p:sp>
              <p:nvSpPr>
                <p:cNvPr id="101406" name="Line 30"/>
                <p:cNvSpPr>
                  <a:spLocks noChangeShapeType="1"/>
                </p:cNvSpPr>
                <p:nvPr/>
              </p:nvSpPr>
              <p:spPr bwMode="auto">
                <a:xfrm>
                  <a:off x="1680" y="1056"/>
                  <a:ext cx="0" cy="2832"/>
                </a:xfrm>
                <a:prstGeom prst="line">
                  <a:avLst/>
                </a:prstGeom>
                <a:noFill/>
                <a:ln w="19050">
                  <a:solidFill>
                    <a:schemeClr val="tx1"/>
                  </a:solidFill>
                  <a:round/>
                  <a:headEnd/>
                  <a:tailEnd/>
                </a:ln>
                <a:effectLst/>
              </p:spPr>
              <p:txBody>
                <a:bodyPr wrap="none"/>
                <a:lstStyle/>
                <a:p>
                  <a:endParaRPr lang="en-US"/>
                </a:p>
              </p:txBody>
            </p:sp>
            <p:sp>
              <p:nvSpPr>
                <p:cNvPr id="101407" name="Line 31"/>
                <p:cNvSpPr>
                  <a:spLocks noChangeShapeType="1"/>
                </p:cNvSpPr>
                <p:nvPr/>
              </p:nvSpPr>
              <p:spPr bwMode="auto">
                <a:xfrm>
                  <a:off x="2544" y="1056"/>
                  <a:ext cx="0" cy="2832"/>
                </a:xfrm>
                <a:prstGeom prst="line">
                  <a:avLst/>
                </a:prstGeom>
                <a:noFill/>
                <a:ln w="19050">
                  <a:solidFill>
                    <a:schemeClr val="tx1"/>
                  </a:solidFill>
                  <a:round/>
                  <a:headEnd/>
                  <a:tailEnd/>
                </a:ln>
                <a:effectLst/>
              </p:spPr>
              <p:txBody>
                <a:bodyPr wrap="none"/>
                <a:lstStyle/>
                <a:p>
                  <a:endParaRPr lang="en-US"/>
                </a:p>
              </p:txBody>
            </p:sp>
            <p:sp>
              <p:nvSpPr>
                <p:cNvPr id="101408" name="Line 32"/>
                <p:cNvSpPr>
                  <a:spLocks noChangeShapeType="1"/>
                </p:cNvSpPr>
                <p:nvPr/>
              </p:nvSpPr>
              <p:spPr bwMode="auto">
                <a:xfrm>
                  <a:off x="4032" y="1056"/>
                  <a:ext cx="0" cy="2832"/>
                </a:xfrm>
                <a:prstGeom prst="line">
                  <a:avLst/>
                </a:prstGeom>
                <a:noFill/>
                <a:ln w="19050">
                  <a:solidFill>
                    <a:schemeClr val="tx1"/>
                  </a:solidFill>
                  <a:round/>
                  <a:headEnd/>
                  <a:tailEnd/>
                </a:ln>
                <a:effectLst/>
              </p:spPr>
              <p:txBody>
                <a:bodyPr wrap="none"/>
                <a:lstStyle/>
                <a:p>
                  <a:endParaRPr lang="en-US"/>
                </a:p>
              </p:txBody>
            </p:sp>
          </p:grpSp>
        </p:grpSp>
      </p:grpSp>
      <p:grpSp>
        <p:nvGrpSpPr>
          <p:cNvPr id="7" name="Group 135"/>
          <p:cNvGrpSpPr>
            <a:grpSpLocks/>
          </p:cNvGrpSpPr>
          <p:nvPr/>
        </p:nvGrpSpPr>
        <p:grpSpPr bwMode="auto">
          <a:xfrm>
            <a:off x="2472262" y="1693319"/>
            <a:ext cx="3886200" cy="3895725"/>
            <a:chOff x="1632" y="1296"/>
            <a:chExt cx="2448" cy="2454"/>
          </a:xfrm>
        </p:grpSpPr>
        <p:grpSp>
          <p:nvGrpSpPr>
            <p:cNvPr id="8" name="Group 42"/>
            <p:cNvGrpSpPr>
              <a:grpSpLocks/>
            </p:cNvGrpSpPr>
            <p:nvPr/>
          </p:nvGrpSpPr>
          <p:grpSpPr bwMode="auto">
            <a:xfrm>
              <a:off x="1632" y="2442"/>
              <a:ext cx="2448" cy="102"/>
              <a:chOff x="1632" y="2442"/>
              <a:chExt cx="2448" cy="102"/>
            </a:xfrm>
          </p:grpSpPr>
          <p:sp>
            <p:nvSpPr>
              <p:cNvPr id="101409" name="Oval 33"/>
              <p:cNvSpPr>
                <a:spLocks noChangeArrowheads="1"/>
              </p:cNvSpPr>
              <p:nvPr/>
            </p:nvSpPr>
            <p:spPr bwMode="auto">
              <a:xfrm>
                <a:off x="2787" y="2442"/>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10" name="Oval 34"/>
              <p:cNvSpPr>
                <a:spLocks noChangeArrowheads="1"/>
              </p:cNvSpPr>
              <p:nvPr/>
            </p:nvSpPr>
            <p:spPr bwMode="auto">
              <a:xfrm>
                <a:off x="3072"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11" name="Oval 35"/>
              <p:cNvSpPr>
                <a:spLocks noChangeArrowheads="1"/>
              </p:cNvSpPr>
              <p:nvPr/>
            </p:nvSpPr>
            <p:spPr bwMode="auto">
              <a:xfrm>
                <a:off x="3360"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12" name="Oval 36"/>
              <p:cNvSpPr>
                <a:spLocks noChangeArrowheads="1"/>
              </p:cNvSpPr>
              <p:nvPr/>
            </p:nvSpPr>
            <p:spPr bwMode="auto">
              <a:xfrm>
                <a:off x="2496"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13" name="Oval 37"/>
              <p:cNvSpPr>
                <a:spLocks noChangeArrowheads="1"/>
              </p:cNvSpPr>
              <p:nvPr/>
            </p:nvSpPr>
            <p:spPr bwMode="auto">
              <a:xfrm>
                <a:off x="2208"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14" name="Oval 38"/>
              <p:cNvSpPr>
                <a:spLocks noChangeArrowheads="1"/>
              </p:cNvSpPr>
              <p:nvPr/>
            </p:nvSpPr>
            <p:spPr bwMode="auto">
              <a:xfrm>
                <a:off x="3669"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15" name="Oval 39"/>
              <p:cNvSpPr>
                <a:spLocks noChangeArrowheads="1"/>
              </p:cNvSpPr>
              <p:nvPr/>
            </p:nvSpPr>
            <p:spPr bwMode="auto">
              <a:xfrm>
                <a:off x="1920"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16" name="Oval 40"/>
              <p:cNvSpPr>
                <a:spLocks noChangeArrowheads="1"/>
              </p:cNvSpPr>
              <p:nvPr/>
            </p:nvSpPr>
            <p:spPr bwMode="auto">
              <a:xfrm>
                <a:off x="1632"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17" name="Oval 41"/>
              <p:cNvSpPr>
                <a:spLocks noChangeArrowheads="1"/>
              </p:cNvSpPr>
              <p:nvPr/>
            </p:nvSpPr>
            <p:spPr bwMode="auto">
              <a:xfrm>
                <a:off x="3984"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grpSp>
        <p:grpSp>
          <p:nvGrpSpPr>
            <p:cNvPr id="9" name="Group 43"/>
            <p:cNvGrpSpPr>
              <a:grpSpLocks/>
            </p:cNvGrpSpPr>
            <p:nvPr/>
          </p:nvGrpSpPr>
          <p:grpSpPr bwMode="auto">
            <a:xfrm>
              <a:off x="1632" y="2154"/>
              <a:ext cx="2448" cy="102"/>
              <a:chOff x="1632" y="2442"/>
              <a:chExt cx="2448" cy="102"/>
            </a:xfrm>
          </p:grpSpPr>
          <p:sp>
            <p:nvSpPr>
              <p:cNvPr id="101420" name="Oval 44"/>
              <p:cNvSpPr>
                <a:spLocks noChangeArrowheads="1"/>
              </p:cNvSpPr>
              <p:nvPr/>
            </p:nvSpPr>
            <p:spPr bwMode="auto">
              <a:xfrm>
                <a:off x="2787" y="2442"/>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21" name="Oval 45"/>
              <p:cNvSpPr>
                <a:spLocks noChangeArrowheads="1"/>
              </p:cNvSpPr>
              <p:nvPr/>
            </p:nvSpPr>
            <p:spPr bwMode="auto">
              <a:xfrm>
                <a:off x="3072"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22" name="Oval 46"/>
              <p:cNvSpPr>
                <a:spLocks noChangeArrowheads="1"/>
              </p:cNvSpPr>
              <p:nvPr/>
            </p:nvSpPr>
            <p:spPr bwMode="auto">
              <a:xfrm>
                <a:off x="3360"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23" name="Oval 47"/>
              <p:cNvSpPr>
                <a:spLocks noChangeArrowheads="1"/>
              </p:cNvSpPr>
              <p:nvPr/>
            </p:nvSpPr>
            <p:spPr bwMode="auto">
              <a:xfrm>
                <a:off x="2496"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24" name="Oval 48"/>
              <p:cNvSpPr>
                <a:spLocks noChangeArrowheads="1"/>
              </p:cNvSpPr>
              <p:nvPr/>
            </p:nvSpPr>
            <p:spPr bwMode="auto">
              <a:xfrm>
                <a:off x="2208"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25" name="Oval 49"/>
              <p:cNvSpPr>
                <a:spLocks noChangeArrowheads="1"/>
              </p:cNvSpPr>
              <p:nvPr/>
            </p:nvSpPr>
            <p:spPr bwMode="auto">
              <a:xfrm>
                <a:off x="3669"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26" name="Oval 50"/>
              <p:cNvSpPr>
                <a:spLocks noChangeArrowheads="1"/>
              </p:cNvSpPr>
              <p:nvPr/>
            </p:nvSpPr>
            <p:spPr bwMode="auto">
              <a:xfrm>
                <a:off x="1920"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27" name="Oval 51"/>
              <p:cNvSpPr>
                <a:spLocks noChangeArrowheads="1"/>
              </p:cNvSpPr>
              <p:nvPr/>
            </p:nvSpPr>
            <p:spPr bwMode="auto">
              <a:xfrm>
                <a:off x="1632"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28" name="Oval 52"/>
              <p:cNvSpPr>
                <a:spLocks noChangeArrowheads="1"/>
              </p:cNvSpPr>
              <p:nvPr/>
            </p:nvSpPr>
            <p:spPr bwMode="auto">
              <a:xfrm>
                <a:off x="3984"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grpSp>
        <p:grpSp>
          <p:nvGrpSpPr>
            <p:cNvPr id="10" name="Group 53"/>
            <p:cNvGrpSpPr>
              <a:grpSpLocks/>
            </p:cNvGrpSpPr>
            <p:nvPr/>
          </p:nvGrpSpPr>
          <p:grpSpPr bwMode="auto">
            <a:xfrm>
              <a:off x="1632" y="1872"/>
              <a:ext cx="2448" cy="102"/>
              <a:chOff x="1632" y="2442"/>
              <a:chExt cx="2448" cy="102"/>
            </a:xfrm>
          </p:grpSpPr>
          <p:sp>
            <p:nvSpPr>
              <p:cNvPr id="101430" name="Oval 54"/>
              <p:cNvSpPr>
                <a:spLocks noChangeArrowheads="1"/>
              </p:cNvSpPr>
              <p:nvPr/>
            </p:nvSpPr>
            <p:spPr bwMode="auto">
              <a:xfrm>
                <a:off x="2787" y="2442"/>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31" name="Oval 55"/>
              <p:cNvSpPr>
                <a:spLocks noChangeArrowheads="1"/>
              </p:cNvSpPr>
              <p:nvPr/>
            </p:nvSpPr>
            <p:spPr bwMode="auto">
              <a:xfrm>
                <a:off x="3072"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32" name="Oval 56"/>
              <p:cNvSpPr>
                <a:spLocks noChangeArrowheads="1"/>
              </p:cNvSpPr>
              <p:nvPr/>
            </p:nvSpPr>
            <p:spPr bwMode="auto">
              <a:xfrm>
                <a:off x="3360"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33" name="Oval 57"/>
              <p:cNvSpPr>
                <a:spLocks noChangeArrowheads="1"/>
              </p:cNvSpPr>
              <p:nvPr/>
            </p:nvSpPr>
            <p:spPr bwMode="auto">
              <a:xfrm>
                <a:off x="2496"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34" name="Oval 58"/>
              <p:cNvSpPr>
                <a:spLocks noChangeArrowheads="1"/>
              </p:cNvSpPr>
              <p:nvPr/>
            </p:nvSpPr>
            <p:spPr bwMode="auto">
              <a:xfrm>
                <a:off x="2208"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35" name="Oval 59"/>
              <p:cNvSpPr>
                <a:spLocks noChangeArrowheads="1"/>
              </p:cNvSpPr>
              <p:nvPr/>
            </p:nvSpPr>
            <p:spPr bwMode="auto">
              <a:xfrm>
                <a:off x="3669"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36" name="Oval 60"/>
              <p:cNvSpPr>
                <a:spLocks noChangeArrowheads="1"/>
              </p:cNvSpPr>
              <p:nvPr/>
            </p:nvSpPr>
            <p:spPr bwMode="auto">
              <a:xfrm>
                <a:off x="1920"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37" name="Oval 61"/>
              <p:cNvSpPr>
                <a:spLocks noChangeArrowheads="1"/>
              </p:cNvSpPr>
              <p:nvPr/>
            </p:nvSpPr>
            <p:spPr bwMode="auto">
              <a:xfrm>
                <a:off x="1632"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38" name="Oval 62"/>
              <p:cNvSpPr>
                <a:spLocks noChangeArrowheads="1"/>
              </p:cNvSpPr>
              <p:nvPr/>
            </p:nvSpPr>
            <p:spPr bwMode="auto">
              <a:xfrm>
                <a:off x="3984"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grpSp>
        <p:grpSp>
          <p:nvGrpSpPr>
            <p:cNvPr id="11" name="Group 63"/>
            <p:cNvGrpSpPr>
              <a:grpSpLocks/>
            </p:cNvGrpSpPr>
            <p:nvPr/>
          </p:nvGrpSpPr>
          <p:grpSpPr bwMode="auto">
            <a:xfrm>
              <a:off x="1632" y="2730"/>
              <a:ext cx="2448" cy="102"/>
              <a:chOff x="1632" y="2442"/>
              <a:chExt cx="2448" cy="102"/>
            </a:xfrm>
          </p:grpSpPr>
          <p:sp>
            <p:nvSpPr>
              <p:cNvPr id="101440" name="Oval 64"/>
              <p:cNvSpPr>
                <a:spLocks noChangeArrowheads="1"/>
              </p:cNvSpPr>
              <p:nvPr/>
            </p:nvSpPr>
            <p:spPr bwMode="auto">
              <a:xfrm>
                <a:off x="2787" y="2442"/>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41" name="Oval 65"/>
              <p:cNvSpPr>
                <a:spLocks noChangeArrowheads="1"/>
              </p:cNvSpPr>
              <p:nvPr/>
            </p:nvSpPr>
            <p:spPr bwMode="auto">
              <a:xfrm>
                <a:off x="3072"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42" name="Oval 66"/>
              <p:cNvSpPr>
                <a:spLocks noChangeArrowheads="1"/>
              </p:cNvSpPr>
              <p:nvPr/>
            </p:nvSpPr>
            <p:spPr bwMode="auto">
              <a:xfrm>
                <a:off x="3360"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43" name="Oval 67"/>
              <p:cNvSpPr>
                <a:spLocks noChangeArrowheads="1"/>
              </p:cNvSpPr>
              <p:nvPr/>
            </p:nvSpPr>
            <p:spPr bwMode="auto">
              <a:xfrm>
                <a:off x="2496"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44" name="Oval 68"/>
              <p:cNvSpPr>
                <a:spLocks noChangeArrowheads="1"/>
              </p:cNvSpPr>
              <p:nvPr/>
            </p:nvSpPr>
            <p:spPr bwMode="auto">
              <a:xfrm>
                <a:off x="2208"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45" name="Oval 69"/>
              <p:cNvSpPr>
                <a:spLocks noChangeArrowheads="1"/>
              </p:cNvSpPr>
              <p:nvPr/>
            </p:nvSpPr>
            <p:spPr bwMode="auto">
              <a:xfrm>
                <a:off x="3669"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46" name="Oval 70"/>
              <p:cNvSpPr>
                <a:spLocks noChangeArrowheads="1"/>
              </p:cNvSpPr>
              <p:nvPr/>
            </p:nvSpPr>
            <p:spPr bwMode="auto">
              <a:xfrm>
                <a:off x="1920"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47" name="Oval 71"/>
              <p:cNvSpPr>
                <a:spLocks noChangeArrowheads="1"/>
              </p:cNvSpPr>
              <p:nvPr/>
            </p:nvSpPr>
            <p:spPr bwMode="auto">
              <a:xfrm>
                <a:off x="1632"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48" name="Oval 72"/>
              <p:cNvSpPr>
                <a:spLocks noChangeArrowheads="1"/>
              </p:cNvSpPr>
              <p:nvPr/>
            </p:nvSpPr>
            <p:spPr bwMode="auto">
              <a:xfrm>
                <a:off x="3984"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grpSp>
        <p:grpSp>
          <p:nvGrpSpPr>
            <p:cNvPr id="12" name="Group 73"/>
            <p:cNvGrpSpPr>
              <a:grpSpLocks/>
            </p:cNvGrpSpPr>
            <p:nvPr/>
          </p:nvGrpSpPr>
          <p:grpSpPr bwMode="auto">
            <a:xfrm>
              <a:off x="1632" y="3018"/>
              <a:ext cx="2448" cy="102"/>
              <a:chOff x="1632" y="2442"/>
              <a:chExt cx="2448" cy="102"/>
            </a:xfrm>
          </p:grpSpPr>
          <p:sp>
            <p:nvSpPr>
              <p:cNvPr id="101450" name="Oval 74"/>
              <p:cNvSpPr>
                <a:spLocks noChangeArrowheads="1"/>
              </p:cNvSpPr>
              <p:nvPr/>
            </p:nvSpPr>
            <p:spPr bwMode="auto">
              <a:xfrm>
                <a:off x="2787" y="2442"/>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51" name="Oval 75"/>
              <p:cNvSpPr>
                <a:spLocks noChangeArrowheads="1"/>
              </p:cNvSpPr>
              <p:nvPr/>
            </p:nvSpPr>
            <p:spPr bwMode="auto">
              <a:xfrm>
                <a:off x="3072"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52" name="Oval 76"/>
              <p:cNvSpPr>
                <a:spLocks noChangeArrowheads="1"/>
              </p:cNvSpPr>
              <p:nvPr/>
            </p:nvSpPr>
            <p:spPr bwMode="auto">
              <a:xfrm>
                <a:off x="3360"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53" name="Oval 77"/>
              <p:cNvSpPr>
                <a:spLocks noChangeArrowheads="1"/>
              </p:cNvSpPr>
              <p:nvPr/>
            </p:nvSpPr>
            <p:spPr bwMode="auto">
              <a:xfrm>
                <a:off x="2496"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54" name="Oval 78"/>
              <p:cNvSpPr>
                <a:spLocks noChangeArrowheads="1"/>
              </p:cNvSpPr>
              <p:nvPr/>
            </p:nvSpPr>
            <p:spPr bwMode="auto">
              <a:xfrm>
                <a:off x="2208"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55" name="Oval 79"/>
              <p:cNvSpPr>
                <a:spLocks noChangeArrowheads="1"/>
              </p:cNvSpPr>
              <p:nvPr/>
            </p:nvSpPr>
            <p:spPr bwMode="auto">
              <a:xfrm>
                <a:off x="3669"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56" name="Oval 80"/>
              <p:cNvSpPr>
                <a:spLocks noChangeArrowheads="1"/>
              </p:cNvSpPr>
              <p:nvPr/>
            </p:nvSpPr>
            <p:spPr bwMode="auto">
              <a:xfrm>
                <a:off x="1920"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57" name="Oval 81"/>
              <p:cNvSpPr>
                <a:spLocks noChangeArrowheads="1"/>
              </p:cNvSpPr>
              <p:nvPr/>
            </p:nvSpPr>
            <p:spPr bwMode="auto">
              <a:xfrm>
                <a:off x="1632"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58" name="Oval 82"/>
              <p:cNvSpPr>
                <a:spLocks noChangeArrowheads="1"/>
              </p:cNvSpPr>
              <p:nvPr/>
            </p:nvSpPr>
            <p:spPr bwMode="auto">
              <a:xfrm>
                <a:off x="3984"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grpSp>
        <p:grpSp>
          <p:nvGrpSpPr>
            <p:cNvPr id="13" name="Group 134"/>
            <p:cNvGrpSpPr>
              <a:grpSpLocks/>
            </p:cNvGrpSpPr>
            <p:nvPr/>
          </p:nvGrpSpPr>
          <p:grpSpPr bwMode="auto">
            <a:xfrm>
              <a:off x="2208" y="3648"/>
              <a:ext cx="1248" cy="102"/>
              <a:chOff x="2208" y="3648"/>
              <a:chExt cx="1248" cy="102"/>
            </a:xfrm>
          </p:grpSpPr>
          <p:sp>
            <p:nvSpPr>
              <p:cNvPr id="101460" name="Oval 84"/>
              <p:cNvSpPr>
                <a:spLocks noChangeArrowheads="1"/>
              </p:cNvSpPr>
              <p:nvPr/>
            </p:nvSpPr>
            <p:spPr bwMode="auto">
              <a:xfrm>
                <a:off x="2787" y="36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61" name="Oval 85"/>
              <p:cNvSpPr>
                <a:spLocks noChangeArrowheads="1"/>
              </p:cNvSpPr>
              <p:nvPr/>
            </p:nvSpPr>
            <p:spPr bwMode="auto">
              <a:xfrm>
                <a:off x="3072" y="3654"/>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62" name="Oval 86"/>
              <p:cNvSpPr>
                <a:spLocks noChangeArrowheads="1"/>
              </p:cNvSpPr>
              <p:nvPr/>
            </p:nvSpPr>
            <p:spPr bwMode="auto">
              <a:xfrm>
                <a:off x="3360" y="3654"/>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63" name="Oval 87"/>
              <p:cNvSpPr>
                <a:spLocks noChangeArrowheads="1"/>
              </p:cNvSpPr>
              <p:nvPr/>
            </p:nvSpPr>
            <p:spPr bwMode="auto">
              <a:xfrm>
                <a:off x="2496" y="3654"/>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64" name="Oval 88"/>
              <p:cNvSpPr>
                <a:spLocks noChangeArrowheads="1"/>
              </p:cNvSpPr>
              <p:nvPr/>
            </p:nvSpPr>
            <p:spPr bwMode="auto">
              <a:xfrm>
                <a:off x="2208" y="3654"/>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grpSp>
        <p:grpSp>
          <p:nvGrpSpPr>
            <p:cNvPr id="14" name="Group 93"/>
            <p:cNvGrpSpPr>
              <a:grpSpLocks/>
            </p:cNvGrpSpPr>
            <p:nvPr/>
          </p:nvGrpSpPr>
          <p:grpSpPr bwMode="auto">
            <a:xfrm>
              <a:off x="1632" y="3312"/>
              <a:ext cx="2448" cy="102"/>
              <a:chOff x="1632" y="2442"/>
              <a:chExt cx="2448" cy="102"/>
            </a:xfrm>
          </p:grpSpPr>
          <p:sp>
            <p:nvSpPr>
              <p:cNvPr id="101470" name="Oval 94"/>
              <p:cNvSpPr>
                <a:spLocks noChangeArrowheads="1"/>
              </p:cNvSpPr>
              <p:nvPr/>
            </p:nvSpPr>
            <p:spPr bwMode="auto">
              <a:xfrm>
                <a:off x="2787" y="2442"/>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71" name="Oval 95"/>
              <p:cNvSpPr>
                <a:spLocks noChangeArrowheads="1"/>
              </p:cNvSpPr>
              <p:nvPr/>
            </p:nvSpPr>
            <p:spPr bwMode="auto">
              <a:xfrm>
                <a:off x="3072"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72" name="Oval 96"/>
              <p:cNvSpPr>
                <a:spLocks noChangeArrowheads="1"/>
              </p:cNvSpPr>
              <p:nvPr/>
            </p:nvSpPr>
            <p:spPr bwMode="auto">
              <a:xfrm>
                <a:off x="3360"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73" name="Oval 97"/>
              <p:cNvSpPr>
                <a:spLocks noChangeArrowheads="1"/>
              </p:cNvSpPr>
              <p:nvPr/>
            </p:nvSpPr>
            <p:spPr bwMode="auto">
              <a:xfrm>
                <a:off x="2496"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74" name="Oval 98"/>
              <p:cNvSpPr>
                <a:spLocks noChangeArrowheads="1"/>
              </p:cNvSpPr>
              <p:nvPr/>
            </p:nvSpPr>
            <p:spPr bwMode="auto">
              <a:xfrm>
                <a:off x="2208"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75" name="Oval 99"/>
              <p:cNvSpPr>
                <a:spLocks noChangeArrowheads="1"/>
              </p:cNvSpPr>
              <p:nvPr/>
            </p:nvSpPr>
            <p:spPr bwMode="auto">
              <a:xfrm>
                <a:off x="3669"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76" name="Oval 100"/>
              <p:cNvSpPr>
                <a:spLocks noChangeArrowheads="1"/>
              </p:cNvSpPr>
              <p:nvPr/>
            </p:nvSpPr>
            <p:spPr bwMode="auto">
              <a:xfrm>
                <a:off x="1920"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77" name="Oval 101"/>
              <p:cNvSpPr>
                <a:spLocks noChangeArrowheads="1"/>
              </p:cNvSpPr>
              <p:nvPr/>
            </p:nvSpPr>
            <p:spPr bwMode="auto">
              <a:xfrm>
                <a:off x="1632"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78" name="Oval 102"/>
              <p:cNvSpPr>
                <a:spLocks noChangeArrowheads="1"/>
              </p:cNvSpPr>
              <p:nvPr/>
            </p:nvSpPr>
            <p:spPr bwMode="auto">
              <a:xfrm>
                <a:off x="3984"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grpSp>
        <p:grpSp>
          <p:nvGrpSpPr>
            <p:cNvPr id="15" name="Group 113"/>
            <p:cNvGrpSpPr>
              <a:grpSpLocks/>
            </p:cNvGrpSpPr>
            <p:nvPr/>
          </p:nvGrpSpPr>
          <p:grpSpPr bwMode="auto">
            <a:xfrm>
              <a:off x="1632" y="1584"/>
              <a:ext cx="2448" cy="102"/>
              <a:chOff x="1632" y="2442"/>
              <a:chExt cx="2448" cy="102"/>
            </a:xfrm>
          </p:grpSpPr>
          <p:sp>
            <p:nvSpPr>
              <p:cNvPr id="101490" name="Oval 114"/>
              <p:cNvSpPr>
                <a:spLocks noChangeArrowheads="1"/>
              </p:cNvSpPr>
              <p:nvPr/>
            </p:nvSpPr>
            <p:spPr bwMode="auto">
              <a:xfrm>
                <a:off x="2787" y="2442"/>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91" name="Oval 115"/>
              <p:cNvSpPr>
                <a:spLocks noChangeArrowheads="1"/>
              </p:cNvSpPr>
              <p:nvPr/>
            </p:nvSpPr>
            <p:spPr bwMode="auto">
              <a:xfrm>
                <a:off x="3072"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92" name="Oval 116"/>
              <p:cNvSpPr>
                <a:spLocks noChangeArrowheads="1"/>
              </p:cNvSpPr>
              <p:nvPr/>
            </p:nvSpPr>
            <p:spPr bwMode="auto">
              <a:xfrm>
                <a:off x="3360"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93" name="Oval 117"/>
              <p:cNvSpPr>
                <a:spLocks noChangeArrowheads="1"/>
              </p:cNvSpPr>
              <p:nvPr/>
            </p:nvSpPr>
            <p:spPr bwMode="auto">
              <a:xfrm>
                <a:off x="2496"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94" name="Oval 118"/>
              <p:cNvSpPr>
                <a:spLocks noChangeArrowheads="1"/>
              </p:cNvSpPr>
              <p:nvPr/>
            </p:nvSpPr>
            <p:spPr bwMode="auto">
              <a:xfrm>
                <a:off x="2208"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95" name="Oval 119"/>
              <p:cNvSpPr>
                <a:spLocks noChangeArrowheads="1"/>
              </p:cNvSpPr>
              <p:nvPr/>
            </p:nvSpPr>
            <p:spPr bwMode="auto">
              <a:xfrm>
                <a:off x="3669"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96" name="Oval 120"/>
              <p:cNvSpPr>
                <a:spLocks noChangeArrowheads="1"/>
              </p:cNvSpPr>
              <p:nvPr/>
            </p:nvSpPr>
            <p:spPr bwMode="auto">
              <a:xfrm>
                <a:off x="1920"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97" name="Oval 121"/>
              <p:cNvSpPr>
                <a:spLocks noChangeArrowheads="1"/>
              </p:cNvSpPr>
              <p:nvPr/>
            </p:nvSpPr>
            <p:spPr bwMode="auto">
              <a:xfrm>
                <a:off x="1632"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498" name="Oval 122"/>
              <p:cNvSpPr>
                <a:spLocks noChangeArrowheads="1"/>
              </p:cNvSpPr>
              <p:nvPr/>
            </p:nvSpPr>
            <p:spPr bwMode="auto">
              <a:xfrm>
                <a:off x="3984" y="2448"/>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grpSp>
        <p:grpSp>
          <p:nvGrpSpPr>
            <p:cNvPr id="16" name="Group 133"/>
            <p:cNvGrpSpPr>
              <a:grpSpLocks/>
            </p:cNvGrpSpPr>
            <p:nvPr/>
          </p:nvGrpSpPr>
          <p:grpSpPr bwMode="auto">
            <a:xfrm>
              <a:off x="1920" y="1296"/>
              <a:ext cx="1845" cy="102"/>
              <a:chOff x="1920" y="1296"/>
              <a:chExt cx="1845" cy="102"/>
            </a:xfrm>
          </p:grpSpPr>
          <p:sp>
            <p:nvSpPr>
              <p:cNvPr id="101500" name="Oval 124"/>
              <p:cNvSpPr>
                <a:spLocks noChangeArrowheads="1"/>
              </p:cNvSpPr>
              <p:nvPr/>
            </p:nvSpPr>
            <p:spPr bwMode="auto">
              <a:xfrm>
                <a:off x="2787" y="1296"/>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501" name="Oval 125"/>
              <p:cNvSpPr>
                <a:spLocks noChangeArrowheads="1"/>
              </p:cNvSpPr>
              <p:nvPr/>
            </p:nvSpPr>
            <p:spPr bwMode="auto">
              <a:xfrm>
                <a:off x="3072" y="1302"/>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502" name="Oval 126"/>
              <p:cNvSpPr>
                <a:spLocks noChangeArrowheads="1"/>
              </p:cNvSpPr>
              <p:nvPr/>
            </p:nvSpPr>
            <p:spPr bwMode="auto">
              <a:xfrm>
                <a:off x="3360" y="1302"/>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503" name="Oval 127"/>
              <p:cNvSpPr>
                <a:spLocks noChangeArrowheads="1"/>
              </p:cNvSpPr>
              <p:nvPr/>
            </p:nvSpPr>
            <p:spPr bwMode="auto">
              <a:xfrm>
                <a:off x="2496" y="1302"/>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504" name="Oval 128"/>
              <p:cNvSpPr>
                <a:spLocks noChangeArrowheads="1"/>
              </p:cNvSpPr>
              <p:nvPr/>
            </p:nvSpPr>
            <p:spPr bwMode="auto">
              <a:xfrm>
                <a:off x="2208" y="1302"/>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505" name="Oval 129"/>
              <p:cNvSpPr>
                <a:spLocks noChangeArrowheads="1"/>
              </p:cNvSpPr>
              <p:nvPr/>
            </p:nvSpPr>
            <p:spPr bwMode="auto">
              <a:xfrm>
                <a:off x="3669" y="1302"/>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01506" name="Oval 130"/>
              <p:cNvSpPr>
                <a:spLocks noChangeArrowheads="1"/>
              </p:cNvSpPr>
              <p:nvPr/>
            </p:nvSpPr>
            <p:spPr bwMode="auto">
              <a:xfrm>
                <a:off x="1920" y="1302"/>
                <a:ext cx="96" cy="96"/>
              </a:xfrm>
              <a:prstGeom prst="ellipse">
                <a:avLst/>
              </a:prstGeom>
              <a:solidFill>
                <a:schemeClr val="accent2"/>
              </a:solidFill>
              <a:ln w="19050">
                <a:solidFill>
                  <a:schemeClr val="tx1"/>
                </a:solidFill>
                <a:round/>
                <a:headEnd/>
                <a:tailEnd/>
              </a:ln>
              <a:effectLst/>
            </p:spPr>
            <p:txBody>
              <a:bodyPr wrap="none" anchor="ctr"/>
              <a:lstStyle/>
              <a:p>
                <a:endParaRPr lang="en-US"/>
              </a:p>
            </p:txBody>
          </p:sp>
        </p:grpSp>
      </p:grpSp>
      <p:grpSp>
        <p:nvGrpSpPr>
          <p:cNvPr id="17" name="Group 226"/>
          <p:cNvGrpSpPr>
            <a:grpSpLocks/>
          </p:cNvGrpSpPr>
          <p:nvPr/>
        </p:nvGrpSpPr>
        <p:grpSpPr bwMode="auto">
          <a:xfrm>
            <a:off x="2624662" y="1540919"/>
            <a:ext cx="3886200" cy="3895725"/>
            <a:chOff x="1728" y="1200"/>
            <a:chExt cx="2448" cy="2454"/>
          </a:xfrm>
        </p:grpSpPr>
        <p:sp>
          <p:nvSpPr>
            <p:cNvPr id="101592" name="Oval 216"/>
            <p:cNvSpPr>
              <a:spLocks noChangeArrowheads="1"/>
            </p:cNvSpPr>
            <p:nvPr/>
          </p:nvSpPr>
          <p:spPr bwMode="auto">
            <a:xfrm>
              <a:off x="3456" y="1206"/>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grpSp>
          <p:nvGrpSpPr>
            <p:cNvPr id="18" name="Group 223"/>
            <p:cNvGrpSpPr>
              <a:grpSpLocks/>
            </p:cNvGrpSpPr>
            <p:nvPr/>
          </p:nvGrpSpPr>
          <p:grpSpPr bwMode="auto">
            <a:xfrm>
              <a:off x="1728" y="1200"/>
              <a:ext cx="2448" cy="2454"/>
              <a:chOff x="1728" y="1200"/>
              <a:chExt cx="2448" cy="2454"/>
            </a:xfrm>
          </p:grpSpPr>
          <p:sp>
            <p:nvSpPr>
              <p:cNvPr id="101514" name="Oval 138"/>
              <p:cNvSpPr>
                <a:spLocks noChangeArrowheads="1"/>
              </p:cNvSpPr>
              <p:nvPr/>
            </p:nvSpPr>
            <p:spPr bwMode="auto">
              <a:xfrm>
                <a:off x="2883" y="2346"/>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15" name="Oval 139"/>
              <p:cNvSpPr>
                <a:spLocks noChangeArrowheads="1"/>
              </p:cNvSpPr>
              <p:nvPr/>
            </p:nvSpPr>
            <p:spPr bwMode="auto">
              <a:xfrm>
                <a:off x="3168" y="235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16" name="Oval 140"/>
              <p:cNvSpPr>
                <a:spLocks noChangeArrowheads="1"/>
              </p:cNvSpPr>
              <p:nvPr/>
            </p:nvSpPr>
            <p:spPr bwMode="auto">
              <a:xfrm>
                <a:off x="3456" y="235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17" name="Oval 141"/>
              <p:cNvSpPr>
                <a:spLocks noChangeArrowheads="1"/>
              </p:cNvSpPr>
              <p:nvPr/>
            </p:nvSpPr>
            <p:spPr bwMode="auto">
              <a:xfrm>
                <a:off x="2592" y="235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18" name="Oval 142"/>
              <p:cNvSpPr>
                <a:spLocks noChangeArrowheads="1"/>
              </p:cNvSpPr>
              <p:nvPr/>
            </p:nvSpPr>
            <p:spPr bwMode="auto">
              <a:xfrm>
                <a:off x="2304" y="235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19" name="Oval 143"/>
              <p:cNvSpPr>
                <a:spLocks noChangeArrowheads="1"/>
              </p:cNvSpPr>
              <p:nvPr/>
            </p:nvSpPr>
            <p:spPr bwMode="auto">
              <a:xfrm>
                <a:off x="3765" y="235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20" name="Oval 144"/>
              <p:cNvSpPr>
                <a:spLocks noChangeArrowheads="1"/>
              </p:cNvSpPr>
              <p:nvPr/>
            </p:nvSpPr>
            <p:spPr bwMode="auto">
              <a:xfrm>
                <a:off x="2016" y="235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21" name="Oval 145"/>
              <p:cNvSpPr>
                <a:spLocks noChangeArrowheads="1"/>
              </p:cNvSpPr>
              <p:nvPr/>
            </p:nvSpPr>
            <p:spPr bwMode="auto">
              <a:xfrm>
                <a:off x="1728" y="235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22" name="Oval 146"/>
              <p:cNvSpPr>
                <a:spLocks noChangeArrowheads="1"/>
              </p:cNvSpPr>
              <p:nvPr/>
            </p:nvSpPr>
            <p:spPr bwMode="auto">
              <a:xfrm>
                <a:off x="4080" y="235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24" name="Oval 148"/>
              <p:cNvSpPr>
                <a:spLocks noChangeArrowheads="1"/>
              </p:cNvSpPr>
              <p:nvPr/>
            </p:nvSpPr>
            <p:spPr bwMode="auto">
              <a:xfrm>
                <a:off x="2883" y="2058"/>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25" name="Oval 149"/>
              <p:cNvSpPr>
                <a:spLocks noChangeArrowheads="1"/>
              </p:cNvSpPr>
              <p:nvPr/>
            </p:nvSpPr>
            <p:spPr bwMode="auto">
              <a:xfrm>
                <a:off x="3168" y="2064"/>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26" name="Oval 150"/>
              <p:cNvSpPr>
                <a:spLocks noChangeArrowheads="1"/>
              </p:cNvSpPr>
              <p:nvPr/>
            </p:nvSpPr>
            <p:spPr bwMode="auto">
              <a:xfrm>
                <a:off x="3456" y="2064"/>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27" name="Oval 151"/>
              <p:cNvSpPr>
                <a:spLocks noChangeArrowheads="1"/>
              </p:cNvSpPr>
              <p:nvPr/>
            </p:nvSpPr>
            <p:spPr bwMode="auto">
              <a:xfrm>
                <a:off x="2592" y="2064"/>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28" name="Oval 152"/>
              <p:cNvSpPr>
                <a:spLocks noChangeArrowheads="1"/>
              </p:cNvSpPr>
              <p:nvPr/>
            </p:nvSpPr>
            <p:spPr bwMode="auto">
              <a:xfrm>
                <a:off x="2304" y="2064"/>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29" name="Oval 153"/>
              <p:cNvSpPr>
                <a:spLocks noChangeArrowheads="1"/>
              </p:cNvSpPr>
              <p:nvPr/>
            </p:nvSpPr>
            <p:spPr bwMode="auto">
              <a:xfrm>
                <a:off x="3765" y="2064"/>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30" name="Oval 154"/>
              <p:cNvSpPr>
                <a:spLocks noChangeArrowheads="1"/>
              </p:cNvSpPr>
              <p:nvPr/>
            </p:nvSpPr>
            <p:spPr bwMode="auto">
              <a:xfrm>
                <a:off x="2016" y="2064"/>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31" name="Oval 155"/>
              <p:cNvSpPr>
                <a:spLocks noChangeArrowheads="1"/>
              </p:cNvSpPr>
              <p:nvPr/>
            </p:nvSpPr>
            <p:spPr bwMode="auto">
              <a:xfrm>
                <a:off x="1728" y="2064"/>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32" name="Oval 156"/>
              <p:cNvSpPr>
                <a:spLocks noChangeArrowheads="1"/>
              </p:cNvSpPr>
              <p:nvPr/>
            </p:nvSpPr>
            <p:spPr bwMode="auto">
              <a:xfrm>
                <a:off x="4080" y="2064"/>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34" name="Oval 158"/>
              <p:cNvSpPr>
                <a:spLocks noChangeArrowheads="1"/>
              </p:cNvSpPr>
              <p:nvPr/>
            </p:nvSpPr>
            <p:spPr bwMode="auto">
              <a:xfrm>
                <a:off x="2883" y="1776"/>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35" name="Oval 159"/>
              <p:cNvSpPr>
                <a:spLocks noChangeArrowheads="1"/>
              </p:cNvSpPr>
              <p:nvPr/>
            </p:nvSpPr>
            <p:spPr bwMode="auto">
              <a:xfrm>
                <a:off x="3168" y="178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36" name="Oval 160"/>
              <p:cNvSpPr>
                <a:spLocks noChangeArrowheads="1"/>
              </p:cNvSpPr>
              <p:nvPr/>
            </p:nvSpPr>
            <p:spPr bwMode="auto">
              <a:xfrm>
                <a:off x="3456" y="178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37" name="Oval 161"/>
              <p:cNvSpPr>
                <a:spLocks noChangeArrowheads="1"/>
              </p:cNvSpPr>
              <p:nvPr/>
            </p:nvSpPr>
            <p:spPr bwMode="auto">
              <a:xfrm>
                <a:off x="2592" y="178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38" name="Oval 162"/>
              <p:cNvSpPr>
                <a:spLocks noChangeArrowheads="1"/>
              </p:cNvSpPr>
              <p:nvPr/>
            </p:nvSpPr>
            <p:spPr bwMode="auto">
              <a:xfrm>
                <a:off x="2304" y="178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39" name="Oval 163"/>
              <p:cNvSpPr>
                <a:spLocks noChangeArrowheads="1"/>
              </p:cNvSpPr>
              <p:nvPr/>
            </p:nvSpPr>
            <p:spPr bwMode="auto">
              <a:xfrm>
                <a:off x="3765" y="178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40" name="Oval 164"/>
              <p:cNvSpPr>
                <a:spLocks noChangeArrowheads="1"/>
              </p:cNvSpPr>
              <p:nvPr/>
            </p:nvSpPr>
            <p:spPr bwMode="auto">
              <a:xfrm>
                <a:off x="2016" y="178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41" name="Oval 165"/>
              <p:cNvSpPr>
                <a:spLocks noChangeArrowheads="1"/>
              </p:cNvSpPr>
              <p:nvPr/>
            </p:nvSpPr>
            <p:spPr bwMode="auto">
              <a:xfrm>
                <a:off x="1728" y="178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42" name="Oval 166"/>
              <p:cNvSpPr>
                <a:spLocks noChangeArrowheads="1"/>
              </p:cNvSpPr>
              <p:nvPr/>
            </p:nvSpPr>
            <p:spPr bwMode="auto">
              <a:xfrm>
                <a:off x="4080" y="178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44" name="Oval 168"/>
              <p:cNvSpPr>
                <a:spLocks noChangeArrowheads="1"/>
              </p:cNvSpPr>
              <p:nvPr/>
            </p:nvSpPr>
            <p:spPr bwMode="auto">
              <a:xfrm>
                <a:off x="2883" y="2634"/>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45" name="Oval 169"/>
              <p:cNvSpPr>
                <a:spLocks noChangeArrowheads="1"/>
              </p:cNvSpPr>
              <p:nvPr/>
            </p:nvSpPr>
            <p:spPr bwMode="auto">
              <a:xfrm>
                <a:off x="3168" y="2640"/>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46" name="Oval 170"/>
              <p:cNvSpPr>
                <a:spLocks noChangeArrowheads="1"/>
              </p:cNvSpPr>
              <p:nvPr/>
            </p:nvSpPr>
            <p:spPr bwMode="auto">
              <a:xfrm>
                <a:off x="3456" y="2640"/>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47" name="Oval 171"/>
              <p:cNvSpPr>
                <a:spLocks noChangeArrowheads="1"/>
              </p:cNvSpPr>
              <p:nvPr/>
            </p:nvSpPr>
            <p:spPr bwMode="auto">
              <a:xfrm>
                <a:off x="2592" y="2640"/>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48" name="Oval 172"/>
              <p:cNvSpPr>
                <a:spLocks noChangeArrowheads="1"/>
              </p:cNvSpPr>
              <p:nvPr/>
            </p:nvSpPr>
            <p:spPr bwMode="auto">
              <a:xfrm>
                <a:off x="2304" y="2640"/>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49" name="Oval 173"/>
              <p:cNvSpPr>
                <a:spLocks noChangeArrowheads="1"/>
              </p:cNvSpPr>
              <p:nvPr/>
            </p:nvSpPr>
            <p:spPr bwMode="auto">
              <a:xfrm>
                <a:off x="3765" y="2640"/>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50" name="Oval 174"/>
              <p:cNvSpPr>
                <a:spLocks noChangeArrowheads="1"/>
              </p:cNvSpPr>
              <p:nvPr/>
            </p:nvSpPr>
            <p:spPr bwMode="auto">
              <a:xfrm>
                <a:off x="2016" y="2640"/>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51" name="Oval 175"/>
              <p:cNvSpPr>
                <a:spLocks noChangeArrowheads="1"/>
              </p:cNvSpPr>
              <p:nvPr/>
            </p:nvSpPr>
            <p:spPr bwMode="auto">
              <a:xfrm>
                <a:off x="1728" y="2640"/>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52" name="Oval 176"/>
              <p:cNvSpPr>
                <a:spLocks noChangeArrowheads="1"/>
              </p:cNvSpPr>
              <p:nvPr/>
            </p:nvSpPr>
            <p:spPr bwMode="auto">
              <a:xfrm>
                <a:off x="4080" y="2640"/>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54" name="Oval 178"/>
              <p:cNvSpPr>
                <a:spLocks noChangeArrowheads="1"/>
              </p:cNvSpPr>
              <p:nvPr/>
            </p:nvSpPr>
            <p:spPr bwMode="auto">
              <a:xfrm>
                <a:off x="2883" y="292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55" name="Oval 179"/>
              <p:cNvSpPr>
                <a:spLocks noChangeArrowheads="1"/>
              </p:cNvSpPr>
              <p:nvPr/>
            </p:nvSpPr>
            <p:spPr bwMode="auto">
              <a:xfrm>
                <a:off x="3168" y="2928"/>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56" name="Oval 180"/>
              <p:cNvSpPr>
                <a:spLocks noChangeArrowheads="1"/>
              </p:cNvSpPr>
              <p:nvPr/>
            </p:nvSpPr>
            <p:spPr bwMode="auto">
              <a:xfrm>
                <a:off x="3456" y="2928"/>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57" name="Oval 181"/>
              <p:cNvSpPr>
                <a:spLocks noChangeArrowheads="1"/>
              </p:cNvSpPr>
              <p:nvPr/>
            </p:nvSpPr>
            <p:spPr bwMode="auto">
              <a:xfrm>
                <a:off x="2592" y="2928"/>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58" name="Oval 182"/>
              <p:cNvSpPr>
                <a:spLocks noChangeArrowheads="1"/>
              </p:cNvSpPr>
              <p:nvPr/>
            </p:nvSpPr>
            <p:spPr bwMode="auto">
              <a:xfrm>
                <a:off x="2304" y="2928"/>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59" name="Oval 183"/>
              <p:cNvSpPr>
                <a:spLocks noChangeArrowheads="1"/>
              </p:cNvSpPr>
              <p:nvPr/>
            </p:nvSpPr>
            <p:spPr bwMode="auto">
              <a:xfrm>
                <a:off x="3765" y="2928"/>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60" name="Oval 184"/>
              <p:cNvSpPr>
                <a:spLocks noChangeArrowheads="1"/>
              </p:cNvSpPr>
              <p:nvPr/>
            </p:nvSpPr>
            <p:spPr bwMode="auto">
              <a:xfrm>
                <a:off x="2016" y="2928"/>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61" name="Oval 185"/>
              <p:cNvSpPr>
                <a:spLocks noChangeArrowheads="1"/>
              </p:cNvSpPr>
              <p:nvPr/>
            </p:nvSpPr>
            <p:spPr bwMode="auto">
              <a:xfrm>
                <a:off x="1728" y="2928"/>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62" name="Oval 186"/>
              <p:cNvSpPr>
                <a:spLocks noChangeArrowheads="1"/>
              </p:cNvSpPr>
              <p:nvPr/>
            </p:nvSpPr>
            <p:spPr bwMode="auto">
              <a:xfrm>
                <a:off x="4080" y="2928"/>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64" name="Oval 188"/>
              <p:cNvSpPr>
                <a:spLocks noChangeArrowheads="1"/>
              </p:cNvSpPr>
              <p:nvPr/>
            </p:nvSpPr>
            <p:spPr bwMode="auto">
              <a:xfrm>
                <a:off x="2883" y="355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65" name="Oval 189"/>
              <p:cNvSpPr>
                <a:spLocks noChangeArrowheads="1"/>
              </p:cNvSpPr>
              <p:nvPr/>
            </p:nvSpPr>
            <p:spPr bwMode="auto">
              <a:xfrm>
                <a:off x="3168" y="3558"/>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66" name="Oval 190"/>
              <p:cNvSpPr>
                <a:spLocks noChangeArrowheads="1"/>
              </p:cNvSpPr>
              <p:nvPr/>
            </p:nvSpPr>
            <p:spPr bwMode="auto">
              <a:xfrm>
                <a:off x="3456" y="3558"/>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67" name="Oval 191"/>
              <p:cNvSpPr>
                <a:spLocks noChangeArrowheads="1"/>
              </p:cNvSpPr>
              <p:nvPr/>
            </p:nvSpPr>
            <p:spPr bwMode="auto">
              <a:xfrm>
                <a:off x="2592" y="3558"/>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68" name="Oval 192"/>
              <p:cNvSpPr>
                <a:spLocks noChangeArrowheads="1"/>
              </p:cNvSpPr>
              <p:nvPr/>
            </p:nvSpPr>
            <p:spPr bwMode="auto">
              <a:xfrm>
                <a:off x="2304" y="3558"/>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70" name="Oval 194"/>
              <p:cNvSpPr>
                <a:spLocks noChangeArrowheads="1"/>
              </p:cNvSpPr>
              <p:nvPr/>
            </p:nvSpPr>
            <p:spPr bwMode="auto">
              <a:xfrm>
                <a:off x="2883" y="3216"/>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71" name="Oval 195"/>
              <p:cNvSpPr>
                <a:spLocks noChangeArrowheads="1"/>
              </p:cNvSpPr>
              <p:nvPr/>
            </p:nvSpPr>
            <p:spPr bwMode="auto">
              <a:xfrm>
                <a:off x="3168" y="322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72" name="Oval 196"/>
              <p:cNvSpPr>
                <a:spLocks noChangeArrowheads="1"/>
              </p:cNvSpPr>
              <p:nvPr/>
            </p:nvSpPr>
            <p:spPr bwMode="auto">
              <a:xfrm>
                <a:off x="3456" y="322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73" name="Oval 197"/>
              <p:cNvSpPr>
                <a:spLocks noChangeArrowheads="1"/>
              </p:cNvSpPr>
              <p:nvPr/>
            </p:nvSpPr>
            <p:spPr bwMode="auto">
              <a:xfrm>
                <a:off x="2592" y="322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74" name="Oval 198"/>
              <p:cNvSpPr>
                <a:spLocks noChangeArrowheads="1"/>
              </p:cNvSpPr>
              <p:nvPr/>
            </p:nvSpPr>
            <p:spPr bwMode="auto">
              <a:xfrm>
                <a:off x="2304" y="322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75" name="Oval 199"/>
              <p:cNvSpPr>
                <a:spLocks noChangeArrowheads="1"/>
              </p:cNvSpPr>
              <p:nvPr/>
            </p:nvSpPr>
            <p:spPr bwMode="auto">
              <a:xfrm>
                <a:off x="3765" y="322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76" name="Oval 200"/>
              <p:cNvSpPr>
                <a:spLocks noChangeArrowheads="1"/>
              </p:cNvSpPr>
              <p:nvPr/>
            </p:nvSpPr>
            <p:spPr bwMode="auto">
              <a:xfrm>
                <a:off x="2016" y="322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77" name="Oval 201"/>
              <p:cNvSpPr>
                <a:spLocks noChangeArrowheads="1"/>
              </p:cNvSpPr>
              <p:nvPr/>
            </p:nvSpPr>
            <p:spPr bwMode="auto">
              <a:xfrm>
                <a:off x="1728" y="322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78" name="Oval 202"/>
              <p:cNvSpPr>
                <a:spLocks noChangeArrowheads="1"/>
              </p:cNvSpPr>
              <p:nvPr/>
            </p:nvSpPr>
            <p:spPr bwMode="auto">
              <a:xfrm>
                <a:off x="4080" y="3222"/>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80" name="Oval 204"/>
              <p:cNvSpPr>
                <a:spLocks noChangeArrowheads="1"/>
              </p:cNvSpPr>
              <p:nvPr/>
            </p:nvSpPr>
            <p:spPr bwMode="auto">
              <a:xfrm>
                <a:off x="2883" y="1488"/>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81" name="Oval 205"/>
              <p:cNvSpPr>
                <a:spLocks noChangeArrowheads="1"/>
              </p:cNvSpPr>
              <p:nvPr/>
            </p:nvSpPr>
            <p:spPr bwMode="auto">
              <a:xfrm>
                <a:off x="3168" y="1494"/>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82" name="Oval 206"/>
              <p:cNvSpPr>
                <a:spLocks noChangeArrowheads="1"/>
              </p:cNvSpPr>
              <p:nvPr/>
            </p:nvSpPr>
            <p:spPr bwMode="auto">
              <a:xfrm>
                <a:off x="3456" y="1494"/>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83" name="Oval 207"/>
              <p:cNvSpPr>
                <a:spLocks noChangeArrowheads="1"/>
              </p:cNvSpPr>
              <p:nvPr/>
            </p:nvSpPr>
            <p:spPr bwMode="auto">
              <a:xfrm>
                <a:off x="2592" y="1494"/>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84" name="Oval 208"/>
              <p:cNvSpPr>
                <a:spLocks noChangeArrowheads="1"/>
              </p:cNvSpPr>
              <p:nvPr/>
            </p:nvSpPr>
            <p:spPr bwMode="auto">
              <a:xfrm>
                <a:off x="2304" y="1494"/>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85" name="Oval 209"/>
              <p:cNvSpPr>
                <a:spLocks noChangeArrowheads="1"/>
              </p:cNvSpPr>
              <p:nvPr/>
            </p:nvSpPr>
            <p:spPr bwMode="auto">
              <a:xfrm>
                <a:off x="3765" y="1494"/>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86" name="Oval 210"/>
              <p:cNvSpPr>
                <a:spLocks noChangeArrowheads="1"/>
              </p:cNvSpPr>
              <p:nvPr/>
            </p:nvSpPr>
            <p:spPr bwMode="auto">
              <a:xfrm>
                <a:off x="2016" y="1494"/>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87" name="Oval 211"/>
              <p:cNvSpPr>
                <a:spLocks noChangeArrowheads="1"/>
              </p:cNvSpPr>
              <p:nvPr/>
            </p:nvSpPr>
            <p:spPr bwMode="auto">
              <a:xfrm>
                <a:off x="1728" y="1494"/>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90" name="Oval 214"/>
              <p:cNvSpPr>
                <a:spLocks noChangeArrowheads="1"/>
              </p:cNvSpPr>
              <p:nvPr/>
            </p:nvSpPr>
            <p:spPr bwMode="auto">
              <a:xfrm>
                <a:off x="2883" y="1200"/>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91" name="Oval 215"/>
              <p:cNvSpPr>
                <a:spLocks noChangeArrowheads="1"/>
              </p:cNvSpPr>
              <p:nvPr/>
            </p:nvSpPr>
            <p:spPr bwMode="auto">
              <a:xfrm>
                <a:off x="3168" y="1206"/>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93" name="Oval 217"/>
              <p:cNvSpPr>
                <a:spLocks noChangeArrowheads="1"/>
              </p:cNvSpPr>
              <p:nvPr/>
            </p:nvSpPr>
            <p:spPr bwMode="auto">
              <a:xfrm>
                <a:off x="2592" y="1206"/>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94" name="Oval 218"/>
              <p:cNvSpPr>
                <a:spLocks noChangeArrowheads="1"/>
              </p:cNvSpPr>
              <p:nvPr/>
            </p:nvSpPr>
            <p:spPr bwMode="auto">
              <a:xfrm>
                <a:off x="2304" y="1206"/>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sp>
            <p:nvSpPr>
              <p:cNvPr id="101596" name="Oval 220"/>
              <p:cNvSpPr>
                <a:spLocks noChangeArrowheads="1"/>
              </p:cNvSpPr>
              <p:nvPr/>
            </p:nvSpPr>
            <p:spPr bwMode="auto">
              <a:xfrm>
                <a:off x="2016" y="1206"/>
                <a:ext cx="96" cy="96"/>
              </a:xfrm>
              <a:prstGeom prst="ellipse">
                <a:avLst/>
              </a:prstGeom>
              <a:solidFill>
                <a:srgbClr val="FF3300"/>
              </a:solidFill>
              <a:ln w="19050">
                <a:solidFill>
                  <a:schemeClr val="tx1"/>
                </a:solidFill>
                <a:round/>
                <a:headEnd/>
                <a:tailEnd/>
              </a:ln>
              <a:effectLst/>
            </p:spPr>
            <p:txBody>
              <a:bodyPr wrap="none" anchor="ctr"/>
              <a:lstStyle/>
              <a:p>
                <a:endParaRPr lang="en-US"/>
              </a:p>
            </p:txBody>
          </p:sp>
        </p:grpSp>
      </p:grpSp>
      <p:grpSp>
        <p:nvGrpSpPr>
          <p:cNvPr id="19" name="Group 229"/>
          <p:cNvGrpSpPr>
            <a:grpSpLocks/>
          </p:cNvGrpSpPr>
          <p:nvPr/>
        </p:nvGrpSpPr>
        <p:grpSpPr bwMode="auto">
          <a:xfrm>
            <a:off x="6968065" y="1359944"/>
            <a:ext cx="1182688" cy="400050"/>
            <a:chOff x="4464" y="1086"/>
            <a:chExt cx="745" cy="252"/>
          </a:xfrm>
        </p:grpSpPr>
        <p:sp>
          <p:nvSpPr>
            <p:cNvPr id="101601" name="Oval 225"/>
            <p:cNvSpPr>
              <a:spLocks noChangeArrowheads="1"/>
            </p:cNvSpPr>
            <p:nvPr/>
          </p:nvSpPr>
          <p:spPr bwMode="auto">
            <a:xfrm>
              <a:off x="4464" y="1200"/>
              <a:ext cx="96" cy="96"/>
            </a:xfrm>
            <a:prstGeom prst="ellipse">
              <a:avLst/>
            </a:prstGeom>
            <a:solidFill>
              <a:schemeClr val="accent2"/>
            </a:solidFill>
            <a:ln w="19050">
              <a:solidFill>
                <a:schemeClr val="tx1"/>
              </a:solidFill>
              <a:round/>
              <a:headEnd/>
              <a:tailEnd/>
            </a:ln>
            <a:effectLst/>
          </p:spPr>
          <p:txBody>
            <a:bodyPr wrap="none" anchor="ctr"/>
            <a:lstStyle/>
            <a:p>
              <a:endParaRPr lang="en-US" sz="2000"/>
            </a:p>
          </p:txBody>
        </p:sp>
        <p:sp>
          <p:nvSpPr>
            <p:cNvPr id="101603" name="Text Box 227"/>
            <p:cNvSpPr txBox="1">
              <a:spLocks noChangeArrowheads="1"/>
            </p:cNvSpPr>
            <p:nvPr/>
          </p:nvSpPr>
          <p:spPr bwMode="auto">
            <a:xfrm>
              <a:off x="4599" y="1086"/>
              <a:ext cx="610" cy="252"/>
            </a:xfrm>
            <a:prstGeom prst="rect">
              <a:avLst/>
            </a:prstGeom>
            <a:noFill/>
            <a:ln w="19050">
              <a:noFill/>
              <a:miter lim="800000"/>
              <a:headEnd/>
              <a:tailEnd/>
            </a:ln>
            <a:effectLst/>
          </p:spPr>
          <p:txBody>
            <a:bodyPr wrap="none">
              <a:spAutoFit/>
            </a:bodyPr>
            <a:lstStyle/>
            <a:p>
              <a:pPr algn="l"/>
              <a:r>
                <a:rPr lang="en-US" sz="2000" dirty="0"/>
                <a:t>sender</a:t>
              </a:r>
            </a:p>
          </p:txBody>
        </p:sp>
      </p:grpSp>
      <p:grpSp>
        <p:nvGrpSpPr>
          <p:cNvPr id="20" name="Group 230"/>
          <p:cNvGrpSpPr>
            <a:grpSpLocks/>
          </p:cNvGrpSpPr>
          <p:nvPr/>
        </p:nvGrpSpPr>
        <p:grpSpPr bwMode="auto">
          <a:xfrm>
            <a:off x="6968065" y="1831432"/>
            <a:ext cx="1306513" cy="400050"/>
            <a:chOff x="4464" y="1383"/>
            <a:chExt cx="823" cy="252"/>
          </a:xfrm>
        </p:grpSpPr>
        <p:sp>
          <p:nvSpPr>
            <p:cNvPr id="101600" name="Oval 224"/>
            <p:cNvSpPr>
              <a:spLocks noChangeArrowheads="1"/>
            </p:cNvSpPr>
            <p:nvPr/>
          </p:nvSpPr>
          <p:spPr bwMode="auto">
            <a:xfrm>
              <a:off x="4464" y="1488"/>
              <a:ext cx="96" cy="96"/>
            </a:xfrm>
            <a:prstGeom prst="ellipse">
              <a:avLst/>
            </a:prstGeom>
            <a:solidFill>
              <a:srgbClr val="FF3300"/>
            </a:solidFill>
            <a:ln w="19050">
              <a:solidFill>
                <a:schemeClr val="tx1"/>
              </a:solidFill>
              <a:round/>
              <a:headEnd/>
              <a:tailEnd/>
            </a:ln>
            <a:effectLst/>
          </p:spPr>
          <p:txBody>
            <a:bodyPr wrap="none" anchor="ctr"/>
            <a:lstStyle/>
            <a:p>
              <a:endParaRPr lang="en-US" sz="2000"/>
            </a:p>
          </p:txBody>
        </p:sp>
        <p:sp>
          <p:nvSpPr>
            <p:cNvPr id="101604" name="Text Box 228"/>
            <p:cNvSpPr txBox="1">
              <a:spLocks noChangeArrowheads="1"/>
            </p:cNvSpPr>
            <p:nvPr/>
          </p:nvSpPr>
          <p:spPr bwMode="auto">
            <a:xfrm>
              <a:off x="4596" y="1383"/>
              <a:ext cx="691" cy="252"/>
            </a:xfrm>
            <a:prstGeom prst="rect">
              <a:avLst/>
            </a:prstGeom>
            <a:noFill/>
            <a:ln w="19050">
              <a:noFill/>
              <a:miter lim="800000"/>
              <a:headEnd/>
              <a:tailEnd/>
            </a:ln>
            <a:effectLst/>
          </p:spPr>
          <p:txBody>
            <a:bodyPr wrap="none">
              <a:spAutoFit/>
            </a:bodyPr>
            <a:lstStyle/>
            <a:p>
              <a:pPr algn="l"/>
              <a:r>
                <a:rPr lang="en-US" sz="2000"/>
                <a:t>receiver</a:t>
              </a:r>
            </a:p>
          </p:txBody>
        </p:sp>
      </p:grpSp>
      <p:sp>
        <p:nvSpPr>
          <p:cNvPr id="196" name="Title 195"/>
          <p:cNvSpPr>
            <a:spLocks noGrp="1"/>
          </p:cNvSpPr>
          <p:nvPr>
            <p:ph type="title"/>
          </p:nvPr>
        </p:nvSpPr>
        <p:spPr/>
        <p:txBody>
          <a:bodyPr/>
          <a:lstStyle/>
          <a:p>
            <a:r>
              <a:rPr lang="en-US" dirty="0" smtClean="0"/>
              <a:t>Transport Capacity: Example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Transport Capacity: Understanding the example</a:t>
            </a:r>
            <a:endParaRPr lang="en-US" dirty="0"/>
          </a:p>
        </p:txBody>
      </p:sp>
      <p:sp>
        <p:nvSpPr>
          <p:cNvPr id="103427" name="Rectangle 3"/>
          <p:cNvSpPr>
            <a:spLocks noGrp="1" noChangeArrowheads="1"/>
          </p:cNvSpPr>
          <p:nvPr>
            <p:ph idx="1"/>
          </p:nvPr>
        </p:nvSpPr>
        <p:spPr>
          <a:xfrm>
            <a:off x="468313" y="650339"/>
            <a:ext cx="8207375" cy="5337175"/>
          </a:xfrm>
        </p:spPr>
        <p:txBody>
          <a:bodyPr/>
          <a:lstStyle/>
          <a:p>
            <a:endParaRPr lang="en-US" dirty="0" smtClean="0"/>
          </a:p>
          <a:p>
            <a:r>
              <a:rPr lang="en-US" dirty="0" smtClean="0"/>
              <a:t>Sender-receiver </a:t>
            </a:r>
            <a:r>
              <a:rPr lang="en-US" dirty="0"/>
              <a:t>distance </a:t>
            </a:r>
            <a:r>
              <a:rPr lang="en-US" dirty="0" smtClean="0"/>
              <a:t>is </a:t>
            </a:r>
            <a:r>
              <a:rPr lang="en-US" dirty="0" smtClean="0">
                <a:latin typeface="cmmi10"/>
              </a:rPr>
              <a:t>£</a:t>
            </a:r>
            <a:r>
              <a:rPr lang="en-US" dirty="0" smtClean="0"/>
              <a:t>(1/√</a:t>
            </a:r>
            <a:r>
              <a:rPr lang="en-US" i="1" dirty="0" smtClean="0"/>
              <a:t>n</a:t>
            </a:r>
            <a:r>
              <a:rPr lang="en-US" dirty="0" smtClean="0"/>
              <a:t>). Assuming </a:t>
            </a:r>
            <a:r>
              <a:rPr lang="en-US" dirty="0"/>
              <a:t>channel bandwidth </a:t>
            </a:r>
            <a:r>
              <a:rPr lang="en-US" i="1" dirty="0" smtClean="0"/>
              <a:t>W </a:t>
            </a:r>
            <a:r>
              <a:rPr lang="en-US" dirty="0" smtClean="0"/>
              <a:t>[bits], </a:t>
            </a:r>
            <a:r>
              <a:rPr lang="en-US" dirty="0"/>
              <a:t>transport capacity </a:t>
            </a:r>
            <a:r>
              <a:rPr lang="en-US" dirty="0" smtClean="0"/>
              <a:t>is </a:t>
            </a:r>
            <a:r>
              <a:rPr lang="en-US" dirty="0" smtClean="0">
                <a:latin typeface="cmmi10"/>
              </a:rPr>
              <a:t>£</a:t>
            </a:r>
            <a:r>
              <a:rPr lang="en-US" dirty="0" smtClean="0"/>
              <a:t>(</a:t>
            </a:r>
            <a:r>
              <a:rPr lang="en-US" i="1" dirty="0" err="1" smtClean="0"/>
              <a:t>W</a:t>
            </a:r>
            <a:r>
              <a:rPr lang="en-US" dirty="0" err="1" smtClean="0"/>
              <a:t>√</a:t>
            </a:r>
            <a:r>
              <a:rPr lang="en-US" i="1" dirty="0" err="1" smtClean="0"/>
              <a:t>n</a:t>
            </a:r>
            <a:r>
              <a:rPr lang="en-US" dirty="0" smtClean="0"/>
              <a:t>) [bit-meter], or per node: </a:t>
            </a:r>
            <a:r>
              <a:rPr lang="en-US" dirty="0" smtClean="0">
                <a:latin typeface="cmmi10"/>
              </a:rPr>
              <a:t>£</a:t>
            </a:r>
            <a:r>
              <a:rPr lang="en-US" dirty="0" smtClean="0"/>
              <a:t>(</a:t>
            </a:r>
            <a:r>
              <a:rPr lang="en-US" i="1" dirty="0" smtClean="0"/>
              <a:t>W</a:t>
            </a:r>
            <a:r>
              <a:rPr lang="en-US" dirty="0" smtClean="0"/>
              <a:t>/√</a:t>
            </a:r>
            <a:r>
              <a:rPr lang="en-US" i="1" dirty="0" smtClean="0"/>
              <a:t>n</a:t>
            </a:r>
            <a:r>
              <a:rPr lang="en-US" dirty="0" smtClean="0"/>
              <a:t>) [bit-meter]</a:t>
            </a:r>
          </a:p>
          <a:p>
            <a:endParaRPr lang="en-US" dirty="0" smtClean="0"/>
          </a:p>
          <a:p>
            <a:r>
              <a:rPr lang="en-US" dirty="0" smtClean="0"/>
              <a:t>Can we do better by placing the source-</a:t>
            </a:r>
            <a:br>
              <a:rPr lang="en-US" dirty="0" smtClean="0"/>
            </a:br>
            <a:r>
              <a:rPr lang="en-US" dirty="0" smtClean="0"/>
              <a:t>destination pairs more carefully? Not really:</a:t>
            </a:r>
            <a:br>
              <a:rPr lang="en-US" dirty="0" smtClean="0"/>
            </a:br>
            <a:r>
              <a:rPr lang="en-US" dirty="0" smtClean="0"/>
              <a:t>Having a sender-receiver pair at distance </a:t>
            </a:r>
            <a:r>
              <a:rPr lang="en-US" i="1" dirty="0" smtClean="0"/>
              <a:t>d</a:t>
            </a:r>
            <a:r>
              <a:rPr lang="en-US" dirty="0" smtClean="0"/>
              <a:t/>
            </a:r>
            <a:br>
              <a:rPr lang="en-US" dirty="0" smtClean="0"/>
            </a:br>
            <a:r>
              <a:rPr lang="en-US" dirty="0" smtClean="0"/>
              <a:t>inhibits another receiver within distance up</a:t>
            </a:r>
            <a:br>
              <a:rPr lang="en-US" dirty="0" smtClean="0"/>
            </a:br>
            <a:r>
              <a:rPr lang="en-US" dirty="0" smtClean="0"/>
              <a:t>to 2</a:t>
            </a:r>
            <a:r>
              <a:rPr lang="en-US" i="1" dirty="0" smtClean="0"/>
              <a:t>d</a:t>
            </a:r>
            <a:r>
              <a:rPr lang="en-US" dirty="0" smtClean="0"/>
              <a:t> from the sender. In other words, it kills</a:t>
            </a:r>
            <a:br>
              <a:rPr lang="en-US" dirty="0" smtClean="0"/>
            </a:br>
            <a:r>
              <a:rPr lang="en-US" dirty="0" smtClean="0"/>
              <a:t>an area of </a:t>
            </a:r>
            <a:r>
              <a:rPr lang="en-US" dirty="0" smtClean="0">
                <a:latin typeface="cmmi10"/>
              </a:rPr>
              <a:t>£</a:t>
            </a:r>
            <a:r>
              <a:rPr lang="en-US" dirty="0" smtClean="0"/>
              <a:t>(</a:t>
            </a:r>
            <a:r>
              <a:rPr lang="en-US" i="1" dirty="0" smtClean="0">
                <a:latin typeface="Arial"/>
              </a:rPr>
              <a:t>d</a:t>
            </a:r>
            <a:r>
              <a:rPr lang="en-US" baseline="30000" dirty="0" smtClean="0">
                <a:latin typeface="Arial"/>
              </a:rPr>
              <a:t>2</a:t>
            </a:r>
            <a:r>
              <a:rPr lang="en-US" dirty="0" smtClean="0"/>
              <a:t>).</a:t>
            </a:r>
          </a:p>
          <a:p>
            <a:endParaRPr lang="en-US" dirty="0" smtClean="0"/>
          </a:p>
          <a:p>
            <a:r>
              <a:rPr lang="en-US" dirty="0" smtClean="0"/>
              <a:t>We want to maximize </a:t>
            </a:r>
            <a:r>
              <a:rPr lang="en-US" i="1" dirty="0" smtClean="0"/>
              <a:t>n</a:t>
            </a:r>
            <a:r>
              <a:rPr lang="en-US" dirty="0" smtClean="0"/>
              <a:t> transmissions with distances </a:t>
            </a:r>
            <a:r>
              <a:rPr lang="en-US" i="1" dirty="0" smtClean="0">
                <a:latin typeface="Arial"/>
              </a:rPr>
              <a:t>d</a:t>
            </a:r>
            <a:r>
              <a:rPr lang="en-US" baseline="-25000" dirty="0" smtClean="0">
                <a:latin typeface="Arial"/>
              </a:rPr>
              <a:t>1</a:t>
            </a:r>
            <a:r>
              <a:rPr lang="en-US" dirty="0" smtClean="0"/>
              <a:t>, </a:t>
            </a:r>
            <a:r>
              <a:rPr lang="en-US" i="1" dirty="0" smtClean="0">
                <a:latin typeface="Arial"/>
              </a:rPr>
              <a:t>d</a:t>
            </a:r>
            <a:r>
              <a:rPr lang="en-US" baseline="-25000" dirty="0" smtClean="0">
                <a:latin typeface="Arial"/>
              </a:rPr>
              <a:t>2</a:t>
            </a:r>
            <a:r>
              <a:rPr lang="en-US" dirty="0" smtClean="0"/>
              <a:t>, …, </a:t>
            </a:r>
            <a:r>
              <a:rPr lang="en-US" i="1" dirty="0" err="1" smtClean="0">
                <a:latin typeface="Arial"/>
              </a:rPr>
              <a:t>d</a:t>
            </a:r>
            <a:r>
              <a:rPr lang="en-US" baseline="-25000" dirty="0" err="1" smtClean="0">
                <a:latin typeface="Arial"/>
              </a:rPr>
              <a:t>n</a:t>
            </a:r>
            <a:r>
              <a:rPr lang="en-US" dirty="0" smtClean="0"/>
              <a:t> given that the total area is less than a unit disk. This is maximized if all </a:t>
            </a:r>
            <a:r>
              <a:rPr lang="en-US" i="1" dirty="0" err="1" smtClean="0">
                <a:latin typeface="Arial"/>
              </a:rPr>
              <a:t>d</a:t>
            </a:r>
            <a:r>
              <a:rPr lang="en-US" i="1" baseline="-25000" dirty="0" err="1" smtClean="0">
                <a:latin typeface="Arial"/>
              </a:rPr>
              <a:t>i</a:t>
            </a:r>
            <a:r>
              <a:rPr lang="en-US" dirty="0" smtClean="0"/>
              <a:t> = </a:t>
            </a:r>
            <a:r>
              <a:rPr lang="en-US" dirty="0" smtClean="0">
                <a:latin typeface="cmmi10"/>
              </a:rPr>
              <a:t>£</a:t>
            </a:r>
            <a:r>
              <a:rPr lang="en-US" dirty="0" smtClean="0"/>
              <a:t>(1/√</a:t>
            </a:r>
            <a:r>
              <a:rPr lang="en-US" i="1" dirty="0" smtClean="0"/>
              <a:t>n</a:t>
            </a:r>
            <a:r>
              <a:rPr lang="en-US" dirty="0" smtClean="0"/>
              <a:t>). So the example was asymptotically optimal.</a:t>
            </a:r>
          </a:p>
          <a:p>
            <a:pPr lvl="1"/>
            <a:r>
              <a:rPr lang="en-US" dirty="0" smtClean="0"/>
              <a:t>BTW, a fun geometry problem: Given </a:t>
            </a:r>
            <a:r>
              <a:rPr lang="en-US" i="1" dirty="0" smtClean="0"/>
              <a:t>k</a:t>
            </a:r>
            <a:r>
              <a:rPr lang="en-US" dirty="0" smtClean="0"/>
              <a:t> circles with total </a:t>
            </a:r>
            <a:br>
              <a:rPr lang="en-US" dirty="0" smtClean="0"/>
            </a:br>
            <a:r>
              <a:rPr lang="en-US" dirty="0" smtClean="0"/>
              <a:t>area 1, can you always fit them in a circle with total area 2?</a:t>
            </a:r>
          </a:p>
          <a:p>
            <a:pPr lvl="1"/>
            <a:endParaRPr lang="en-US" dirty="0" smtClean="0"/>
          </a:p>
          <a:p>
            <a:endParaRPr lang="en-US" dirty="0" smtClean="0"/>
          </a:p>
          <a:p>
            <a:endParaRPr lang="en-US" dirty="0" smtClean="0"/>
          </a:p>
          <a:p>
            <a:pPr>
              <a:buNone/>
            </a:pPr>
            <a:endParaRPr lang="en-US" dirty="0" smtClean="0"/>
          </a:p>
          <a:p>
            <a:endParaRPr lang="en-US" dirty="0" smtClean="0"/>
          </a:p>
          <a:p>
            <a:endParaRPr lang="en-US" dirty="0"/>
          </a:p>
          <a:p>
            <a:endParaRPr lang="en-US" dirty="0"/>
          </a:p>
        </p:txBody>
      </p:sp>
      <p:sp>
        <p:nvSpPr>
          <p:cNvPr id="26" name="Oval 129"/>
          <p:cNvSpPr>
            <a:spLocks noChangeArrowheads="1"/>
          </p:cNvSpPr>
          <p:nvPr/>
        </p:nvSpPr>
        <p:spPr bwMode="auto">
          <a:xfrm>
            <a:off x="7306339" y="3074415"/>
            <a:ext cx="152400" cy="152400"/>
          </a:xfrm>
          <a:prstGeom prst="ellipse">
            <a:avLst/>
          </a:prstGeom>
          <a:solidFill>
            <a:schemeClr val="accent2"/>
          </a:solidFill>
          <a:ln w="19050">
            <a:solidFill>
              <a:schemeClr val="tx1"/>
            </a:solidFill>
            <a:round/>
            <a:headEnd/>
            <a:tailEnd/>
          </a:ln>
          <a:effectLst/>
        </p:spPr>
        <p:txBody>
          <a:bodyPr wrap="none" anchor="ctr"/>
          <a:lstStyle/>
          <a:p>
            <a:endParaRPr lang="en-US"/>
          </a:p>
        </p:txBody>
      </p:sp>
      <p:sp>
        <p:nvSpPr>
          <p:cNvPr id="158" name="Oval 204"/>
          <p:cNvSpPr>
            <a:spLocks noChangeArrowheads="1"/>
          </p:cNvSpPr>
          <p:nvPr/>
        </p:nvSpPr>
        <p:spPr bwMode="auto">
          <a:xfrm>
            <a:off x="7972030" y="3073361"/>
            <a:ext cx="152400" cy="152400"/>
          </a:xfrm>
          <a:prstGeom prst="ellipse">
            <a:avLst/>
          </a:prstGeom>
          <a:solidFill>
            <a:srgbClr val="FF3300"/>
          </a:solidFill>
          <a:ln w="19050">
            <a:solidFill>
              <a:schemeClr val="tx1"/>
            </a:solidFill>
            <a:round/>
            <a:headEnd/>
            <a:tailEnd/>
          </a:ln>
          <a:effectLst/>
        </p:spPr>
        <p:txBody>
          <a:bodyPr wrap="none" anchor="ctr"/>
          <a:lstStyle/>
          <a:p>
            <a:endParaRPr lang="en-US"/>
          </a:p>
        </p:txBody>
      </p:sp>
      <p:cxnSp>
        <p:nvCxnSpPr>
          <p:cNvPr id="172" name="Straight Arrow Connector 171"/>
          <p:cNvCxnSpPr>
            <a:stCxn id="26" idx="6"/>
            <a:endCxn id="158" idx="2"/>
          </p:cNvCxnSpPr>
          <p:nvPr/>
        </p:nvCxnSpPr>
        <p:spPr bwMode="auto">
          <a:xfrm flipV="1">
            <a:off x="7458739" y="3149561"/>
            <a:ext cx="513291" cy="105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3" name="Oval 172"/>
          <p:cNvSpPr/>
          <p:nvPr/>
        </p:nvSpPr>
        <p:spPr bwMode="auto">
          <a:xfrm>
            <a:off x="6087665" y="1871093"/>
            <a:ext cx="2560320" cy="2560320"/>
          </a:xfrm>
          <a:prstGeom prst="ellipse">
            <a:avLst/>
          </a:prstGeom>
          <a:solidFill>
            <a:schemeClr val="accent1">
              <a:alpha val="3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74" name="TextBox 173"/>
          <p:cNvSpPr txBox="1"/>
          <p:nvPr/>
        </p:nvSpPr>
        <p:spPr>
          <a:xfrm>
            <a:off x="7577670" y="2861726"/>
            <a:ext cx="220134" cy="338554"/>
          </a:xfrm>
          <a:prstGeom prst="rect">
            <a:avLst/>
          </a:prstGeom>
          <a:noFill/>
        </p:spPr>
        <p:txBody>
          <a:bodyPr wrap="square" rtlCol="0">
            <a:spAutoFit/>
          </a:bodyPr>
          <a:lstStyle/>
          <a:p>
            <a:r>
              <a:rPr lang="en-US" sz="1600" dirty="0" smtClean="0"/>
              <a:t>d</a:t>
            </a: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More capacities…</a:t>
            </a:r>
            <a:endParaRPr lang="en-US" dirty="0"/>
          </a:p>
        </p:txBody>
      </p:sp>
      <p:sp>
        <p:nvSpPr>
          <p:cNvPr id="111619" name="Rectangle 3"/>
          <p:cNvSpPr>
            <a:spLocks noGrp="1" noChangeArrowheads="1"/>
          </p:cNvSpPr>
          <p:nvPr>
            <p:ph idx="1"/>
          </p:nvPr>
        </p:nvSpPr>
        <p:spPr/>
        <p:txBody>
          <a:bodyPr/>
          <a:lstStyle/>
          <a:p>
            <a:endParaRPr lang="en-US" dirty="0" smtClean="0"/>
          </a:p>
          <a:p>
            <a:r>
              <a:rPr lang="en-US" dirty="0" smtClean="0"/>
              <a:t>The </a:t>
            </a:r>
            <a:r>
              <a:rPr lang="en-US" dirty="0"/>
              <a:t>throughput capacity of </a:t>
            </a:r>
            <a:r>
              <a:rPr lang="en-US" dirty="0" smtClean="0"/>
              <a:t>an </a:t>
            </a:r>
            <a:r>
              <a:rPr lang="en-US" i="1" dirty="0" smtClean="0"/>
              <a:t>n</a:t>
            </a:r>
            <a:r>
              <a:rPr lang="en-US" dirty="0" smtClean="0"/>
              <a:t> node </a:t>
            </a:r>
            <a:r>
              <a:rPr lang="en-US" dirty="0">
                <a:solidFill>
                  <a:srgbClr val="FF0000"/>
                </a:solidFill>
              </a:rPr>
              <a:t>random network </a:t>
            </a:r>
            <a:r>
              <a:rPr lang="en-US" dirty="0"/>
              <a:t>is </a:t>
            </a:r>
          </a:p>
          <a:p>
            <a:pPr>
              <a:buNone/>
            </a:pPr>
            <a:endParaRPr lang="en-US" dirty="0"/>
          </a:p>
          <a:p>
            <a:r>
              <a:rPr lang="en-US" dirty="0"/>
              <a:t>There exist </a:t>
            </a:r>
            <a:r>
              <a:rPr lang="en-US" dirty="0" smtClean="0"/>
              <a:t>constants c and c</a:t>
            </a:r>
            <a:r>
              <a:rPr lang="de-CH" dirty="0" smtClean="0"/>
              <a:t>‘ </a:t>
            </a:r>
            <a:r>
              <a:rPr lang="en-US" dirty="0" smtClean="0"/>
              <a:t>such that</a:t>
            </a:r>
            <a:endParaRPr lang="de-CH" i="1" dirty="0" smtClean="0"/>
          </a:p>
          <a:p>
            <a:endParaRPr lang="de-CH" i="1" dirty="0" smtClean="0"/>
          </a:p>
          <a:p>
            <a:endParaRPr lang="de-CH" i="1" dirty="0" smtClean="0"/>
          </a:p>
          <a:p>
            <a:endParaRPr lang="de-CH" i="1" dirty="0" smtClean="0"/>
          </a:p>
          <a:p>
            <a:r>
              <a:rPr lang="en-US" dirty="0" smtClean="0"/>
              <a:t>Transport capacity:</a:t>
            </a:r>
          </a:p>
          <a:p>
            <a:pPr lvl="1"/>
            <a:r>
              <a:rPr lang="en-US" sz="2000" dirty="0" smtClean="0"/>
              <a:t>Per node</a:t>
            </a:r>
            <a:r>
              <a:rPr lang="en-US" sz="2000" i="1" dirty="0" smtClean="0"/>
              <a:t> </a:t>
            </a:r>
            <a:r>
              <a:rPr lang="en-US" sz="2000" dirty="0" smtClean="0"/>
              <a:t>transport capacity decreases with</a:t>
            </a:r>
          </a:p>
          <a:p>
            <a:pPr lvl="1"/>
            <a:r>
              <a:rPr lang="en-US" sz="2000" dirty="0" smtClean="0"/>
              <a:t>Maximized when nodes transmit to neighbors </a:t>
            </a:r>
          </a:p>
          <a:p>
            <a:r>
              <a:rPr lang="en-US" dirty="0" smtClean="0"/>
              <a:t>Throughput capacity:</a:t>
            </a:r>
          </a:p>
          <a:p>
            <a:pPr lvl="1"/>
            <a:r>
              <a:rPr lang="en-US" sz="2000" dirty="0" smtClean="0"/>
              <a:t>For random networks, decreases with</a:t>
            </a:r>
          </a:p>
          <a:p>
            <a:pPr lvl="1"/>
            <a:r>
              <a:rPr lang="en-US" sz="2000" dirty="0" smtClean="0"/>
              <a:t>Near-optimal when nodes transmit to neighbors</a:t>
            </a:r>
          </a:p>
          <a:p>
            <a:endParaRPr lang="de-CH" dirty="0" smtClean="0"/>
          </a:p>
          <a:p>
            <a:r>
              <a:rPr lang="de-CH" dirty="0" smtClean="0"/>
              <a:t>In </a:t>
            </a:r>
            <a:r>
              <a:rPr lang="de-CH" dirty="0" err="1" smtClean="0"/>
              <a:t>one</a:t>
            </a:r>
            <a:r>
              <a:rPr lang="de-CH" dirty="0" smtClean="0"/>
              <a:t> </a:t>
            </a:r>
            <a:r>
              <a:rPr lang="de-CH" dirty="0" err="1" smtClean="0"/>
              <a:t>sentence</a:t>
            </a:r>
            <a:r>
              <a:rPr lang="de-CH" dirty="0" smtClean="0"/>
              <a:t>: </a:t>
            </a:r>
            <a:r>
              <a:rPr lang="de-CH" dirty="0" err="1" smtClean="0">
                <a:solidFill>
                  <a:srgbClr val="FF0000"/>
                </a:solidFill>
              </a:rPr>
              <a:t>local</a:t>
            </a:r>
            <a:r>
              <a:rPr lang="de-CH" dirty="0" smtClean="0">
                <a:solidFill>
                  <a:srgbClr val="FF0000"/>
                </a:solidFill>
              </a:rPr>
              <a:t> </a:t>
            </a:r>
            <a:r>
              <a:rPr lang="de-CH" dirty="0" err="1" smtClean="0">
                <a:solidFill>
                  <a:srgbClr val="FF0000"/>
                </a:solidFill>
              </a:rPr>
              <a:t>communication</a:t>
            </a:r>
            <a:r>
              <a:rPr lang="de-CH" dirty="0" smtClean="0">
                <a:solidFill>
                  <a:srgbClr val="FF0000"/>
                </a:solidFill>
              </a:rPr>
              <a:t> </a:t>
            </a:r>
            <a:r>
              <a:rPr lang="de-CH" dirty="0" err="1" smtClean="0">
                <a:solidFill>
                  <a:srgbClr val="FF0000"/>
                </a:solidFill>
              </a:rPr>
              <a:t>is</a:t>
            </a:r>
            <a:r>
              <a:rPr lang="de-CH" dirty="0" smtClean="0">
                <a:solidFill>
                  <a:srgbClr val="FF0000"/>
                </a:solidFill>
              </a:rPr>
              <a:t> </a:t>
            </a:r>
            <a:r>
              <a:rPr lang="de-CH" dirty="0" err="1" smtClean="0">
                <a:solidFill>
                  <a:srgbClr val="FF0000"/>
                </a:solidFill>
              </a:rPr>
              <a:t>better</a:t>
            </a:r>
            <a:r>
              <a:rPr lang="de-CH" dirty="0" smtClean="0">
                <a:solidFill>
                  <a:srgbClr val="FF0000"/>
                </a:solidFill>
              </a:rPr>
              <a:t>...</a:t>
            </a:r>
            <a:endParaRPr lang="en-US" dirty="0" smtClean="0">
              <a:solidFill>
                <a:srgbClr val="FF0000"/>
              </a:solidFill>
            </a:endParaRPr>
          </a:p>
          <a:p>
            <a:endParaRPr lang="en-US" dirty="0"/>
          </a:p>
        </p:txBody>
      </p:sp>
      <p:graphicFrame>
        <p:nvGraphicFramePr>
          <p:cNvPr id="111620" name="Object 4"/>
          <p:cNvGraphicFramePr>
            <a:graphicFrameLocks noChangeAspect="1"/>
          </p:cNvGraphicFramePr>
          <p:nvPr/>
        </p:nvGraphicFramePr>
        <p:xfrm>
          <a:off x="5401733" y="1837268"/>
          <a:ext cx="3454399" cy="1458783"/>
        </p:xfrm>
        <a:graphic>
          <a:graphicData uri="http://schemas.openxmlformats.org/presentationml/2006/ole">
            <mc:AlternateContent xmlns:mc="http://schemas.openxmlformats.org/markup-compatibility/2006">
              <mc:Choice xmlns:v="urn:schemas-microsoft-com:vml" Requires="v">
                <p:oleObj spid="_x0000_s89114" name="Equation" r:id="rId4" imgW="5232240" imgH="2209680" progId="Equation.3">
                  <p:embed/>
                </p:oleObj>
              </mc:Choice>
              <mc:Fallback>
                <p:oleObj name="Equation" r:id="rId4" imgW="5232240" imgH="22096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1733" y="1837268"/>
                        <a:ext cx="3454399" cy="14587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1" name="Object 5"/>
          <p:cNvGraphicFramePr>
            <a:graphicFrameLocks noChangeAspect="1"/>
          </p:cNvGraphicFramePr>
          <p:nvPr/>
        </p:nvGraphicFramePr>
        <p:xfrm>
          <a:off x="7298269" y="1049868"/>
          <a:ext cx="1430867" cy="762092"/>
        </p:xfrm>
        <a:graphic>
          <a:graphicData uri="http://schemas.openxmlformats.org/presentationml/2006/ole">
            <mc:AlternateContent xmlns:mc="http://schemas.openxmlformats.org/markup-compatibility/2006">
              <mc:Choice xmlns:v="urn:schemas-microsoft-com:vml" Requires="v">
                <p:oleObj spid="_x0000_s89115" name="Equation" r:id="rId6" imgW="1955520" imgH="1041120" progId="Equation.3">
                  <p:embed/>
                </p:oleObj>
              </mc:Choice>
              <mc:Fallback>
                <p:oleObj name="Equation" r:id="rId6" imgW="1955520" imgH="104112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8269" y="1049868"/>
                        <a:ext cx="1430867" cy="7620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7"/>
          <p:cNvGraphicFramePr>
            <a:graphicFrameLocks noChangeAspect="1"/>
          </p:cNvGraphicFramePr>
          <p:nvPr/>
        </p:nvGraphicFramePr>
        <p:xfrm>
          <a:off x="6189667" y="3700463"/>
          <a:ext cx="287425" cy="490539"/>
        </p:xfrm>
        <a:graphic>
          <a:graphicData uri="http://schemas.openxmlformats.org/presentationml/2006/ole">
            <mc:AlternateContent xmlns:mc="http://schemas.openxmlformats.org/markup-compatibility/2006">
              <mc:Choice xmlns:v="urn:schemas-microsoft-com:vml" Requires="v">
                <p:oleObj spid="_x0000_s89116" name="Equation" r:id="rId8" imgW="558720" imgH="952200" progId="Equation.3">
                  <p:embed/>
                </p:oleObj>
              </mc:Choice>
              <mc:Fallback>
                <p:oleObj name="Equation" r:id="rId8" imgW="558720" imgH="9522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9667" y="3700463"/>
                        <a:ext cx="287425" cy="4905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9" name="Object 9"/>
          <p:cNvGraphicFramePr>
            <a:graphicFrameLocks noChangeAspect="1"/>
          </p:cNvGraphicFramePr>
          <p:nvPr/>
        </p:nvGraphicFramePr>
        <p:xfrm>
          <a:off x="5546196" y="4791606"/>
          <a:ext cx="668901" cy="508529"/>
        </p:xfrm>
        <a:graphic>
          <a:graphicData uri="http://schemas.openxmlformats.org/presentationml/2006/ole">
            <mc:AlternateContent xmlns:mc="http://schemas.openxmlformats.org/markup-compatibility/2006">
              <mc:Choice xmlns:v="urn:schemas-microsoft-com:vml" Requires="v">
                <p:oleObj spid="_x0000_s89117" name="Equation" r:id="rId10" imgW="1371600" imgH="1041120" progId="Equation.3">
                  <p:embed/>
                </p:oleObj>
              </mc:Choice>
              <mc:Fallback>
                <p:oleObj name="Equation" r:id="rId10" imgW="1371600" imgH="104112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46196" y="4791606"/>
                        <a:ext cx="668901" cy="5085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en-US" dirty="0" smtClean="0"/>
              <a:t>Even more capacities…</a:t>
            </a:r>
            <a:endParaRPr lang="en-US" dirty="0"/>
          </a:p>
        </p:txBody>
      </p:sp>
      <p:sp>
        <p:nvSpPr>
          <p:cNvPr id="351235" name="Rectangle 3"/>
          <p:cNvSpPr>
            <a:spLocks noGrp="1" noChangeArrowheads="1"/>
          </p:cNvSpPr>
          <p:nvPr>
            <p:ph idx="1"/>
          </p:nvPr>
        </p:nvSpPr>
        <p:spPr/>
        <p:txBody>
          <a:bodyPr/>
          <a:lstStyle/>
          <a:p>
            <a:endParaRPr lang="en-US" dirty="0" smtClean="0"/>
          </a:p>
          <a:p>
            <a:r>
              <a:rPr lang="en-US" dirty="0" smtClean="0"/>
              <a:t>Similar </a:t>
            </a:r>
            <a:r>
              <a:rPr lang="en-US" dirty="0"/>
              <a:t>claims hold in the physical </a:t>
            </a:r>
            <a:r>
              <a:rPr lang="en-US" dirty="0" smtClean="0"/>
              <a:t>(SINR) model </a:t>
            </a:r>
            <a:r>
              <a:rPr lang="en-US" dirty="0"/>
              <a:t>as </a:t>
            </a:r>
            <a:r>
              <a:rPr lang="en-US" dirty="0" smtClean="0"/>
              <a:t>well…</a:t>
            </a:r>
            <a:endParaRPr lang="en-US" dirty="0"/>
          </a:p>
          <a:p>
            <a:r>
              <a:rPr lang="en-US" dirty="0"/>
              <a:t>Results are unchanged even if the channel can be </a:t>
            </a:r>
            <a:r>
              <a:rPr lang="en-US" dirty="0" smtClean="0"/>
              <a:t>broken </a:t>
            </a:r>
            <a:r>
              <a:rPr lang="en-US" dirty="0"/>
              <a:t>into </a:t>
            </a:r>
            <a:r>
              <a:rPr lang="en-US" dirty="0" smtClean="0"/>
              <a:t/>
            </a:r>
            <a:br>
              <a:rPr lang="en-US" dirty="0" smtClean="0"/>
            </a:br>
            <a:r>
              <a:rPr lang="en-US" dirty="0" err="1" smtClean="0"/>
              <a:t>subchannels</a:t>
            </a:r>
            <a:endParaRPr lang="en-US" dirty="0" smtClean="0"/>
          </a:p>
          <a:p>
            <a:endParaRPr lang="en-US" dirty="0" smtClean="0"/>
          </a:p>
          <a:p>
            <a:r>
              <a:rPr lang="en-US" dirty="0" smtClean="0"/>
              <a:t>There are literally thousands of results on capacity, e.g. </a:t>
            </a:r>
          </a:p>
          <a:p>
            <a:pPr lvl="1"/>
            <a:r>
              <a:rPr lang="en-US" dirty="0" smtClean="0"/>
              <a:t>on random destinations</a:t>
            </a:r>
          </a:p>
          <a:p>
            <a:pPr lvl="1"/>
            <a:r>
              <a:rPr lang="en-US" dirty="0" smtClean="0"/>
              <a:t>on power-law traffic patterns </a:t>
            </a:r>
            <a:br>
              <a:rPr lang="en-US" dirty="0" smtClean="0"/>
            </a:br>
            <a:r>
              <a:rPr lang="en-US" dirty="0" smtClean="0"/>
              <a:t>(probability to communicate to a close-by destination is higher)</a:t>
            </a:r>
          </a:p>
          <a:p>
            <a:pPr lvl="1"/>
            <a:r>
              <a:rPr lang="en-US" dirty="0" smtClean="0"/>
              <a:t>communication through relays</a:t>
            </a:r>
          </a:p>
          <a:p>
            <a:pPr lvl="1"/>
            <a:r>
              <a:rPr lang="en-US" dirty="0" smtClean="0"/>
              <a:t>communication in mobile networks</a:t>
            </a:r>
          </a:p>
          <a:p>
            <a:pPr lvl="1"/>
            <a:r>
              <a:rPr lang="en-US" dirty="0" smtClean="0"/>
              <a:t>etc.</a:t>
            </a:r>
          </a:p>
          <a:p>
            <a:pPr lvl="1"/>
            <a:endParaRPr lang="en-US" dirty="0" smtClean="0"/>
          </a:p>
          <a:p>
            <a:r>
              <a:rPr lang="en-US" dirty="0" smtClean="0"/>
              <a:t>Problem: The model assumptions are sometimes quite</a:t>
            </a:r>
            <a:br>
              <a:rPr lang="en-US" dirty="0" smtClean="0"/>
            </a:br>
            <a:r>
              <a:rPr lang="en-US" dirty="0" smtClean="0"/>
              <a:t>optimistic, if not unrealistic…</a:t>
            </a:r>
          </a:p>
          <a:p>
            <a:r>
              <a:rPr lang="en-US" dirty="0" smtClean="0">
                <a:solidFill>
                  <a:srgbClr val="FF0000"/>
                </a:solidFill>
              </a:rPr>
              <a:t>Q: What is the capacity of non-random networks?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dirty="0" smtClean="0"/>
              <a:t>Data Gathering in Wireless Sensor Networks</a:t>
            </a:r>
          </a:p>
        </p:txBody>
      </p:sp>
      <p:sp>
        <p:nvSpPr>
          <p:cNvPr id="200706" name="Rectangle 3"/>
          <p:cNvSpPr>
            <a:spLocks noGrp="1" noChangeArrowheads="1"/>
          </p:cNvSpPr>
          <p:nvPr>
            <p:ph idx="1"/>
          </p:nvPr>
        </p:nvSpPr>
        <p:spPr>
          <a:xfrm>
            <a:off x="468313" y="903988"/>
            <a:ext cx="8207375" cy="5337175"/>
          </a:xfrm>
        </p:spPr>
        <p:txBody>
          <a:bodyPr/>
          <a:lstStyle/>
          <a:p>
            <a:pPr marL="381000" indent="-381000" eaLnBrk="1" hangingPunct="1"/>
            <a:r>
              <a:rPr lang="en-US" dirty="0" smtClean="0"/>
              <a:t>Data Gathering &amp; Aggregation</a:t>
            </a:r>
          </a:p>
          <a:p>
            <a:pPr marL="781050" lvl="1" indent="-381000" eaLnBrk="1" hangingPunct="1"/>
            <a:r>
              <a:rPr lang="en-US" sz="1800" dirty="0" smtClean="0"/>
              <a:t>Classic application of sensor networks</a:t>
            </a:r>
          </a:p>
          <a:p>
            <a:pPr marL="781050" lvl="1" indent="-381000" eaLnBrk="1" hangingPunct="1"/>
            <a:r>
              <a:rPr lang="en-US" sz="1800" dirty="0" smtClean="0">
                <a:sym typeface="Wingdings" pitchFamily="2" charset="2"/>
              </a:rPr>
              <a:t>Sensor nodes periodically sense environment</a:t>
            </a:r>
          </a:p>
          <a:p>
            <a:pPr marL="781050" lvl="1" indent="-381000" eaLnBrk="1" hangingPunct="1"/>
            <a:r>
              <a:rPr lang="en-US" sz="1800" dirty="0" smtClean="0">
                <a:sym typeface="Wingdings" pitchFamily="2" charset="2"/>
              </a:rPr>
              <a:t>Relevant information needs to be transmitted to </a:t>
            </a:r>
            <a:r>
              <a:rPr lang="en-US" sz="1800" dirty="0" smtClean="0">
                <a:solidFill>
                  <a:srgbClr val="FF0000"/>
                </a:solidFill>
                <a:sym typeface="Wingdings" pitchFamily="2" charset="2"/>
              </a:rPr>
              <a:t>sink</a:t>
            </a:r>
          </a:p>
          <a:p>
            <a:pPr marL="381000" indent="-381000" eaLnBrk="1" hangingPunct="1"/>
            <a:endParaRPr lang="en-US" dirty="0" smtClean="0"/>
          </a:p>
          <a:p>
            <a:pPr marL="381000" indent="-381000" eaLnBrk="1" hangingPunct="1"/>
            <a:r>
              <a:rPr lang="en-US" dirty="0" smtClean="0"/>
              <a:t>Functional Capacity of Sensor Networks</a:t>
            </a:r>
            <a:endParaRPr lang="en-US" sz="1600" dirty="0" smtClean="0"/>
          </a:p>
          <a:p>
            <a:pPr marL="781050" lvl="1" indent="-381000" eaLnBrk="1" hangingPunct="1"/>
            <a:r>
              <a:rPr lang="en-US" sz="1800" dirty="0" smtClean="0"/>
              <a:t>Sink periodically wants to compute a </a:t>
            </a:r>
            <a:r>
              <a:rPr lang="en-US" sz="1800" dirty="0" smtClean="0">
                <a:solidFill>
                  <a:srgbClr val="FF0000"/>
                </a:solidFill>
              </a:rPr>
              <a:t>function </a:t>
            </a:r>
            <a:r>
              <a:rPr lang="en-US" sz="1800" i="1" dirty="0" smtClean="0">
                <a:solidFill>
                  <a:srgbClr val="FF0000"/>
                </a:solidFill>
              </a:rPr>
              <a:t>f</a:t>
            </a:r>
            <a:r>
              <a:rPr lang="en-US" sz="1800" i="1" baseline="-25000" dirty="0" smtClean="0">
                <a:solidFill>
                  <a:srgbClr val="FF0000"/>
                </a:solidFill>
              </a:rPr>
              <a:t>n</a:t>
            </a:r>
            <a:r>
              <a:rPr lang="en-US" sz="1800" dirty="0" smtClean="0"/>
              <a:t> of sensor data</a:t>
            </a:r>
          </a:p>
          <a:p>
            <a:pPr marL="781050" lvl="1" indent="-381000" eaLnBrk="1" hangingPunct="1"/>
            <a:r>
              <a:rPr lang="en-US" sz="1800" dirty="0" smtClean="0">
                <a:sym typeface="Wingdings" pitchFamily="2" charset="2"/>
              </a:rPr>
              <a:t>At what </a:t>
            </a:r>
            <a:r>
              <a:rPr lang="en-US" sz="1800" dirty="0" smtClean="0">
                <a:solidFill>
                  <a:srgbClr val="FF0000"/>
                </a:solidFill>
                <a:sym typeface="Wingdings" pitchFamily="2" charset="2"/>
              </a:rPr>
              <a:t>rate</a:t>
            </a:r>
            <a:r>
              <a:rPr lang="en-US" sz="1800" dirty="0" smtClean="0">
                <a:sym typeface="Wingdings" pitchFamily="2" charset="2"/>
              </a:rPr>
              <a:t> can this function be computed</a:t>
            </a:r>
            <a:r>
              <a:rPr lang="en-US" dirty="0" smtClean="0">
                <a:sym typeface="Wingdings" pitchFamily="2" charset="2"/>
              </a:rPr>
              <a:t>?</a:t>
            </a:r>
            <a:r>
              <a:rPr lang="en-US" sz="1800" dirty="0" smtClean="0">
                <a:sym typeface="Wingdings" pitchFamily="2" charset="2"/>
              </a:rPr>
              <a:t> </a:t>
            </a:r>
            <a:endParaRPr lang="en-US" dirty="0" smtClean="0"/>
          </a:p>
          <a:p>
            <a:pPr marL="781050" lvl="1" indent="-381000" eaLnBrk="1" hangingPunct="1"/>
            <a:endParaRPr lang="en-US" dirty="0" smtClean="0"/>
          </a:p>
          <a:p>
            <a:pPr marL="381000" indent="-381000" eaLnBrk="1" hangingPunct="1">
              <a:buFontTx/>
              <a:buNone/>
            </a:pPr>
            <a:endParaRPr lang="en-US" dirty="0" smtClean="0">
              <a:sym typeface="Wingdings" pitchFamily="2" charset="2"/>
            </a:endParaRPr>
          </a:p>
          <a:p>
            <a:pPr marL="381000" indent="-381000" eaLnBrk="1" hangingPunct="1">
              <a:buFontTx/>
              <a:buNone/>
            </a:pPr>
            <a:endParaRPr lang="en-US" dirty="0" smtClean="0">
              <a:sym typeface="Wingdings" pitchFamily="2" charset="2"/>
            </a:endParaRPr>
          </a:p>
          <a:p>
            <a:pPr marL="381000" indent="-381000" eaLnBrk="1" hangingPunct="1">
              <a:buFontTx/>
              <a:buNone/>
            </a:pPr>
            <a:endParaRPr lang="en-US" dirty="0" smtClean="0"/>
          </a:p>
        </p:txBody>
      </p:sp>
      <p:pic>
        <p:nvPicPr>
          <p:cNvPr id="5" name="Picture 42" descr="mote-1"/>
          <p:cNvPicPr>
            <a:picLocks noChangeAspect="1" noChangeArrowheads="1"/>
          </p:cNvPicPr>
          <p:nvPr/>
        </p:nvPicPr>
        <p:blipFill>
          <a:blip r:embed="rId3" cstate="print"/>
          <a:srcRect/>
          <a:stretch>
            <a:fillRect/>
          </a:stretch>
        </p:blipFill>
        <p:spPr bwMode="auto">
          <a:xfrm>
            <a:off x="3208338" y="5827713"/>
            <a:ext cx="650875" cy="468312"/>
          </a:xfrm>
          <a:prstGeom prst="rect">
            <a:avLst/>
          </a:prstGeom>
          <a:noFill/>
          <a:ln w="9525">
            <a:noFill/>
            <a:miter lim="800000"/>
            <a:headEnd/>
            <a:tailEnd/>
          </a:ln>
        </p:spPr>
      </p:pic>
      <p:pic>
        <p:nvPicPr>
          <p:cNvPr id="6" name="Picture 42" descr="mote-1"/>
          <p:cNvPicPr>
            <a:picLocks noChangeAspect="1" noChangeArrowheads="1"/>
          </p:cNvPicPr>
          <p:nvPr/>
        </p:nvPicPr>
        <p:blipFill>
          <a:blip r:embed="rId3" cstate="print"/>
          <a:srcRect/>
          <a:stretch>
            <a:fillRect/>
          </a:stretch>
        </p:blipFill>
        <p:spPr bwMode="auto">
          <a:xfrm>
            <a:off x="4325938" y="4984750"/>
            <a:ext cx="650875" cy="468313"/>
          </a:xfrm>
          <a:prstGeom prst="rect">
            <a:avLst/>
          </a:prstGeom>
          <a:noFill/>
          <a:ln w="9525">
            <a:noFill/>
            <a:miter lim="800000"/>
            <a:headEnd/>
            <a:tailEnd/>
          </a:ln>
        </p:spPr>
      </p:pic>
      <p:pic>
        <p:nvPicPr>
          <p:cNvPr id="7" name="Picture 42" descr="mote-1"/>
          <p:cNvPicPr>
            <a:picLocks noChangeAspect="1" noChangeArrowheads="1"/>
          </p:cNvPicPr>
          <p:nvPr/>
        </p:nvPicPr>
        <p:blipFill>
          <a:blip r:embed="rId3" cstate="print"/>
          <a:srcRect/>
          <a:stretch>
            <a:fillRect/>
          </a:stretch>
        </p:blipFill>
        <p:spPr bwMode="auto">
          <a:xfrm>
            <a:off x="6894513" y="5335588"/>
            <a:ext cx="650875" cy="468312"/>
          </a:xfrm>
          <a:prstGeom prst="rect">
            <a:avLst/>
          </a:prstGeom>
          <a:noFill/>
          <a:ln w="9525">
            <a:noFill/>
            <a:miter lim="800000"/>
            <a:headEnd/>
            <a:tailEnd/>
          </a:ln>
        </p:spPr>
      </p:pic>
      <p:pic>
        <p:nvPicPr>
          <p:cNvPr id="8" name="Picture 42" descr="mote-1"/>
          <p:cNvPicPr>
            <a:picLocks noChangeAspect="1" noChangeArrowheads="1"/>
          </p:cNvPicPr>
          <p:nvPr/>
        </p:nvPicPr>
        <p:blipFill>
          <a:blip r:embed="rId3" cstate="print"/>
          <a:srcRect/>
          <a:stretch>
            <a:fillRect/>
          </a:stretch>
        </p:blipFill>
        <p:spPr bwMode="auto">
          <a:xfrm>
            <a:off x="5686425" y="4391025"/>
            <a:ext cx="650875" cy="466725"/>
          </a:xfrm>
          <a:prstGeom prst="rect">
            <a:avLst/>
          </a:prstGeom>
          <a:noFill/>
          <a:ln w="9525">
            <a:noFill/>
            <a:miter lim="800000"/>
            <a:headEnd/>
            <a:tailEnd/>
          </a:ln>
        </p:spPr>
      </p:pic>
      <p:pic>
        <p:nvPicPr>
          <p:cNvPr id="9" name="Picture 42" descr="mote-1"/>
          <p:cNvPicPr>
            <a:picLocks noChangeAspect="1" noChangeArrowheads="1"/>
          </p:cNvPicPr>
          <p:nvPr/>
        </p:nvPicPr>
        <p:blipFill>
          <a:blip r:embed="rId3" cstate="print"/>
          <a:srcRect/>
          <a:stretch>
            <a:fillRect/>
          </a:stretch>
        </p:blipFill>
        <p:spPr bwMode="auto">
          <a:xfrm>
            <a:off x="7562850" y="4397375"/>
            <a:ext cx="650875" cy="468313"/>
          </a:xfrm>
          <a:prstGeom prst="rect">
            <a:avLst/>
          </a:prstGeom>
          <a:noFill/>
          <a:ln w="9525">
            <a:noFill/>
            <a:miter lim="800000"/>
            <a:headEnd/>
            <a:tailEnd/>
          </a:ln>
        </p:spPr>
      </p:pic>
      <p:pic>
        <p:nvPicPr>
          <p:cNvPr id="10" name="Picture 42" descr="mote-1"/>
          <p:cNvPicPr>
            <a:picLocks noChangeAspect="1" noChangeArrowheads="1"/>
          </p:cNvPicPr>
          <p:nvPr/>
        </p:nvPicPr>
        <p:blipFill>
          <a:blip r:embed="rId3" cstate="print"/>
          <a:srcRect/>
          <a:stretch>
            <a:fillRect/>
          </a:stretch>
        </p:blipFill>
        <p:spPr bwMode="auto">
          <a:xfrm>
            <a:off x="5370513" y="5607050"/>
            <a:ext cx="650875" cy="468313"/>
          </a:xfrm>
          <a:prstGeom prst="rect">
            <a:avLst/>
          </a:prstGeom>
          <a:noFill/>
          <a:ln w="9525">
            <a:noFill/>
            <a:miter lim="800000"/>
            <a:headEnd/>
            <a:tailEnd/>
          </a:ln>
        </p:spPr>
      </p:pic>
      <p:pic>
        <p:nvPicPr>
          <p:cNvPr id="11" name="Picture 42" descr="mote-1"/>
          <p:cNvPicPr>
            <a:picLocks noChangeAspect="1" noChangeArrowheads="1"/>
          </p:cNvPicPr>
          <p:nvPr/>
        </p:nvPicPr>
        <p:blipFill>
          <a:blip r:embed="rId3" cstate="print"/>
          <a:srcRect/>
          <a:stretch>
            <a:fillRect/>
          </a:stretch>
        </p:blipFill>
        <p:spPr bwMode="auto">
          <a:xfrm>
            <a:off x="3287713" y="4371975"/>
            <a:ext cx="650875" cy="468313"/>
          </a:xfrm>
          <a:prstGeom prst="rect">
            <a:avLst/>
          </a:prstGeom>
          <a:noFill/>
          <a:ln w="9525">
            <a:noFill/>
            <a:miter lim="800000"/>
            <a:headEnd/>
            <a:tailEnd/>
          </a:ln>
        </p:spPr>
      </p:pic>
      <p:pic>
        <p:nvPicPr>
          <p:cNvPr id="20506" name="Picture 9" descr="server"/>
          <p:cNvPicPr>
            <a:picLocks noChangeAspect="1" noChangeArrowheads="1"/>
          </p:cNvPicPr>
          <p:nvPr/>
        </p:nvPicPr>
        <p:blipFill>
          <a:blip r:embed="rId4" cstate="print"/>
          <a:srcRect/>
          <a:stretch>
            <a:fillRect/>
          </a:stretch>
        </p:blipFill>
        <p:spPr bwMode="auto">
          <a:xfrm>
            <a:off x="1010525" y="4777075"/>
            <a:ext cx="796050" cy="822038"/>
          </a:xfrm>
          <a:prstGeom prst="rect">
            <a:avLst/>
          </a:prstGeom>
          <a:noFill/>
          <a:ln w="9525">
            <a:noFill/>
            <a:miter lim="800000"/>
            <a:headEnd/>
            <a:tailEnd/>
          </a:ln>
        </p:spPr>
      </p:pic>
      <p:sp>
        <p:nvSpPr>
          <p:cNvPr id="17" name="TextBox 16"/>
          <p:cNvSpPr txBox="1">
            <a:spLocks noChangeArrowheads="1"/>
          </p:cNvSpPr>
          <p:nvPr/>
        </p:nvSpPr>
        <p:spPr bwMode="auto">
          <a:xfrm>
            <a:off x="1074309" y="5553546"/>
            <a:ext cx="641521" cy="400110"/>
          </a:xfrm>
          <a:prstGeom prst="rect">
            <a:avLst/>
          </a:prstGeom>
          <a:noFill/>
          <a:ln w="9525">
            <a:noFill/>
            <a:miter lim="800000"/>
            <a:headEnd/>
            <a:tailEnd/>
          </a:ln>
        </p:spPr>
        <p:txBody>
          <a:bodyPr wrap="none">
            <a:spAutoFit/>
          </a:bodyPr>
          <a:lstStyle/>
          <a:p>
            <a:pPr>
              <a:buFontTx/>
              <a:buNone/>
            </a:pPr>
            <a:r>
              <a:rPr lang="en-US" sz="2000" dirty="0" smtClean="0"/>
              <a:t>sink</a:t>
            </a:r>
            <a:endParaRPr lang="en-US" sz="2000" dirty="0"/>
          </a:p>
        </p:txBody>
      </p:sp>
      <p:grpSp>
        <p:nvGrpSpPr>
          <p:cNvPr id="2" name="Group 39"/>
          <p:cNvGrpSpPr>
            <a:grpSpLocks/>
          </p:cNvGrpSpPr>
          <p:nvPr/>
        </p:nvGrpSpPr>
        <p:grpSpPr bwMode="auto">
          <a:xfrm>
            <a:off x="1806575" y="3978275"/>
            <a:ext cx="6797675" cy="2446338"/>
            <a:chOff x="1806632" y="3978925"/>
            <a:chExt cx="6797542" cy="2445744"/>
          </a:xfrm>
        </p:grpSpPr>
        <p:sp>
          <p:nvSpPr>
            <p:cNvPr id="20504" name="Freeform 25"/>
            <p:cNvSpPr>
              <a:spLocks noChangeArrowheads="1"/>
            </p:cNvSpPr>
            <p:nvPr/>
          </p:nvSpPr>
          <p:spPr bwMode="auto">
            <a:xfrm>
              <a:off x="2868058" y="3978925"/>
              <a:ext cx="5736116" cy="2445744"/>
            </a:xfrm>
            <a:custGeom>
              <a:avLst/>
              <a:gdLst>
                <a:gd name="T0" fmla="*/ 1759026 w 5736116"/>
                <a:gd name="T1" fmla="*/ 53248 h 2445744"/>
                <a:gd name="T2" fmla="*/ 381918 w 5736116"/>
                <a:gd name="T3" fmla="*/ 394771 h 2445744"/>
                <a:gd name="T4" fmla="*/ 18361 w 5736116"/>
                <a:gd name="T5" fmla="*/ 1628661 h 2445744"/>
                <a:gd name="T6" fmla="*/ 271749 w 5736116"/>
                <a:gd name="T7" fmla="*/ 2311706 h 2445744"/>
                <a:gd name="T8" fmla="*/ 1417503 w 5736116"/>
                <a:gd name="T9" fmla="*/ 2432892 h 2445744"/>
                <a:gd name="T10" fmla="*/ 2508172 w 5736116"/>
                <a:gd name="T11" fmla="*/ 2256622 h 2445744"/>
                <a:gd name="T12" fmla="*/ 4347988 w 5736116"/>
                <a:gd name="T13" fmla="*/ 1959167 h 2445744"/>
                <a:gd name="T14" fmla="*/ 5537812 w 5736116"/>
                <a:gd name="T15" fmla="*/ 1364256 h 2445744"/>
                <a:gd name="T16" fmla="*/ 5537812 w 5736116"/>
                <a:gd name="T17" fmla="*/ 482906 h 2445744"/>
                <a:gd name="T18" fmla="*/ 4645444 w 5736116"/>
                <a:gd name="T19" fmla="*/ 229518 h 2445744"/>
                <a:gd name="T20" fmla="*/ 2750544 w 5736116"/>
                <a:gd name="T21" fmla="*/ 75282 h 2445744"/>
                <a:gd name="T22" fmla="*/ 1759026 w 5736116"/>
                <a:gd name="T23" fmla="*/ 53248 h 24457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36116"/>
                <a:gd name="T37" fmla="*/ 0 h 2445744"/>
                <a:gd name="T38" fmla="*/ 5736116 w 5736116"/>
                <a:gd name="T39" fmla="*/ 2445744 h 24457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36116" h="2445744">
                  <a:moveTo>
                    <a:pt x="1759026" y="53248"/>
                  </a:moveTo>
                  <a:cubicBezTo>
                    <a:pt x="1364255" y="106496"/>
                    <a:pt x="672029" y="132202"/>
                    <a:pt x="381918" y="394771"/>
                  </a:cubicBezTo>
                  <a:cubicBezTo>
                    <a:pt x="91807" y="657340"/>
                    <a:pt x="36722" y="1309172"/>
                    <a:pt x="18361" y="1628661"/>
                  </a:cubicBezTo>
                  <a:cubicBezTo>
                    <a:pt x="0" y="1948150"/>
                    <a:pt x="38559" y="2177668"/>
                    <a:pt x="271749" y="2311706"/>
                  </a:cubicBezTo>
                  <a:cubicBezTo>
                    <a:pt x="504939" y="2445744"/>
                    <a:pt x="1044766" y="2442073"/>
                    <a:pt x="1417503" y="2432892"/>
                  </a:cubicBezTo>
                  <a:cubicBezTo>
                    <a:pt x="1790240" y="2423711"/>
                    <a:pt x="2508173" y="2256622"/>
                    <a:pt x="2508173" y="2256622"/>
                  </a:cubicBezTo>
                  <a:cubicBezTo>
                    <a:pt x="2996588" y="2177668"/>
                    <a:pt x="3843050" y="2107895"/>
                    <a:pt x="4347990" y="1959167"/>
                  </a:cubicBezTo>
                  <a:cubicBezTo>
                    <a:pt x="4852930" y="1810439"/>
                    <a:pt x="5339508" y="1610299"/>
                    <a:pt x="5537812" y="1364256"/>
                  </a:cubicBezTo>
                  <a:cubicBezTo>
                    <a:pt x="5736116" y="1118213"/>
                    <a:pt x="5686540" y="672029"/>
                    <a:pt x="5537812" y="482906"/>
                  </a:cubicBezTo>
                  <a:cubicBezTo>
                    <a:pt x="5389084" y="293783"/>
                    <a:pt x="5109991" y="297455"/>
                    <a:pt x="4645446" y="229518"/>
                  </a:cubicBezTo>
                  <a:cubicBezTo>
                    <a:pt x="4180901" y="161581"/>
                    <a:pt x="3229778" y="102824"/>
                    <a:pt x="2750544" y="75282"/>
                  </a:cubicBezTo>
                  <a:cubicBezTo>
                    <a:pt x="2271310" y="47740"/>
                    <a:pt x="2153797" y="0"/>
                    <a:pt x="1759026" y="53248"/>
                  </a:cubicBezTo>
                  <a:close/>
                </a:path>
              </a:pathLst>
            </a:custGeom>
            <a:noFill/>
            <a:ln w="38100" algn="ctr">
              <a:solidFill>
                <a:srgbClr val="C00000"/>
              </a:solidFill>
              <a:round/>
              <a:headEnd/>
              <a:tailEnd/>
            </a:ln>
          </p:spPr>
          <p:txBody>
            <a:bodyPr wrap="none" anchor="ctr"/>
            <a:lstStyle/>
            <a:p>
              <a:pPr marL="381000" indent="-381000"/>
              <a:endParaRPr lang="en-US"/>
            </a:p>
          </p:txBody>
        </p:sp>
        <p:cxnSp>
          <p:nvCxnSpPr>
            <p:cNvPr id="20505" name="Straight Arrow Connector 27"/>
            <p:cNvCxnSpPr>
              <a:cxnSpLocks noChangeShapeType="1"/>
            </p:cNvCxnSpPr>
            <p:nvPr/>
          </p:nvCxnSpPr>
          <p:spPr bwMode="auto">
            <a:xfrm rot="10800000" flipV="1">
              <a:off x="1806632" y="5111826"/>
              <a:ext cx="1134872" cy="76123"/>
            </a:xfrm>
            <a:prstGeom prst="straightConnector1">
              <a:avLst/>
            </a:prstGeom>
            <a:noFill/>
            <a:ln w="38100" algn="ctr">
              <a:solidFill>
                <a:srgbClr val="C00000"/>
              </a:solidFill>
              <a:round/>
              <a:headEnd/>
              <a:tailEnd type="arrow" w="med" len="med"/>
            </a:ln>
          </p:spPr>
        </p:cxnSp>
      </p:grpSp>
      <p:grpSp>
        <p:nvGrpSpPr>
          <p:cNvPr id="3" name="Group 30"/>
          <p:cNvGrpSpPr>
            <a:grpSpLocks/>
          </p:cNvGrpSpPr>
          <p:nvPr/>
        </p:nvGrpSpPr>
        <p:grpSpPr bwMode="auto">
          <a:xfrm>
            <a:off x="2060575" y="4572000"/>
            <a:ext cx="646113" cy="515938"/>
            <a:chOff x="2434727" y="4549966"/>
            <a:chExt cx="645659" cy="516750"/>
          </a:xfrm>
        </p:grpSpPr>
        <p:sp>
          <p:nvSpPr>
            <p:cNvPr id="20502" name="TextBox 28"/>
            <p:cNvSpPr txBox="1">
              <a:spLocks noChangeArrowheads="1"/>
            </p:cNvSpPr>
            <p:nvPr/>
          </p:nvSpPr>
          <p:spPr bwMode="auto">
            <a:xfrm>
              <a:off x="2434727" y="4605051"/>
              <a:ext cx="497252" cy="461665"/>
            </a:xfrm>
            <a:prstGeom prst="rect">
              <a:avLst/>
            </a:prstGeom>
            <a:noFill/>
            <a:ln w="9525">
              <a:noFill/>
              <a:miter lim="800000"/>
              <a:headEnd/>
              <a:tailEnd/>
            </a:ln>
          </p:spPr>
          <p:txBody>
            <a:bodyPr wrap="none">
              <a:spAutoFit/>
            </a:bodyPr>
            <a:lstStyle/>
            <a:p>
              <a:pPr>
                <a:buFontTx/>
                <a:buNone/>
              </a:pPr>
              <a:r>
                <a:rPr lang="en-US" sz="2400" b="1"/>
                <a:t>,f</a:t>
              </a:r>
              <a:r>
                <a:rPr lang="en-US" sz="2400" b="1" baseline="-25000"/>
                <a:t>n</a:t>
              </a:r>
              <a:endParaRPr lang="en-US" sz="2400" b="1" baseline="15000"/>
            </a:p>
          </p:txBody>
        </p:sp>
        <p:sp>
          <p:nvSpPr>
            <p:cNvPr id="20503" name="TextBox 29"/>
            <p:cNvSpPr txBox="1">
              <a:spLocks noChangeArrowheads="1"/>
            </p:cNvSpPr>
            <p:nvPr/>
          </p:nvSpPr>
          <p:spPr bwMode="auto">
            <a:xfrm>
              <a:off x="2644048" y="4549966"/>
              <a:ext cx="436338" cy="338554"/>
            </a:xfrm>
            <a:prstGeom prst="rect">
              <a:avLst/>
            </a:prstGeom>
            <a:noFill/>
            <a:ln w="9525">
              <a:noFill/>
              <a:miter lim="800000"/>
              <a:headEnd/>
              <a:tailEnd/>
            </a:ln>
          </p:spPr>
          <p:txBody>
            <a:bodyPr wrap="none">
              <a:spAutoFit/>
            </a:bodyPr>
            <a:lstStyle/>
            <a:p>
              <a:pPr>
                <a:buFontTx/>
                <a:buNone/>
              </a:pPr>
              <a:r>
                <a:rPr lang="en-US" sz="1600" b="1" dirty="0"/>
                <a:t>(2)</a:t>
              </a:r>
            </a:p>
          </p:txBody>
        </p:sp>
      </p:grpSp>
      <p:grpSp>
        <p:nvGrpSpPr>
          <p:cNvPr id="4" name="Group 31"/>
          <p:cNvGrpSpPr>
            <a:grpSpLocks/>
          </p:cNvGrpSpPr>
          <p:nvPr/>
        </p:nvGrpSpPr>
        <p:grpSpPr bwMode="auto">
          <a:xfrm>
            <a:off x="1706563" y="4548188"/>
            <a:ext cx="568325" cy="515937"/>
            <a:chOff x="2434727" y="4549966"/>
            <a:chExt cx="568540" cy="516750"/>
          </a:xfrm>
        </p:grpSpPr>
        <p:sp>
          <p:nvSpPr>
            <p:cNvPr id="20500" name="TextBox 32"/>
            <p:cNvSpPr txBox="1">
              <a:spLocks noChangeArrowheads="1"/>
            </p:cNvSpPr>
            <p:nvPr/>
          </p:nvSpPr>
          <p:spPr bwMode="auto">
            <a:xfrm>
              <a:off x="2434727" y="4605051"/>
              <a:ext cx="412292" cy="461665"/>
            </a:xfrm>
            <a:prstGeom prst="rect">
              <a:avLst/>
            </a:prstGeom>
            <a:noFill/>
            <a:ln w="9525">
              <a:noFill/>
              <a:miter lim="800000"/>
              <a:headEnd/>
              <a:tailEnd/>
            </a:ln>
          </p:spPr>
          <p:txBody>
            <a:bodyPr wrap="none">
              <a:spAutoFit/>
            </a:bodyPr>
            <a:lstStyle/>
            <a:p>
              <a:pPr>
                <a:buFontTx/>
                <a:buNone/>
              </a:pPr>
              <a:r>
                <a:rPr lang="en-US" sz="2400" b="1" dirty="0"/>
                <a:t>f</a:t>
              </a:r>
              <a:r>
                <a:rPr lang="en-US" sz="2400" b="1" baseline="-25000" dirty="0"/>
                <a:t>n</a:t>
              </a:r>
              <a:endParaRPr lang="en-US" sz="2400" b="1" baseline="15000" dirty="0"/>
            </a:p>
          </p:txBody>
        </p:sp>
        <p:sp>
          <p:nvSpPr>
            <p:cNvPr id="20501" name="TextBox 33"/>
            <p:cNvSpPr txBox="1">
              <a:spLocks noChangeArrowheads="1"/>
            </p:cNvSpPr>
            <p:nvPr/>
          </p:nvSpPr>
          <p:spPr bwMode="auto">
            <a:xfrm>
              <a:off x="2566929" y="4549966"/>
              <a:ext cx="436338" cy="338554"/>
            </a:xfrm>
            <a:prstGeom prst="rect">
              <a:avLst/>
            </a:prstGeom>
            <a:noFill/>
            <a:ln w="9525">
              <a:noFill/>
              <a:miter lim="800000"/>
              <a:headEnd/>
              <a:tailEnd/>
            </a:ln>
          </p:spPr>
          <p:txBody>
            <a:bodyPr wrap="none">
              <a:spAutoFit/>
            </a:bodyPr>
            <a:lstStyle/>
            <a:p>
              <a:pPr>
                <a:buFontTx/>
                <a:buNone/>
              </a:pPr>
              <a:r>
                <a:rPr lang="en-US" sz="1600" b="1"/>
                <a:t>(1)</a:t>
              </a:r>
            </a:p>
          </p:txBody>
        </p:sp>
      </p:grpSp>
      <p:grpSp>
        <p:nvGrpSpPr>
          <p:cNvPr id="12" name="Group 34"/>
          <p:cNvGrpSpPr>
            <a:grpSpLocks/>
          </p:cNvGrpSpPr>
          <p:nvPr/>
        </p:nvGrpSpPr>
        <p:grpSpPr bwMode="auto">
          <a:xfrm>
            <a:off x="2490788" y="4572000"/>
            <a:ext cx="646112" cy="515938"/>
            <a:chOff x="2434727" y="4549966"/>
            <a:chExt cx="645659" cy="516750"/>
          </a:xfrm>
        </p:grpSpPr>
        <p:sp>
          <p:nvSpPr>
            <p:cNvPr id="20498" name="TextBox 35"/>
            <p:cNvSpPr txBox="1">
              <a:spLocks noChangeArrowheads="1"/>
            </p:cNvSpPr>
            <p:nvPr/>
          </p:nvSpPr>
          <p:spPr bwMode="auto">
            <a:xfrm>
              <a:off x="2434727" y="4605051"/>
              <a:ext cx="497252" cy="461665"/>
            </a:xfrm>
            <a:prstGeom prst="rect">
              <a:avLst/>
            </a:prstGeom>
            <a:noFill/>
            <a:ln w="9525">
              <a:noFill/>
              <a:miter lim="800000"/>
              <a:headEnd/>
              <a:tailEnd/>
            </a:ln>
          </p:spPr>
          <p:txBody>
            <a:bodyPr wrap="none">
              <a:spAutoFit/>
            </a:bodyPr>
            <a:lstStyle/>
            <a:p>
              <a:pPr>
                <a:buFontTx/>
                <a:buNone/>
              </a:pPr>
              <a:r>
                <a:rPr lang="en-US" sz="2400" b="1" dirty="0"/>
                <a:t>,f</a:t>
              </a:r>
              <a:r>
                <a:rPr lang="en-US" sz="2400" b="1" baseline="-25000" dirty="0"/>
                <a:t>n</a:t>
              </a:r>
              <a:endParaRPr lang="en-US" sz="2400" b="1" baseline="15000" dirty="0"/>
            </a:p>
          </p:txBody>
        </p:sp>
        <p:sp>
          <p:nvSpPr>
            <p:cNvPr id="20499" name="TextBox 36"/>
            <p:cNvSpPr txBox="1">
              <a:spLocks noChangeArrowheads="1"/>
            </p:cNvSpPr>
            <p:nvPr/>
          </p:nvSpPr>
          <p:spPr bwMode="auto">
            <a:xfrm>
              <a:off x="2644048" y="4549966"/>
              <a:ext cx="436338" cy="338554"/>
            </a:xfrm>
            <a:prstGeom prst="rect">
              <a:avLst/>
            </a:prstGeom>
            <a:noFill/>
            <a:ln w="9525">
              <a:noFill/>
              <a:miter lim="800000"/>
              <a:headEnd/>
              <a:tailEnd/>
            </a:ln>
          </p:spPr>
          <p:txBody>
            <a:bodyPr wrap="none">
              <a:spAutoFit/>
            </a:bodyPr>
            <a:lstStyle/>
            <a:p>
              <a:pPr>
                <a:buFontTx/>
                <a:buNone/>
              </a:pPr>
              <a:r>
                <a:rPr lang="en-US" sz="1600" b="1"/>
                <a:t>(3)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70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70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070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0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right)">
                                      <p:cBhvr>
                                        <p:cTn id="33" dur="500"/>
                                        <p:tgtEl>
                                          <p:spTgt spid="2"/>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par>
                          <p:cTn id="37" fill="hold">
                            <p:stCondLst>
                              <p:cond delay="500"/>
                            </p:stCondLst>
                            <p:childTnLst>
                              <p:par>
                                <p:cTn id="38" presetID="1" presetClass="exit" presetSubtype="0" fill="hold" nodeType="afterEffect">
                                  <p:stCondLst>
                                    <p:cond delay="1000"/>
                                  </p:stCondLst>
                                  <p:childTnLst>
                                    <p:set>
                                      <p:cBhvr>
                                        <p:cTn id="39" dur="1" fill="hold">
                                          <p:stCondLst>
                                            <p:cond delay="0"/>
                                          </p:stCondLst>
                                        </p:cTn>
                                        <p:tgtEl>
                                          <p:spTgt spid="2"/>
                                        </p:tgtEl>
                                        <p:attrNameLst>
                                          <p:attrName>style.visibility</p:attrName>
                                        </p:attrNameLst>
                                      </p:cBhvr>
                                      <p:to>
                                        <p:strVal val="hidden"/>
                                      </p:to>
                                    </p:set>
                                  </p:childTnLst>
                                </p:cTn>
                              </p:par>
                            </p:childTnLst>
                          </p:cTn>
                        </p:par>
                        <p:par>
                          <p:cTn id="40" fill="hold">
                            <p:stCondLst>
                              <p:cond delay="1500"/>
                            </p:stCondLst>
                            <p:childTnLst>
                              <p:par>
                                <p:cTn id="41" presetID="22" presetClass="entr" presetSubtype="2"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right)">
                                      <p:cBhvr>
                                        <p:cTn id="43" dur="500"/>
                                        <p:tgtEl>
                                          <p:spTgt spid="2"/>
                                        </p:tgtEl>
                                      </p:cBhvr>
                                    </p:animEffect>
                                  </p:childTnLst>
                                </p:cTn>
                              </p:par>
                            </p:childTnLst>
                          </p:cTn>
                        </p:par>
                        <p:par>
                          <p:cTn id="44" fill="hold">
                            <p:stCondLst>
                              <p:cond delay="2000"/>
                            </p:stCondLst>
                            <p:childTnLst>
                              <p:par>
                                <p:cTn id="45" presetID="1"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par>
                          <p:cTn id="47" fill="hold">
                            <p:stCondLst>
                              <p:cond delay="2000"/>
                            </p:stCondLst>
                            <p:childTnLst>
                              <p:par>
                                <p:cTn id="48" presetID="1" presetClass="exit" presetSubtype="0" fill="hold" nodeType="afterEffect">
                                  <p:stCondLst>
                                    <p:cond delay="1000"/>
                                  </p:stCondLst>
                                  <p:childTnLst>
                                    <p:set>
                                      <p:cBhvr>
                                        <p:cTn id="49" dur="1" fill="hold">
                                          <p:stCondLst>
                                            <p:cond delay="0"/>
                                          </p:stCondLst>
                                        </p:cTn>
                                        <p:tgtEl>
                                          <p:spTgt spid="2"/>
                                        </p:tgtEl>
                                        <p:attrNameLst>
                                          <p:attrName>style.visibility</p:attrName>
                                        </p:attrNameLst>
                                      </p:cBhvr>
                                      <p:to>
                                        <p:strVal val="hidden"/>
                                      </p:to>
                                    </p:set>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right)">
                                      <p:cBhvr>
                                        <p:cTn id="53" dur="500"/>
                                        <p:tgtEl>
                                          <p:spTgt spid="2"/>
                                        </p:tgtEl>
                                      </p:cBhvr>
                                    </p:animEffect>
                                  </p:childTnLst>
                                </p:cTn>
                              </p:par>
                            </p:childTnLst>
                          </p:cTn>
                        </p:par>
                        <p:par>
                          <p:cTn id="54" fill="hold">
                            <p:stCondLst>
                              <p:cond delay="3500"/>
                            </p:stCondLst>
                            <p:childTnLst>
                              <p:par>
                                <p:cTn id="55" presetID="1" presetClass="entr" presetSubtype="0"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Underwater Sensor Networks</a:t>
            </a:r>
            <a:endParaRPr lang="en-US" dirty="0"/>
          </a:p>
        </p:txBody>
      </p:sp>
      <p:sp>
        <p:nvSpPr>
          <p:cNvPr id="7" name="Content Placeholder 6"/>
          <p:cNvSpPr>
            <a:spLocks noGrp="1"/>
          </p:cNvSpPr>
          <p:nvPr>
            <p:ph idx="1"/>
          </p:nvPr>
        </p:nvSpPr>
        <p:spPr/>
        <p:txBody>
          <a:bodyPr/>
          <a:lstStyle/>
          <a:p>
            <a:endParaRPr lang="en-GB" dirty="0" smtClean="0"/>
          </a:p>
          <a:p>
            <a:r>
              <a:rPr lang="en-US" dirty="0" smtClean="0"/>
              <a:t>Static sensor nodes plus mobile robots</a:t>
            </a:r>
          </a:p>
          <a:p>
            <a:r>
              <a:rPr lang="en-US" dirty="0" smtClean="0"/>
              <a:t>Dually networked</a:t>
            </a:r>
          </a:p>
          <a:p>
            <a:pPr lvl="1"/>
            <a:r>
              <a:rPr lang="en-US" dirty="0" smtClean="0"/>
              <a:t>optical point-to-point transmission at 300kb/s </a:t>
            </a:r>
          </a:p>
          <a:p>
            <a:pPr lvl="1"/>
            <a:r>
              <a:rPr lang="en-US" dirty="0" smtClean="0"/>
              <a:t>acoustical broadcast communication at 300b/s, over hundreds of meters range. </a:t>
            </a:r>
          </a:p>
          <a:p>
            <a:pPr lvl="1"/>
            <a:endParaRPr lang="en-US" dirty="0" smtClean="0"/>
          </a:p>
          <a:p>
            <a:r>
              <a:rPr lang="en-GB" dirty="0" smtClean="0"/>
              <a:t>Project AMOUR </a:t>
            </a:r>
            <a:br>
              <a:rPr lang="en-GB" dirty="0" smtClean="0"/>
            </a:br>
            <a:r>
              <a:rPr lang="en-GB" sz="1400" dirty="0" smtClean="0"/>
              <a:t>[MIT, CSIRO]</a:t>
            </a:r>
          </a:p>
          <a:p>
            <a:endParaRPr lang="en-US" dirty="0" smtClean="0"/>
          </a:p>
          <a:p>
            <a:r>
              <a:rPr lang="en-US" dirty="0" smtClean="0"/>
              <a:t>Experiments</a:t>
            </a:r>
          </a:p>
          <a:p>
            <a:pPr lvl="1"/>
            <a:r>
              <a:rPr lang="en-US" dirty="0" smtClean="0"/>
              <a:t>ocean </a:t>
            </a:r>
          </a:p>
          <a:p>
            <a:pPr lvl="1"/>
            <a:r>
              <a:rPr lang="en-US" dirty="0" smtClean="0"/>
              <a:t>rivers</a:t>
            </a:r>
          </a:p>
          <a:p>
            <a:pPr lvl="1"/>
            <a:r>
              <a:rPr lang="en-US" dirty="0" smtClean="0"/>
              <a:t>lakes</a:t>
            </a:r>
            <a:endParaRPr lang="en-US" dirty="0"/>
          </a:p>
        </p:txBody>
      </p:sp>
      <p:pic>
        <p:nvPicPr>
          <p:cNvPr id="10" name="underwater movie.avi">
            <a:hlinkClick r:id="" action="ppaction://media"/>
          </p:cNvPr>
          <p:cNvPicPr>
            <a:picLocks noRot="1" noChangeAspect="1"/>
          </p:cNvPicPr>
          <p:nvPr>
            <a:videoFile r:link="rId1"/>
          </p:nvPr>
        </p:nvPicPr>
        <p:blipFill>
          <a:blip r:embed="rId4" cstate="print"/>
          <a:stretch>
            <a:fillRect/>
          </a:stretch>
        </p:blipFill>
        <p:spPr>
          <a:xfrm>
            <a:off x="3565832" y="2674374"/>
            <a:ext cx="5578168" cy="4183626"/>
          </a:xfrm>
          <a:prstGeom prst="rect">
            <a:avLst/>
          </a:prstGeom>
        </p:spPr>
      </p:pic>
      <p:pic>
        <p:nvPicPr>
          <p:cNvPr id="703490" name="Picture 2"/>
          <p:cNvPicPr>
            <a:picLocks noChangeAspect="1" noChangeArrowheads="1"/>
          </p:cNvPicPr>
          <p:nvPr/>
        </p:nvPicPr>
        <p:blipFill>
          <a:blip r:embed="rId5" cstate="print"/>
          <a:srcRect/>
          <a:stretch>
            <a:fillRect/>
          </a:stretch>
        </p:blipFill>
        <p:spPr bwMode="auto">
          <a:xfrm>
            <a:off x="2853812" y="2664543"/>
            <a:ext cx="6290188" cy="41934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034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p:cTn id="12"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smtClean="0"/>
              <a:t>The Simple Round-Robin Scheme</a:t>
            </a:r>
          </a:p>
        </p:txBody>
      </p:sp>
      <p:pic>
        <p:nvPicPr>
          <p:cNvPr id="21508" name="Picture 42" descr="mote-1"/>
          <p:cNvPicPr>
            <a:picLocks noChangeAspect="1" noChangeArrowheads="1"/>
          </p:cNvPicPr>
          <p:nvPr/>
        </p:nvPicPr>
        <p:blipFill>
          <a:blip r:embed="rId3" cstate="print"/>
          <a:srcRect/>
          <a:stretch>
            <a:fillRect/>
          </a:stretch>
        </p:blipFill>
        <p:spPr bwMode="auto">
          <a:xfrm>
            <a:off x="3230563" y="5295900"/>
            <a:ext cx="620712" cy="531813"/>
          </a:xfrm>
          <a:prstGeom prst="rect">
            <a:avLst/>
          </a:prstGeom>
          <a:noFill/>
          <a:ln w="9525">
            <a:noFill/>
            <a:miter lim="800000"/>
            <a:headEnd/>
            <a:tailEnd/>
          </a:ln>
        </p:spPr>
      </p:pic>
      <p:pic>
        <p:nvPicPr>
          <p:cNvPr id="21509" name="Picture 42" descr="mote-1"/>
          <p:cNvPicPr>
            <a:picLocks noChangeAspect="1" noChangeArrowheads="1"/>
          </p:cNvPicPr>
          <p:nvPr/>
        </p:nvPicPr>
        <p:blipFill>
          <a:blip r:embed="rId3" cstate="print"/>
          <a:srcRect/>
          <a:stretch>
            <a:fillRect/>
          </a:stretch>
        </p:blipFill>
        <p:spPr bwMode="auto">
          <a:xfrm>
            <a:off x="3743325" y="3933825"/>
            <a:ext cx="619125" cy="533400"/>
          </a:xfrm>
          <a:prstGeom prst="rect">
            <a:avLst/>
          </a:prstGeom>
          <a:noFill/>
          <a:ln w="9525">
            <a:noFill/>
            <a:miter lim="800000"/>
            <a:headEnd/>
            <a:tailEnd/>
          </a:ln>
        </p:spPr>
      </p:pic>
      <p:pic>
        <p:nvPicPr>
          <p:cNvPr id="21510" name="Picture 42" descr="mote-1"/>
          <p:cNvPicPr>
            <a:picLocks noChangeAspect="1" noChangeArrowheads="1"/>
          </p:cNvPicPr>
          <p:nvPr/>
        </p:nvPicPr>
        <p:blipFill>
          <a:blip r:embed="rId3" cstate="print"/>
          <a:srcRect/>
          <a:stretch>
            <a:fillRect/>
          </a:stretch>
        </p:blipFill>
        <p:spPr bwMode="auto">
          <a:xfrm>
            <a:off x="8129588" y="4424363"/>
            <a:ext cx="620712" cy="533400"/>
          </a:xfrm>
          <a:prstGeom prst="rect">
            <a:avLst/>
          </a:prstGeom>
          <a:noFill/>
          <a:ln w="9525">
            <a:noFill/>
            <a:miter lim="800000"/>
            <a:headEnd/>
            <a:tailEnd/>
          </a:ln>
        </p:spPr>
      </p:pic>
      <p:pic>
        <p:nvPicPr>
          <p:cNvPr id="21511" name="Picture 42" descr="mote-1"/>
          <p:cNvPicPr>
            <a:picLocks noChangeAspect="1" noChangeArrowheads="1"/>
          </p:cNvPicPr>
          <p:nvPr/>
        </p:nvPicPr>
        <p:blipFill>
          <a:blip r:embed="rId3" cstate="print"/>
          <a:srcRect/>
          <a:stretch>
            <a:fillRect/>
          </a:stretch>
        </p:blipFill>
        <p:spPr bwMode="auto">
          <a:xfrm>
            <a:off x="4514850" y="5534025"/>
            <a:ext cx="620713" cy="533400"/>
          </a:xfrm>
          <a:prstGeom prst="rect">
            <a:avLst/>
          </a:prstGeom>
          <a:noFill/>
          <a:ln w="9525">
            <a:noFill/>
            <a:miter lim="800000"/>
            <a:headEnd/>
            <a:tailEnd/>
          </a:ln>
        </p:spPr>
      </p:pic>
      <p:pic>
        <p:nvPicPr>
          <p:cNvPr id="21512" name="Picture 42" descr="mote-1"/>
          <p:cNvPicPr>
            <a:picLocks noChangeAspect="1" noChangeArrowheads="1"/>
          </p:cNvPicPr>
          <p:nvPr/>
        </p:nvPicPr>
        <p:blipFill>
          <a:blip r:embed="rId3" cstate="print"/>
          <a:srcRect/>
          <a:stretch>
            <a:fillRect/>
          </a:stretch>
        </p:blipFill>
        <p:spPr bwMode="auto">
          <a:xfrm>
            <a:off x="7726363" y="3052763"/>
            <a:ext cx="620712" cy="533400"/>
          </a:xfrm>
          <a:prstGeom prst="rect">
            <a:avLst/>
          </a:prstGeom>
          <a:noFill/>
          <a:ln w="9525">
            <a:noFill/>
            <a:miter lim="800000"/>
            <a:headEnd/>
            <a:tailEnd/>
          </a:ln>
        </p:spPr>
      </p:pic>
      <p:pic>
        <p:nvPicPr>
          <p:cNvPr id="21513" name="Picture 42" descr="mote-1"/>
          <p:cNvPicPr>
            <a:picLocks noChangeAspect="1" noChangeArrowheads="1"/>
          </p:cNvPicPr>
          <p:nvPr/>
        </p:nvPicPr>
        <p:blipFill>
          <a:blip r:embed="rId3" cstate="print"/>
          <a:srcRect/>
          <a:stretch>
            <a:fillRect/>
          </a:stretch>
        </p:blipFill>
        <p:spPr bwMode="auto">
          <a:xfrm>
            <a:off x="7410450" y="5773738"/>
            <a:ext cx="620713" cy="533400"/>
          </a:xfrm>
          <a:prstGeom prst="rect">
            <a:avLst/>
          </a:prstGeom>
          <a:noFill/>
          <a:ln w="9525">
            <a:noFill/>
            <a:miter lim="800000"/>
            <a:headEnd/>
            <a:tailEnd/>
          </a:ln>
        </p:spPr>
      </p:pic>
      <p:pic>
        <p:nvPicPr>
          <p:cNvPr id="21514" name="Picture 42" descr="mote-1"/>
          <p:cNvPicPr>
            <a:picLocks noChangeAspect="1" noChangeArrowheads="1"/>
          </p:cNvPicPr>
          <p:nvPr/>
        </p:nvPicPr>
        <p:blipFill>
          <a:blip r:embed="rId3" cstate="print"/>
          <a:srcRect/>
          <a:stretch>
            <a:fillRect/>
          </a:stretch>
        </p:blipFill>
        <p:spPr bwMode="auto">
          <a:xfrm>
            <a:off x="5876925" y="4805363"/>
            <a:ext cx="619125" cy="533400"/>
          </a:xfrm>
          <a:prstGeom prst="rect">
            <a:avLst/>
          </a:prstGeom>
          <a:noFill/>
          <a:ln w="9525">
            <a:noFill/>
            <a:miter lim="800000"/>
            <a:headEnd/>
            <a:tailEnd/>
          </a:ln>
        </p:spPr>
      </p:pic>
      <p:pic>
        <p:nvPicPr>
          <p:cNvPr id="21515" name="Picture 42" descr="mote-1"/>
          <p:cNvPicPr>
            <a:picLocks noChangeAspect="1" noChangeArrowheads="1"/>
          </p:cNvPicPr>
          <p:nvPr/>
        </p:nvPicPr>
        <p:blipFill>
          <a:blip r:embed="rId4" cstate="print"/>
          <a:srcRect/>
          <a:stretch>
            <a:fillRect/>
          </a:stretch>
        </p:blipFill>
        <p:spPr bwMode="auto">
          <a:xfrm>
            <a:off x="5648325" y="3086100"/>
            <a:ext cx="619125" cy="531813"/>
          </a:xfrm>
          <a:prstGeom prst="rect">
            <a:avLst/>
          </a:prstGeom>
          <a:noFill/>
          <a:ln w="9525">
            <a:noFill/>
            <a:miter lim="800000"/>
            <a:headEnd/>
            <a:tailEnd/>
          </a:ln>
        </p:spPr>
      </p:pic>
      <p:pic>
        <p:nvPicPr>
          <p:cNvPr id="21516" name="Picture 42" descr="mote-1"/>
          <p:cNvPicPr>
            <a:picLocks noChangeAspect="1" noChangeArrowheads="1"/>
          </p:cNvPicPr>
          <p:nvPr/>
        </p:nvPicPr>
        <p:blipFill>
          <a:blip r:embed="rId3" cstate="print"/>
          <a:srcRect/>
          <a:stretch>
            <a:fillRect/>
          </a:stretch>
        </p:blipFill>
        <p:spPr bwMode="auto">
          <a:xfrm>
            <a:off x="3524250" y="2257425"/>
            <a:ext cx="620713" cy="533400"/>
          </a:xfrm>
          <a:prstGeom prst="rect">
            <a:avLst/>
          </a:prstGeom>
          <a:noFill/>
          <a:ln w="9525">
            <a:noFill/>
            <a:miter lim="800000"/>
            <a:headEnd/>
            <a:tailEnd/>
          </a:ln>
        </p:spPr>
      </p:pic>
      <p:pic>
        <p:nvPicPr>
          <p:cNvPr id="21627" name="Picture 9" descr="server"/>
          <p:cNvPicPr>
            <a:picLocks noChangeAspect="1" noChangeArrowheads="1"/>
          </p:cNvPicPr>
          <p:nvPr/>
        </p:nvPicPr>
        <p:blipFill>
          <a:blip r:embed="rId5" cstate="print"/>
          <a:srcRect/>
          <a:stretch>
            <a:fillRect/>
          </a:stretch>
        </p:blipFill>
        <p:spPr bwMode="auto">
          <a:xfrm>
            <a:off x="1010632" y="2468643"/>
            <a:ext cx="857584" cy="959044"/>
          </a:xfrm>
          <a:prstGeom prst="rect">
            <a:avLst/>
          </a:prstGeom>
          <a:noFill/>
          <a:ln w="9525">
            <a:noFill/>
            <a:miter lim="800000"/>
            <a:headEnd/>
            <a:tailEnd/>
          </a:ln>
        </p:spPr>
      </p:pic>
      <p:sp>
        <p:nvSpPr>
          <p:cNvPr id="21518" name="TextBox 18"/>
          <p:cNvSpPr txBox="1">
            <a:spLocks noChangeArrowheads="1"/>
          </p:cNvSpPr>
          <p:nvPr/>
        </p:nvSpPr>
        <p:spPr bwMode="auto">
          <a:xfrm>
            <a:off x="1096963" y="1938338"/>
            <a:ext cx="641522" cy="400110"/>
          </a:xfrm>
          <a:prstGeom prst="rect">
            <a:avLst/>
          </a:prstGeom>
          <a:noFill/>
          <a:ln w="9525">
            <a:noFill/>
            <a:miter lim="800000"/>
            <a:headEnd/>
            <a:tailEnd/>
          </a:ln>
        </p:spPr>
        <p:txBody>
          <a:bodyPr wrap="none">
            <a:spAutoFit/>
          </a:bodyPr>
          <a:lstStyle/>
          <a:p>
            <a:pPr>
              <a:buFontTx/>
              <a:buNone/>
            </a:pPr>
            <a:r>
              <a:rPr lang="en-US" sz="2000" dirty="0" smtClean="0"/>
              <a:t>sink</a:t>
            </a:r>
            <a:endParaRPr lang="en-US" sz="2000" dirty="0"/>
          </a:p>
        </p:txBody>
      </p:sp>
      <p:sp>
        <p:nvSpPr>
          <p:cNvPr id="21519" name="TextBox 37"/>
          <p:cNvSpPr txBox="1">
            <a:spLocks noChangeArrowheads="1"/>
          </p:cNvSpPr>
          <p:nvPr/>
        </p:nvSpPr>
        <p:spPr bwMode="auto">
          <a:xfrm>
            <a:off x="8074025" y="3341688"/>
            <a:ext cx="700088" cy="400050"/>
          </a:xfrm>
          <a:prstGeom prst="rect">
            <a:avLst/>
          </a:prstGeom>
          <a:noFill/>
          <a:ln w="9525">
            <a:noFill/>
            <a:miter lim="800000"/>
            <a:headEnd/>
            <a:tailEnd/>
          </a:ln>
        </p:spPr>
        <p:txBody>
          <a:bodyPr wrap="none">
            <a:spAutoFit/>
          </a:bodyPr>
          <a:lstStyle/>
          <a:p>
            <a:pPr>
              <a:buFontTx/>
              <a:buNone/>
            </a:pPr>
            <a:r>
              <a:rPr lang="en-US" sz="2000"/>
              <a:t>x</a:t>
            </a:r>
            <a:r>
              <a:rPr lang="en-US" sz="2000" baseline="-25000"/>
              <a:t>3</a:t>
            </a:r>
            <a:r>
              <a:rPr lang="en-US" sz="2000"/>
              <a:t>=4</a:t>
            </a:r>
          </a:p>
        </p:txBody>
      </p:sp>
      <p:sp>
        <p:nvSpPr>
          <p:cNvPr id="21520" name="TextBox 38"/>
          <p:cNvSpPr txBox="1">
            <a:spLocks noChangeArrowheads="1"/>
          </p:cNvSpPr>
          <p:nvPr/>
        </p:nvSpPr>
        <p:spPr bwMode="auto">
          <a:xfrm>
            <a:off x="6007100" y="3363913"/>
            <a:ext cx="698500" cy="400050"/>
          </a:xfrm>
          <a:prstGeom prst="rect">
            <a:avLst/>
          </a:prstGeom>
          <a:noFill/>
          <a:ln w="9525">
            <a:noFill/>
            <a:miter lim="800000"/>
            <a:headEnd/>
            <a:tailEnd/>
          </a:ln>
        </p:spPr>
        <p:txBody>
          <a:bodyPr wrap="none">
            <a:spAutoFit/>
          </a:bodyPr>
          <a:lstStyle/>
          <a:p>
            <a:pPr>
              <a:buFontTx/>
              <a:buNone/>
            </a:pPr>
            <a:r>
              <a:rPr lang="en-US" sz="2000"/>
              <a:t>x</a:t>
            </a:r>
            <a:r>
              <a:rPr lang="en-US" sz="2000" baseline="-25000"/>
              <a:t>2</a:t>
            </a:r>
            <a:r>
              <a:rPr lang="en-US" sz="2000"/>
              <a:t>=6</a:t>
            </a:r>
          </a:p>
        </p:txBody>
      </p:sp>
      <p:sp>
        <p:nvSpPr>
          <p:cNvPr id="21521" name="TextBox 39"/>
          <p:cNvSpPr txBox="1">
            <a:spLocks noChangeArrowheads="1"/>
          </p:cNvSpPr>
          <p:nvPr/>
        </p:nvSpPr>
        <p:spPr bwMode="auto">
          <a:xfrm>
            <a:off x="3905250" y="2536825"/>
            <a:ext cx="700088" cy="400050"/>
          </a:xfrm>
          <a:prstGeom prst="rect">
            <a:avLst/>
          </a:prstGeom>
          <a:noFill/>
          <a:ln w="9525">
            <a:noFill/>
            <a:miter lim="800000"/>
            <a:headEnd/>
            <a:tailEnd/>
          </a:ln>
        </p:spPr>
        <p:txBody>
          <a:bodyPr wrap="none">
            <a:spAutoFit/>
          </a:bodyPr>
          <a:lstStyle/>
          <a:p>
            <a:pPr>
              <a:buFontTx/>
              <a:buNone/>
            </a:pPr>
            <a:r>
              <a:rPr lang="en-US" sz="2000" dirty="0"/>
              <a:t>x</a:t>
            </a:r>
            <a:r>
              <a:rPr lang="en-US" sz="2000" baseline="-25000" dirty="0"/>
              <a:t>1</a:t>
            </a:r>
            <a:r>
              <a:rPr lang="en-US" sz="2000" dirty="0"/>
              <a:t>=7</a:t>
            </a:r>
          </a:p>
        </p:txBody>
      </p:sp>
      <p:sp>
        <p:nvSpPr>
          <p:cNvPr id="21522" name="TextBox 40"/>
          <p:cNvSpPr txBox="1">
            <a:spLocks noChangeArrowheads="1"/>
          </p:cNvSpPr>
          <p:nvPr/>
        </p:nvSpPr>
        <p:spPr bwMode="auto">
          <a:xfrm>
            <a:off x="4111625" y="4244975"/>
            <a:ext cx="700088" cy="400050"/>
          </a:xfrm>
          <a:prstGeom prst="rect">
            <a:avLst/>
          </a:prstGeom>
          <a:noFill/>
          <a:ln w="9525">
            <a:noFill/>
            <a:miter lim="800000"/>
            <a:headEnd/>
            <a:tailEnd/>
          </a:ln>
        </p:spPr>
        <p:txBody>
          <a:bodyPr wrap="none">
            <a:spAutoFit/>
          </a:bodyPr>
          <a:lstStyle/>
          <a:p>
            <a:pPr>
              <a:buFontTx/>
              <a:buNone/>
            </a:pPr>
            <a:r>
              <a:rPr lang="en-US" sz="2000"/>
              <a:t>x</a:t>
            </a:r>
            <a:r>
              <a:rPr lang="en-US" sz="2000" baseline="-25000"/>
              <a:t>4</a:t>
            </a:r>
            <a:r>
              <a:rPr lang="en-US" sz="2000"/>
              <a:t>=3</a:t>
            </a:r>
          </a:p>
        </p:txBody>
      </p:sp>
      <p:sp>
        <p:nvSpPr>
          <p:cNvPr id="21523" name="TextBox 41"/>
          <p:cNvSpPr txBox="1">
            <a:spLocks noChangeArrowheads="1"/>
          </p:cNvSpPr>
          <p:nvPr/>
        </p:nvSpPr>
        <p:spPr bwMode="auto">
          <a:xfrm>
            <a:off x="3557588" y="5573713"/>
            <a:ext cx="698500" cy="400050"/>
          </a:xfrm>
          <a:prstGeom prst="rect">
            <a:avLst/>
          </a:prstGeom>
          <a:noFill/>
          <a:ln w="9525">
            <a:noFill/>
            <a:miter lim="800000"/>
            <a:headEnd/>
            <a:tailEnd/>
          </a:ln>
        </p:spPr>
        <p:txBody>
          <a:bodyPr wrap="none">
            <a:spAutoFit/>
          </a:bodyPr>
          <a:lstStyle/>
          <a:p>
            <a:pPr>
              <a:buFontTx/>
              <a:buNone/>
            </a:pPr>
            <a:r>
              <a:rPr lang="en-US" sz="2000"/>
              <a:t>x</a:t>
            </a:r>
            <a:r>
              <a:rPr lang="en-US" sz="2000" baseline="-25000"/>
              <a:t>5</a:t>
            </a:r>
            <a:r>
              <a:rPr lang="en-US" sz="2000"/>
              <a:t>=1</a:t>
            </a:r>
          </a:p>
        </p:txBody>
      </p:sp>
      <p:sp>
        <p:nvSpPr>
          <p:cNvPr id="21524" name="TextBox 42"/>
          <p:cNvSpPr txBox="1">
            <a:spLocks noChangeArrowheads="1"/>
          </p:cNvSpPr>
          <p:nvPr/>
        </p:nvSpPr>
        <p:spPr bwMode="auto">
          <a:xfrm>
            <a:off x="4873625" y="5802313"/>
            <a:ext cx="700088" cy="400050"/>
          </a:xfrm>
          <a:prstGeom prst="rect">
            <a:avLst/>
          </a:prstGeom>
          <a:noFill/>
          <a:ln w="9525">
            <a:noFill/>
            <a:miter lim="800000"/>
            <a:headEnd/>
            <a:tailEnd/>
          </a:ln>
        </p:spPr>
        <p:txBody>
          <a:bodyPr wrap="none">
            <a:spAutoFit/>
          </a:bodyPr>
          <a:lstStyle/>
          <a:p>
            <a:pPr>
              <a:buFontTx/>
              <a:buNone/>
            </a:pPr>
            <a:r>
              <a:rPr lang="en-US" sz="2000"/>
              <a:t>x</a:t>
            </a:r>
            <a:r>
              <a:rPr lang="en-US" sz="2000" baseline="-25000"/>
              <a:t>6</a:t>
            </a:r>
            <a:r>
              <a:rPr lang="en-US" sz="2000"/>
              <a:t>=4</a:t>
            </a:r>
          </a:p>
        </p:txBody>
      </p:sp>
      <p:sp>
        <p:nvSpPr>
          <p:cNvPr id="21525" name="TextBox 43"/>
          <p:cNvSpPr txBox="1">
            <a:spLocks noChangeArrowheads="1"/>
          </p:cNvSpPr>
          <p:nvPr/>
        </p:nvSpPr>
        <p:spPr bwMode="auto">
          <a:xfrm>
            <a:off x="8445500" y="4713288"/>
            <a:ext cx="698500" cy="400050"/>
          </a:xfrm>
          <a:prstGeom prst="rect">
            <a:avLst/>
          </a:prstGeom>
          <a:noFill/>
          <a:ln w="9525">
            <a:noFill/>
            <a:miter lim="800000"/>
            <a:headEnd/>
            <a:tailEnd/>
          </a:ln>
        </p:spPr>
        <p:txBody>
          <a:bodyPr wrap="none">
            <a:spAutoFit/>
          </a:bodyPr>
          <a:lstStyle/>
          <a:p>
            <a:pPr>
              <a:buFontTx/>
              <a:buNone/>
            </a:pPr>
            <a:r>
              <a:rPr lang="en-US" sz="2000"/>
              <a:t>x</a:t>
            </a:r>
            <a:r>
              <a:rPr lang="en-US" sz="2000" baseline="-25000"/>
              <a:t>8</a:t>
            </a:r>
            <a:r>
              <a:rPr lang="en-US" sz="2000"/>
              <a:t>=5</a:t>
            </a:r>
          </a:p>
        </p:txBody>
      </p:sp>
      <p:sp>
        <p:nvSpPr>
          <p:cNvPr id="21526" name="TextBox 44"/>
          <p:cNvSpPr txBox="1">
            <a:spLocks noChangeArrowheads="1"/>
          </p:cNvSpPr>
          <p:nvPr/>
        </p:nvSpPr>
        <p:spPr bwMode="auto">
          <a:xfrm>
            <a:off x="7988300" y="5954713"/>
            <a:ext cx="698500" cy="400050"/>
          </a:xfrm>
          <a:prstGeom prst="rect">
            <a:avLst/>
          </a:prstGeom>
          <a:noFill/>
          <a:ln w="9525">
            <a:noFill/>
            <a:miter lim="800000"/>
            <a:headEnd/>
            <a:tailEnd/>
          </a:ln>
        </p:spPr>
        <p:txBody>
          <a:bodyPr wrap="none">
            <a:spAutoFit/>
          </a:bodyPr>
          <a:lstStyle/>
          <a:p>
            <a:pPr>
              <a:buFontTx/>
              <a:buNone/>
            </a:pPr>
            <a:r>
              <a:rPr lang="en-US" sz="2000"/>
              <a:t>x</a:t>
            </a:r>
            <a:r>
              <a:rPr lang="en-US" sz="2000" baseline="-25000"/>
              <a:t>9</a:t>
            </a:r>
            <a:r>
              <a:rPr lang="en-US" sz="2000"/>
              <a:t>=2</a:t>
            </a:r>
          </a:p>
        </p:txBody>
      </p:sp>
      <p:sp>
        <p:nvSpPr>
          <p:cNvPr id="21527" name="TextBox 45"/>
          <p:cNvSpPr txBox="1">
            <a:spLocks noChangeArrowheads="1"/>
          </p:cNvSpPr>
          <p:nvPr/>
        </p:nvSpPr>
        <p:spPr bwMode="auto">
          <a:xfrm>
            <a:off x="6256338" y="5083175"/>
            <a:ext cx="700087" cy="400050"/>
          </a:xfrm>
          <a:prstGeom prst="rect">
            <a:avLst/>
          </a:prstGeom>
          <a:noFill/>
          <a:ln w="9525">
            <a:noFill/>
            <a:miter lim="800000"/>
            <a:headEnd/>
            <a:tailEnd/>
          </a:ln>
        </p:spPr>
        <p:txBody>
          <a:bodyPr wrap="none">
            <a:spAutoFit/>
          </a:bodyPr>
          <a:lstStyle/>
          <a:p>
            <a:pPr>
              <a:buFontTx/>
              <a:buNone/>
            </a:pPr>
            <a:r>
              <a:rPr lang="en-US" sz="2000"/>
              <a:t>x</a:t>
            </a:r>
            <a:r>
              <a:rPr lang="en-US" sz="2000" baseline="-25000"/>
              <a:t>7</a:t>
            </a:r>
            <a:r>
              <a:rPr lang="en-US" sz="2000"/>
              <a:t>=9</a:t>
            </a:r>
          </a:p>
        </p:txBody>
      </p:sp>
      <p:grpSp>
        <p:nvGrpSpPr>
          <p:cNvPr id="2" name="Group 54"/>
          <p:cNvGrpSpPr>
            <a:grpSpLocks/>
          </p:cNvGrpSpPr>
          <p:nvPr/>
        </p:nvGrpSpPr>
        <p:grpSpPr bwMode="auto">
          <a:xfrm>
            <a:off x="7437438" y="3021013"/>
            <a:ext cx="373062" cy="303212"/>
            <a:chOff x="8311242" y="1257980"/>
            <a:chExt cx="373063" cy="303212"/>
          </a:xfrm>
        </p:grpSpPr>
        <p:sp>
          <p:nvSpPr>
            <p:cNvPr id="21623"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624"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625"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grpSp>
        <p:nvGrpSpPr>
          <p:cNvPr id="3" name="Group 55"/>
          <p:cNvGrpSpPr>
            <a:grpSpLocks/>
          </p:cNvGrpSpPr>
          <p:nvPr/>
        </p:nvGrpSpPr>
        <p:grpSpPr bwMode="auto">
          <a:xfrm>
            <a:off x="5292725" y="3152775"/>
            <a:ext cx="373063" cy="303213"/>
            <a:chOff x="8311242" y="1257980"/>
            <a:chExt cx="373063" cy="303212"/>
          </a:xfrm>
        </p:grpSpPr>
        <p:sp>
          <p:nvSpPr>
            <p:cNvPr id="21620"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621"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622"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grpSp>
        <p:nvGrpSpPr>
          <p:cNvPr id="4" name="Group 61"/>
          <p:cNvGrpSpPr>
            <a:grpSpLocks/>
          </p:cNvGrpSpPr>
          <p:nvPr/>
        </p:nvGrpSpPr>
        <p:grpSpPr bwMode="auto">
          <a:xfrm>
            <a:off x="7829550" y="4305300"/>
            <a:ext cx="373063" cy="303213"/>
            <a:chOff x="8311242" y="1257980"/>
            <a:chExt cx="373063" cy="303212"/>
          </a:xfrm>
        </p:grpSpPr>
        <p:sp>
          <p:nvSpPr>
            <p:cNvPr id="21617"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618"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619"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grpSp>
        <p:nvGrpSpPr>
          <p:cNvPr id="5" name="Group 65"/>
          <p:cNvGrpSpPr>
            <a:grpSpLocks/>
          </p:cNvGrpSpPr>
          <p:nvPr/>
        </p:nvGrpSpPr>
        <p:grpSpPr bwMode="auto">
          <a:xfrm>
            <a:off x="5684838" y="4524375"/>
            <a:ext cx="373062" cy="303213"/>
            <a:chOff x="8311242" y="1257980"/>
            <a:chExt cx="373063" cy="303212"/>
          </a:xfrm>
        </p:grpSpPr>
        <p:sp>
          <p:nvSpPr>
            <p:cNvPr id="21614"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615"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616"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grpSp>
        <p:nvGrpSpPr>
          <p:cNvPr id="6" name="Group 69"/>
          <p:cNvGrpSpPr>
            <a:grpSpLocks/>
          </p:cNvGrpSpPr>
          <p:nvPr/>
        </p:nvGrpSpPr>
        <p:grpSpPr bwMode="auto">
          <a:xfrm>
            <a:off x="3203575" y="2357438"/>
            <a:ext cx="373063" cy="303212"/>
            <a:chOff x="8311242" y="1257980"/>
            <a:chExt cx="373063" cy="303212"/>
          </a:xfrm>
        </p:grpSpPr>
        <p:sp>
          <p:nvSpPr>
            <p:cNvPr id="21611"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612"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613"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grpSp>
        <p:nvGrpSpPr>
          <p:cNvPr id="7" name="Group 77"/>
          <p:cNvGrpSpPr>
            <a:grpSpLocks/>
          </p:cNvGrpSpPr>
          <p:nvPr/>
        </p:nvGrpSpPr>
        <p:grpSpPr bwMode="auto">
          <a:xfrm>
            <a:off x="7208838" y="5591175"/>
            <a:ext cx="373062" cy="303213"/>
            <a:chOff x="8311242" y="1257980"/>
            <a:chExt cx="373063" cy="303212"/>
          </a:xfrm>
        </p:grpSpPr>
        <p:sp>
          <p:nvSpPr>
            <p:cNvPr id="21608"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609"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610"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grpSp>
        <p:nvGrpSpPr>
          <p:cNvPr id="8" name="Group 81"/>
          <p:cNvGrpSpPr>
            <a:grpSpLocks/>
          </p:cNvGrpSpPr>
          <p:nvPr/>
        </p:nvGrpSpPr>
        <p:grpSpPr bwMode="auto">
          <a:xfrm>
            <a:off x="4378325" y="5286375"/>
            <a:ext cx="373063" cy="303213"/>
            <a:chOff x="8311242" y="1257980"/>
            <a:chExt cx="373063" cy="303212"/>
          </a:xfrm>
        </p:grpSpPr>
        <p:sp>
          <p:nvSpPr>
            <p:cNvPr id="21605"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606"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607"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grpSp>
        <p:nvGrpSpPr>
          <p:cNvPr id="9" name="Group 85"/>
          <p:cNvGrpSpPr>
            <a:grpSpLocks/>
          </p:cNvGrpSpPr>
          <p:nvPr/>
        </p:nvGrpSpPr>
        <p:grpSpPr bwMode="auto">
          <a:xfrm>
            <a:off x="3562350" y="3794125"/>
            <a:ext cx="373063" cy="303213"/>
            <a:chOff x="8311242" y="1257980"/>
            <a:chExt cx="373063" cy="303212"/>
          </a:xfrm>
        </p:grpSpPr>
        <p:sp>
          <p:nvSpPr>
            <p:cNvPr id="21602"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603"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604"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grpSp>
        <p:nvGrpSpPr>
          <p:cNvPr id="10" name="Group 89"/>
          <p:cNvGrpSpPr>
            <a:grpSpLocks/>
          </p:cNvGrpSpPr>
          <p:nvPr/>
        </p:nvGrpSpPr>
        <p:grpSpPr bwMode="auto">
          <a:xfrm>
            <a:off x="3235325" y="5100638"/>
            <a:ext cx="373063" cy="303212"/>
            <a:chOff x="8311242" y="1257980"/>
            <a:chExt cx="373063" cy="303212"/>
          </a:xfrm>
        </p:grpSpPr>
        <p:sp>
          <p:nvSpPr>
            <p:cNvPr id="21599"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600"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601"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cxnSp>
        <p:nvCxnSpPr>
          <p:cNvPr id="95" name="Straight Arrow Connector 94"/>
          <p:cNvCxnSpPr>
            <a:cxnSpLocks noChangeShapeType="1"/>
          </p:cNvCxnSpPr>
          <p:nvPr/>
        </p:nvCxnSpPr>
        <p:spPr bwMode="auto">
          <a:xfrm flipH="1">
            <a:off x="2197100" y="2509838"/>
            <a:ext cx="1379538" cy="198437"/>
          </a:xfrm>
          <a:prstGeom prst="straightConnector1">
            <a:avLst/>
          </a:prstGeom>
          <a:noFill/>
          <a:ln w="9525" algn="ctr">
            <a:solidFill>
              <a:schemeClr val="tx1"/>
            </a:solidFill>
            <a:round/>
            <a:headEnd/>
            <a:tailEnd type="arrow" w="med" len="med"/>
          </a:ln>
        </p:spPr>
      </p:cxnSp>
      <p:cxnSp>
        <p:nvCxnSpPr>
          <p:cNvPr id="96" name="Straight Arrow Connector 95"/>
          <p:cNvCxnSpPr>
            <a:cxnSpLocks noChangeShapeType="1"/>
          </p:cNvCxnSpPr>
          <p:nvPr/>
        </p:nvCxnSpPr>
        <p:spPr bwMode="auto">
          <a:xfrm rot="10800000">
            <a:off x="2201863" y="2820988"/>
            <a:ext cx="5424487" cy="363537"/>
          </a:xfrm>
          <a:prstGeom prst="straightConnector1">
            <a:avLst/>
          </a:prstGeom>
          <a:noFill/>
          <a:ln w="9525" algn="ctr">
            <a:solidFill>
              <a:schemeClr val="tx1"/>
            </a:solidFill>
            <a:round/>
            <a:headEnd/>
            <a:tailEnd type="arrow" w="med" len="med"/>
          </a:ln>
        </p:spPr>
      </p:cxnSp>
      <p:cxnSp>
        <p:nvCxnSpPr>
          <p:cNvPr id="98" name="Straight Arrow Connector 97"/>
          <p:cNvCxnSpPr>
            <a:cxnSpLocks noChangeShapeType="1"/>
          </p:cNvCxnSpPr>
          <p:nvPr/>
        </p:nvCxnSpPr>
        <p:spPr bwMode="auto">
          <a:xfrm rot="10800000">
            <a:off x="2235200" y="2927350"/>
            <a:ext cx="3344863" cy="365125"/>
          </a:xfrm>
          <a:prstGeom prst="straightConnector1">
            <a:avLst/>
          </a:prstGeom>
          <a:noFill/>
          <a:ln w="9525" algn="ctr">
            <a:solidFill>
              <a:schemeClr val="tx1"/>
            </a:solidFill>
            <a:round/>
            <a:headEnd/>
            <a:tailEnd type="arrow" w="med" len="med"/>
          </a:ln>
        </p:spPr>
      </p:cxnSp>
      <p:cxnSp>
        <p:nvCxnSpPr>
          <p:cNvPr id="100" name="Straight Arrow Connector 99"/>
          <p:cNvCxnSpPr>
            <a:cxnSpLocks noChangeShapeType="1"/>
          </p:cNvCxnSpPr>
          <p:nvPr/>
        </p:nvCxnSpPr>
        <p:spPr bwMode="auto">
          <a:xfrm rot="10800000">
            <a:off x="2270125" y="2982913"/>
            <a:ext cx="5748338" cy="1508125"/>
          </a:xfrm>
          <a:prstGeom prst="straightConnector1">
            <a:avLst/>
          </a:prstGeom>
          <a:noFill/>
          <a:ln w="9525" algn="ctr">
            <a:solidFill>
              <a:schemeClr val="tx1"/>
            </a:solidFill>
            <a:round/>
            <a:headEnd/>
            <a:tailEnd type="arrow" w="med" len="med"/>
          </a:ln>
        </p:spPr>
      </p:cxnSp>
      <p:cxnSp>
        <p:nvCxnSpPr>
          <p:cNvPr id="102" name="Straight Arrow Connector 101"/>
          <p:cNvCxnSpPr>
            <a:cxnSpLocks noChangeShapeType="1"/>
          </p:cNvCxnSpPr>
          <p:nvPr/>
        </p:nvCxnSpPr>
        <p:spPr bwMode="auto">
          <a:xfrm rot="10800000">
            <a:off x="2249488" y="3006725"/>
            <a:ext cx="3808412" cy="1831975"/>
          </a:xfrm>
          <a:prstGeom prst="straightConnector1">
            <a:avLst/>
          </a:prstGeom>
          <a:noFill/>
          <a:ln w="9525" algn="ctr">
            <a:solidFill>
              <a:schemeClr val="tx1"/>
            </a:solidFill>
            <a:round/>
            <a:headEnd/>
            <a:tailEnd type="arrow" w="med" len="med"/>
          </a:ln>
        </p:spPr>
      </p:cxnSp>
      <p:cxnSp>
        <p:nvCxnSpPr>
          <p:cNvPr id="104" name="Straight Arrow Connector 103"/>
          <p:cNvCxnSpPr>
            <a:cxnSpLocks noChangeShapeType="1"/>
          </p:cNvCxnSpPr>
          <p:nvPr/>
        </p:nvCxnSpPr>
        <p:spPr bwMode="auto">
          <a:xfrm rot="10800000">
            <a:off x="2165350" y="3178175"/>
            <a:ext cx="1722438" cy="898525"/>
          </a:xfrm>
          <a:prstGeom prst="straightConnector1">
            <a:avLst/>
          </a:prstGeom>
          <a:noFill/>
          <a:ln w="9525" algn="ctr">
            <a:solidFill>
              <a:schemeClr val="tx1"/>
            </a:solidFill>
            <a:round/>
            <a:headEnd/>
            <a:tailEnd type="arrow" w="med" len="med"/>
          </a:ln>
        </p:spPr>
      </p:cxnSp>
      <p:cxnSp>
        <p:nvCxnSpPr>
          <p:cNvPr id="106" name="Straight Arrow Connector 105"/>
          <p:cNvCxnSpPr>
            <a:cxnSpLocks noChangeShapeType="1"/>
          </p:cNvCxnSpPr>
          <p:nvPr/>
        </p:nvCxnSpPr>
        <p:spPr bwMode="auto">
          <a:xfrm rot="10800000">
            <a:off x="2184400" y="3065463"/>
            <a:ext cx="5345113" cy="2781300"/>
          </a:xfrm>
          <a:prstGeom prst="straightConnector1">
            <a:avLst/>
          </a:prstGeom>
          <a:noFill/>
          <a:ln w="9525" algn="ctr">
            <a:solidFill>
              <a:schemeClr val="tx1"/>
            </a:solidFill>
            <a:round/>
            <a:headEnd/>
            <a:tailEnd type="arrow" w="med" len="med"/>
          </a:ln>
        </p:spPr>
      </p:cxnSp>
      <p:cxnSp>
        <p:nvCxnSpPr>
          <p:cNvPr id="108" name="Straight Arrow Connector 107"/>
          <p:cNvCxnSpPr>
            <a:cxnSpLocks noChangeShapeType="1"/>
          </p:cNvCxnSpPr>
          <p:nvPr/>
        </p:nvCxnSpPr>
        <p:spPr bwMode="auto">
          <a:xfrm rot="10800000">
            <a:off x="2159000" y="3289300"/>
            <a:ext cx="2495550" cy="2300288"/>
          </a:xfrm>
          <a:prstGeom prst="straightConnector1">
            <a:avLst/>
          </a:prstGeom>
          <a:noFill/>
          <a:ln w="9525" algn="ctr">
            <a:solidFill>
              <a:schemeClr val="tx1"/>
            </a:solidFill>
            <a:round/>
            <a:headEnd/>
            <a:tailEnd type="arrow" w="med" len="med"/>
          </a:ln>
        </p:spPr>
      </p:cxnSp>
      <p:cxnSp>
        <p:nvCxnSpPr>
          <p:cNvPr id="110" name="Straight Arrow Connector 109"/>
          <p:cNvCxnSpPr>
            <a:cxnSpLocks noChangeShapeType="1"/>
          </p:cNvCxnSpPr>
          <p:nvPr/>
        </p:nvCxnSpPr>
        <p:spPr bwMode="auto">
          <a:xfrm rot="16200000" flipV="1">
            <a:off x="1815307" y="3752056"/>
            <a:ext cx="1943100" cy="1274763"/>
          </a:xfrm>
          <a:prstGeom prst="straightConnector1">
            <a:avLst/>
          </a:prstGeom>
          <a:noFill/>
          <a:ln w="9525" algn="ctr">
            <a:solidFill>
              <a:schemeClr val="tx1"/>
            </a:solidFill>
            <a:round/>
            <a:headEnd/>
            <a:tailEnd type="arrow" w="med" len="med"/>
          </a:ln>
        </p:spPr>
      </p:cxnSp>
      <p:sp>
        <p:nvSpPr>
          <p:cNvPr id="21546" name="TextBox 128"/>
          <p:cNvSpPr txBox="1">
            <a:spLocks noChangeArrowheads="1"/>
          </p:cNvSpPr>
          <p:nvPr/>
        </p:nvSpPr>
        <p:spPr bwMode="auto">
          <a:xfrm>
            <a:off x="457200" y="999494"/>
            <a:ext cx="8311891" cy="400110"/>
          </a:xfrm>
          <a:prstGeom prst="rect">
            <a:avLst/>
          </a:prstGeom>
          <a:noFill/>
          <a:ln w="9525">
            <a:noFill/>
            <a:miter lim="800000"/>
            <a:headEnd/>
            <a:tailEnd/>
          </a:ln>
        </p:spPr>
        <p:txBody>
          <a:bodyPr wrap="none">
            <a:spAutoFit/>
          </a:bodyPr>
          <a:lstStyle/>
          <a:p>
            <a:pPr algn="l">
              <a:buFont typeface="Arial" pitchFamily="34" charset="0"/>
              <a:buChar char="•"/>
            </a:pPr>
            <a:r>
              <a:rPr lang="en-US" sz="2000" dirty="0" smtClean="0">
                <a:sym typeface="Wingdings" pitchFamily="2" charset="2"/>
              </a:rPr>
              <a:t>    </a:t>
            </a:r>
            <a:r>
              <a:rPr lang="en-US" sz="2000" dirty="0" smtClean="0"/>
              <a:t>Each </a:t>
            </a:r>
            <a:r>
              <a:rPr lang="en-US" sz="2000" dirty="0"/>
              <a:t>sensor reports its results directly to the </a:t>
            </a:r>
            <a:r>
              <a:rPr lang="en-US" sz="2000" dirty="0" smtClean="0"/>
              <a:t>sink (one </a:t>
            </a:r>
            <a:r>
              <a:rPr lang="en-US" sz="2000" dirty="0"/>
              <a:t>after </a:t>
            </a:r>
            <a:r>
              <a:rPr lang="en-US" sz="2000" dirty="0" smtClean="0"/>
              <a:t>another).</a:t>
            </a:r>
            <a:endParaRPr lang="en-US" sz="2000" dirty="0"/>
          </a:p>
        </p:txBody>
      </p:sp>
      <p:grpSp>
        <p:nvGrpSpPr>
          <p:cNvPr id="11" name="Group 134"/>
          <p:cNvGrpSpPr>
            <a:grpSpLocks/>
          </p:cNvGrpSpPr>
          <p:nvPr/>
        </p:nvGrpSpPr>
        <p:grpSpPr bwMode="auto">
          <a:xfrm>
            <a:off x="7437438" y="3021013"/>
            <a:ext cx="373062" cy="303212"/>
            <a:chOff x="8311242" y="1257980"/>
            <a:chExt cx="373063" cy="303212"/>
          </a:xfrm>
        </p:grpSpPr>
        <p:sp>
          <p:nvSpPr>
            <p:cNvPr id="21596"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597"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598"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grpSp>
        <p:nvGrpSpPr>
          <p:cNvPr id="12" name="Group 138"/>
          <p:cNvGrpSpPr>
            <a:grpSpLocks/>
          </p:cNvGrpSpPr>
          <p:nvPr/>
        </p:nvGrpSpPr>
        <p:grpSpPr bwMode="auto">
          <a:xfrm>
            <a:off x="5292725" y="3152775"/>
            <a:ext cx="373063" cy="303213"/>
            <a:chOff x="8311242" y="1257980"/>
            <a:chExt cx="373063" cy="303212"/>
          </a:xfrm>
        </p:grpSpPr>
        <p:sp>
          <p:nvSpPr>
            <p:cNvPr id="21593"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594"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595"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grpSp>
        <p:nvGrpSpPr>
          <p:cNvPr id="13" name="Group 142"/>
          <p:cNvGrpSpPr>
            <a:grpSpLocks/>
          </p:cNvGrpSpPr>
          <p:nvPr/>
        </p:nvGrpSpPr>
        <p:grpSpPr bwMode="auto">
          <a:xfrm>
            <a:off x="7829550" y="4305300"/>
            <a:ext cx="373063" cy="303213"/>
            <a:chOff x="8311242" y="1257980"/>
            <a:chExt cx="373063" cy="303212"/>
          </a:xfrm>
        </p:grpSpPr>
        <p:sp>
          <p:nvSpPr>
            <p:cNvPr id="21590"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591"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592"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grpSp>
        <p:nvGrpSpPr>
          <p:cNvPr id="14" name="Group 146"/>
          <p:cNvGrpSpPr>
            <a:grpSpLocks/>
          </p:cNvGrpSpPr>
          <p:nvPr/>
        </p:nvGrpSpPr>
        <p:grpSpPr bwMode="auto">
          <a:xfrm>
            <a:off x="5684838" y="4524375"/>
            <a:ext cx="373062" cy="303213"/>
            <a:chOff x="8311242" y="1257980"/>
            <a:chExt cx="373063" cy="303212"/>
          </a:xfrm>
        </p:grpSpPr>
        <p:sp>
          <p:nvSpPr>
            <p:cNvPr id="21587"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588"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589"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grpSp>
        <p:nvGrpSpPr>
          <p:cNvPr id="15" name="Group 150"/>
          <p:cNvGrpSpPr>
            <a:grpSpLocks/>
          </p:cNvGrpSpPr>
          <p:nvPr/>
        </p:nvGrpSpPr>
        <p:grpSpPr bwMode="auto">
          <a:xfrm>
            <a:off x="3203575" y="2357438"/>
            <a:ext cx="373063" cy="303212"/>
            <a:chOff x="8311242" y="1257980"/>
            <a:chExt cx="373063" cy="303212"/>
          </a:xfrm>
        </p:grpSpPr>
        <p:sp>
          <p:nvSpPr>
            <p:cNvPr id="21584"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585"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586"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grpSp>
        <p:nvGrpSpPr>
          <p:cNvPr id="16" name="Group 154"/>
          <p:cNvGrpSpPr>
            <a:grpSpLocks/>
          </p:cNvGrpSpPr>
          <p:nvPr/>
        </p:nvGrpSpPr>
        <p:grpSpPr bwMode="auto">
          <a:xfrm>
            <a:off x="7208838" y="5591175"/>
            <a:ext cx="373062" cy="303213"/>
            <a:chOff x="8311242" y="1257980"/>
            <a:chExt cx="373063" cy="303212"/>
          </a:xfrm>
        </p:grpSpPr>
        <p:sp>
          <p:nvSpPr>
            <p:cNvPr id="21581"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582"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583"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grpSp>
        <p:nvGrpSpPr>
          <p:cNvPr id="17" name="Group 158"/>
          <p:cNvGrpSpPr>
            <a:grpSpLocks/>
          </p:cNvGrpSpPr>
          <p:nvPr/>
        </p:nvGrpSpPr>
        <p:grpSpPr bwMode="auto">
          <a:xfrm>
            <a:off x="4378325" y="5286375"/>
            <a:ext cx="373063" cy="303213"/>
            <a:chOff x="8311242" y="1257980"/>
            <a:chExt cx="373063" cy="303212"/>
          </a:xfrm>
        </p:grpSpPr>
        <p:sp>
          <p:nvSpPr>
            <p:cNvPr id="21578"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579"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580"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grpSp>
        <p:nvGrpSpPr>
          <p:cNvPr id="18" name="Group 162"/>
          <p:cNvGrpSpPr>
            <a:grpSpLocks/>
          </p:cNvGrpSpPr>
          <p:nvPr/>
        </p:nvGrpSpPr>
        <p:grpSpPr bwMode="auto">
          <a:xfrm>
            <a:off x="3562350" y="3794125"/>
            <a:ext cx="373063" cy="303213"/>
            <a:chOff x="8311242" y="1257980"/>
            <a:chExt cx="373063" cy="303212"/>
          </a:xfrm>
        </p:grpSpPr>
        <p:sp>
          <p:nvSpPr>
            <p:cNvPr id="21575"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576"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577"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grpSp>
        <p:nvGrpSpPr>
          <p:cNvPr id="19" name="Group 166"/>
          <p:cNvGrpSpPr>
            <a:grpSpLocks/>
          </p:cNvGrpSpPr>
          <p:nvPr/>
        </p:nvGrpSpPr>
        <p:grpSpPr bwMode="auto">
          <a:xfrm>
            <a:off x="3235325" y="5100638"/>
            <a:ext cx="373063" cy="303212"/>
            <a:chOff x="8311242" y="1257980"/>
            <a:chExt cx="373063" cy="303212"/>
          </a:xfrm>
        </p:grpSpPr>
        <p:sp>
          <p:nvSpPr>
            <p:cNvPr id="21572"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sz="2000"/>
            </a:p>
          </p:txBody>
        </p:sp>
        <p:sp>
          <p:nvSpPr>
            <p:cNvPr id="21573"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sz="2000"/>
            </a:p>
          </p:txBody>
        </p:sp>
        <p:sp>
          <p:nvSpPr>
            <p:cNvPr id="21574"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sz="2000"/>
            </a:p>
          </p:txBody>
        </p:sp>
      </p:grpSp>
      <p:sp>
        <p:nvSpPr>
          <p:cNvPr id="128" name="Rounded Rectangle 127"/>
          <p:cNvSpPr>
            <a:spLocks noChangeArrowheads="1"/>
          </p:cNvSpPr>
          <p:nvPr/>
        </p:nvSpPr>
        <p:spPr bwMode="auto">
          <a:xfrm>
            <a:off x="4743350" y="1497848"/>
            <a:ext cx="3906837" cy="1124579"/>
          </a:xfrm>
          <a:prstGeom prst="roundRect">
            <a:avLst>
              <a:gd name="adj" fmla="val 16667"/>
            </a:avLst>
          </a:prstGeom>
          <a:solidFill>
            <a:srgbClr val="FFCC99"/>
          </a:solidFill>
          <a:ln w="28575" algn="ctr">
            <a:solidFill>
              <a:schemeClr val="tx1"/>
            </a:solidFill>
            <a:round/>
            <a:headEnd/>
            <a:tailEnd/>
          </a:ln>
        </p:spPr>
        <p:txBody>
          <a:bodyPr wrap="none" anchor="ctr"/>
          <a:lstStyle/>
          <a:p>
            <a:pPr marL="381000" indent="-381000" algn="l">
              <a:buFont typeface="Wingdings" pitchFamily="2" charset="2"/>
              <a:buChar char="à"/>
            </a:pPr>
            <a:r>
              <a:rPr lang="en-US" sz="2000" dirty="0" smtClean="0">
                <a:sym typeface="Wingdings" pitchFamily="2" charset="2"/>
              </a:rPr>
              <a:t>Sink </a:t>
            </a:r>
            <a:r>
              <a:rPr lang="en-US" sz="2000" dirty="0">
                <a:sym typeface="Wingdings" pitchFamily="2" charset="2"/>
              </a:rPr>
              <a:t>can compute one </a:t>
            </a:r>
          </a:p>
          <a:p>
            <a:pPr marL="381000" indent="-381000" algn="l">
              <a:buFontTx/>
              <a:buNone/>
            </a:pPr>
            <a:r>
              <a:rPr lang="en-US" sz="2000" dirty="0">
                <a:sym typeface="Wingdings" pitchFamily="2" charset="2"/>
              </a:rPr>
              <a:t>	function per n rounds</a:t>
            </a:r>
            <a:endParaRPr lang="en-US" sz="2000" dirty="0"/>
          </a:p>
          <a:p>
            <a:pPr marL="381000" indent="-381000" algn="l">
              <a:buFontTx/>
              <a:buNone/>
            </a:pPr>
            <a:r>
              <a:rPr lang="en-US" sz="2000" dirty="0">
                <a:sym typeface="Wingdings" pitchFamily="2" charset="2"/>
              </a:rPr>
              <a:t> </a:t>
            </a:r>
            <a:r>
              <a:rPr lang="en-US" sz="2000" b="1" dirty="0"/>
              <a:t>Achieves a</a:t>
            </a:r>
            <a:r>
              <a:rPr lang="en-US" sz="2000" dirty="0"/>
              <a:t> </a:t>
            </a:r>
            <a:r>
              <a:rPr lang="en-US" sz="2000" b="1" i="1" dirty="0"/>
              <a:t>rate</a:t>
            </a:r>
            <a:r>
              <a:rPr lang="en-US" sz="2000" dirty="0"/>
              <a:t> of </a:t>
            </a:r>
            <a:r>
              <a:rPr lang="en-US" sz="2000" b="1" i="1" dirty="0"/>
              <a:t>1/n</a:t>
            </a:r>
          </a:p>
        </p:txBody>
      </p:sp>
      <p:grpSp>
        <p:nvGrpSpPr>
          <p:cNvPr id="20" name="Group 170"/>
          <p:cNvGrpSpPr>
            <a:grpSpLocks/>
          </p:cNvGrpSpPr>
          <p:nvPr/>
        </p:nvGrpSpPr>
        <p:grpSpPr bwMode="auto">
          <a:xfrm>
            <a:off x="608013" y="3665538"/>
            <a:ext cx="568325" cy="517525"/>
            <a:chOff x="2434727" y="4549966"/>
            <a:chExt cx="568540" cy="516750"/>
          </a:xfrm>
        </p:grpSpPr>
        <p:sp>
          <p:nvSpPr>
            <p:cNvPr id="21570" name="TextBox 171"/>
            <p:cNvSpPr txBox="1">
              <a:spLocks noChangeArrowheads="1"/>
            </p:cNvSpPr>
            <p:nvPr/>
          </p:nvSpPr>
          <p:spPr bwMode="auto">
            <a:xfrm>
              <a:off x="2434727" y="4605051"/>
              <a:ext cx="412292" cy="461665"/>
            </a:xfrm>
            <a:prstGeom prst="rect">
              <a:avLst/>
            </a:prstGeom>
            <a:noFill/>
            <a:ln w="9525">
              <a:noFill/>
              <a:miter lim="800000"/>
              <a:headEnd/>
              <a:tailEnd/>
            </a:ln>
          </p:spPr>
          <p:txBody>
            <a:bodyPr wrap="none">
              <a:spAutoFit/>
            </a:bodyPr>
            <a:lstStyle/>
            <a:p>
              <a:pPr>
                <a:buFontTx/>
                <a:buNone/>
              </a:pPr>
              <a:r>
                <a:rPr lang="en-US" sz="2400" b="1"/>
                <a:t>f</a:t>
              </a:r>
              <a:r>
                <a:rPr lang="en-US" sz="2400" b="1" baseline="-25000"/>
                <a:t>n</a:t>
              </a:r>
              <a:endParaRPr lang="en-US" sz="2400" b="1" baseline="15000"/>
            </a:p>
          </p:txBody>
        </p:sp>
        <p:sp>
          <p:nvSpPr>
            <p:cNvPr id="21571" name="TextBox 172"/>
            <p:cNvSpPr txBox="1">
              <a:spLocks noChangeArrowheads="1"/>
            </p:cNvSpPr>
            <p:nvPr/>
          </p:nvSpPr>
          <p:spPr bwMode="auto">
            <a:xfrm>
              <a:off x="2566929" y="4549966"/>
              <a:ext cx="436338" cy="338554"/>
            </a:xfrm>
            <a:prstGeom prst="rect">
              <a:avLst/>
            </a:prstGeom>
            <a:noFill/>
            <a:ln w="9525">
              <a:noFill/>
              <a:miter lim="800000"/>
              <a:headEnd/>
              <a:tailEnd/>
            </a:ln>
          </p:spPr>
          <p:txBody>
            <a:bodyPr wrap="none">
              <a:spAutoFit/>
            </a:bodyPr>
            <a:lstStyle/>
            <a:p>
              <a:pPr>
                <a:buFontTx/>
                <a:buNone/>
              </a:pPr>
              <a:r>
                <a:rPr lang="en-US" sz="1600" b="1"/>
                <a:t>(1)</a:t>
              </a:r>
            </a:p>
          </p:txBody>
        </p:sp>
      </p:grpSp>
      <p:grpSp>
        <p:nvGrpSpPr>
          <p:cNvPr id="21" name="Group 173"/>
          <p:cNvGrpSpPr>
            <a:grpSpLocks/>
          </p:cNvGrpSpPr>
          <p:nvPr/>
        </p:nvGrpSpPr>
        <p:grpSpPr bwMode="auto">
          <a:xfrm>
            <a:off x="619125" y="4167188"/>
            <a:ext cx="568325" cy="515937"/>
            <a:chOff x="2434727" y="4549966"/>
            <a:chExt cx="568540" cy="516750"/>
          </a:xfrm>
        </p:grpSpPr>
        <p:sp>
          <p:nvSpPr>
            <p:cNvPr id="21568" name="TextBox 174"/>
            <p:cNvSpPr txBox="1">
              <a:spLocks noChangeArrowheads="1"/>
            </p:cNvSpPr>
            <p:nvPr/>
          </p:nvSpPr>
          <p:spPr bwMode="auto">
            <a:xfrm>
              <a:off x="2434727" y="4605051"/>
              <a:ext cx="412292" cy="461665"/>
            </a:xfrm>
            <a:prstGeom prst="rect">
              <a:avLst/>
            </a:prstGeom>
            <a:noFill/>
            <a:ln w="9525">
              <a:noFill/>
              <a:miter lim="800000"/>
              <a:headEnd/>
              <a:tailEnd/>
            </a:ln>
          </p:spPr>
          <p:txBody>
            <a:bodyPr wrap="none">
              <a:spAutoFit/>
            </a:bodyPr>
            <a:lstStyle/>
            <a:p>
              <a:pPr>
                <a:buFontTx/>
                <a:buNone/>
              </a:pPr>
              <a:r>
                <a:rPr lang="en-US" sz="2400" b="1"/>
                <a:t>f</a:t>
              </a:r>
              <a:r>
                <a:rPr lang="en-US" sz="2400" b="1" baseline="-25000"/>
                <a:t>n</a:t>
              </a:r>
              <a:endParaRPr lang="en-US" sz="2400" b="1" baseline="15000"/>
            </a:p>
          </p:txBody>
        </p:sp>
        <p:sp>
          <p:nvSpPr>
            <p:cNvPr id="21569" name="TextBox 175"/>
            <p:cNvSpPr txBox="1">
              <a:spLocks noChangeArrowheads="1"/>
            </p:cNvSpPr>
            <p:nvPr/>
          </p:nvSpPr>
          <p:spPr bwMode="auto">
            <a:xfrm>
              <a:off x="2566929" y="4549966"/>
              <a:ext cx="436338" cy="338554"/>
            </a:xfrm>
            <a:prstGeom prst="rect">
              <a:avLst/>
            </a:prstGeom>
            <a:noFill/>
            <a:ln w="9525">
              <a:noFill/>
              <a:miter lim="800000"/>
              <a:headEnd/>
              <a:tailEnd/>
            </a:ln>
          </p:spPr>
          <p:txBody>
            <a:bodyPr wrap="none">
              <a:spAutoFit/>
            </a:bodyPr>
            <a:lstStyle/>
            <a:p>
              <a:pPr>
                <a:buFontTx/>
                <a:buNone/>
              </a:pPr>
              <a:r>
                <a:rPr lang="en-US" sz="1600" b="1"/>
                <a:t>(2)</a:t>
              </a:r>
            </a:p>
          </p:txBody>
        </p:sp>
      </p:grpSp>
      <p:grpSp>
        <p:nvGrpSpPr>
          <p:cNvPr id="22" name="Group 176"/>
          <p:cNvGrpSpPr>
            <a:grpSpLocks/>
          </p:cNvGrpSpPr>
          <p:nvPr/>
        </p:nvGrpSpPr>
        <p:grpSpPr bwMode="auto">
          <a:xfrm>
            <a:off x="619125" y="4667250"/>
            <a:ext cx="568325" cy="517525"/>
            <a:chOff x="2434727" y="4549966"/>
            <a:chExt cx="568540" cy="516750"/>
          </a:xfrm>
        </p:grpSpPr>
        <p:sp>
          <p:nvSpPr>
            <p:cNvPr id="21566" name="TextBox 177"/>
            <p:cNvSpPr txBox="1">
              <a:spLocks noChangeArrowheads="1"/>
            </p:cNvSpPr>
            <p:nvPr/>
          </p:nvSpPr>
          <p:spPr bwMode="auto">
            <a:xfrm>
              <a:off x="2434727" y="4605051"/>
              <a:ext cx="412292" cy="461665"/>
            </a:xfrm>
            <a:prstGeom prst="rect">
              <a:avLst/>
            </a:prstGeom>
            <a:noFill/>
            <a:ln w="9525">
              <a:noFill/>
              <a:miter lim="800000"/>
              <a:headEnd/>
              <a:tailEnd/>
            </a:ln>
          </p:spPr>
          <p:txBody>
            <a:bodyPr wrap="none">
              <a:spAutoFit/>
            </a:bodyPr>
            <a:lstStyle/>
            <a:p>
              <a:pPr>
                <a:buFontTx/>
                <a:buNone/>
              </a:pPr>
              <a:r>
                <a:rPr lang="en-US" sz="2400" b="1"/>
                <a:t>f</a:t>
              </a:r>
              <a:r>
                <a:rPr lang="en-US" sz="2400" b="1" baseline="-25000"/>
                <a:t>n</a:t>
              </a:r>
              <a:endParaRPr lang="en-US" sz="2400" b="1" baseline="15000"/>
            </a:p>
          </p:txBody>
        </p:sp>
        <p:sp>
          <p:nvSpPr>
            <p:cNvPr id="21567" name="TextBox 178"/>
            <p:cNvSpPr txBox="1">
              <a:spLocks noChangeArrowheads="1"/>
            </p:cNvSpPr>
            <p:nvPr/>
          </p:nvSpPr>
          <p:spPr bwMode="auto">
            <a:xfrm>
              <a:off x="2566929" y="4549966"/>
              <a:ext cx="436338" cy="338554"/>
            </a:xfrm>
            <a:prstGeom prst="rect">
              <a:avLst/>
            </a:prstGeom>
            <a:noFill/>
            <a:ln w="9525">
              <a:noFill/>
              <a:miter lim="800000"/>
              <a:headEnd/>
              <a:tailEnd/>
            </a:ln>
          </p:spPr>
          <p:txBody>
            <a:bodyPr wrap="none">
              <a:spAutoFit/>
            </a:bodyPr>
            <a:lstStyle/>
            <a:p>
              <a:pPr>
                <a:buFontTx/>
                <a:buNone/>
              </a:pPr>
              <a:r>
                <a:rPr lang="en-US" sz="1600" b="1"/>
                <a:t>(3)</a:t>
              </a:r>
            </a:p>
          </p:txBody>
        </p:sp>
      </p:grpSp>
      <p:grpSp>
        <p:nvGrpSpPr>
          <p:cNvPr id="23" name="Group 179"/>
          <p:cNvGrpSpPr>
            <a:grpSpLocks/>
          </p:cNvGrpSpPr>
          <p:nvPr/>
        </p:nvGrpSpPr>
        <p:grpSpPr bwMode="auto">
          <a:xfrm>
            <a:off x="619125" y="5146675"/>
            <a:ext cx="568325" cy="515938"/>
            <a:chOff x="2434727" y="4549966"/>
            <a:chExt cx="568540" cy="516750"/>
          </a:xfrm>
        </p:grpSpPr>
        <p:sp>
          <p:nvSpPr>
            <p:cNvPr id="21564" name="TextBox 180"/>
            <p:cNvSpPr txBox="1">
              <a:spLocks noChangeArrowheads="1"/>
            </p:cNvSpPr>
            <p:nvPr/>
          </p:nvSpPr>
          <p:spPr bwMode="auto">
            <a:xfrm>
              <a:off x="2434727" y="4605051"/>
              <a:ext cx="412292" cy="461665"/>
            </a:xfrm>
            <a:prstGeom prst="rect">
              <a:avLst/>
            </a:prstGeom>
            <a:noFill/>
            <a:ln w="9525">
              <a:noFill/>
              <a:miter lim="800000"/>
              <a:headEnd/>
              <a:tailEnd/>
            </a:ln>
          </p:spPr>
          <p:txBody>
            <a:bodyPr wrap="none">
              <a:spAutoFit/>
            </a:bodyPr>
            <a:lstStyle/>
            <a:p>
              <a:pPr>
                <a:buFontTx/>
                <a:buNone/>
              </a:pPr>
              <a:r>
                <a:rPr lang="en-US" sz="2400" b="1"/>
                <a:t>f</a:t>
              </a:r>
              <a:r>
                <a:rPr lang="en-US" sz="2400" b="1" baseline="-25000"/>
                <a:t>n</a:t>
              </a:r>
              <a:endParaRPr lang="en-US" sz="2400" b="1" baseline="15000"/>
            </a:p>
          </p:txBody>
        </p:sp>
        <p:sp>
          <p:nvSpPr>
            <p:cNvPr id="21565" name="TextBox 181"/>
            <p:cNvSpPr txBox="1">
              <a:spLocks noChangeArrowheads="1"/>
            </p:cNvSpPr>
            <p:nvPr/>
          </p:nvSpPr>
          <p:spPr bwMode="auto">
            <a:xfrm>
              <a:off x="2566929" y="4549966"/>
              <a:ext cx="436338" cy="338554"/>
            </a:xfrm>
            <a:prstGeom prst="rect">
              <a:avLst/>
            </a:prstGeom>
            <a:noFill/>
            <a:ln w="9525">
              <a:noFill/>
              <a:miter lim="800000"/>
              <a:headEnd/>
              <a:tailEnd/>
            </a:ln>
          </p:spPr>
          <p:txBody>
            <a:bodyPr wrap="none">
              <a:spAutoFit/>
            </a:bodyPr>
            <a:lstStyle/>
            <a:p>
              <a:pPr>
                <a:buFontTx/>
                <a:buNone/>
              </a:pPr>
              <a:r>
                <a:rPr lang="en-US" sz="1600" b="1"/>
                <a:t>(4)</a:t>
              </a:r>
            </a:p>
          </p:txBody>
        </p:sp>
      </p:grpSp>
      <p:grpSp>
        <p:nvGrpSpPr>
          <p:cNvPr id="24" name="Group 185"/>
          <p:cNvGrpSpPr>
            <a:grpSpLocks/>
          </p:cNvGrpSpPr>
          <p:nvPr/>
        </p:nvGrpSpPr>
        <p:grpSpPr bwMode="auto">
          <a:xfrm>
            <a:off x="1349375" y="3756025"/>
            <a:ext cx="430213" cy="1935163"/>
            <a:chOff x="1349829" y="3755571"/>
            <a:chExt cx="429370" cy="1934996"/>
          </a:xfrm>
        </p:grpSpPr>
        <p:cxnSp>
          <p:nvCxnSpPr>
            <p:cNvPr id="21562" name="Straight Arrow Connector 183"/>
            <p:cNvCxnSpPr>
              <a:cxnSpLocks noChangeShapeType="1"/>
            </p:cNvCxnSpPr>
            <p:nvPr/>
          </p:nvCxnSpPr>
          <p:spPr bwMode="auto">
            <a:xfrm rot="16200000" flipH="1">
              <a:off x="451757" y="4653643"/>
              <a:ext cx="1839686" cy="43542"/>
            </a:xfrm>
            <a:prstGeom prst="straightConnector1">
              <a:avLst/>
            </a:prstGeom>
            <a:noFill/>
            <a:ln w="28575" algn="ctr">
              <a:solidFill>
                <a:schemeClr val="tx1"/>
              </a:solidFill>
              <a:round/>
              <a:headEnd/>
              <a:tailEnd type="arrow" w="med" len="med"/>
            </a:ln>
          </p:spPr>
        </p:cxnSp>
        <p:sp>
          <p:nvSpPr>
            <p:cNvPr id="21563" name="TextBox 184"/>
            <p:cNvSpPr txBox="1">
              <a:spLocks noChangeArrowheads="1"/>
            </p:cNvSpPr>
            <p:nvPr/>
          </p:nvSpPr>
          <p:spPr bwMode="auto">
            <a:xfrm>
              <a:off x="1524000" y="5290457"/>
              <a:ext cx="255199" cy="400110"/>
            </a:xfrm>
            <a:prstGeom prst="rect">
              <a:avLst/>
            </a:prstGeom>
            <a:noFill/>
            <a:ln w="9525">
              <a:noFill/>
              <a:miter lim="800000"/>
              <a:headEnd/>
              <a:tailEnd/>
            </a:ln>
          </p:spPr>
          <p:txBody>
            <a:bodyPr wrap="none">
              <a:spAutoFit/>
            </a:bodyPr>
            <a:lstStyle/>
            <a:p>
              <a:pPr>
                <a:buFontTx/>
                <a:buNone/>
              </a:pPr>
              <a:r>
                <a:rPr lang="en-US"/>
                <a:t>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35" presetClass="path" presetSubtype="0" accel="50000" decel="50000" fill="hold" nodeType="afterEffect">
                                  <p:stCondLst>
                                    <p:cond delay="0"/>
                                  </p:stCondLst>
                                  <p:childTnLst>
                                    <p:animMotion origin="layout" path="M 3.61111E-6 4.07407E-6 L -0.58455 -0.03334 " pathEditMode="relative" rAng="0" ptsTypes="AA">
                                      <p:cBhvr>
                                        <p:cTn id="9" dur="500" fill="hold"/>
                                        <p:tgtEl>
                                          <p:spTgt spid="2"/>
                                        </p:tgtEl>
                                        <p:attrNameLst>
                                          <p:attrName>ppt_x</p:attrName>
                                          <p:attrName>ppt_y</p:attrName>
                                        </p:attrNameLst>
                                      </p:cBhvr>
                                      <p:rCtr x="-29200" y="-1700"/>
                                    </p:animMotion>
                                  </p:childTnLst>
                                </p:cTn>
                              </p:par>
                            </p:childTnLst>
                          </p:cTn>
                        </p:par>
                        <p:par>
                          <p:cTn id="10" fill="hold">
                            <p:stCondLst>
                              <p:cond delay="500"/>
                            </p:stCondLst>
                            <p:childTnLst>
                              <p:par>
                                <p:cTn id="11" presetID="1" presetClass="exit" presetSubtype="0" fill="hold" nodeType="after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par>
                          <p:cTn id="16" fill="hold">
                            <p:stCondLst>
                              <p:cond delay="500"/>
                            </p:stCondLst>
                            <p:childTnLst>
                              <p:par>
                                <p:cTn id="17" presetID="35" presetClass="path" presetSubtype="0" accel="50000" decel="50000" fill="hold" nodeType="afterEffect">
                                  <p:stCondLst>
                                    <p:cond delay="0"/>
                                  </p:stCondLst>
                                  <p:childTnLst>
                                    <p:animMotion origin="layout" path="M 2.22222E-6 2.59259E-6 L -0.3559 -0.03959 " pathEditMode="relative" rAng="0" ptsTypes="AA">
                                      <p:cBhvr>
                                        <p:cTn id="18" dur="500" fill="hold"/>
                                        <p:tgtEl>
                                          <p:spTgt spid="3"/>
                                        </p:tgtEl>
                                        <p:attrNameLst>
                                          <p:attrName>ppt_x</p:attrName>
                                          <p:attrName>ppt_y</p:attrName>
                                        </p:attrNameLst>
                                      </p:cBhvr>
                                      <p:rCtr x="-17800" y="-2000"/>
                                    </p:animMotion>
                                  </p:childTnLst>
                                </p:cTn>
                              </p:par>
                            </p:childTnLst>
                          </p:cTn>
                        </p:par>
                        <p:par>
                          <p:cTn id="19" fill="hold">
                            <p:stCondLst>
                              <p:cond delay="1000"/>
                            </p:stCondLst>
                            <p:childTnLst>
                              <p:par>
                                <p:cTn id="20" presetID="1" presetClass="exit" presetSubtype="0" fill="hold" nodeType="afterEffect">
                                  <p:stCondLst>
                                    <p:cond delay="0"/>
                                  </p:stCondLst>
                                  <p:childTnLst>
                                    <p:set>
                                      <p:cBhvr>
                                        <p:cTn id="21" dur="1" fill="hold">
                                          <p:stCondLst>
                                            <p:cond delay="0"/>
                                          </p:stCondLst>
                                        </p:cTn>
                                        <p:tgtEl>
                                          <p:spTgt spid="3"/>
                                        </p:tgtEl>
                                        <p:attrNameLst>
                                          <p:attrName>style.visibility</p:attrName>
                                        </p:attrNameLst>
                                      </p:cBhvr>
                                      <p:to>
                                        <p:strVal val="hidden"/>
                                      </p:to>
                                    </p:se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par>
                          <p:cTn id="25" fill="hold">
                            <p:stCondLst>
                              <p:cond delay="1000"/>
                            </p:stCondLst>
                            <p:childTnLst>
                              <p:par>
                                <p:cTn id="26" presetID="35" presetClass="path" presetSubtype="0" accel="50000" decel="50000" fill="hold" nodeType="afterEffect">
                                  <p:stCondLst>
                                    <p:cond delay="0"/>
                                  </p:stCondLst>
                                  <p:childTnLst>
                                    <p:animMotion origin="layout" path="M 1.66667E-6 -4.44444E-6 L -0.63577 -0.20162 " pathEditMode="relative" rAng="0" ptsTypes="AA">
                                      <p:cBhvr>
                                        <p:cTn id="27" dur="500" fill="hold"/>
                                        <p:tgtEl>
                                          <p:spTgt spid="4"/>
                                        </p:tgtEl>
                                        <p:attrNameLst>
                                          <p:attrName>ppt_x</p:attrName>
                                          <p:attrName>ppt_y</p:attrName>
                                        </p:attrNameLst>
                                      </p:cBhvr>
                                      <p:rCtr x="-31800" y="-10100"/>
                                    </p:animMotion>
                                  </p:childTnLst>
                                </p:cTn>
                              </p:par>
                            </p:childTnLst>
                          </p:cTn>
                        </p:par>
                        <p:par>
                          <p:cTn id="28" fill="hold">
                            <p:stCondLst>
                              <p:cond delay="1500"/>
                            </p:stCondLst>
                            <p:childTnLst>
                              <p:par>
                                <p:cTn id="29" presetID="1" presetClass="exit" presetSubtype="0" fill="hold" nodeType="afterEffect">
                                  <p:stCondLst>
                                    <p:cond delay="0"/>
                                  </p:stCondLst>
                                  <p:childTnLst>
                                    <p:set>
                                      <p:cBhvr>
                                        <p:cTn id="30" dur="1" fill="hold">
                                          <p:stCondLst>
                                            <p:cond delay="0"/>
                                          </p:stCondLst>
                                        </p:cTn>
                                        <p:tgtEl>
                                          <p:spTgt spid="4"/>
                                        </p:tgtEl>
                                        <p:attrNameLst>
                                          <p:attrName>style.visibility</p:attrName>
                                        </p:attrNameLst>
                                      </p:cBhvr>
                                      <p:to>
                                        <p:strVal val="hidden"/>
                                      </p:to>
                                    </p:set>
                                  </p:childTnLst>
                                </p:cTn>
                              </p:par>
                            </p:childTnLst>
                          </p:cTn>
                        </p:par>
                        <p:par>
                          <p:cTn id="31" fill="hold">
                            <p:stCondLst>
                              <p:cond delay="1500"/>
                            </p:stCondLst>
                            <p:childTnLst>
                              <p:par>
                                <p:cTn id="32" presetID="1"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par>
                          <p:cTn id="34" fill="hold">
                            <p:stCondLst>
                              <p:cond delay="1500"/>
                            </p:stCondLst>
                            <p:childTnLst>
                              <p:par>
                                <p:cTn id="35" presetID="35" presetClass="path" presetSubtype="0" accel="50000" decel="50000" fill="hold" nodeType="afterEffect">
                                  <p:stCondLst>
                                    <p:cond delay="0"/>
                                  </p:stCondLst>
                                  <p:childTnLst>
                                    <p:animMotion origin="layout" path="M 2.77778E-7 2.59259E-6 L -0.39757 -0.24746 " pathEditMode="relative" rAng="0" ptsTypes="AA">
                                      <p:cBhvr>
                                        <p:cTn id="36" dur="500" fill="hold"/>
                                        <p:tgtEl>
                                          <p:spTgt spid="5"/>
                                        </p:tgtEl>
                                        <p:attrNameLst>
                                          <p:attrName>ppt_x</p:attrName>
                                          <p:attrName>ppt_y</p:attrName>
                                        </p:attrNameLst>
                                      </p:cBhvr>
                                      <p:rCtr x="-19900" y="-12400"/>
                                    </p:animMotion>
                                  </p:childTnLst>
                                </p:cTn>
                              </p:par>
                            </p:childTnLst>
                          </p:cTn>
                        </p:par>
                        <p:par>
                          <p:cTn id="37" fill="hold">
                            <p:stCondLst>
                              <p:cond delay="2000"/>
                            </p:stCondLst>
                            <p:childTnLst>
                              <p:par>
                                <p:cTn id="38" presetID="1" presetClass="exit" presetSubtype="0" fill="hold" nodeType="afterEffect">
                                  <p:stCondLst>
                                    <p:cond delay="0"/>
                                  </p:stCondLst>
                                  <p:childTnLst>
                                    <p:set>
                                      <p:cBhvr>
                                        <p:cTn id="39" dur="1" fill="hold">
                                          <p:stCondLst>
                                            <p:cond delay="0"/>
                                          </p:stCondLst>
                                        </p:cTn>
                                        <p:tgtEl>
                                          <p:spTgt spid="5"/>
                                        </p:tgtEl>
                                        <p:attrNameLst>
                                          <p:attrName>style.visibility</p:attrName>
                                        </p:attrNameLst>
                                      </p:cBhvr>
                                      <p:to>
                                        <p:strVal val="hidden"/>
                                      </p:to>
                                    </p:set>
                                  </p:child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par>
                          <p:cTn id="43" fill="hold">
                            <p:stCondLst>
                              <p:cond delay="2000"/>
                            </p:stCondLst>
                            <p:childTnLst>
                              <p:par>
                                <p:cTn id="44" presetID="35" presetClass="path" presetSubtype="0" accel="50000" decel="50000" fill="hold" nodeType="afterEffect">
                                  <p:stCondLst>
                                    <p:cond delay="0"/>
                                  </p:stCondLst>
                                  <p:childTnLst>
                                    <p:animMotion origin="layout" path="M -1.94444E-6 3.33333E-6 L -0.12604 0.03356 " pathEditMode="relative" rAng="0" ptsTypes="AA">
                                      <p:cBhvr>
                                        <p:cTn id="45" dur="500" fill="hold"/>
                                        <p:tgtEl>
                                          <p:spTgt spid="6"/>
                                        </p:tgtEl>
                                        <p:attrNameLst>
                                          <p:attrName>ppt_x</p:attrName>
                                          <p:attrName>ppt_y</p:attrName>
                                        </p:attrNameLst>
                                      </p:cBhvr>
                                      <p:rCtr x="-6300" y="1700"/>
                                    </p:animMotion>
                                  </p:childTnLst>
                                </p:cTn>
                              </p:par>
                            </p:childTnLst>
                          </p:cTn>
                        </p:par>
                        <p:par>
                          <p:cTn id="46" fill="hold">
                            <p:stCondLst>
                              <p:cond delay="2500"/>
                            </p:stCondLst>
                            <p:childTnLst>
                              <p:par>
                                <p:cTn id="47" presetID="1" presetClass="exit" presetSubtype="0" fill="hold" nodeType="afterEffect">
                                  <p:stCondLst>
                                    <p:cond delay="0"/>
                                  </p:stCondLst>
                                  <p:childTnLst>
                                    <p:set>
                                      <p:cBhvr>
                                        <p:cTn id="48" dur="1" fill="hold">
                                          <p:stCondLst>
                                            <p:cond delay="0"/>
                                          </p:stCondLst>
                                        </p:cTn>
                                        <p:tgtEl>
                                          <p:spTgt spid="6"/>
                                        </p:tgtEl>
                                        <p:attrNameLst>
                                          <p:attrName>style.visibility</p:attrName>
                                        </p:attrNameLst>
                                      </p:cBhvr>
                                      <p:to>
                                        <p:strVal val="hidden"/>
                                      </p:to>
                                    </p:set>
                                  </p:childTnLst>
                                </p:cTn>
                              </p:par>
                            </p:childTnLst>
                          </p:cTn>
                        </p:par>
                        <p:par>
                          <p:cTn id="49" fill="hold">
                            <p:stCondLst>
                              <p:cond delay="2500"/>
                            </p:stCondLst>
                            <p:childTnLst>
                              <p:par>
                                <p:cTn id="50" presetID="1"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par>
                          <p:cTn id="52" fill="hold">
                            <p:stCondLst>
                              <p:cond delay="2500"/>
                            </p:stCondLst>
                            <p:childTnLst>
                              <p:par>
                                <p:cTn id="53" presetID="35" presetClass="path" presetSubtype="0" accel="50000" decel="50000" fill="hold" nodeType="afterEffect">
                                  <p:stCondLst>
                                    <p:cond delay="0"/>
                                  </p:stCondLst>
                                  <p:childTnLst>
                                    <p:animMotion origin="layout" path="M 3.61111E-6 -2.96296E-6 L -0.56424 -0.39676 " pathEditMode="relative" rAng="0" ptsTypes="AA">
                                      <p:cBhvr>
                                        <p:cTn id="54" dur="500" fill="hold"/>
                                        <p:tgtEl>
                                          <p:spTgt spid="7"/>
                                        </p:tgtEl>
                                        <p:attrNameLst>
                                          <p:attrName>ppt_x</p:attrName>
                                          <p:attrName>ppt_y</p:attrName>
                                        </p:attrNameLst>
                                      </p:cBhvr>
                                      <p:rCtr x="-28200" y="-19800"/>
                                    </p:animMotion>
                                  </p:childTnLst>
                                </p:cTn>
                              </p:par>
                            </p:childTnLst>
                          </p:cTn>
                        </p:par>
                        <p:par>
                          <p:cTn id="55" fill="hold">
                            <p:stCondLst>
                              <p:cond delay="3000"/>
                            </p:stCondLst>
                            <p:childTnLst>
                              <p:par>
                                <p:cTn id="56" presetID="1" presetClass="exit" presetSubtype="0" fill="hold" nodeType="afterEffect">
                                  <p:stCondLst>
                                    <p:cond delay="0"/>
                                  </p:stCondLst>
                                  <p:childTnLst>
                                    <p:set>
                                      <p:cBhvr>
                                        <p:cTn id="57" dur="1" fill="hold">
                                          <p:stCondLst>
                                            <p:cond delay="0"/>
                                          </p:stCondLst>
                                        </p:cTn>
                                        <p:tgtEl>
                                          <p:spTgt spid="7"/>
                                        </p:tgtEl>
                                        <p:attrNameLst>
                                          <p:attrName>style.visibility</p:attrName>
                                        </p:attrNameLst>
                                      </p:cBhvr>
                                      <p:to>
                                        <p:strVal val="hidden"/>
                                      </p:to>
                                    </p:set>
                                  </p:childTnLst>
                                </p:cTn>
                              </p:par>
                            </p:childTnLst>
                          </p:cTn>
                        </p:par>
                        <p:par>
                          <p:cTn id="58" fill="hold">
                            <p:stCondLst>
                              <p:cond delay="3000"/>
                            </p:stCondLst>
                            <p:childTnLst>
                              <p:par>
                                <p:cTn id="59" presetID="1" presetClass="entr" presetSubtype="0"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par>
                          <p:cTn id="61" fill="hold">
                            <p:stCondLst>
                              <p:cond delay="3000"/>
                            </p:stCondLst>
                            <p:childTnLst>
                              <p:par>
                                <p:cTn id="62" presetID="35" presetClass="path" presetSubtype="0" accel="50000" decel="50000" fill="hold" nodeType="afterEffect">
                                  <p:stCondLst>
                                    <p:cond delay="0"/>
                                  </p:stCondLst>
                                  <p:childTnLst>
                                    <p:animMotion origin="layout" path="M 2.22222E-6 1.48148E-6 L -0.25955 -0.35394 " pathEditMode="relative" rAng="0" ptsTypes="AA">
                                      <p:cBhvr>
                                        <p:cTn id="63" dur="500" fill="hold"/>
                                        <p:tgtEl>
                                          <p:spTgt spid="8"/>
                                        </p:tgtEl>
                                        <p:attrNameLst>
                                          <p:attrName>ppt_x</p:attrName>
                                          <p:attrName>ppt_y</p:attrName>
                                        </p:attrNameLst>
                                      </p:cBhvr>
                                      <p:rCtr x="-13000" y="-17700"/>
                                    </p:animMotion>
                                  </p:childTnLst>
                                </p:cTn>
                              </p:par>
                            </p:childTnLst>
                          </p:cTn>
                        </p:par>
                        <p:par>
                          <p:cTn id="64" fill="hold">
                            <p:stCondLst>
                              <p:cond delay="3500"/>
                            </p:stCondLst>
                            <p:childTnLst>
                              <p:par>
                                <p:cTn id="65" presetID="1" presetClass="exit" presetSubtype="0" fill="hold" nodeType="afterEffect">
                                  <p:stCondLst>
                                    <p:cond delay="0"/>
                                  </p:stCondLst>
                                  <p:childTnLst>
                                    <p:set>
                                      <p:cBhvr>
                                        <p:cTn id="66" dur="1" fill="hold">
                                          <p:stCondLst>
                                            <p:cond delay="0"/>
                                          </p:stCondLst>
                                        </p:cTn>
                                        <p:tgtEl>
                                          <p:spTgt spid="8"/>
                                        </p:tgtEl>
                                        <p:attrNameLst>
                                          <p:attrName>style.visibility</p:attrName>
                                        </p:attrNameLst>
                                      </p:cBhvr>
                                      <p:to>
                                        <p:strVal val="hidden"/>
                                      </p:to>
                                    </p:set>
                                  </p:childTnLst>
                                </p:cTn>
                              </p:par>
                            </p:childTnLst>
                          </p:cTn>
                        </p:par>
                        <p:par>
                          <p:cTn id="67" fill="hold">
                            <p:stCondLst>
                              <p:cond delay="3500"/>
                            </p:stCondLst>
                            <p:childTnLst>
                              <p:par>
                                <p:cTn id="68" presetID="1" presetClass="entr" presetSubtype="0" fill="hold" nodeType="afterEffect">
                                  <p:stCondLst>
                                    <p:cond delay="0"/>
                                  </p:stCondLst>
                                  <p:childTnLst>
                                    <p:set>
                                      <p:cBhvr>
                                        <p:cTn id="69" dur="1" fill="hold">
                                          <p:stCondLst>
                                            <p:cond delay="0"/>
                                          </p:stCondLst>
                                        </p:cTn>
                                        <p:tgtEl>
                                          <p:spTgt spid="9"/>
                                        </p:tgtEl>
                                        <p:attrNameLst>
                                          <p:attrName>style.visibility</p:attrName>
                                        </p:attrNameLst>
                                      </p:cBhvr>
                                      <p:to>
                                        <p:strVal val="visible"/>
                                      </p:to>
                                    </p:set>
                                  </p:childTnLst>
                                </p:cTn>
                              </p:par>
                            </p:childTnLst>
                          </p:cTn>
                        </p:par>
                        <p:par>
                          <p:cTn id="70" fill="hold">
                            <p:stCondLst>
                              <p:cond delay="3500"/>
                            </p:stCondLst>
                            <p:childTnLst>
                              <p:par>
                                <p:cTn id="71" presetID="35" presetClass="path" presetSubtype="0" accel="50000" decel="50000" fill="hold" nodeType="afterEffect">
                                  <p:stCondLst>
                                    <p:cond delay="0"/>
                                  </p:stCondLst>
                                  <p:childTnLst>
                                    <p:animMotion origin="layout" path="M -1.66667E-6 2.59259E-6 L -0.17482 -0.13334 " pathEditMode="relative" rAng="0" ptsTypes="AA">
                                      <p:cBhvr>
                                        <p:cTn id="72" dur="500" fill="hold"/>
                                        <p:tgtEl>
                                          <p:spTgt spid="9"/>
                                        </p:tgtEl>
                                        <p:attrNameLst>
                                          <p:attrName>ppt_x</p:attrName>
                                          <p:attrName>ppt_y</p:attrName>
                                        </p:attrNameLst>
                                      </p:cBhvr>
                                      <p:rCtr x="-8700" y="-6700"/>
                                    </p:animMotion>
                                  </p:childTnLst>
                                </p:cTn>
                              </p:par>
                            </p:childTnLst>
                          </p:cTn>
                        </p:par>
                        <p:par>
                          <p:cTn id="73" fill="hold">
                            <p:stCondLst>
                              <p:cond delay="4000"/>
                            </p:stCondLst>
                            <p:childTnLst>
                              <p:par>
                                <p:cTn id="74" presetID="1" presetClass="exit" presetSubtype="0" fill="hold" nodeType="afterEffect">
                                  <p:stCondLst>
                                    <p:cond delay="0"/>
                                  </p:stCondLst>
                                  <p:childTnLst>
                                    <p:set>
                                      <p:cBhvr>
                                        <p:cTn id="75" dur="1" fill="hold">
                                          <p:stCondLst>
                                            <p:cond delay="0"/>
                                          </p:stCondLst>
                                        </p:cTn>
                                        <p:tgtEl>
                                          <p:spTgt spid="9"/>
                                        </p:tgtEl>
                                        <p:attrNameLst>
                                          <p:attrName>style.visibility</p:attrName>
                                        </p:attrNameLst>
                                      </p:cBhvr>
                                      <p:to>
                                        <p:strVal val="hidden"/>
                                      </p:to>
                                    </p:set>
                                  </p:childTnLst>
                                </p:cTn>
                              </p:par>
                            </p:childTnLst>
                          </p:cTn>
                        </p:par>
                        <p:par>
                          <p:cTn id="76" fill="hold">
                            <p:stCondLst>
                              <p:cond delay="4000"/>
                            </p:stCondLst>
                            <p:childTnLst>
                              <p:par>
                                <p:cTn id="77" presetID="1" presetClass="entr" presetSubtype="0"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childTnLst>
                          </p:cTn>
                        </p:par>
                        <p:par>
                          <p:cTn id="79" fill="hold">
                            <p:stCondLst>
                              <p:cond delay="4000"/>
                            </p:stCondLst>
                            <p:childTnLst>
                              <p:par>
                                <p:cTn id="80" presetID="35" presetClass="path" presetSubtype="0" accel="50000" decel="50000" fill="hold" nodeType="afterEffect">
                                  <p:stCondLst>
                                    <p:cond delay="0"/>
                                  </p:stCondLst>
                                  <p:childTnLst>
                                    <p:animMotion origin="layout" path="M 2.22222E-6 3.33333E-6 L -0.12622 -0.32361 " pathEditMode="relative" rAng="0" ptsTypes="AA">
                                      <p:cBhvr>
                                        <p:cTn id="81" dur="500" fill="hold"/>
                                        <p:tgtEl>
                                          <p:spTgt spid="10"/>
                                        </p:tgtEl>
                                        <p:attrNameLst>
                                          <p:attrName>ppt_x</p:attrName>
                                          <p:attrName>ppt_y</p:attrName>
                                        </p:attrNameLst>
                                      </p:cBhvr>
                                      <p:rCtr x="-6300" y="-16200"/>
                                    </p:animMotion>
                                  </p:childTnLst>
                                </p:cTn>
                              </p:par>
                            </p:childTnLst>
                          </p:cTn>
                        </p:par>
                        <p:par>
                          <p:cTn id="82" fill="hold">
                            <p:stCondLst>
                              <p:cond delay="4500"/>
                            </p:stCondLst>
                            <p:childTnLst>
                              <p:par>
                                <p:cTn id="83" presetID="1" presetClass="exit" presetSubtype="0" fill="hold" nodeType="afterEffect">
                                  <p:stCondLst>
                                    <p:cond delay="0"/>
                                  </p:stCondLst>
                                  <p:childTnLst>
                                    <p:set>
                                      <p:cBhvr>
                                        <p:cTn id="84" dur="1" fill="hold">
                                          <p:stCondLst>
                                            <p:cond delay="0"/>
                                          </p:stCondLst>
                                        </p:cTn>
                                        <p:tgtEl>
                                          <p:spTgt spid="10"/>
                                        </p:tgtEl>
                                        <p:attrNameLst>
                                          <p:attrName>style.visibility</p:attrName>
                                        </p:attrNameLst>
                                      </p:cBhvr>
                                      <p:to>
                                        <p:strVal val="hidden"/>
                                      </p:to>
                                    </p:set>
                                  </p:childTnLst>
                                </p:cTn>
                              </p:par>
                            </p:childTnLst>
                          </p:cTn>
                        </p:par>
                        <p:par>
                          <p:cTn id="85" fill="hold">
                            <p:stCondLst>
                              <p:cond delay="4500"/>
                            </p:stCondLst>
                            <p:childTnLst>
                              <p:par>
                                <p:cTn id="86" presetID="1" presetClass="entr" presetSubtype="0" fill="hold" nodeType="afterEffect">
                                  <p:stCondLst>
                                    <p:cond delay="0"/>
                                  </p:stCondLst>
                                  <p:childTnLst>
                                    <p:set>
                                      <p:cBhvr>
                                        <p:cTn id="87" dur="1" fill="hold">
                                          <p:stCondLst>
                                            <p:cond delay="0"/>
                                          </p:stCondLst>
                                        </p:cTn>
                                        <p:tgtEl>
                                          <p:spTgt spid="110"/>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08"/>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98"/>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96"/>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00"/>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02"/>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106"/>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95"/>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04"/>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20"/>
                                        </p:tgtEl>
                                        <p:attrNameLst>
                                          <p:attrName>style.visibility</p:attrName>
                                        </p:attrNameLst>
                                      </p:cBhvr>
                                      <p:to>
                                        <p:strVal val="visible"/>
                                      </p:to>
                                    </p:set>
                                  </p:childTnLst>
                                </p:cTn>
                              </p:par>
                            </p:childTnLst>
                          </p:cTn>
                        </p:par>
                        <p:par>
                          <p:cTn id="106" fill="hold">
                            <p:stCondLst>
                              <p:cond delay="4500"/>
                            </p:stCondLst>
                            <p:childTnLst>
                              <p:par>
                                <p:cTn id="107" presetID="23" presetClass="entr" presetSubtype="16" fill="hold" grpId="0" nodeType="afterEffect">
                                  <p:stCondLst>
                                    <p:cond delay="0"/>
                                  </p:stCondLst>
                                  <p:childTnLst>
                                    <p:set>
                                      <p:cBhvr>
                                        <p:cTn id="108" dur="1" fill="hold">
                                          <p:stCondLst>
                                            <p:cond delay="0"/>
                                          </p:stCondLst>
                                        </p:cTn>
                                        <p:tgtEl>
                                          <p:spTgt spid="128"/>
                                        </p:tgtEl>
                                        <p:attrNameLst>
                                          <p:attrName>style.visibility</p:attrName>
                                        </p:attrNameLst>
                                      </p:cBhvr>
                                      <p:to>
                                        <p:strVal val="visible"/>
                                      </p:to>
                                    </p:set>
                                    <p:anim calcmode="lin" valueType="num">
                                      <p:cBhvr>
                                        <p:cTn id="109" dur="500" fill="hold"/>
                                        <p:tgtEl>
                                          <p:spTgt spid="128"/>
                                        </p:tgtEl>
                                        <p:attrNameLst>
                                          <p:attrName>ppt_w</p:attrName>
                                        </p:attrNameLst>
                                      </p:cBhvr>
                                      <p:tavLst>
                                        <p:tav tm="0">
                                          <p:val>
                                            <p:fltVal val="0"/>
                                          </p:val>
                                        </p:tav>
                                        <p:tav tm="100000">
                                          <p:val>
                                            <p:strVal val="#ppt_w"/>
                                          </p:val>
                                        </p:tav>
                                      </p:tavLst>
                                    </p:anim>
                                    <p:anim calcmode="lin" valueType="num">
                                      <p:cBhvr>
                                        <p:cTn id="110" dur="500" fill="hold"/>
                                        <p:tgtEl>
                                          <p:spTgt spid="128"/>
                                        </p:tgtEl>
                                        <p:attrNameLst>
                                          <p:attrName>ppt_h</p:attrName>
                                        </p:attrNameLst>
                                      </p:cBhvr>
                                      <p:tavLst>
                                        <p:tav tm="0">
                                          <p:val>
                                            <p:fltVal val="0"/>
                                          </p:val>
                                        </p:tav>
                                        <p:tav tm="100000">
                                          <p:val>
                                            <p:strVal val="#ppt_h"/>
                                          </p:val>
                                        </p:tav>
                                      </p:tavLst>
                                    </p:anim>
                                  </p:childTnLst>
                                </p:cTn>
                              </p:par>
                              <p:par>
                                <p:cTn id="111" presetID="1" presetClass="entr" presetSubtype="0" fill="hold" nodeType="withEffect">
                                  <p:stCondLst>
                                    <p:cond delay="0"/>
                                  </p:stCondLst>
                                  <p:childTnLst>
                                    <p:set>
                                      <p:cBhvr>
                                        <p:cTn id="112" dur="1" fill="hold">
                                          <p:stCondLst>
                                            <p:cond delay="0"/>
                                          </p:stCondLst>
                                        </p:cTn>
                                        <p:tgtEl>
                                          <p:spTgt spid="11"/>
                                        </p:tgtEl>
                                        <p:attrNameLst>
                                          <p:attrName>style.visibility</p:attrName>
                                        </p:attrNameLst>
                                      </p:cBhvr>
                                      <p:to>
                                        <p:strVal val="visible"/>
                                      </p:to>
                                    </p:set>
                                  </p:childTnLst>
                                </p:cTn>
                              </p:par>
                            </p:childTnLst>
                          </p:cTn>
                        </p:par>
                        <p:par>
                          <p:cTn id="113" fill="hold">
                            <p:stCondLst>
                              <p:cond delay="5000"/>
                            </p:stCondLst>
                            <p:childTnLst>
                              <p:par>
                                <p:cTn id="114" presetID="35" presetClass="path" presetSubtype="0" accel="50000" decel="50000" fill="hold" nodeType="afterEffect">
                                  <p:stCondLst>
                                    <p:cond delay="0"/>
                                  </p:stCondLst>
                                  <p:childTnLst>
                                    <p:animMotion origin="layout" path="M 3.61111E-6 4.07407E-6 L -0.58455 -0.03334 " pathEditMode="relative" rAng="0" ptsTypes="AA">
                                      <p:cBhvr>
                                        <p:cTn id="115" dur="500" fill="hold"/>
                                        <p:tgtEl>
                                          <p:spTgt spid="11"/>
                                        </p:tgtEl>
                                        <p:attrNameLst>
                                          <p:attrName>ppt_x</p:attrName>
                                          <p:attrName>ppt_y</p:attrName>
                                        </p:attrNameLst>
                                      </p:cBhvr>
                                      <p:rCtr x="-29200" y="-1700"/>
                                    </p:animMotion>
                                  </p:childTnLst>
                                </p:cTn>
                              </p:par>
                            </p:childTnLst>
                          </p:cTn>
                        </p:par>
                        <p:par>
                          <p:cTn id="116" fill="hold">
                            <p:stCondLst>
                              <p:cond delay="5500"/>
                            </p:stCondLst>
                            <p:childTnLst>
                              <p:par>
                                <p:cTn id="117" presetID="1" presetClass="exit" presetSubtype="0" fill="hold" nodeType="afterEffect">
                                  <p:stCondLst>
                                    <p:cond delay="0"/>
                                  </p:stCondLst>
                                  <p:childTnLst>
                                    <p:set>
                                      <p:cBhvr>
                                        <p:cTn id="118" dur="1" fill="hold">
                                          <p:stCondLst>
                                            <p:cond delay="0"/>
                                          </p:stCondLst>
                                        </p:cTn>
                                        <p:tgtEl>
                                          <p:spTgt spid="11"/>
                                        </p:tgtEl>
                                        <p:attrNameLst>
                                          <p:attrName>style.visibility</p:attrName>
                                        </p:attrNameLst>
                                      </p:cBhvr>
                                      <p:to>
                                        <p:strVal val="hidden"/>
                                      </p:to>
                                    </p:set>
                                  </p:childTnLst>
                                </p:cTn>
                              </p:par>
                            </p:childTnLst>
                          </p:cTn>
                        </p:par>
                        <p:par>
                          <p:cTn id="119" fill="hold">
                            <p:stCondLst>
                              <p:cond delay="5500"/>
                            </p:stCondLst>
                            <p:childTnLst>
                              <p:par>
                                <p:cTn id="120" presetID="1" presetClass="entr" presetSubtype="0" fill="hold" nodeType="afterEffect">
                                  <p:stCondLst>
                                    <p:cond delay="0"/>
                                  </p:stCondLst>
                                  <p:childTnLst>
                                    <p:set>
                                      <p:cBhvr>
                                        <p:cTn id="121" dur="1" fill="hold">
                                          <p:stCondLst>
                                            <p:cond delay="0"/>
                                          </p:stCondLst>
                                        </p:cTn>
                                        <p:tgtEl>
                                          <p:spTgt spid="12"/>
                                        </p:tgtEl>
                                        <p:attrNameLst>
                                          <p:attrName>style.visibility</p:attrName>
                                        </p:attrNameLst>
                                      </p:cBhvr>
                                      <p:to>
                                        <p:strVal val="visible"/>
                                      </p:to>
                                    </p:set>
                                  </p:childTnLst>
                                </p:cTn>
                              </p:par>
                            </p:childTnLst>
                          </p:cTn>
                        </p:par>
                        <p:par>
                          <p:cTn id="122" fill="hold">
                            <p:stCondLst>
                              <p:cond delay="5500"/>
                            </p:stCondLst>
                            <p:childTnLst>
                              <p:par>
                                <p:cTn id="123" presetID="35" presetClass="path" presetSubtype="0" accel="50000" decel="50000" fill="hold" nodeType="afterEffect">
                                  <p:stCondLst>
                                    <p:cond delay="0"/>
                                  </p:stCondLst>
                                  <p:childTnLst>
                                    <p:animMotion origin="layout" path="M 2.22222E-6 2.59259E-6 L -0.3559 -0.03959 " pathEditMode="relative" rAng="0" ptsTypes="AA">
                                      <p:cBhvr>
                                        <p:cTn id="124" dur="500" fill="hold"/>
                                        <p:tgtEl>
                                          <p:spTgt spid="12"/>
                                        </p:tgtEl>
                                        <p:attrNameLst>
                                          <p:attrName>ppt_x</p:attrName>
                                          <p:attrName>ppt_y</p:attrName>
                                        </p:attrNameLst>
                                      </p:cBhvr>
                                      <p:rCtr x="-17800" y="-2000"/>
                                    </p:animMotion>
                                  </p:childTnLst>
                                </p:cTn>
                              </p:par>
                            </p:childTnLst>
                          </p:cTn>
                        </p:par>
                        <p:par>
                          <p:cTn id="125" fill="hold">
                            <p:stCondLst>
                              <p:cond delay="6000"/>
                            </p:stCondLst>
                            <p:childTnLst>
                              <p:par>
                                <p:cTn id="126" presetID="1" presetClass="exit" presetSubtype="0" fill="hold" nodeType="afterEffect">
                                  <p:stCondLst>
                                    <p:cond delay="0"/>
                                  </p:stCondLst>
                                  <p:childTnLst>
                                    <p:set>
                                      <p:cBhvr>
                                        <p:cTn id="127" dur="1" fill="hold">
                                          <p:stCondLst>
                                            <p:cond delay="0"/>
                                          </p:stCondLst>
                                        </p:cTn>
                                        <p:tgtEl>
                                          <p:spTgt spid="12"/>
                                        </p:tgtEl>
                                        <p:attrNameLst>
                                          <p:attrName>style.visibility</p:attrName>
                                        </p:attrNameLst>
                                      </p:cBhvr>
                                      <p:to>
                                        <p:strVal val="hidden"/>
                                      </p:to>
                                    </p:set>
                                  </p:childTnLst>
                                </p:cTn>
                              </p:par>
                            </p:childTnLst>
                          </p:cTn>
                        </p:par>
                        <p:par>
                          <p:cTn id="128" fill="hold">
                            <p:stCondLst>
                              <p:cond delay="6000"/>
                            </p:stCondLst>
                            <p:childTnLst>
                              <p:par>
                                <p:cTn id="129" presetID="1" presetClass="entr" presetSubtype="0" fill="hold" nodeType="afterEffect">
                                  <p:stCondLst>
                                    <p:cond delay="0"/>
                                  </p:stCondLst>
                                  <p:childTnLst>
                                    <p:set>
                                      <p:cBhvr>
                                        <p:cTn id="130" dur="1" fill="hold">
                                          <p:stCondLst>
                                            <p:cond delay="0"/>
                                          </p:stCondLst>
                                        </p:cTn>
                                        <p:tgtEl>
                                          <p:spTgt spid="13"/>
                                        </p:tgtEl>
                                        <p:attrNameLst>
                                          <p:attrName>style.visibility</p:attrName>
                                        </p:attrNameLst>
                                      </p:cBhvr>
                                      <p:to>
                                        <p:strVal val="visible"/>
                                      </p:to>
                                    </p:set>
                                  </p:childTnLst>
                                </p:cTn>
                              </p:par>
                            </p:childTnLst>
                          </p:cTn>
                        </p:par>
                        <p:par>
                          <p:cTn id="131" fill="hold">
                            <p:stCondLst>
                              <p:cond delay="6000"/>
                            </p:stCondLst>
                            <p:childTnLst>
                              <p:par>
                                <p:cTn id="132" presetID="35" presetClass="path" presetSubtype="0" accel="50000" decel="50000" fill="hold" nodeType="afterEffect">
                                  <p:stCondLst>
                                    <p:cond delay="0"/>
                                  </p:stCondLst>
                                  <p:childTnLst>
                                    <p:animMotion origin="layout" path="M 1.66667E-6 -4.44444E-6 L -0.63577 -0.20162 " pathEditMode="relative" rAng="0" ptsTypes="AA">
                                      <p:cBhvr>
                                        <p:cTn id="133" dur="500" fill="hold"/>
                                        <p:tgtEl>
                                          <p:spTgt spid="13"/>
                                        </p:tgtEl>
                                        <p:attrNameLst>
                                          <p:attrName>ppt_x</p:attrName>
                                          <p:attrName>ppt_y</p:attrName>
                                        </p:attrNameLst>
                                      </p:cBhvr>
                                      <p:rCtr x="-31800" y="-10100"/>
                                    </p:animMotion>
                                  </p:childTnLst>
                                </p:cTn>
                              </p:par>
                            </p:childTnLst>
                          </p:cTn>
                        </p:par>
                        <p:par>
                          <p:cTn id="134" fill="hold">
                            <p:stCondLst>
                              <p:cond delay="6500"/>
                            </p:stCondLst>
                            <p:childTnLst>
                              <p:par>
                                <p:cTn id="135" presetID="1" presetClass="exit" presetSubtype="0" fill="hold" nodeType="afterEffect">
                                  <p:stCondLst>
                                    <p:cond delay="0"/>
                                  </p:stCondLst>
                                  <p:childTnLst>
                                    <p:set>
                                      <p:cBhvr>
                                        <p:cTn id="136" dur="1" fill="hold">
                                          <p:stCondLst>
                                            <p:cond delay="0"/>
                                          </p:stCondLst>
                                        </p:cTn>
                                        <p:tgtEl>
                                          <p:spTgt spid="13"/>
                                        </p:tgtEl>
                                        <p:attrNameLst>
                                          <p:attrName>style.visibility</p:attrName>
                                        </p:attrNameLst>
                                      </p:cBhvr>
                                      <p:to>
                                        <p:strVal val="hidden"/>
                                      </p:to>
                                    </p:set>
                                  </p:childTnLst>
                                </p:cTn>
                              </p:par>
                            </p:childTnLst>
                          </p:cTn>
                        </p:par>
                        <p:par>
                          <p:cTn id="137" fill="hold">
                            <p:stCondLst>
                              <p:cond delay="6500"/>
                            </p:stCondLst>
                            <p:childTnLst>
                              <p:par>
                                <p:cTn id="138" presetID="1" presetClass="entr" presetSubtype="0" fill="hold" nodeType="afterEffect">
                                  <p:stCondLst>
                                    <p:cond delay="0"/>
                                  </p:stCondLst>
                                  <p:childTnLst>
                                    <p:set>
                                      <p:cBhvr>
                                        <p:cTn id="139" dur="1" fill="hold">
                                          <p:stCondLst>
                                            <p:cond delay="0"/>
                                          </p:stCondLst>
                                        </p:cTn>
                                        <p:tgtEl>
                                          <p:spTgt spid="14"/>
                                        </p:tgtEl>
                                        <p:attrNameLst>
                                          <p:attrName>style.visibility</p:attrName>
                                        </p:attrNameLst>
                                      </p:cBhvr>
                                      <p:to>
                                        <p:strVal val="visible"/>
                                      </p:to>
                                    </p:set>
                                  </p:childTnLst>
                                </p:cTn>
                              </p:par>
                            </p:childTnLst>
                          </p:cTn>
                        </p:par>
                        <p:par>
                          <p:cTn id="140" fill="hold">
                            <p:stCondLst>
                              <p:cond delay="6500"/>
                            </p:stCondLst>
                            <p:childTnLst>
                              <p:par>
                                <p:cTn id="141" presetID="35" presetClass="path" presetSubtype="0" accel="50000" decel="50000" fill="hold" nodeType="afterEffect">
                                  <p:stCondLst>
                                    <p:cond delay="0"/>
                                  </p:stCondLst>
                                  <p:childTnLst>
                                    <p:animMotion origin="layout" path="M 2.77778E-7 2.59259E-6 L -0.39757 -0.24746 " pathEditMode="relative" rAng="0" ptsTypes="AA">
                                      <p:cBhvr>
                                        <p:cTn id="142" dur="500" fill="hold"/>
                                        <p:tgtEl>
                                          <p:spTgt spid="14"/>
                                        </p:tgtEl>
                                        <p:attrNameLst>
                                          <p:attrName>ppt_x</p:attrName>
                                          <p:attrName>ppt_y</p:attrName>
                                        </p:attrNameLst>
                                      </p:cBhvr>
                                      <p:rCtr x="-19900" y="-12400"/>
                                    </p:animMotion>
                                  </p:childTnLst>
                                </p:cTn>
                              </p:par>
                            </p:childTnLst>
                          </p:cTn>
                        </p:par>
                        <p:par>
                          <p:cTn id="143" fill="hold">
                            <p:stCondLst>
                              <p:cond delay="7000"/>
                            </p:stCondLst>
                            <p:childTnLst>
                              <p:par>
                                <p:cTn id="144" presetID="1" presetClass="exit" presetSubtype="0" fill="hold" nodeType="afterEffect">
                                  <p:stCondLst>
                                    <p:cond delay="0"/>
                                  </p:stCondLst>
                                  <p:childTnLst>
                                    <p:set>
                                      <p:cBhvr>
                                        <p:cTn id="145" dur="1" fill="hold">
                                          <p:stCondLst>
                                            <p:cond delay="0"/>
                                          </p:stCondLst>
                                        </p:cTn>
                                        <p:tgtEl>
                                          <p:spTgt spid="14"/>
                                        </p:tgtEl>
                                        <p:attrNameLst>
                                          <p:attrName>style.visibility</p:attrName>
                                        </p:attrNameLst>
                                      </p:cBhvr>
                                      <p:to>
                                        <p:strVal val="hidden"/>
                                      </p:to>
                                    </p:set>
                                  </p:childTnLst>
                                </p:cTn>
                              </p:par>
                            </p:childTnLst>
                          </p:cTn>
                        </p:par>
                        <p:par>
                          <p:cTn id="146" fill="hold">
                            <p:stCondLst>
                              <p:cond delay="7000"/>
                            </p:stCondLst>
                            <p:childTnLst>
                              <p:par>
                                <p:cTn id="147" presetID="1" presetClass="entr" presetSubtype="0" fill="hold" nodeType="afterEffect">
                                  <p:stCondLst>
                                    <p:cond delay="0"/>
                                  </p:stCondLst>
                                  <p:childTnLst>
                                    <p:set>
                                      <p:cBhvr>
                                        <p:cTn id="148" dur="1" fill="hold">
                                          <p:stCondLst>
                                            <p:cond delay="0"/>
                                          </p:stCondLst>
                                        </p:cTn>
                                        <p:tgtEl>
                                          <p:spTgt spid="15"/>
                                        </p:tgtEl>
                                        <p:attrNameLst>
                                          <p:attrName>style.visibility</p:attrName>
                                        </p:attrNameLst>
                                      </p:cBhvr>
                                      <p:to>
                                        <p:strVal val="visible"/>
                                      </p:to>
                                    </p:set>
                                  </p:childTnLst>
                                </p:cTn>
                              </p:par>
                            </p:childTnLst>
                          </p:cTn>
                        </p:par>
                        <p:par>
                          <p:cTn id="149" fill="hold">
                            <p:stCondLst>
                              <p:cond delay="7000"/>
                            </p:stCondLst>
                            <p:childTnLst>
                              <p:par>
                                <p:cTn id="150" presetID="35" presetClass="path" presetSubtype="0" accel="50000" decel="50000" fill="hold" nodeType="afterEffect">
                                  <p:stCondLst>
                                    <p:cond delay="0"/>
                                  </p:stCondLst>
                                  <p:childTnLst>
                                    <p:animMotion origin="layout" path="M -1.94444E-6 3.33333E-6 L -0.12604 0.03356 " pathEditMode="relative" rAng="0" ptsTypes="AA">
                                      <p:cBhvr>
                                        <p:cTn id="151" dur="500" fill="hold"/>
                                        <p:tgtEl>
                                          <p:spTgt spid="15"/>
                                        </p:tgtEl>
                                        <p:attrNameLst>
                                          <p:attrName>ppt_x</p:attrName>
                                          <p:attrName>ppt_y</p:attrName>
                                        </p:attrNameLst>
                                      </p:cBhvr>
                                      <p:rCtr x="-6300" y="1700"/>
                                    </p:animMotion>
                                  </p:childTnLst>
                                </p:cTn>
                              </p:par>
                            </p:childTnLst>
                          </p:cTn>
                        </p:par>
                        <p:par>
                          <p:cTn id="152" fill="hold">
                            <p:stCondLst>
                              <p:cond delay="7500"/>
                            </p:stCondLst>
                            <p:childTnLst>
                              <p:par>
                                <p:cTn id="153" presetID="1" presetClass="exit" presetSubtype="0" fill="hold" nodeType="afterEffect">
                                  <p:stCondLst>
                                    <p:cond delay="0"/>
                                  </p:stCondLst>
                                  <p:childTnLst>
                                    <p:set>
                                      <p:cBhvr>
                                        <p:cTn id="154" dur="1" fill="hold">
                                          <p:stCondLst>
                                            <p:cond delay="0"/>
                                          </p:stCondLst>
                                        </p:cTn>
                                        <p:tgtEl>
                                          <p:spTgt spid="15"/>
                                        </p:tgtEl>
                                        <p:attrNameLst>
                                          <p:attrName>style.visibility</p:attrName>
                                        </p:attrNameLst>
                                      </p:cBhvr>
                                      <p:to>
                                        <p:strVal val="hidden"/>
                                      </p:to>
                                    </p:set>
                                  </p:childTnLst>
                                </p:cTn>
                              </p:par>
                            </p:childTnLst>
                          </p:cTn>
                        </p:par>
                        <p:par>
                          <p:cTn id="155" fill="hold">
                            <p:stCondLst>
                              <p:cond delay="7500"/>
                            </p:stCondLst>
                            <p:childTnLst>
                              <p:par>
                                <p:cTn id="156" presetID="1" presetClass="entr" presetSubtype="0" fill="hold" nodeType="afterEffect">
                                  <p:stCondLst>
                                    <p:cond delay="0"/>
                                  </p:stCondLst>
                                  <p:childTnLst>
                                    <p:set>
                                      <p:cBhvr>
                                        <p:cTn id="157" dur="1" fill="hold">
                                          <p:stCondLst>
                                            <p:cond delay="0"/>
                                          </p:stCondLst>
                                        </p:cTn>
                                        <p:tgtEl>
                                          <p:spTgt spid="16"/>
                                        </p:tgtEl>
                                        <p:attrNameLst>
                                          <p:attrName>style.visibility</p:attrName>
                                        </p:attrNameLst>
                                      </p:cBhvr>
                                      <p:to>
                                        <p:strVal val="visible"/>
                                      </p:to>
                                    </p:set>
                                  </p:childTnLst>
                                </p:cTn>
                              </p:par>
                            </p:childTnLst>
                          </p:cTn>
                        </p:par>
                        <p:par>
                          <p:cTn id="158" fill="hold">
                            <p:stCondLst>
                              <p:cond delay="7500"/>
                            </p:stCondLst>
                            <p:childTnLst>
                              <p:par>
                                <p:cTn id="159" presetID="35" presetClass="path" presetSubtype="0" accel="50000" decel="50000" fill="hold" nodeType="afterEffect">
                                  <p:stCondLst>
                                    <p:cond delay="0"/>
                                  </p:stCondLst>
                                  <p:childTnLst>
                                    <p:animMotion origin="layout" path="M 3.61111E-6 -2.96296E-6 L -0.56424 -0.39676 " pathEditMode="relative" rAng="0" ptsTypes="AA">
                                      <p:cBhvr>
                                        <p:cTn id="160" dur="500" fill="hold"/>
                                        <p:tgtEl>
                                          <p:spTgt spid="16"/>
                                        </p:tgtEl>
                                        <p:attrNameLst>
                                          <p:attrName>ppt_x</p:attrName>
                                          <p:attrName>ppt_y</p:attrName>
                                        </p:attrNameLst>
                                      </p:cBhvr>
                                      <p:rCtr x="-28200" y="-19800"/>
                                    </p:animMotion>
                                  </p:childTnLst>
                                </p:cTn>
                              </p:par>
                            </p:childTnLst>
                          </p:cTn>
                        </p:par>
                        <p:par>
                          <p:cTn id="161" fill="hold">
                            <p:stCondLst>
                              <p:cond delay="8000"/>
                            </p:stCondLst>
                            <p:childTnLst>
                              <p:par>
                                <p:cTn id="162" presetID="1" presetClass="exit" presetSubtype="0" fill="hold" nodeType="afterEffect">
                                  <p:stCondLst>
                                    <p:cond delay="0"/>
                                  </p:stCondLst>
                                  <p:childTnLst>
                                    <p:set>
                                      <p:cBhvr>
                                        <p:cTn id="163" dur="1" fill="hold">
                                          <p:stCondLst>
                                            <p:cond delay="0"/>
                                          </p:stCondLst>
                                        </p:cTn>
                                        <p:tgtEl>
                                          <p:spTgt spid="16"/>
                                        </p:tgtEl>
                                        <p:attrNameLst>
                                          <p:attrName>style.visibility</p:attrName>
                                        </p:attrNameLst>
                                      </p:cBhvr>
                                      <p:to>
                                        <p:strVal val="hidden"/>
                                      </p:to>
                                    </p:set>
                                  </p:childTnLst>
                                </p:cTn>
                              </p:par>
                            </p:childTnLst>
                          </p:cTn>
                        </p:par>
                        <p:par>
                          <p:cTn id="164" fill="hold">
                            <p:stCondLst>
                              <p:cond delay="8000"/>
                            </p:stCondLst>
                            <p:childTnLst>
                              <p:par>
                                <p:cTn id="165" presetID="1" presetClass="entr" presetSubtype="0" fill="hold" nodeType="afterEffect">
                                  <p:stCondLst>
                                    <p:cond delay="0"/>
                                  </p:stCondLst>
                                  <p:childTnLst>
                                    <p:set>
                                      <p:cBhvr>
                                        <p:cTn id="166" dur="1" fill="hold">
                                          <p:stCondLst>
                                            <p:cond delay="0"/>
                                          </p:stCondLst>
                                        </p:cTn>
                                        <p:tgtEl>
                                          <p:spTgt spid="17"/>
                                        </p:tgtEl>
                                        <p:attrNameLst>
                                          <p:attrName>style.visibility</p:attrName>
                                        </p:attrNameLst>
                                      </p:cBhvr>
                                      <p:to>
                                        <p:strVal val="visible"/>
                                      </p:to>
                                    </p:set>
                                  </p:childTnLst>
                                </p:cTn>
                              </p:par>
                            </p:childTnLst>
                          </p:cTn>
                        </p:par>
                        <p:par>
                          <p:cTn id="167" fill="hold">
                            <p:stCondLst>
                              <p:cond delay="8000"/>
                            </p:stCondLst>
                            <p:childTnLst>
                              <p:par>
                                <p:cTn id="168" presetID="35" presetClass="path" presetSubtype="0" accel="50000" decel="50000" fill="hold" nodeType="afterEffect">
                                  <p:stCondLst>
                                    <p:cond delay="0"/>
                                  </p:stCondLst>
                                  <p:childTnLst>
                                    <p:animMotion origin="layout" path="M 2.22222E-6 1.48148E-6 L -0.25955 -0.35394 " pathEditMode="relative" rAng="0" ptsTypes="AA">
                                      <p:cBhvr>
                                        <p:cTn id="169" dur="500" fill="hold"/>
                                        <p:tgtEl>
                                          <p:spTgt spid="17"/>
                                        </p:tgtEl>
                                        <p:attrNameLst>
                                          <p:attrName>ppt_x</p:attrName>
                                          <p:attrName>ppt_y</p:attrName>
                                        </p:attrNameLst>
                                      </p:cBhvr>
                                      <p:rCtr x="-13000" y="-17700"/>
                                    </p:animMotion>
                                  </p:childTnLst>
                                </p:cTn>
                              </p:par>
                            </p:childTnLst>
                          </p:cTn>
                        </p:par>
                        <p:par>
                          <p:cTn id="170" fill="hold">
                            <p:stCondLst>
                              <p:cond delay="8500"/>
                            </p:stCondLst>
                            <p:childTnLst>
                              <p:par>
                                <p:cTn id="171" presetID="1" presetClass="exit" presetSubtype="0" fill="hold" nodeType="afterEffect">
                                  <p:stCondLst>
                                    <p:cond delay="0"/>
                                  </p:stCondLst>
                                  <p:childTnLst>
                                    <p:set>
                                      <p:cBhvr>
                                        <p:cTn id="172" dur="1" fill="hold">
                                          <p:stCondLst>
                                            <p:cond delay="0"/>
                                          </p:stCondLst>
                                        </p:cTn>
                                        <p:tgtEl>
                                          <p:spTgt spid="17"/>
                                        </p:tgtEl>
                                        <p:attrNameLst>
                                          <p:attrName>style.visibility</p:attrName>
                                        </p:attrNameLst>
                                      </p:cBhvr>
                                      <p:to>
                                        <p:strVal val="hidden"/>
                                      </p:to>
                                    </p:set>
                                  </p:childTnLst>
                                </p:cTn>
                              </p:par>
                            </p:childTnLst>
                          </p:cTn>
                        </p:par>
                        <p:par>
                          <p:cTn id="173" fill="hold">
                            <p:stCondLst>
                              <p:cond delay="8500"/>
                            </p:stCondLst>
                            <p:childTnLst>
                              <p:par>
                                <p:cTn id="174" presetID="1" presetClass="entr" presetSubtype="0" fill="hold" nodeType="afterEffect">
                                  <p:stCondLst>
                                    <p:cond delay="0"/>
                                  </p:stCondLst>
                                  <p:childTnLst>
                                    <p:set>
                                      <p:cBhvr>
                                        <p:cTn id="175" dur="1" fill="hold">
                                          <p:stCondLst>
                                            <p:cond delay="0"/>
                                          </p:stCondLst>
                                        </p:cTn>
                                        <p:tgtEl>
                                          <p:spTgt spid="18"/>
                                        </p:tgtEl>
                                        <p:attrNameLst>
                                          <p:attrName>style.visibility</p:attrName>
                                        </p:attrNameLst>
                                      </p:cBhvr>
                                      <p:to>
                                        <p:strVal val="visible"/>
                                      </p:to>
                                    </p:set>
                                  </p:childTnLst>
                                </p:cTn>
                              </p:par>
                            </p:childTnLst>
                          </p:cTn>
                        </p:par>
                        <p:par>
                          <p:cTn id="176" fill="hold">
                            <p:stCondLst>
                              <p:cond delay="8500"/>
                            </p:stCondLst>
                            <p:childTnLst>
                              <p:par>
                                <p:cTn id="177" presetID="35" presetClass="path" presetSubtype="0" accel="50000" decel="50000" fill="hold" nodeType="afterEffect">
                                  <p:stCondLst>
                                    <p:cond delay="0"/>
                                  </p:stCondLst>
                                  <p:childTnLst>
                                    <p:animMotion origin="layout" path="M -1.66667E-6 2.59259E-6 L -0.17482 -0.13334 " pathEditMode="relative" rAng="0" ptsTypes="AA">
                                      <p:cBhvr>
                                        <p:cTn id="178" dur="500" fill="hold"/>
                                        <p:tgtEl>
                                          <p:spTgt spid="18"/>
                                        </p:tgtEl>
                                        <p:attrNameLst>
                                          <p:attrName>ppt_x</p:attrName>
                                          <p:attrName>ppt_y</p:attrName>
                                        </p:attrNameLst>
                                      </p:cBhvr>
                                      <p:rCtr x="-8700" y="-6700"/>
                                    </p:animMotion>
                                  </p:childTnLst>
                                </p:cTn>
                              </p:par>
                            </p:childTnLst>
                          </p:cTn>
                        </p:par>
                        <p:par>
                          <p:cTn id="179" fill="hold">
                            <p:stCondLst>
                              <p:cond delay="9000"/>
                            </p:stCondLst>
                            <p:childTnLst>
                              <p:par>
                                <p:cTn id="180" presetID="1" presetClass="exit" presetSubtype="0" fill="hold" nodeType="afterEffect">
                                  <p:stCondLst>
                                    <p:cond delay="0"/>
                                  </p:stCondLst>
                                  <p:childTnLst>
                                    <p:set>
                                      <p:cBhvr>
                                        <p:cTn id="181" dur="1" fill="hold">
                                          <p:stCondLst>
                                            <p:cond delay="0"/>
                                          </p:stCondLst>
                                        </p:cTn>
                                        <p:tgtEl>
                                          <p:spTgt spid="18"/>
                                        </p:tgtEl>
                                        <p:attrNameLst>
                                          <p:attrName>style.visibility</p:attrName>
                                        </p:attrNameLst>
                                      </p:cBhvr>
                                      <p:to>
                                        <p:strVal val="hidden"/>
                                      </p:to>
                                    </p:set>
                                  </p:childTnLst>
                                </p:cTn>
                              </p:par>
                            </p:childTnLst>
                          </p:cTn>
                        </p:par>
                        <p:par>
                          <p:cTn id="182" fill="hold">
                            <p:stCondLst>
                              <p:cond delay="9000"/>
                            </p:stCondLst>
                            <p:childTnLst>
                              <p:par>
                                <p:cTn id="183" presetID="1" presetClass="entr" presetSubtype="0" fill="hold" nodeType="afterEffect">
                                  <p:stCondLst>
                                    <p:cond delay="0"/>
                                  </p:stCondLst>
                                  <p:childTnLst>
                                    <p:set>
                                      <p:cBhvr>
                                        <p:cTn id="184" dur="1" fill="hold">
                                          <p:stCondLst>
                                            <p:cond delay="0"/>
                                          </p:stCondLst>
                                        </p:cTn>
                                        <p:tgtEl>
                                          <p:spTgt spid="19"/>
                                        </p:tgtEl>
                                        <p:attrNameLst>
                                          <p:attrName>style.visibility</p:attrName>
                                        </p:attrNameLst>
                                      </p:cBhvr>
                                      <p:to>
                                        <p:strVal val="visible"/>
                                      </p:to>
                                    </p:set>
                                  </p:childTnLst>
                                </p:cTn>
                              </p:par>
                            </p:childTnLst>
                          </p:cTn>
                        </p:par>
                        <p:par>
                          <p:cTn id="185" fill="hold">
                            <p:stCondLst>
                              <p:cond delay="9000"/>
                            </p:stCondLst>
                            <p:childTnLst>
                              <p:par>
                                <p:cTn id="186" presetID="35" presetClass="path" presetSubtype="0" accel="50000" decel="50000" fill="hold" nodeType="afterEffect">
                                  <p:stCondLst>
                                    <p:cond delay="0"/>
                                  </p:stCondLst>
                                  <p:childTnLst>
                                    <p:animMotion origin="layout" path="M 2.22222E-6 3.33333E-6 L -0.12622 -0.32361 " pathEditMode="relative" rAng="0" ptsTypes="AA">
                                      <p:cBhvr>
                                        <p:cTn id="187" dur="500" fill="hold"/>
                                        <p:tgtEl>
                                          <p:spTgt spid="19"/>
                                        </p:tgtEl>
                                        <p:attrNameLst>
                                          <p:attrName>ppt_x</p:attrName>
                                          <p:attrName>ppt_y</p:attrName>
                                        </p:attrNameLst>
                                      </p:cBhvr>
                                      <p:rCtr x="-6300" y="-16200"/>
                                    </p:animMotion>
                                  </p:childTnLst>
                                </p:cTn>
                              </p:par>
                            </p:childTnLst>
                          </p:cTn>
                        </p:par>
                        <p:par>
                          <p:cTn id="188" fill="hold">
                            <p:stCondLst>
                              <p:cond delay="9500"/>
                            </p:stCondLst>
                            <p:childTnLst>
                              <p:par>
                                <p:cTn id="189" presetID="1" presetClass="exit" presetSubtype="0" fill="hold" nodeType="afterEffect">
                                  <p:stCondLst>
                                    <p:cond delay="0"/>
                                  </p:stCondLst>
                                  <p:childTnLst>
                                    <p:set>
                                      <p:cBhvr>
                                        <p:cTn id="190" dur="1" fill="hold">
                                          <p:stCondLst>
                                            <p:cond delay="0"/>
                                          </p:stCondLst>
                                        </p:cTn>
                                        <p:tgtEl>
                                          <p:spTgt spid="19"/>
                                        </p:tgtEl>
                                        <p:attrNameLst>
                                          <p:attrName>style.visibility</p:attrName>
                                        </p:attrNameLst>
                                      </p:cBhvr>
                                      <p:to>
                                        <p:strVal val="hidden"/>
                                      </p:to>
                                    </p:set>
                                  </p:childTnLst>
                                </p:cTn>
                              </p:par>
                            </p:childTnLst>
                          </p:cTn>
                        </p:par>
                        <p:par>
                          <p:cTn id="191" fill="hold">
                            <p:stCondLst>
                              <p:cond delay="9500"/>
                            </p:stCondLst>
                            <p:childTnLst>
                              <p:par>
                                <p:cTn id="192" presetID="1" presetClass="entr" presetSubtype="0" fill="hold" nodeType="afterEffect">
                                  <p:stCondLst>
                                    <p:cond delay="0"/>
                                  </p:stCondLst>
                                  <p:childTnLst>
                                    <p:set>
                                      <p:cBhvr>
                                        <p:cTn id="193" dur="1" fill="hold">
                                          <p:stCondLst>
                                            <p:cond delay="0"/>
                                          </p:stCondLst>
                                        </p:cTn>
                                        <p:tgtEl>
                                          <p:spTgt spid="20"/>
                                        </p:tgtEl>
                                        <p:attrNameLst>
                                          <p:attrName>style.visibility</p:attrName>
                                        </p:attrNameLst>
                                      </p:cBhvr>
                                      <p:to>
                                        <p:strVal val="visible"/>
                                      </p:to>
                                    </p:set>
                                  </p:childTnLst>
                                </p:cTn>
                              </p:par>
                              <p:par>
                                <p:cTn id="194" presetID="1" presetClass="entr" presetSubtype="0" fill="hold" nodeType="withEffect">
                                  <p:stCondLst>
                                    <p:cond delay="0"/>
                                  </p:stCondLst>
                                  <p:childTnLst>
                                    <p:set>
                                      <p:cBhvr>
                                        <p:cTn id="195" dur="1" fill="hold">
                                          <p:stCondLst>
                                            <p:cond delay="0"/>
                                          </p:stCondLst>
                                        </p:cTn>
                                        <p:tgtEl>
                                          <p:spTgt spid="21"/>
                                        </p:tgtEl>
                                        <p:attrNameLst>
                                          <p:attrName>style.visibility</p:attrName>
                                        </p:attrNameLst>
                                      </p:cBhvr>
                                      <p:to>
                                        <p:strVal val="visible"/>
                                      </p:to>
                                    </p:set>
                                  </p:childTnLst>
                                </p:cTn>
                              </p:par>
                            </p:childTnLst>
                          </p:cTn>
                        </p:par>
                        <p:par>
                          <p:cTn id="196" fill="hold">
                            <p:stCondLst>
                              <p:cond delay="9500"/>
                            </p:stCondLst>
                            <p:childTnLst>
                              <p:par>
                                <p:cTn id="197" presetID="1" presetClass="entr" presetSubtype="0" fill="hold" nodeType="afterEffect">
                                  <p:stCondLst>
                                    <p:cond delay="500"/>
                                  </p:stCondLst>
                                  <p:childTnLst>
                                    <p:set>
                                      <p:cBhvr>
                                        <p:cTn id="198" dur="1" fill="hold">
                                          <p:stCondLst>
                                            <p:cond delay="0"/>
                                          </p:stCondLst>
                                        </p:cTn>
                                        <p:tgtEl>
                                          <p:spTgt spid="22"/>
                                        </p:tgtEl>
                                        <p:attrNameLst>
                                          <p:attrName>style.visibility</p:attrName>
                                        </p:attrNameLst>
                                      </p:cBhvr>
                                      <p:to>
                                        <p:strVal val="visible"/>
                                      </p:to>
                                    </p:set>
                                  </p:childTnLst>
                                </p:cTn>
                              </p:par>
                            </p:childTnLst>
                          </p:cTn>
                        </p:par>
                        <p:par>
                          <p:cTn id="199" fill="hold">
                            <p:stCondLst>
                              <p:cond delay="10000"/>
                            </p:stCondLst>
                            <p:childTnLst>
                              <p:par>
                                <p:cTn id="200" presetID="1" presetClass="entr" presetSubtype="0" fill="hold" nodeType="afterEffect">
                                  <p:stCondLst>
                                    <p:cond delay="500"/>
                                  </p:stCondLst>
                                  <p:childTnLst>
                                    <p:set>
                                      <p:cBhvr>
                                        <p:cTn id="201" dur="1" fill="hold">
                                          <p:stCondLst>
                                            <p:cond delay="0"/>
                                          </p:stCondLst>
                                        </p:cTn>
                                        <p:tgtEl>
                                          <p:spTgt spid="23"/>
                                        </p:tgtEl>
                                        <p:attrNameLst>
                                          <p:attrName>style.visibility</p:attrName>
                                        </p:attrNameLst>
                                      </p:cBhvr>
                                      <p:to>
                                        <p:strVal val="visible"/>
                                      </p:to>
                                    </p:set>
                                  </p:childTnLst>
                                </p:cTn>
                              </p:par>
                              <p:par>
                                <p:cTn id="202" presetID="1" presetClass="entr" presetSubtype="0" fill="hold" nodeType="withEffect">
                                  <p:stCondLst>
                                    <p:cond delay="500"/>
                                  </p:stCondLst>
                                  <p:childTnLst>
                                    <p:set>
                                      <p:cBhvr>
                                        <p:cTn id="20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dirty="0" smtClean="0"/>
              <a:t>Is there a better scheme?!?</a:t>
            </a:r>
          </a:p>
        </p:txBody>
      </p:sp>
      <p:pic>
        <p:nvPicPr>
          <p:cNvPr id="22532" name="Picture 42" descr="mote-1"/>
          <p:cNvPicPr>
            <a:picLocks noChangeAspect="1" noChangeArrowheads="1"/>
          </p:cNvPicPr>
          <p:nvPr/>
        </p:nvPicPr>
        <p:blipFill>
          <a:blip r:embed="rId3" cstate="print"/>
          <a:srcRect/>
          <a:stretch>
            <a:fillRect/>
          </a:stretch>
        </p:blipFill>
        <p:spPr bwMode="auto">
          <a:xfrm>
            <a:off x="3233738" y="5011738"/>
            <a:ext cx="619125" cy="533400"/>
          </a:xfrm>
          <a:prstGeom prst="rect">
            <a:avLst/>
          </a:prstGeom>
          <a:noFill/>
          <a:ln w="9525">
            <a:noFill/>
            <a:miter lim="800000"/>
            <a:headEnd/>
            <a:tailEnd/>
          </a:ln>
        </p:spPr>
      </p:pic>
      <p:pic>
        <p:nvPicPr>
          <p:cNvPr id="22533" name="Picture 42" descr="mote-1"/>
          <p:cNvPicPr>
            <a:picLocks noChangeAspect="1" noChangeArrowheads="1"/>
          </p:cNvPicPr>
          <p:nvPr/>
        </p:nvPicPr>
        <p:blipFill>
          <a:blip r:embed="rId3" cstate="print"/>
          <a:srcRect/>
          <a:stretch>
            <a:fillRect/>
          </a:stretch>
        </p:blipFill>
        <p:spPr bwMode="auto">
          <a:xfrm>
            <a:off x="3614738" y="3629025"/>
            <a:ext cx="619125" cy="533400"/>
          </a:xfrm>
          <a:prstGeom prst="rect">
            <a:avLst/>
          </a:prstGeom>
          <a:noFill/>
          <a:ln w="9525">
            <a:noFill/>
            <a:miter lim="800000"/>
            <a:headEnd/>
            <a:tailEnd/>
          </a:ln>
        </p:spPr>
      </p:pic>
      <p:pic>
        <p:nvPicPr>
          <p:cNvPr id="22534" name="Picture 42" descr="mote-1"/>
          <p:cNvPicPr>
            <a:picLocks noChangeAspect="1" noChangeArrowheads="1"/>
          </p:cNvPicPr>
          <p:nvPr/>
        </p:nvPicPr>
        <p:blipFill>
          <a:blip r:embed="rId3" cstate="print"/>
          <a:srcRect/>
          <a:stretch>
            <a:fillRect/>
          </a:stretch>
        </p:blipFill>
        <p:spPr bwMode="auto">
          <a:xfrm>
            <a:off x="8001000" y="4119563"/>
            <a:ext cx="620713" cy="533400"/>
          </a:xfrm>
          <a:prstGeom prst="rect">
            <a:avLst/>
          </a:prstGeom>
          <a:noFill/>
          <a:ln w="9525">
            <a:noFill/>
            <a:miter lim="800000"/>
            <a:headEnd/>
            <a:tailEnd/>
          </a:ln>
        </p:spPr>
      </p:pic>
      <p:pic>
        <p:nvPicPr>
          <p:cNvPr id="22535" name="Picture 42" descr="mote-1"/>
          <p:cNvPicPr>
            <a:picLocks noChangeAspect="1" noChangeArrowheads="1"/>
          </p:cNvPicPr>
          <p:nvPr/>
        </p:nvPicPr>
        <p:blipFill>
          <a:blip r:embed="rId3" cstate="print"/>
          <a:srcRect/>
          <a:stretch>
            <a:fillRect/>
          </a:stretch>
        </p:blipFill>
        <p:spPr bwMode="auto">
          <a:xfrm>
            <a:off x="4387850" y="5229225"/>
            <a:ext cx="619125" cy="533400"/>
          </a:xfrm>
          <a:prstGeom prst="rect">
            <a:avLst/>
          </a:prstGeom>
          <a:noFill/>
          <a:ln w="9525">
            <a:noFill/>
            <a:miter lim="800000"/>
            <a:headEnd/>
            <a:tailEnd/>
          </a:ln>
        </p:spPr>
      </p:pic>
      <p:pic>
        <p:nvPicPr>
          <p:cNvPr id="22536" name="Picture 42" descr="mote-1"/>
          <p:cNvPicPr>
            <a:picLocks noChangeAspect="1" noChangeArrowheads="1"/>
          </p:cNvPicPr>
          <p:nvPr/>
        </p:nvPicPr>
        <p:blipFill>
          <a:blip r:embed="rId3" cstate="print"/>
          <a:srcRect/>
          <a:stretch>
            <a:fillRect/>
          </a:stretch>
        </p:blipFill>
        <p:spPr bwMode="auto">
          <a:xfrm>
            <a:off x="7599363" y="2747963"/>
            <a:ext cx="619125" cy="533400"/>
          </a:xfrm>
          <a:prstGeom prst="rect">
            <a:avLst/>
          </a:prstGeom>
          <a:noFill/>
          <a:ln w="9525">
            <a:noFill/>
            <a:miter lim="800000"/>
            <a:headEnd/>
            <a:tailEnd/>
          </a:ln>
        </p:spPr>
      </p:pic>
      <p:pic>
        <p:nvPicPr>
          <p:cNvPr id="22537" name="Picture 42" descr="mote-1"/>
          <p:cNvPicPr>
            <a:picLocks noChangeAspect="1" noChangeArrowheads="1"/>
          </p:cNvPicPr>
          <p:nvPr/>
        </p:nvPicPr>
        <p:blipFill>
          <a:blip r:embed="rId3" cstate="print"/>
          <a:srcRect/>
          <a:stretch>
            <a:fillRect/>
          </a:stretch>
        </p:blipFill>
        <p:spPr bwMode="auto">
          <a:xfrm>
            <a:off x="7391400" y="5773738"/>
            <a:ext cx="620713" cy="533400"/>
          </a:xfrm>
          <a:prstGeom prst="rect">
            <a:avLst/>
          </a:prstGeom>
          <a:noFill/>
          <a:ln w="9525">
            <a:noFill/>
            <a:miter lim="800000"/>
            <a:headEnd/>
            <a:tailEnd/>
          </a:ln>
        </p:spPr>
      </p:pic>
      <p:pic>
        <p:nvPicPr>
          <p:cNvPr id="22538" name="Picture 42" descr="mote-1"/>
          <p:cNvPicPr>
            <a:picLocks noChangeAspect="1" noChangeArrowheads="1"/>
          </p:cNvPicPr>
          <p:nvPr/>
        </p:nvPicPr>
        <p:blipFill>
          <a:blip r:embed="rId3" cstate="print"/>
          <a:srcRect/>
          <a:stretch>
            <a:fillRect/>
          </a:stretch>
        </p:blipFill>
        <p:spPr bwMode="auto">
          <a:xfrm>
            <a:off x="5748338" y="4500563"/>
            <a:ext cx="619125" cy="533400"/>
          </a:xfrm>
          <a:prstGeom prst="rect">
            <a:avLst/>
          </a:prstGeom>
          <a:noFill/>
          <a:ln w="9525">
            <a:noFill/>
            <a:miter lim="800000"/>
            <a:headEnd/>
            <a:tailEnd/>
          </a:ln>
        </p:spPr>
      </p:pic>
      <p:pic>
        <p:nvPicPr>
          <p:cNvPr id="22539" name="Picture 42" descr="mote-1"/>
          <p:cNvPicPr>
            <a:picLocks noChangeAspect="1" noChangeArrowheads="1"/>
          </p:cNvPicPr>
          <p:nvPr/>
        </p:nvPicPr>
        <p:blipFill>
          <a:blip r:embed="rId4" cstate="print"/>
          <a:srcRect/>
          <a:stretch>
            <a:fillRect/>
          </a:stretch>
        </p:blipFill>
        <p:spPr bwMode="auto">
          <a:xfrm>
            <a:off x="5519738" y="2781300"/>
            <a:ext cx="619125" cy="531813"/>
          </a:xfrm>
          <a:prstGeom prst="rect">
            <a:avLst/>
          </a:prstGeom>
          <a:noFill/>
          <a:ln w="9525">
            <a:noFill/>
            <a:miter lim="800000"/>
            <a:headEnd/>
            <a:tailEnd/>
          </a:ln>
        </p:spPr>
      </p:pic>
      <p:pic>
        <p:nvPicPr>
          <p:cNvPr id="22540" name="Picture 42" descr="mote-1"/>
          <p:cNvPicPr>
            <a:picLocks noChangeAspect="1" noChangeArrowheads="1"/>
          </p:cNvPicPr>
          <p:nvPr/>
        </p:nvPicPr>
        <p:blipFill>
          <a:blip r:embed="rId3" cstate="print"/>
          <a:srcRect/>
          <a:stretch>
            <a:fillRect/>
          </a:stretch>
        </p:blipFill>
        <p:spPr bwMode="auto">
          <a:xfrm>
            <a:off x="3397250" y="1952625"/>
            <a:ext cx="619125" cy="533400"/>
          </a:xfrm>
          <a:prstGeom prst="rect">
            <a:avLst/>
          </a:prstGeom>
          <a:noFill/>
          <a:ln w="9525">
            <a:noFill/>
            <a:miter lim="800000"/>
            <a:headEnd/>
            <a:tailEnd/>
          </a:ln>
        </p:spPr>
      </p:pic>
      <p:cxnSp>
        <p:nvCxnSpPr>
          <p:cNvPr id="22543" name="Straight Arrow Connector 20"/>
          <p:cNvCxnSpPr>
            <a:cxnSpLocks noChangeShapeType="1"/>
          </p:cNvCxnSpPr>
          <p:nvPr/>
        </p:nvCxnSpPr>
        <p:spPr bwMode="auto">
          <a:xfrm rot="10800000">
            <a:off x="6313488" y="4953000"/>
            <a:ext cx="1165225" cy="849313"/>
          </a:xfrm>
          <a:prstGeom prst="straightConnector1">
            <a:avLst/>
          </a:prstGeom>
          <a:noFill/>
          <a:ln w="9525" algn="ctr">
            <a:solidFill>
              <a:schemeClr val="tx1"/>
            </a:solidFill>
            <a:round/>
            <a:headEnd/>
            <a:tailEnd type="arrow" w="med" len="med"/>
          </a:ln>
        </p:spPr>
      </p:cxnSp>
      <p:cxnSp>
        <p:nvCxnSpPr>
          <p:cNvPr id="22544" name="Straight Arrow Connector 21"/>
          <p:cNvCxnSpPr>
            <a:cxnSpLocks noChangeShapeType="1"/>
          </p:cNvCxnSpPr>
          <p:nvPr/>
        </p:nvCxnSpPr>
        <p:spPr bwMode="auto">
          <a:xfrm rot="10800000" flipV="1">
            <a:off x="6499225" y="4386263"/>
            <a:ext cx="1403350" cy="228600"/>
          </a:xfrm>
          <a:prstGeom prst="straightConnector1">
            <a:avLst/>
          </a:prstGeom>
          <a:noFill/>
          <a:ln w="9525" algn="ctr">
            <a:solidFill>
              <a:schemeClr val="tx1"/>
            </a:solidFill>
            <a:round/>
            <a:headEnd/>
            <a:tailEnd type="arrow" w="med" len="med"/>
          </a:ln>
        </p:spPr>
      </p:cxnSp>
      <p:cxnSp>
        <p:nvCxnSpPr>
          <p:cNvPr id="22545" name="Straight Arrow Connector 23"/>
          <p:cNvCxnSpPr>
            <a:cxnSpLocks noChangeShapeType="1"/>
          </p:cNvCxnSpPr>
          <p:nvPr/>
        </p:nvCxnSpPr>
        <p:spPr bwMode="auto">
          <a:xfrm rot="10800000">
            <a:off x="6248400" y="2928938"/>
            <a:ext cx="1230313" cy="20637"/>
          </a:xfrm>
          <a:prstGeom prst="straightConnector1">
            <a:avLst/>
          </a:prstGeom>
          <a:noFill/>
          <a:ln w="9525" algn="ctr">
            <a:solidFill>
              <a:schemeClr val="tx1"/>
            </a:solidFill>
            <a:round/>
            <a:headEnd/>
            <a:tailEnd type="arrow" w="med" len="med"/>
          </a:ln>
        </p:spPr>
      </p:cxnSp>
      <p:cxnSp>
        <p:nvCxnSpPr>
          <p:cNvPr id="22546" name="Straight Arrow Connector 25"/>
          <p:cNvCxnSpPr>
            <a:cxnSpLocks noChangeShapeType="1"/>
          </p:cNvCxnSpPr>
          <p:nvPr/>
        </p:nvCxnSpPr>
        <p:spPr bwMode="auto">
          <a:xfrm rot="16200000" flipV="1">
            <a:off x="3844132" y="4375944"/>
            <a:ext cx="1081087" cy="625475"/>
          </a:xfrm>
          <a:prstGeom prst="straightConnector1">
            <a:avLst/>
          </a:prstGeom>
          <a:noFill/>
          <a:ln w="9525" algn="ctr">
            <a:solidFill>
              <a:schemeClr val="tx1"/>
            </a:solidFill>
            <a:round/>
            <a:headEnd/>
            <a:tailEnd type="arrow" w="med" len="med"/>
          </a:ln>
        </p:spPr>
      </p:cxnSp>
      <p:cxnSp>
        <p:nvCxnSpPr>
          <p:cNvPr id="22547" name="Straight Arrow Connector 27"/>
          <p:cNvCxnSpPr>
            <a:cxnSpLocks noChangeShapeType="1"/>
          </p:cNvCxnSpPr>
          <p:nvPr/>
        </p:nvCxnSpPr>
        <p:spPr bwMode="auto">
          <a:xfrm rot="10800000">
            <a:off x="4332288" y="3984625"/>
            <a:ext cx="1436687" cy="565150"/>
          </a:xfrm>
          <a:prstGeom prst="straightConnector1">
            <a:avLst/>
          </a:prstGeom>
          <a:noFill/>
          <a:ln w="9525" algn="ctr">
            <a:solidFill>
              <a:schemeClr val="tx1"/>
            </a:solidFill>
            <a:round/>
            <a:headEnd/>
            <a:tailEnd type="arrow" w="med" len="med"/>
          </a:ln>
        </p:spPr>
      </p:cxnSp>
      <p:cxnSp>
        <p:nvCxnSpPr>
          <p:cNvPr id="22548" name="Straight Arrow Connector 29"/>
          <p:cNvCxnSpPr>
            <a:cxnSpLocks noChangeShapeType="1"/>
          </p:cNvCxnSpPr>
          <p:nvPr/>
        </p:nvCxnSpPr>
        <p:spPr bwMode="auto">
          <a:xfrm rot="5400000" flipH="1" flipV="1">
            <a:off x="3298031" y="4418807"/>
            <a:ext cx="708025" cy="207962"/>
          </a:xfrm>
          <a:prstGeom prst="straightConnector1">
            <a:avLst/>
          </a:prstGeom>
          <a:noFill/>
          <a:ln w="9525" algn="ctr">
            <a:solidFill>
              <a:schemeClr val="tx1"/>
            </a:solidFill>
            <a:round/>
            <a:headEnd/>
            <a:tailEnd type="arrow" w="med" len="med"/>
          </a:ln>
        </p:spPr>
      </p:cxnSp>
      <p:cxnSp>
        <p:nvCxnSpPr>
          <p:cNvPr id="22549" name="Straight Arrow Connector 31"/>
          <p:cNvCxnSpPr>
            <a:cxnSpLocks noChangeShapeType="1"/>
          </p:cNvCxnSpPr>
          <p:nvPr/>
        </p:nvCxnSpPr>
        <p:spPr bwMode="auto">
          <a:xfrm rot="10800000" flipV="1">
            <a:off x="2122488" y="2232025"/>
            <a:ext cx="1089025" cy="163513"/>
          </a:xfrm>
          <a:prstGeom prst="straightConnector1">
            <a:avLst/>
          </a:prstGeom>
          <a:noFill/>
          <a:ln w="9525" algn="ctr">
            <a:solidFill>
              <a:schemeClr val="tx1"/>
            </a:solidFill>
            <a:round/>
            <a:headEnd/>
            <a:tailEnd type="arrow" w="med" len="med"/>
          </a:ln>
        </p:spPr>
      </p:cxnSp>
      <p:cxnSp>
        <p:nvCxnSpPr>
          <p:cNvPr id="22550" name="Straight Arrow Connector 33"/>
          <p:cNvCxnSpPr>
            <a:cxnSpLocks noChangeShapeType="1"/>
          </p:cNvCxnSpPr>
          <p:nvPr/>
        </p:nvCxnSpPr>
        <p:spPr bwMode="auto">
          <a:xfrm rot="10800000">
            <a:off x="2232025" y="2819400"/>
            <a:ext cx="1468438" cy="773113"/>
          </a:xfrm>
          <a:prstGeom prst="straightConnector1">
            <a:avLst/>
          </a:prstGeom>
          <a:noFill/>
          <a:ln w="9525" algn="ctr">
            <a:solidFill>
              <a:schemeClr val="tx1"/>
            </a:solidFill>
            <a:round/>
            <a:headEnd/>
            <a:tailEnd type="arrow" w="med" len="med"/>
          </a:ln>
        </p:spPr>
      </p:cxnSp>
      <p:cxnSp>
        <p:nvCxnSpPr>
          <p:cNvPr id="22551" name="Straight Arrow Connector 35"/>
          <p:cNvCxnSpPr>
            <a:cxnSpLocks noChangeShapeType="1"/>
          </p:cNvCxnSpPr>
          <p:nvPr/>
        </p:nvCxnSpPr>
        <p:spPr bwMode="auto">
          <a:xfrm rot="10800000" flipV="1">
            <a:off x="4256088" y="3135313"/>
            <a:ext cx="1187450" cy="565150"/>
          </a:xfrm>
          <a:prstGeom prst="straightConnector1">
            <a:avLst/>
          </a:prstGeom>
          <a:noFill/>
          <a:ln w="9525" algn="ctr">
            <a:solidFill>
              <a:schemeClr val="tx1"/>
            </a:solidFill>
            <a:round/>
            <a:headEnd/>
            <a:tailEnd type="arrow" w="med" len="med"/>
          </a:ln>
        </p:spPr>
      </p:cxnSp>
      <p:grpSp>
        <p:nvGrpSpPr>
          <p:cNvPr id="2" name="Group 52"/>
          <p:cNvGrpSpPr>
            <a:grpSpLocks/>
          </p:cNvGrpSpPr>
          <p:nvPr/>
        </p:nvGrpSpPr>
        <p:grpSpPr bwMode="auto">
          <a:xfrm>
            <a:off x="3074988" y="2052638"/>
            <a:ext cx="373062" cy="303212"/>
            <a:chOff x="8311242" y="1257980"/>
            <a:chExt cx="373063" cy="303212"/>
          </a:xfrm>
        </p:grpSpPr>
        <p:sp>
          <p:nvSpPr>
            <p:cNvPr id="22637"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638"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639"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grpSp>
        <p:nvGrpSpPr>
          <p:cNvPr id="3" name="Group 58"/>
          <p:cNvGrpSpPr>
            <a:grpSpLocks/>
          </p:cNvGrpSpPr>
          <p:nvPr/>
        </p:nvGrpSpPr>
        <p:grpSpPr bwMode="auto">
          <a:xfrm>
            <a:off x="7310438" y="2825750"/>
            <a:ext cx="373062" cy="303213"/>
            <a:chOff x="8311242" y="1257980"/>
            <a:chExt cx="373063" cy="303212"/>
          </a:xfrm>
        </p:grpSpPr>
        <p:sp>
          <p:nvSpPr>
            <p:cNvPr id="22634"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635"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636"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grpSp>
        <p:nvGrpSpPr>
          <p:cNvPr id="4" name="Group 62"/>
          <p:cNvGrpSpPr>
            <a:grpSpLocks/>
          </p:cNvGrpSpPr>
          <p:nvPr/>
        </p:nvGrpSpPr>
        <p:grpSpPr bwMode="auto">
          <a:xfrm>
            <a:off x="7680325" y="4208463"/>
            <a:ext cx="373063" cy="303212"/>
            <a:chOff x="8311242" y="1257980"/>
            <a:chExt cx="373063" cy="303212"/>
          </a:xfrm>
        </p:grpSpPr>
        <p:sp>
          <p:nvSpPr>
            <p:cNvPr id="22631"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632"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633"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grpSp>
        <p:nvGrpSpPr>
          <p:cNvPr id="5" name="Group 66"/>
          <p:cNvGrpSpPr>
            <a:grpSpLocks/>
          </p:cNvGrpSpPr>
          <p:nvPr/>
        </p:nvGrpSpPr>
        <p:grpSpPr bwMode="auto">
          <a:xfrm>
            <a:off x="7265988" y="5600700"/>
            <a:ext cx="373062" cy="303213"/>
            <a:chOff x="8311242" y="1257980"/>
            <a:chExt cx="373063" cy="303212"/>
          </a:xfrm>
        </p:grpSpPr>
        <p:sp>
          <p:nvSpPr>
            <p:cNvPr id="22628"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629"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630"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grpSp>
        <p:nvGrpSpPr>
          <p:cNvPr id="6" name="Group 70"/>
          <p:cNvGrpSpPr>
            <a:grpSpLocks/>
          </p:cNvGrpSpPr>
          <p:nvPr/>
        </p:nvGrpSpPr>
        <p:grpSpPr bwMode="auto">
          <a:xfrm>
            <a:off x="4522788" y="5024438"/>
            <a:ext cx="373062" cy="303212"/>
            <a:chOff x="8311242" y="1257980"/>
            <a:chExt cx="373063" cy="303212"/>
          </a:xfrm>
        </p:grpSpPr>
        <p:sp>
          <p:nvSpPr>
            <p:cNvPr id="22625"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626"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627"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grpSp>
        <p:nvGrpSpPr>
          <p:cNvPr id="7" name="Group 74"/>
          <p:cNvGrpSpPr>
            <a:grpSpLocks/>
          </p:cNvGrpSpPr>
          <p:nvPr/>
        </p:nvGrpSpPr>
        <p:grpSpPr bwMode="auto">
          <a:xfrm>
            <a:off x="3281363" y="4762500"/>
            <a:ext cx="373062" cy="303213"/>
            <a:chOff x="8311242" y="1257980"/>
            <a:chExt cx="373063" cy="303212"/>
          </a:xfrm>
        </p:grpSpPr>
        <p:sp>
          <p:nvSpPr>
            <p:cNvPr id="22622"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623"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624"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grpSp>
        <p:nvGrpSpPr>
          <p:cNvPr id="8" name="Group 82"/>
          <p:cNvGrpSpPr>
            <a:grpSpLocks/>
          </p:cNvGrpSpPr>
          <p:nvPr/>
        </p:nvGrpSpPr>
        <p:grpSpPr bwMode="auto">
          <a:xfrm>
            <a:off x="5154613" y="2978150"/>
            <a:ext cx="373062" cy="303213"/>
            <a:chOff x="8311242" y="1257980"/>
            <a:chExt cx="373063" cy="303212"/>
          </a:xfrm>
        </p:grpSpPr>
        <p:sp>
          <p:nvSpPr>
            <p:cNvPr id="22619" name="Rectangle 83"/>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620"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621"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grpSp>
        <p:nvGrpSpPr>
          <p:cNvPr id="9" name="Group 86"/>
          <p:cNvGrpSpPr>
            <a:grpSpLocks/>
          </p:cNvGrpSpPr>
          <p:nvPr/>
        </p:nvGrpSpPr>
        <p:grpSpPr bwMode="auto">
          <a:xfrm>
            <a:off x="5589588" y="4392613"/>
            <a:ext cx="373062" cy="303212"/>
            <a:chOff x="8311242" y="1257980"/>
            <a:chExt cx="373063" cy="303212"/>
          </a:xfrm>
        </p:grpSpPr>
        <p:sp>
          <p:nvSpPr>
            <p:cNvPr id="22616" name="Rectangle 87"/>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617"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618"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grpSp>
        <p:nvGrpSpPr>
          <p:cNvPr id="10" name="Group 90"/>
          <p:cNvGrpSpPr>
            <a:grpSpLocks/>
          </p:cNvGrpSpPr>
          <p:nvPr/>
        </p:nvGrpSpPr>
        <p:grpSpPr bwMode="auto">
          <a:xfrm>
            <a:off x="3489325" y="3467100"/>
            <a:ext cx="373063" cy="303213"/>
            <a:chOff x="8311242" y="1257980"/>
            <a:chExt cx="373063" cy="303212"/>
          </a:xfrm>
        </p:grpSpPr>
        <p:sp>
          <p:nvSpPr>
            <p:cNvPr id="22613" name="Rectangle 91"/>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614"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615"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sp>
        <p:nvSpPr>
          <p:cNvPr id="22561" name="Rounded Rectangle 94"/>
          <p:cNvSpPr>
            <a:spLocks noChangeArrowheads="1"/>
          </p:cNvSpPr>
          <p:nvPr/>
        </p:nvSpPr>
        <p:spPr bwMode="auto">
          <a:xfrm>
            <a:off x="5473460" y="902120"/>
            <a:ext cx="3239219" cy="1668551"/>
          </a:xfrm>
          <a:prstGeom prst="roundRect">
            <a:avLst>
              <a:gd name="adj" fmla="val 16667"/>
            </a:avLst>
          </a:prstGeom>
          <a:solidFill>
            <a:srgbClr val="FFCC99"/>
          </a:solidFill>
          <a:ln w="28575" algn="ctr">
            <a:solidFill>
              <a:schemeClr val="tx1"/>
            </a:solidFill>
            <a:round/>
            <a:headEnd/>
            <a:tailEnd/>
          </a:ln>
        </p:spPr>
        <p:txBody>
          <a:bodyPr wrap="none" anchor="ctr"/>
          <a:lstStyle/>
          <a:p>
            <a:pPr marL="381000" indent="-381000" algn="l">
              <a:buFont typeface="Arial" pitchFamily="34" charset="0"/>
              <a:buChar char="•"/>
            </a:pPr>
            <a:r>
              <a:rPr lang="en-US" sz="2000" dirty="0" smtClean="0"/>
              <a:t>Multi-hop </a:t>
            </a:r>
            <a:r>
              <a:rPr lang="en-US" sz="2000" dirty="0"/>
              <a:t>relaying</a:t>
            </a:r>
          </a:p>
          <a:p>
            <a:pPr marL="381000" indent="-381000" algn="l">
              <a:buFont typeface="Arial" pitchFamily="34" charset="0"/>
              <a:buChar char="•"/>
            </a:pPr>
            <a:r>
              <a:rPr lang="en-US" sz="2000" dirty="0"/>
              <a:t>In-network processing</a:t>
            </a:r>
          </a:p>
          <a:p>
            <a:pPr marL="381000" indent="-381000" algn="l">
              <a:buFont typeface="Arial" pitchFamily="34" charset="0"/>
              <a:buChar char="•"/>
            </a:pPr>
            <a:r>
              <a:rPr lang="en-US" sz="2000" dirty="0"/>
              <a:t>Spatial Reuse</a:t>
            </a:r>
          </a:p>
          <a:p>
            <a:pPr marL="381000" indent="-381000" algn="l">
              <a:buFont typeface="Arial" pitchFamily="34" charset="0"/>
              <a:buChar char="•"/>
            </a:pPr>
            <a:r>
              <a:rPr lang="en-US" sz="2000" dirty="0" smtClean="0"/>
              <a:t>Pipelining</a:t>
            </a:r>
          </a:p>
          <a:p>
            <a:pPr marL="381000" indent="-381000" algn="l">
              <a:buFont typeface="Arial" pitchFamily="34" charset="0"/>
              <a:buChar char="•"/>
            </a:pPr>
            <a:r>
              <a:rPr lang="en-US" sz="2000" dirty="0" smtClean="0"/>
              <a:t>…?!?</a:t>
            </a:r>
            <a:endParaRPr lang="en-US" sz="2000" dirty="0"/>
          </a:p>
        </p:txBody>
      </p:sp>
      <p:grpSp>
        <p:nvGrpSpPr>
          <p:cNvPr id="11" name="Group 215"/>
          <p:cNvGrpSpPr>
            <a:grpSpLocks/>
          </p:cNvGrpSpPr>
          <p:nvPr/>
        </p:nvGrpSpPr>
        <p:grpSpPr bwMode="auto">
          <a:xfrm>
            <a:off x="608013" y="3665538"/>
            <a:ext cx="568325" cy="517525"/>
            <a:chOff x="2434727" y="4549966"/>
            <a:chExt cx="568540" cy="516750"/>
          </a:xfrm>
        </p:grpSpPr>
        <p:sp>
          <p:nvSpPr>
            <p:cNvPr id="22611" name="TextBox 216"/>
            <p:cNvSpPr txBox="1">
              <a:spLocks noChangeArrowheads="1"/>
            </p:cNvSpPr>
            <p:nvPr/>
          </p:nvSpPr>
          <p:spPr bwMode="auto">
            <a:xfrm>
              <a:off x="2434727" y="4605051"/>
              <a:ext cx="412292" cy="461665"/>
            </a:xfrm>
            <a:prstGeom prst="rect">
              <a:avLst/>
            </a:prstGeom>
            <a:noFill/>
            <a:ln w="9525">
              <a:noFill/>
              <a:miter lim="800000"/>
              <a:headEnd/>
              <a:tailEnd/>
            </a:ln>
          </p:spPr>
          <p:txBody>
            <a:bodyPr wrap="none">
              <a:spAutoFit/>
            </a:bodyPr>
            <a:lstStyle/>
            <a:p>
              <a:pPr>
                <a:buFontTx/>
                <a:buNone/>
              </a:pPr>
              <a:r>
                <a:rPr lang="en-US" sz="2400" b="1"/>
                <a:t>f</a:t>
              </a:r>
              <a:r>
                <a:rPr lang="en-US" sz="2400" b="1" baseline="-25000"/>
                <a:t>n</a:t>
              </a:r>
              <a:endParaRPr lang="en-US" sz="2400" b="1" baseline="15000"/>
            </a:p>
          </p:txBody>
        </p:sp>
        <p:sp>
          <p:nvSpPr>
            <p:cNvPr id="22612" name="TextBox 217"/>
            <p:cNvSpPr txBox="1">
              <a:spLocks noChangeArrowheads="1"/>
            </p:cNvSpPr>
            <p:nvPr/>
          </p:nvSpPr>
          <p:spPr bwMode="auto">
            <a:xfrm>
              <a:off x="2566929" y="4549966"/>
              <a:ext cx="436338" cy="338554"/>
            </a:xfrm>
            <a:prstGeom prst="rect">
              <a:avLst/>
            </a:prstGeom>
            <a:noFill/>
            <a:ln w="9525">
              <a:noFill/>
              <a:miter lim="800000"/>
              <a:headEnd/>
              <a:tailEnd/>
            </a:ln>
          </p:spPr>
          <p:txBody>
            <a:bodyPr wrap="none">
              <a:spAutoFit/>
            </a:bodyPr>
            <a:lstStyle/>
            <a:p>
              <a:pPr>
                <a:buFontTx/>
                <a:buNone/>
              </a:pPr>
              <a:r>
                <a:rPr lang="en-US" sz="1600" b="1"/>
                <a:t>(1)</a:t>
              </a:r>
            </a:p>
          </p:txBody>
        </p:sp>
      </p:grpSp>
      <p:grpSp>
        <p:nvGrpSpPr>
          <p:cNvPr id="12" name="Group 218"/>
          <p:cNvGrpSpPr>
            <a:grpSpLocks/>
          </p:cNvGrpSpPr>
          <p:nvPr/>
        </p:nvGrpSpPr>
        <p:grpSpPr bwMode="auto">
          <a:xfrm>
            <a:off x="619125" y="4167188"/>
            <a:ext cx="568325" cy="515937"/>
            <a:chOff x="2434727" y="4549966"/>
            <a:chExt cx="568540" cy="516750"/>
          </a:xfrm>
        </p:grpSpPr>
        <p:sp>
          <p:nvSpPr>
            <p:cNvPr id="22609" name="TextBox 219"/>
            <p:cNvSpPr txBox="1">
              <a:spLocks noChangeArrowheads="1"/>
            </p:cNvSpPr>
            <p:nvPr/>
          </p:nvSpPr>
          <p:spPr bwMode="auto">
            <a:xfrm>
              <a:off x="2434727" y="4605051"/>
              <a:ext cx="412292" cy="461665"/>
            </a:xfrm>
            <a:prstGeom prst="rect">
              <a:avLst/>
            </a:prstGeom>
            <a:noFill/>
            <a:ln w="9525">
              <a:noFill/>
              <a:miter lim="800000"/>
              <a:headEnd/>
              <a:tailEnd/>
            </a:ln>
          </p:spPr>
          <p:txBody>
            <a:bodyPr wrap="none">
              <a:spAutoFit/>
            </a:bodyPr>
            <a:lstStyle/>
            <a:p>
              <a:pPr>
                <a:buFontTx/>
                <a:buNone/>
              </a:pPr>
              <a:r>
                <a:rPr lang="en-US" sz="2400" b="1"/>
                <a:t>f</a:t>
              </a:r>
              <a:r>
                <a:rPr lang="en-US" sz="2400" b="1" baseline="-25000"/>
                <a:t>n</a:t>
              </a:r>
              <a:endParaRPr lang="en-US" sz="2400" b="1" baseline="15000"/>
            </a:p>
          </p:txBody>
        </p:sp>
        <p:sp>
          <p:nvSpPr>
            <p:cNvPr id="22610" name="TextBox 220"/>
            <p:cNvSpPr txBox="1">
              <a:spLocks noChangeArrowheads="1"/>
            </p:cNvSpPr>
            <p:nvPr/>
          </p:nvSpPr>
          <p:spPr bwMode="auto">
            <a:xfrm>
              <a:off x="2566929" y="4549966"/>
              <a:ext cx="436338" cy="338554"/>
            </a:xfrm>
            <a:prstGeom prst="rect">
              <a:avLst/>
            </a:prstGeom>
            <a:noFill/>
            <a:ln w="9525">
              <a:noFill/>
              <a:miter lim="800000"/>
              <a:headEnd/>
              <a:tailEnd/>
            </a:ln>
          </p:spPr>
          <p:txBody>
            <a:bodyPr wrap="none">
              <a:spAutoFit/>
            </a:bodyPr>
            <a:lstStyle/>
            <a:p>
              <a:pPr>
                <a:buFontTx/>
                <a:buNone/>
              </a:pPr>
              <a:r>
                <a:rPr lang="en-US" sz="1600" b="1"/>
                <a:t>(2)</a:t>
              </a:r>
            </a:p>
          </p:txBody>
        </p:sp>
      </p:grpSp>
      <p:grpSp>
        <p:nvGrpSpPr>
          <p:cNvPr id="13" name="Group 221"/>
          <p:cNvGrpSpPr>
            <a:grpSpLocks/>
          </p:cNvGrpSpPr>
          <p:nvPr/>
        </p:nvGrpSpPr>
        <p:grpSpPr bwMode="auto">
          <a:xfrm>
            <a:off x="619125" y="4667250"/>
            <a:ext cx="568325" cy="517525"/>
            <a:chOff x="2434727" y="4549966"/>
            <a:chExt cx="568540" cy="516750"/>
          </a:xfrm>
        </p:grpSpPr>
        <p:sp>
          <p:nvSpPr>
            <p:cNvPr id="22607" name="TextBox 222"/>
            <p:cNvSpPr txBox="1">
              <a:spLocks noChangeArrowheads="1"/>
            </p:cNvSpPr>
            <p:nvPr/>
          </p:nvSpPr>
          <p:spPr bwMode="auto">
            <a:xfrm>
              <a:off x="2434727" y="4605051"/>
              <a:ext cx="412292" cy="461665"/>
            </a:xfrm>
            <a:prstGeom prst="rect">
              <a:avLst/>
            </a:prstGeom>
            <a:noFill/>
            <a:ln w="9525">
              <a:noFill/>
              <a:miter lim="800000"/>
              <a:headEnd/>
              <a:tailEnd/>
            </a:ln>
          </p:spPr>
          <p:txBody>
            <a:bodyPr wrap="none">
              <a:spAutoFit/>
            </a:bodyPr>
            <a:lstStyle/>
            <a:p>
              <a:pPr>
                <a:buFontTx/>
                <a:buNone/>
              </a:pPr>
              <a:r>
                <a:rPr lang="en-US" sz="2400" b="1"/>
                <a:t>f</a:t>
              </a:r>
              <a:r>
                <a:rPr lang="en-US" sz="2400" b="1" baseline="-25000"/>
                <a:t>n</a:t>
              </a:r>
              <a:endParaRPr lang="en-US" sz="2400" b="1" baseline="15000"/>
            </a:p>
          </p:txBody>
        </p:sp>
        <p:sp>
          <p:nvSpPr>
            <p:cNvPr id="22608" name="TextBox 223"/>
            <p:cNvSpPr txBox="1">
              <a:spLocks noChangeArrowheads="1"/>
            </p:cNvSpPr>
            <p:nvPr/>
          </p:nvSpPr>
          <p:spPr bwMode="auto">
            <a:xfrm>
              <a:off x="2566929" y="4549966"/>
              <a:ext cx="436338" cy="338554"/>
            </a:xfrm>
            <a:prstGeom prst="rect">
              <a:avLst/>
            </a:prstGeom>
            <a:noFill/>
            <a:ln w="9525">
              <a:noFill/>
              <a:miter lim="800000"/>
              <a:headEnd/>
              <a:tailEnd/>
            </a:ln>
          </p:spPr>
          <p:txBody>
            <a:bodyPr wrap="none">
              <a:spAutoFit/>
            </a:bodyPr>
            <a:lstStyle/>
            <a:p>
              <a:pPr>
                <a:buFontTx/>
                <a:buNone/>
              </a:pPr>
              <a:r>
                <a:rPr lang="en-US" sz="1600" b="1"/>
                <a:t>(3)</a:t>
              </a:r>
            </a:p>
          </p:txBody>
        </p:sp>
      </p:grpSp>
      <p:grpSp>
        <p:nvGrpSpPr>
          <p:cNvPr id="14" name="Group 224"/>
          <p:cNvGrpSpPr>
            <a:grpSpLocks/>
          </p:cNvGrpSpPr>
          <p:nvPr/>
        </p:nvGrpSpPr>
        <p:grpSpPr bwMode="auto">
          <a:xfrm>
            <a:off x="619125" y="5146675"/>
            <a:ext cx="568325" cy="515938"/>
            <a:chOff x="2434727" y="4549966"/>
            <a:chExt cx="568540" cy="516750"/>
          </a:xfrm>
        </p:grpSpPr>
        <p:sp>
          <p:nvSpPr>
            <p:cNvPr id="22605" name="TextBox 225"/>
            <p:cNvSpPr txBox="1">
              <a:spLocks noChangeArrowheads="1"/>
            </p:cNvSpPr>
            <p:nvPr/>
          </p:nvSpPr>
          <p:spPr bwMode="auto">
            <a:xfrm>
              <a:off x="2434727" y="4605051"/>
              <a:ext cx="412292" cy="461665"/>
            </a:xfrm>
            <a:prstGeom prst="rect">
              <a:avLst/>
            </a:prstGeom>
            <a:noFill/>
            <a:ln w="9525">
              <a:noFill/>
              <a:miter lim="800000"/>
              <a:headEnd/>
              <a:tailEnd/>
            </a:ln>
          </p:spPr>
          <p:txBody>
            <a:bodyPr wrap="none">
              <a:spAutoFit/>
            </a:bodyPr>
            <a:lstStyle/>
            <a:p>
              <a:pPr>
                <a:buFontTx/>
                <a:buNone/>
              </a:pPr>
              <a:r>
                <a:rPr lang="en-US" sz="2400" b="1"/>
                <a:t>f</a:t>
              </a:r>
              <a:r>
                <a:rPr lang="en-US" sz="2400" b="1" baseline="-25000"/>
                <a:t>n</a:t>
              </a:r>
              <a:endParaRPr lang="en-US" sz="2400" b="1" baseline="15000"/>
            </a:p>
          </p:txBody>
        </p:sp>
        <p:sp>
          <p:nvSpPr>
            <p:cNvPr id="22606" name="TextBox 226"/>
            <p:cNvSpPr txBox="1">
              <a:spLocks noChangeArrowheads="1"/>
            </p:cNvSpPr>
            <p:nvPr/>
          </p:nvSpPr>
          <p:spPr bwMode="auto">
            <a:xfrm>
              <a:off x="2566929" y="4549966"/>
              <a:ext cx="436338" cy="338554"/>
            </a:xfrm>
            <a:prstGeom prst="rect">
              <a:avLst/>
            </a:prstGeom>
            <a:noFill/>
            <a:ln w="9525">
              <a:noFill/>
              <a:miter lim="800000"/>
              <a:headEnd/>
              <a:tailEnd/>
            </a:ln>
          </p:spPr>
          <p:txBody>
            <a:bodyPr wrap="none">
              <a:spAutoFit/>
            </a:bodyPr>
            <a:lstStyle/>
            <a:p>
              <a:pPr>
                <a:buFontTx/>
                <a:buNone/>
              </a:pPr>
              <a:r>
                <a:rPr lang="en-US" sz="1600" b="1"/>
                <a:t>(4)</a:t>
              </a:r>
            </a:p>
          </p:txBody>
        </p:sp>
      </p:grpSp>
      <p:grpSp>
        <p:nvGrpSpPr>
          <p:cNvPr id="15" name="Group 227"/>
          <p:cNvGrpSpPr>
            <a:grpSpLocks/>
          </p:cNvGrpSpPr>
          <p:nvPr/>
        </p:nvGrpSpPr>
        <p:grpSpPr bwMode="auto">
          <a:xfrm>
            <a:off x="1349375" y="3756025"/>
            <a:ext cx="430213" cy="1935163"/>
            <a:chOff x="1349829" y="3755571"/>
            <a:chExt cx="429370" cy="1934996"/>
          </a:xfrm>
        </p:grpSpPr>
        <p:cxnSp>
          <p:nvCxnSpPr>
            <p:cNvPr id="22603" name="Straight Arrow Connector 228"/>
            <p:cNvCxnSpPr>
              <a:cxnSpLocks noChangeShapeType="1"/>
            </p:cNvCxnSpPr>
            <p:nvPr/>
          </p:nvCxnSpPr>
          <p:spPr bwMode="auto">
            <a:xfrm rot="16200000" flipH="1">
              <a:off x="451757" y="4653643"/>
              <a:ext cx="1839686" cy="43542"/>
            </a:xfrm>
            <a:prstGeom prst="straightConnector1">
              <a:avLst/>
            </a:prstGeom>
            <a:noFill/>
            <a:ln w="28575" algn="ctr">
              <a:solidFill>
                <a:schemeClr val="tx1"/>
              </a:solidFill>
              <a:round/>
              <a:headEnd/>
              <a:tailEnd type="arrow" w="med" len="med"/>
            </a:ln>
          </p:spPr>
        </p:cxnSp>
        <p:sp>
          <p:nvSpPr>
            <p:cNvPr id="22604" name="TextBox 229"/>
            <p:cNvSpPr txBox="1">
              <a:spLocks noChangeArrowheads="1"/>
            </p:cNvSpPr>
            <p:nvPr/>
          </p:nvSpPr>
          <p:spPr bwMode="auto">
            <a:xfrm>
              <a:off x="1524000" y="5290457"/>
              <a:ext cx="255199" cy="400110"/>
            </a:xfrm>
            <a:prstGeom prst="rect">
              <a:avLst/>
            </a:prstGeom>
            <a:noFill/>
            <a:ln w="9525">
              <a:noFill/>
              <a:miter lim="800000"/>
              <a:headEnd/>
              <a:tailEnd/>
            </a:ln>
          </p:spPr>
          <p:txBody>
            <a:bodyPr wrap="none">
              <a:spAutoFit/>
            </a:bodyPr>
            <a:lstStyle/>
            <a:p>
              <a:pPr>
                <a:buFontTx/>
                <a:buNone/>
              </a:pPr>
              <a:r>
                <a:rPr lang="en-US"/>
                <a:t>t</a:t>
              </a:r>
            </a:p>
          </p:txBody>
        </p:sp>
      </p:grpSp>
      <p:grpSp>
        <p:nvGrpSpPr>
          <p:cNvPr id="16" name="Group 52"/>
          <p:cNvGrpSpPr>
            <a:grpSpLocks/>
          </p:cNvGrpSpPr>
          <p:nvPr/>
        </p:nvGrpSpPr>
        <p:grpSpPr bwMode="auto">
          <a:xfrm>
            <a:off x="3074988" y="2030413"/>
            <a:ext cx="373062" cy="303212"/>
            <a:chOff x="8311242" y="1257980"/>
            <a:chExt cx="373063" cy="303212"/>
          </a:xfrm>
        </p:grpSpPr>
        <p:sp>
          <p:nvSpPr>
            <p:cNvPr id="22600"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601"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602"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grpSp>
        <p:nvGrpSpPr>
          <p:cNvPr id="17" name="Group 58"/>
          <p:cNvGrpSpPr>
            <a:grpSpLocks/>
          </p:cNvGrpSpPr>
          <p:nvPr/>
        </p:nvGrpSpPr>
        <p:grpSpPr bwMode="auto">
          <a:xfrm>
            <a:off x="7310438" y="2803525"/>
            <a:ext cx="373062" cy="303213"/>
            <a:chOff x="8311242" y="1257980"/>
            <a:chExt cx="373063" cy="303212"/>
          </a:xfrm>
        </p:grpSpPr>
        <p:sp>
          <p:nvSpPr>
            <p:cNvPr id="22597"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598"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599"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grpSp>
        <p:nvGrpSpPr>
          <p:cNvPr id="18" name="Group 62"/>
          <p:cNvGrpSpPr>
            <a:grpSpLocks/>
          </p:cNvGrpSpPr>
          <p:nvPr/>
        </p:nvGrpSpPr>
        <p:grpSpPr bwMode="auto">
          <a:xfrm>
            <a:off x="7680325" y="4186238"/>
            <a:ext cx="373063" cy="303212"/>
            <a:chOff x="8311242" y="1257980"/>
            <a:chExt cx="373063" cy="303212"/>
          </a:xfrm>
        </p:grpSpPr>
        <p:sp>
          <p:nvSpPr>
            <p:cNvPr id="22594"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595"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596"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grpSp>
        <p:nvGrpSpPr>
          <p:cNvPr id="19" name="Group 66"/>
          <p:cNvGrpSpPr>
            <a:grpSpLocks/>
          </p:cNvGrpSpPr>
          <p:nvPr/>
        </p:nvGrpSpPr>
        <p:grpSpPr bwMode="auto">
          <a:xfrm>
            <a:off x="7265988" y="5578475"/>
            <a:ext cx="373062" cy="303213"/>
            <a:chOff x="8311242" y="1257980"/>
            <a:chExt cx="373063" cy="303212"/>
          </a:xfrm>
        </p:grpSpPr>
        <p:sp>
          <p:nvSpPr>
            <p:cNvPr id="22591"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592"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593"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grpSp>
        <p:nvGrpSpPr>
          <p:cNvPr id="20" name="Group 70"/>
          <p:cNvGrpSpPr>
            <a:grpSpLocks/>
          </p:cNvGrpSpPr>
          <p:nvPr/>
        </p:nvGrpSpPr>
        <p:grpSpPr bwMode="auto">
          <a:xfrm>
            <a:off x="4522788" y="5002213"/>
            <a:ext cx="373062" cy="303212"/>
            <a:chOff x="8311242" y="1257980"/>
            <a:chExt cx="373063" cy="303212"/>
          </a:xfrm>
        </p:grpSpPr>
        <p:sp>
          <p:nvSpPr>
            <p:cNvPr id="22588"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589"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590"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grpSp>
        <p:nvGrpSpPr>
          <p:cNvPr id="21" name="Group 74"/>
          <p:cNvGrpSpPr>
            <a:grpSpLocks/>
          </p:cNvGrpSpPr>
          <p:nvPr/>
        </p:nvGrpSpPr>
        <p:grpSpPr bwMode="auto">
          <a:xfrm>
            <a:off x="3281363" y="4740275"/>
            <a:ext cx="373062" cy="303213"/>
            <a:chOff x="8311242" y="1257980"/>
            <a:chExt cx="373063" cy="303212"/>
          </a:xfrm>
        </p:grpSpPr>
        <p:sp>
          <p:nvSpPr>
            <p:cNvPr id="22585" name="Rectangle 59"/>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586"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587"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grpSp>
        <p:nvGrpSpPr>
          <p:cNvPr id="22" name="Group 82"/>
          <p:cNvGrpSpPr>
            <a:grpSpLocks/>
          </p:cNvGrpSpPr>
          <p:nvPr/>
        </p:nvGrpSpPr>
        <p:grpSpPr bwMode="auto">
          <a:xfrm>
            <a:off x="5154613" y="2955925"/>
            <a:ext cx="373062" cy="303213"/>
            <a:chOff x="8311242" y="1257980"/>
            <a:chExt cx="373063" cy="303212"/>
          </a:xfrm>
        </p:grpSpPr>
        <p:sp>
          <p:nvSpPr>
            <p:cNvPr id="22582" name="Rectangle 83"/>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583"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584"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grpSp>
        <p:nvGrpSpPr>
          <p:cNvPr id="23" name="Group 86"/>
          <p:cNvGrpSpPr>
            <a:grpSpLocks/>
          </p:cNvGrpSpPr>
          <p:nvPr/>
        </p:nvGrpSpPr>
        <p:grpSpPr bwMode="auto">
          <a:xfrm>
            <a:off x="5589588" y="4370388"/>
            <a:ext cx="373062" cy="303212"/>
            <a:chOff x="8311242" y="1257980"/>
            <a:chExt cx="373063" cy="303212"/>
          </a:xfrm>
        </p:grpSpPr>
        <p:sp>
          <p:nvSpPr>
            <p:cNvPr id="22579" name="Rectangle 87"/>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580"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581"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grpSp>
        <p:nvGrpSpPr>
          <p:cNvPr id="24" name="Group 90"/>
          <p:cNvGrpSpPr>
            <a:grpSpLocks/>
          </p:cNvGrpSpPr>
          <p:nvPr/>
        </p:nvGrpSpPr>
        <p:grpSpPr bwMode="auto">
          <a:xfrm>
            <a:off x="3489325" y="3444875"/>
            <a:ext cx="373063" cy="303213"/>
            <a:chOff x="8311242" y="1257980"/>
            <a:chExt cx="373063" cy="303212"/>
          </a:xfrm>
        </p:grpSpPr>
        <p:sp>
          <p:nvSpPr>
            <p:cNvPr id="22576" name="Rectangle 91"/>
            <p:cNvSpPr>
              <a:spLocks noChangeArrowheads="1"/>
            </p:cNvSpPr>
            <p:nvPr/>
          </p:nvSpPr>
          <p:spPr bwMode="auto">
            <a:xfrm>
              <a:off x="8311242" y="1257980"/>
              <a:ext cx="373063" cy="3032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577" name="Line 60"/>
            <p:cNvSpPr>
              <a:spLocks noChangeShapeType="1"/>
            </p:cNvSpPr>
            <p:nvPr/>
          </p:nvSpPr>
          <p:spPr bwMode="auto">
            <a:xfrm>
              <a:off x="8311242" y="1257980"/>
              <a:ext cx="164672" cy="241288"/>
            </a:xfrm>
            <a:prstGeom prst="line">
              <a:avLst/>
            </a:prstGeom>
            <a:noFill/>
            <a:ln w="9525">
              <a:solidFill>
                <a:schemeClr val="tx1"/>
              </a:solidFill>
              <a:round/>
              <a:headEnd/>
              <a:tailEnd/>
            </a:ln>
          </p:spPr>
          <p:txBody>
            <a:bodyPr/>
            <a:lstStyle/>
            <a:p>
              <a:endParaRPr lang="en-US"/>
            </a:p>
          </p:txBody>
        </p:sp>
        <p:sp>
          <p:nvSpPr>
            <p:cNvPr id="22578" name="Line 61"/>
            <p:cNvSpPr>
              <a:spLocks noChangeShapeType="1"/>
            </p:cNvSpPr>
            <p:nvPr/>
          </p:nvSpPr>
          <p:spPr bwMode="auto">
            <a:xfrm flipV="1">
              <a:off x="8518175" y="1257980"/>
              <a:ext cx="164672" cy="241288"/>
            </a:xfrm>
            <a:prstGeom prst="line">
              <a:avLst/>
            </a:prstGeom>
            <a:noFill/>
            <a:ln w="9525">
              <a:solidFill>
                <a:schemeClr val="tx1"/>
              </a:solidFill>
              <a:round/>
              <a:headEnd/>
              <a:tailEnd/>
            </a:ln>
          </p:spPr>
          <p:txBody>
            <a:bodyPr/>
            <a:lstStyle/>
            <a:p>
              <a:endParaRPr lang="en-US"/>
            </a:p>
          </p:txBody>
        </p:sp>
      </p:grpSp>
      <p:pic>
        <p:nvPicPr>
          <p:cNvPr id="114" name="Picture 9" descr="server"/>
          <p:cNvPicPr>
            <a:picLocks noChangeAspect="1" noChangeArrowheads="1"/>
          </p:cNvPicPr>
          <p:nvPr/>
        </p:nvPicPr>
        <p:blipFill>
          <a:blip r:embed="rId5" cstate="print"/>
          <a:srcRect/>
          <a:stretch>
            <a:fillRect/>
          </a:stretch>
        </p:blipFill>
        <p:spPr bwMode="auto">
          <a:xfrm>
            <a:off x="1010632" y="2468643"/>
            <a:ext cx="857584" cy="959044"/>
          </a:xfrm>
          <a:prstGeom prst="rect">
            <a:avLst/>
          </a:prstGeom>
          <a:noFill/>
          <a:ln w="9525">
            <a:noFill/>
            <a:miter lim="800000"/>
            <a:headEnd/>
            <a:tailEnd/>
          </a:ln>
        </p:spPr>
      </p:pic>
      <p:sp>
        <p:nvSpPr>
          <p:cNvPr id="115" name="TextBox 18"/>
          <p:cNvSpPr txBox="1">
            <a:spLocks noChangeArrowheads="1"/>
          </p:cNvSpPr>
          <p:nvPr/>
        </p:nvSpPr>
        <p:spPr bwMode="auto">
          <a:xfrm>
            <a:off x="1096963" y="1938338"/>
            <a:ext cx="641522" cy="400110"/>
          </a:xfrm>
          <a:prstGeom prst="rect">
            <a:avLst/>
          </a:prstGeom>
          <a:noFill/>
          <a:ln w="9525">
            <a:noFill/>
            <a:miter lim="800000"/>
            <a:headEnd/>
            <a:tailEnd/>
          </a:ln>
        </p:spPr>
        <p:txBody>
          <a:bodyPr wrap="none">
            <a:spAutoFit/>
          </a:bodyPr>
          <a:lstStyle/>
          <a:p>
            <a:pPr>
              <a:buFontTx/>
              <a:buNone/>
            </a:pPr>
            <a:r>
              <a:rPr lang="en-US" sz="2000" dirty="0" smtClean="0"/>
              <a:t>sink</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500"/>
                                  </p:stCondLst>
                                  <p:childTnLst>
                                    <p:animMotion origin="layout" path="M 3.61111E-6 1.85185E-6 L -0.14514 -0.00602 " pathEditMode="relative" rAng="0" ptsTypes="AA">
                                      <p:cBhvr>
                                        <p:cTn id="6" dur="1000" fill="hold"/>
                                        <p:tgtEl>
                                          <p:spTgt spid="3"/>
                                        </p:tgtEl>
                                        <p:attrNameLst>
                                          <p:attrName>ppt_x</p:attrName>
                                          <p:attrName>ppt_y</p:attrName>
                                        </p:attrNameLst>
                                      </p:cBhvr>
                                      <p:rCtr x="-7300" y="-300"/>
                                    </p:animMotion>
                                  </p:childTnLst>
                                </p:cTn>
                              </p:par>
                              <p:par>
                                <p:cTn id="7" presetID="35" presetClass="path" presetSubtype="0" accel="50000" decel="50000" fill="hold" nodeType="withEffect">
                                  <p:stCondLst>
                                    <p:cond delay="0"/>
                                  </p:stCondLst>
                                  <p:childTnLst>
                                    <p:animMotion origin="layout" path="M 4.72222E-6 2.22222E-6 L -0.12483 -0.12037 " pathEditMode="relative" rAng="0" ptsTypes="AA">
                                      <p:cBhvr>
                                        <p:cTn id="8" dur="1000" fill="hold"/>
                                        <p:tgtEl>
                                          <p:spTgt spid="5"/>
                                        </p:tgtEl>
                                        <p:attrNameLst>
                                          <p:attrName>ppt_x</p:attrName>
                                          <p:attrName>ppt_y</p:attrName>
                                        </p:attrNameLst>
                                      </p:cBhvr>
                                      <p:rCtr x="-6300" y="-6000"/>
                                    </p:animMotion>
                                  </p:childTnLst>
                                </p:cTn>
                              </p:par>
                              <p:par>
                                <p:cTn id="9" presetID="35" presetClass="path" presetSubtype="0" accel="50000" decel="50000" fill="hold" nodeType="withEffect">
                                  <p:stCondLst>
                                    <p:cond delay="0"/>
                                  </p:stCondLst>
                                  <p:childTnLst>
                                    <p:animMotion origin="layout" path="M 5E-6 4.44444E-6 L 0.02744 -0.11412 " pathEditMode="relative" rAng="0" ptsTypes="AA">
                                      <p:cBhvr>
                                        <p:cTn id="10" dur="1000" fill="hold"/>
                                        <p:tgtEl>
                                          <p:spTgt spid="7"/>
                                        </p:tgtEl>
                                        <p:attrNameLst>
                                          <p:attrName>ppt_x</p:attrName>
                                          <p:attrName>ppt_y</p:attrName>
                                        </p:attrNameLst>
                                      </p:cBhvr>
                                      <p:rCtr x="1400" y="-5700"/>
                                    </p:animMotion>
                                  </p:childTnLst>
                                </p:cTn>
                              </p:par>
                            </p:childTnLst>
                          </p:cTn>
                        </p:par>
                        <p:par>
                          <p:cTn id="11" fill="hold">
                            <p:stCondLst>
                              <p:cond delay="1500"/>
                            </p:stCondLst>
                            <p:childTnLst>
                              <p:par>
                                <p:cTn id="12" presetID="1" presetClass="exit" presetSubtype="0" fill="hold" nodeType="afterEffect">
                                  <p:stCondLst>
                                    <p:cond delay="0"/>
                                  </p:stCondLst>
                                  <p:childTnLst>
                                    <p:set>
                                      <p:cBhvr>
                                        <p:cTn id="13" dur="1" fill="hold">
                                          <p:stCondLst>
                                            <p:cond delay="0"/>
                                          </p:stCondLst>
                                        </p:cTn>
                                        <p:tgtEl>
                                          <p:spTgt spid="3"/>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par>
                          <p:cTn id="18" fill="hold">
                            <p:stCondLst>
                              <p:cond delay="1500"/>
                            </p:stCondLst>
                            <p:childTnLst>
                              <p:par>
                                <p:cTn id="19" presetID="35" presetClass="path" presetSubtype="0" accel="50000" decel="50000" fill="hold" nodeType="afterEffect">
                                  <p:stCondLst>
                                    <p:cond delay="0"/>
                                  </p:stCondLst>
                                  <p:childTnLst>
                                    <p:animMotion origin="layout" path="M -1.94444E-6 3.33333E-6 L -0.12604 0.03356 " pathEditMode="relative" rAng="0" ptsTypes="AA">
                                      <p:cBhvr>
                                        <p:cTn id="20" dur="1000" fill="hold"/>
                                        <p:tgtEl>
                                          <p:spTgt spid="2"/>
                                        </p:tgtEl>
                                        <p:attrNameLst>
                                          <p:attrName>ppt_x</p:attrName>
                                          <p:attrName>ppt_y</p:attrName>
                                        </p:attrNameLst>
                                      </p:cBhvr>
                                      <p:rCtr x="-6300" y="1700"/>
                                    </p:animMotion>
                                  </p:childTnLst>
                                </p:cTn>
                              </p:par>
                              <p:par>
                                <p:cTn id="21" presetID="35" presetClass="path" presetSubtype="0" accel="50000" decel="50000" fill="hold" nodeType="withEffect">
                                  <p:stCondLst>
                                    <p:cond delay="0"/>
                                  </p:stCondLst>
                                  <p:childTnLst>
                                    <p:animMotion origin="layout" path="M 4.72222E-6 1.11022E-16 L -0.07119 -0.14722 " pathEditMode="relative" rAng="0" ptsTypes="AA">
                                      <p:cBhvr>
                                        <p:cTn id="22" dur="1000" fill="hold"/>
                                        <p:tgtEl>
                                          <p:spTgt spid="6"/>
                                        </p:tgtEl>
                                        <p:attrNameLst>
                                          <p:attrName>ppt_x</p:attrName>
                                          <p:attrName>ppt_y</p:attrName>
                                        </p:attrNameLst>
                                      </p:cBhvr>
                                      <p:rCtr x="-3600" y="-7400"/>
                                    </p:animMotion>
                                  </p:childTnLst>
                                </p:cTn>
                              </p:par>
                            </p:childTnLst>
                          </p:cTn>
                        </p:par>
                        <p:par>
                          <p:cTn id="23" fill="hold">
                            <p:stCondLst>
                              <p:cond delay="2500"/>
                            </p:stCondLst>
                            <p:childTnLst>
                              <p:par>
                                <p:cTn id="24" presetID="1" presetClass="exit" presetSubtype="0" fill="hold" nodeType="afterEffect">
                                  <p:stCondLst>
                                    <p:cond delay="0"/>
                                  </p:stCondLst>
                                  <p:childTnLst>
                                    <p:set>
                                      <p:cBhvr>
                                        <p:cTn id="25" dur="1" fill="hold">
                                          <p:stCondLst>
                                            <p:cond delay="0"/>
                                          </p:stCondLst>
                                        </p:cTn>
                                        <p:tgtEl>
                                          <p:spTgt spid="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6"/>
                                        </p:tgtEl>
                                        <p:attrNameLst>
                                          <p:attrName>style.visibility</p:attrName>
                                        </p:attrNameLst>
                                      </p:cBhvr>
                                      <p:to>
                                        <p:strVal val="hidden"/>
                                      </p:to>
                                    </p:set>
                                  </p:childTnLst>
                                </p:cTn>
                              </p:par>
                            </p:childTnLst>
                          </p:cTn>
                        </p:par>
                        <p:par>
                          <p:cTn id="28" fill="hold">
                            <p:stCondLst>
                              <p:cond delay="2500"/>
                            </p:stCondLst>
                            <p:childTnLst>
                              <p:par>
                                <p:cTn id="29" presetID="35" presetClass="path" presetSubtype="0" accel="50000" decel="50000" fill="hold" nodeType="afterEffect">
                                  <p:stCondLst>
                                    <p:cond delay="0"/>
                                  </p:stCondLst>
                                  <p:childTnLst>
                                    <p:animMotion origin="layout" path="M 2.22222E-6 1.48148E-6 L -0.15816 0.03819 " pathEditMode="relative" rAng="0" ptsTypes="AA">
                                      <p:cBhvr>
                                        <p:cTn id="30" dur="1000" fill="hold"/>
                                        <p:tgtEl>
                                          <p:spTgt spid="4"/>
                                        </p:tgtEl>
                                        <p:attrNameLst>
                                          <p:attrName>ppt_x</p:attrName>
                                          <p:attrName>ppt_y</p:attrName>
                                        </p:attrNameLst>
                                      </p:cBhvr>
                                      <p:rCtr x="-7900" y="1900"/>
                                    </p:animMotion>
                                  </p:childTnLst>
                                </p:cTn>
                              </p:par>
                              <p:par>
                                <p:cTn id="31" presetID="35" presetClass="path" presetSubtype="0" accel="50000" decel="50000" fill="hold" nodeType="withEffect">
                                  <p:stCondLst>
                                    <p:cond delay="0"/>
                                  </p:stCondLst>
                                  <p:childTnLst>
                                    <p:animMotion origin="layout" path="M -2.5E-6 -3.7037E-7 L -0.12968 0.07986 " pathEditMode="relative" rAng="0" ptsTypes="AA">
                                      <p:cBhvr>
                                        <p:cTn id="32" dur="1000" fill="hold"/>
                                        <p:tgtEl>
                                          <p:spTgt spid="8"/>
                                        </p:tgtEl>
                                        <p:attrNameLst>
                                          <p:attrName>ppt_x</p:attrName>
                                          <p:attrName>ppt_y</p:attrName>
                                        </p:attrNameLst>
                                      </p:cBhvr>
                                      <p:rCtr x="-6500" y="4000"/>
                                    </p:animMotion>
                                  </p:childTnLst>
                                </p:cTn>
                              </p:par>
                            </p:childTnLst>
                          </p:cTn>
                        </p:par>
                        <p:par>
                          <p:cTn id="33" fill="hold">
                            <p:stCondLst>
                              <p:cond delay="3500"/>
                            </p:stCondLst>
                            <p:childTnLst>
                              <p:par>
                                <p:cTn id="34" presetID="1" presetClass="exit" presetSubtype="0" fill="hold" nodeType="afterEffect">
                                  <p:stCondLst>
                                    <p:cond delay="0"/>
                                  </p:stCondLst>
                                  <p:childTnLst>
                                    <p:set>
                                      <p:cBhvr>
                                        <p:cTn id="35" dur="1" fill="hold">
                                          <p:stCondLst>
                                            <p:cond delay="0"/>
                                          </p:stCondLst>
                                        </p:cTn>
                                        <p:tgtEl>
                                          <p:spTgt spid="4"/>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8"/>
                                        </p:tgtEl>
                                        <p:attrNameLst>
                                          <p:attrName>style.visibility</p:attrName>
                                        </p:attrNameLst>
                                      </p:cBhvr>
                                      <p:to>
                                        <p:strVal val="hidden"/>
                                      </p:to>
                                    </p:set>
                                  </p:childTnLst>
                                </p:cTn>
                              </p:par>
                            </p:childTnLst>
                          </p:cTn>
                        </p:par>
                        <p:par>
                          <p:cTn id="38" fill="hold">
                            <p:stCondLst>
                              <p:cond delay="3500"/>
                            </p:stCondLst>
                            <p:childTnLst>
                              <p:par>
                                <p:cTn id="39" presetID="35" presetClass="path" presetSubtype="0" accel="50000" decel="50000" fill="hold" nodeType="afterEffect">
                                  <p:stCondLst>
                                    <p:cond delay="0"/>
                                  </p:stCondLst>
                                  <p:childTnLst>
                                    <p:animMotion origin="layout" path="M -1.94444E-6 -3.7037E-7 L -0.1559 -0.08866 " pathEditMode="relative" rAng="0" ptsTypes="AA">
                                      <p:cBhvr>
                                        <p:cTn id="40" dur="1000" fill="hold"/>
                                        <p:tgtEl>
                                          <p:spTgt spid="9"/>
                                        </p:tgtEl>
                                        <p:attrNameLst>
                                          <p:attrName>ppt_x</p:attrName>
                                          <p:attrName>ppt_y</p:attrName>
                                        </p:attrNameLst>
                                      </p:cBhvr>
                                      <p:rCtr x="-7800" y="-4400"/>
                                    </p:animMotion>
                                  </p:childTnLst>
                                </p:cTn>
                              </p:par>
                            </p:childTnLst>
                          </p:cTn>
                        </p:par>
                        <p:par>
                          <p:cTn id="41" fill="hold">
                            <p:stCondLst>
                              <p:cond delay="4500"/>
                            </p:stCondLst>
                            <p:childTnLst>
                              <p:par>
                                <p:cTn id="42" presetID="1" presetClass="exit" presetSubtype="0" fill="hold" nodeType="after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par>
                          <p:cTn id="44" fill="hold">
                            <p:stCondLst>
                              <p:cond delay="4500"/>
                            </p:stCondLst>
                            <p:childTnLst>
                              <p:par>
                                <p:cTn id="45" presetID="35" presetClass="path" presetSubtype="0" accel="50000" decel="50000" fill="hold" nodeType="afterEffect">
                                  <p:stCondLst>
                                    <p:cond delay="0"/>
                                  </p:stCondLst>
                                  <p:childTnLst>
                                    <p:animMotion origin="layout" path="M -4.44444E-6 3.33333E-6 L -0.17013 -0.12361 " pathEditMode="relative" rAng="0" ptsTypes="AA">
                                      <p:cBhvr>
                                        <p:cTn id="46" dur="1000" fill="hold"/>
                                        <p:tgtEl>
                                          <p:spTgt spid="10"/>
                                        </p:tgtEl>
                                        <p:attrNameLst>
                                          <p:attrName>ppt_x</p:attrName>
                                          <p:attrName>ppt_y</p:attrName>
                                        </p:attrNameLst>
                                      </p:cBhvr>
                                      <p:rCtr x="-8500" y="-6200"/>
                                    </p:animMotion>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nodeType="withEffect">
                                  <p:stCondLst>
                                    <p:cond delay="50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50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35" presetClass="path" presetSubtype="0" accel="50000" decel="50000" fill="hold" nodeType="withEffect">
                                  <p:stCondLst>
                                    <p:cond delay="0"/>
                                  </p:stCondLst>
                                  <p:childTnLst>
                                    <p:animMotion origin="layout" path="M 3.61111E-6 1.85185E-6 L -0.14514 -0.00602 " pathEditMode="relative" rAng="0" ptsTypes="AA">
                                      <p:cBhvr>
                                        <p:cTn id="70" dur="1000" fill="hold"/>
                                        <p:tgtEl>
                                          <p:spTgt spid="17"/>
                                        </p:tgtEl>
                                        <p:attrNameLst>
                                          <p:attrName>ppt_x</p:attrName>
                                          <p:attrName>ppt_y</p:attrName>
                                        </p:attrNameLst>
                                      </p:cBhvr>
                                      <p:rCtr x="-7300" y="-300"/>
                                    </p:animMotion>
                                  </p:childTnLst>
                                </p:cTn>
                              </p:par>
                              <p:par>
                                <p:cTn id="71" presetID="35" presetClass="path" presetSubtype="0" accel="50000" decel="50000" fill="hold" nodeType="withEffect">
                                  <p:stCondLst>
                                    <p:cond delay="0"/>
                                  </p:stCondLst>
                                  <p:childTnLst>
                                    <p:animMotion origin="layout" path="M 4.72222E-6 2.22222E-6 L -0.12483 -0.12037 " pathEditMode="relative" rAng="0" ptsTypes="AA">
                                      <p:cBhvr>
                                        <p:cTn id="72" dur="1000" fill="hold"/>
                                        <p:tgtEl>
                                          <p:spTgt spid="19"/>
                                        </p:tgtEl>
                                        <p:attrNameLst>
                                          <p:attrName>ppt_x</p:attrName>
                                          <p:attrName>ppt_y</p:attrName>
                                        </p:attrNameLst>
                                      </p:cBhvr>
                                      <p:rCtr x="-6300" y="-6000"/>
                                    </p:animMotion>
                                  </p:childTnLst>
                                </p:cTn>
                              </p:par>
                              <p:par>
                                <p:cTn id="73" presetID="35" presetClass="path" presetSubtype="0" accel="50000" decel="50000" fill="hold" nodeType="withEffect">
                                  <p:stCondLst>
                                    <p:cond delay="0"/>
                                  </p:stCondLst>
                                  <p:childTnLst>
                                    <p:animMotion origin="layout" path="M 5E-6 4.44444E-6 L 0.02744 -0.11412 " pathEditMode="relative" rAng="0" ptsTypes="AA">
                                      <p:cBhvr>
                                        <p:cTn id="74" dur="1000" fill="hold"/>
                                        <p:tgtEl>
                                          <p:spTgt spid="21"/>
                                        </p:tgtEl>
                                        <p:attrNameLst>
                                          <p:attrName>ppt_x</p:attrName>
                                          <p:attrName>ppt_y</p:attrName>
                                        </p:attrNameLst>
                                      </p:cBhvr>
                                      <p:rCtr x="1400" y="-5700"/>
                                    </p:animMotion>
                                  </p:childTnLst>
                                </p:cTn>
                              </p:par>
                            </p:childTnLst>
                          </p:cTn>
                        </p:par>
                        <p:par>
                          <p:cTn id="75" fill="hold">
                            <p:stCondLst>
                              <p:cond delay="5500"/>
                            </p:stCondLst>
                            <p:childTnLst>
                              <p:par>
                                <p:cTn id="76" presetID="1" presetClass="exit" presetSubtype="0" fill="hold" nodeType="afterEffect">
                                  <p:stCondLst>
                                    <p:cond delay="0"/>
                                  </p:stCondLst>
                                  <p:childTnLst>
                                    <p:set>
                                      <p:cBhvr>
                                        <p:cTn id="77" dur="1" fill="hold">
                                          <p:stCondLst>
                                            <p:cond delay="0"/>
                                          </p:stCondLst>
                                        </p:cTn>
                                        <p:tgtEl>
                                          <p:spTgt spid="17"/>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9"/>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21"/>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0"/>
                                        </p:tgtEl>
                                        <p:attrNameLst>
                                          <p:attrName>style.visibility</p:attrName>
                                        </p:attrNameLst>
                                      </p:cBhvr>
                                      <p:to>
                                        <p:strVal val="hidden"/>
                                      </p:to>
                                    </p:set>
                                  </p:childTnLst>
                                </p:cTn>
                              </p:par>
                            </p:childTnLst>
                          </p:cTn>
                        </p:par>
                        <p:par>
                          <p:cTn id="84" fill="hold">
                            <p:stCondLst>
                              <p:cond delay="5500"/>
                            </p:stCondLst>
                            <p:childTnLst>
                              <p:par>
                                <p:cTn id="85" presetID="35" presetClass="path" presetSubtype="0" accel="50000" decel="50000" fill="hold" nodeType="afterEffect">
                                  <p:stCondLst>
                                    <p:cond delay="0"/>
                                  </p:stCondLst>
                                  <p:childTnLst>
                                    <p:animMotion origin="layout" path="M -1.94444E-6 3.33333E-6 L -0.12604 0.03356 " pathEditMode="relative" rAng="0" ptsTypes="AA">
                                      <p:cBhvr>
                                        <p:cTn id="86" dur="1000" fill="hold"/>
                                        <p:tgtEl>
                                          <p:spTgt spid="16"/>
                                        </p:tgtEl>
                                        <p:attrNameLst>
                                          <p:attrName>ppt_x</p:attrName>
                                          <p:attrName>ppt_y</p:attrName>
                                        </p:attrNameLst>
                                      </p:cBhvr>
                                      <p:rCtr x="-6300" y="1700"/>
                                    </p:animMotion>
                                  </p:childTnLst>
                                </p:cTn>
                              </p:par>
                              <p:par>
                                <p:cTn id="87" presetID="35" presetClass="path" presetSubtype="0" accel="50000" decel="50000" fill="hold" nodeType="withEffect">
                                  <p:stCondLst>
                                    <p:cond delay="0"/>
                                  </p:stCondLst>
                                  <p:childTnLst>
                                    <p:animMotion origin="layout" path="M 4.72222E-6 1.11022E-16 L -0.07119 -0.14722 " pathEditMode="relative" rAng="0" ptsTypes="AA">
                                      <p:cBhvr>
                                        <p:cTn id="88" dur="1000" fill="hold"/>
                                        <p:tgtEl>
                                          <p:spTgt spid="20"/>
                                        </p:tgtEl>
                                        <p:attrNameLst>
                                          <p:attrName>ppt_x</p:attrName>
                                          <p:attrName>ppt_y</p:attrName>
                                        </p:attrNameLst>
                                      </p:cBhvr>
                                      <p:rCtr x="-3600" y="-7400"/>
                                    </p:animMotion>
                                  </p:childTnLst>
                                </p:cTn>
                              </p:par>
                            </p:childTnLst>
                          </p:cTn>
                        </p:par>
                        <p:par>
                          <p:cTn id="89" fill="hold">
                            <p:stCondLst>
                              <p:cond delay="6500"/>
                            </p:stCondLst>
                            <p:childTnLst>
                              <p:par>
                                <p:cTn id="90" presetID="1" presetClass="exit" presetSubtype="0" fill="hold" nodeType="afterEffect">
                                  <p:stCondLst>
                                    <p:cond delay="0"/>
                                  </p:stCondLst>
                                  <p:childTnLst>
                                    <p:set>
                                      <p:cBhvr>
                                        <p:cTn id="91" dur="1" fill="hold">
                                          <p:stCondLst>
                                            <p:cond delay="0"/>
                                          </p:stCondLst>
                                        </p:cTn>
                                        <p:tgtEl>
                                          <p:spTgt spid="16"/>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20"/>
                                        </p:tgtEl>
                                        <p:attrNameLst>
                                          <p:attrName>style.visibility</p:attrName>
                                        </p:attrNameLst>
                                      </p:cBhvr>
                                      <p:to>
                                        <p:strVal val="hidden"/>
                                      </p:to>
                                    </p:set>
                                  </p:childTnLst>
                                </p:cTn>
                              </p:par>
                            </p:childTnLst>
                          </p:cTn>
                        </p:par>
                        <p:par>
                          <p:cTn id="94" fill="hold">
                            <p:stCondLst>
                              <p:cond delay="6500"/>
                            </p:stCondLst>
                            <p:childTnLst>
                              <p:par>
                                <p:cTn id="95" presetID="35" presetClass="path" presetSubtype="0" accel="50000" decel="50000" fill="hold" nodeType="afterEffect">
                                  <p:stCondLst>
                                    <p:cond delay="0"/>
                                  </p:stCondLst>
                                  <p:childTnLst>
                                    <p:animMotion origin="layout" path="M 2.22222E-6 1.48148E-6 L -0.15816 0.03819 " pathEditMode="relative" rAng="0" ptsTypes="AA">
                                      <p:cBhvr>
                                        <p:cTn id="96" dur="1000" fill="hold"/>
                                        <p:tgtEl>
                                          <p:spTgt spid="18"/>
                                        </p:tgtEl>
                                        <p:attrNameLst>
                                          <p:attrName>ppt_x</p:attrName>
                                          <p:attrName>ppt_y</p:attrName>
                                        </p:attrNameLst>
                                      </p:cBhvr>
                                      <p:rCtr x="-7900" y="1900"/>
                                    </p:animMotion>
                                  </p:childTnLst>
                                </p:cTn>
                              </p:par>
                              <p:par>
                                <p:cTn id="97" presetID="35" presetClass="path" presetSubtype="0" accel="50000" decel="50000" fill="hold" nodeType="withEffect">
                                  <p:stCondLst>
                                    <p:cond delay="0"/>
                                  </p:stCondLst>
                                  <p:childTnLst>
                                    <p:animMotion origin="layout" path="M -2.5E-6 -3.7037E-7 L -0.12968 0.07986 " pathEditMode="relative" rAng="0" ptsTypes="AA">
                                      <p:cBhvr>
                                        <p:cTn id="98" dur="1000" fill="hold"/>
                                        <p:tgtEl>
                                          <p:spTgt spid="22"/>
                                        </p:tgtEl>
                                        <p:attrNameLst>
                                          <p:attrName>ppt_x</p:attrName>
                                          <p:attrName>ppt_y</p:attrName>
                                        </p:attrNameLst>
                                      </p:cBhvr>
                                      <p:rCtr x="-6500" y="4000"/>
                                    </p:animMotion>
                                  </p:childTnLst>
                                </p:cTn>
                              </p:par>
                            </p:childTnLst>
                          </p:cTn>
                        </p:par>
                        <p:par>
                          <p:cTn id="99" fill="hold">
                            <p:stCondLst>
                              <p:cond delay="7500"/>
                            </p:stCondLst>
                            <p:childTnLst>
                              <p:par>
                                <p:cTn id="100" presetID="1" presetClass="exit" presetSubtype="0" fill="hold" nodeType="afterEffect">
                                  <p:stCondLst>
                                    <p:cond delay="0"/>
                                  </p:stCondLst>
                                  <p:childTnLst>
                                    <p:set>
                                      <p:cBhvr>
                                        <p:cTn id="101" dur="1" fill="hold">
                                          <p:stCondLst>
                                            <p:cond delay="0"/>
                                          </p:stCondLst>
                                        </p:cTn>
                                        <p:tgtEl>
                                          <p:spTgt spid="18"/>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22"/>
                                        </p:tgtEl>
                                        <p:attrNameLst>
                                          <p:attrName>style.visibility</p:attrName>
                                        </p:attrNameLst>
                                      </p:cBhvr>
                                      <p:to>
                                        <p:strVal val="hidden"/>
                                      </p:to>
                                    </p:set>
                                  </p:childTnLst>
                                </p:cTn>
                              </p:par>
                            </p:childTnLst>
                          </p:cTn>
                        </p:par>
                        <p:par>
                          <p:cTn id="104" fill="hold">
                            <p:stCondLst>
                              <p:cond delay="7500"/>
                            </p:stCondLst>
                            <p:childTnLst>
                              <p:par>
                                <p:cTn id="105" presetID="35" presetClass="path" presetSubtype="0" accel="50000" decel="50000" fill="hold" nodeType="afterEffect">
                                  <p:stCondLst>
                                    <p:cond delay="0"/>
                                  </p:stCondLst>
                                  <p:childTnLst>
                                    <p:animMotion origin="layout" path="M -1.94444E-6 -3.7037E-7 L -0.1559 -0.08866 " pathEditMode="relative" rAng="0" ptsTypes="AA">
                                      <p:cBhvr>
                                        <p:cTn id="106" dur="1000" fill="hold"/>
                                        <p:tgtEl>
                                          <p:spTgt spid="23"/>
                                        </p:tgtEl>
                                        <p:attrNameLst>
                                          <p:attrName>ppt_x</p:attrName>
                                          <p:attrName>ppt_y</p:attrName>
                                        </p:attrNameLst>
                                      </p:cBhvr>
                                      <p:rCtr x="-7800" y="-4400"/>
                                    </p:animMotion>
                                  </p:childTnLst>
                                </p:cTn>
                              </p:par>
                            </p:childTnLst>
                          </p:cTn>
                        </p:par>
                        <p:par>
                          <p:cTn id="107" fill="hold">
                            <p:stCondLst>
                              <p:cond delay="8500"/>
                            </p:stCondLst>
                            <p:childTnLst>
                              <p:par>
                                <p:cTn id="108" presetID="1" presetClass="exit" presetSubtype="0" fill="hold" nodeType="afterEffect">
                                  <p:stCondLst>
                                    <p:cond delay="0"/>
                                  </p:stCondLst>
                                  <p:childTnLst>
                                    <p:set>
                                      <p:cBhvr>
                                        <p:cTn id="109" dur="1" fill="hold">
                                          <p:stCondLst>
                                            <p:cond delay="0"/>
                                          </p:stCondLst>
                                        </p:cTn>
                                        <p:tgtEl>
                                          <p:spTgt spid="23"/>
                                        </p:tgtEl>
                                        <p:attrNameLst>
                                          <p:attrName>style.visibility</p:attrName>
                                        </p:attrNameLst>
                                      </p:cBhvr>
                                      <p:to>
                                        <p:strVal val="hidden"/>
                                      </p:to>
                                    </p:set>
                                  </p:childTnLst>
                                </p:cTn>
                              </p:par>
                            </p:childTnLst>
                          </p:cTn>
                        </p:par>
                        <p:par>
                          <p:cTn id="110" fill="hold">
                            <p:stCondLst>
                              <p:cond delay="8500"/>
                            </p:stCondLst>
                            <p:childTnLst>
                              <p:par>
                                <p:cTn id="111" presetID="35" presetClass="path" presetSubtype="0" accel="50000" decel="50000" fill="hold" nodeType="afterEffect">
                                  <p:stCondLst>
                                    <p:cond delay="0"/>
                                  </p:stCondLst>
                                  <p:childTnLst>
                                    <p:animMotion origin="layout" path="M -4.44444E-6 3.33333E-6 L -0.17013 -0.12361 " pathEditMode="relative" rAng="0" ptsTypes="AA">
                                      <p:cBhvr>
                                        <p:cTn id="112" dur="1000" fill="hold"/>
                                        <p:tgtEl>
                                          <p:spTgt spid="24"/>
                                        </p:tgtEl>
                                        <p:attrNameLst>
                                          <p:attrName>ppt_x</p:attrName>
                                          <p:attrName>ppt_y</p:attrName>
                                        </p:attrNameLst>
                                      </p:cBhvr>
                                      <p:rCtr x="-8500" y="-6200"/>
                                    </p:animMotion>
                                  </p:childTnLst>
                                </p:cTn>
                              </p:par>
                            </p:childTnLst>
                          </p:cTn>
                        </p:par>
                        <p:par>
                          <p:cTn id="113" fill="hold">
                            <p:stCondLst>
                              <p:cond delay="9500"/>
                            </p:stCondLst>
                            <p:childTnLst>
                              <p:par>
                                <p:cTn id="114" presetID="1" presetClass="exit" presetSubtype="0" fill="hold" nodeType="afterEffect">
                                  <p:stCondLst>
                                    <p:cond delay="0"/>
                                  </p:stCondLst>
                                  <p:childTnLst>
                                    <p:set>
                                      <p:cBhvr>
                                        <p:cTn id="115" dur="1" fill="hold">
                                          <p:stCondLst>
                                            <p:cond delay="0"/>
                                          </p:stCondLst>
                                        </p:cTn>
                                        <p:tgtEl>
                                          <p:spTgt spid="24"/>
                                        </p:tgtEl>
                                        <p:attrNameLst>
                                          <p:attrName>style.visibility</p:attrName>
                                        </p:attrNameLst>
                                      </p:cBhvr>
                                      <p:to>
                                        <p:strVal val="hidden"/>
                                      </p:to>
                                    </p:set>
                                  </p:childTnLst>
                                </p:cTn>
                              </p:par>
                              <p:par>
                                <p:cTn id="116" presetID="1" presetClass="entr" presetSubtype="0" fill="hold" nodeType="withEffect">
                                  <p:stCondLst>
                                    <p:cond delay="0"/>
                                  </p:stCondLst>
                                  <p:childTnLst>
                                    <p:set>
                                      <p:cBhvr>
                                        <p:cTn id="117" dur="1" fill="hold">
                                          <p:stCondLst>
                                            <p:cond delay="0"/>
                                          </p:stCondLst>
                                        </p:cTn>
                                        <p:tgtEl>
                                          <p:spTgt spid="12"/>
                                        </p:tgtEl>
                                        <p:attrNameLst>
                                          <p:attrName>style.visibility</p:attrName>
                                        </p:attrNameLst>
                                      </p:cBhvr>
                                      <p:to>
                                        <p:strVal val="visible"/>
                                      </p:to>
                                    </p:set>
                                  </p:childTnLst>
                                </p:cTn>
                              </p:par>
                            </p:childTnLst>
                          </p:cTn>
                        </p:par>
                        <p:par>
                          <p:cTn id="118" fill="hold">
                            <p:stCondLst>
                              <p:cond delay="9500"/>
                            </p:stCondLst>
                            <p:childTnLst>
                              <p:par>
                                <p:cTn id="119" presetID="1" presetClass="entr" presetSubtype="0" fill="hold" nodeType="afterEffect">
                                  <p:stCondLst>
                                    <p:cond delay="0"/>
                                  </p:stCondLst>
                                  <p:childTnLst>
                                    <p:set>
                                      <p:cBhvr>
                                        <p:cTn id="120" dur="1" fill="hold">
                                          <p:stCondLst>
                                            <p:cond delay="0"/>
                                          </p:stCondLst>
                                        </p:cTn>
                                        <p:tgtEl>
                                          <p:spTgt spid="13"/>
                                        </p:tgtEl>
                                        <p:attrNameLst>
                                          <p:attrName>style.visibility</p:attrName>
                                        </p:attrNameLst>
                                      </p:cBhvr>
                                      <p:to>
                                        <p:strVal val="visible"/>
                                      </p:to>
                                    </p:set>
                                  </p:childTnLst>
                                </p:cTn>
                              </p:par>
                            </p:childTnLst>
                          </p:cTn>
                        </p:par>
                        <p:par>
                          <p:cTn id="121" fill="hold">
                            <p:stCondLst>
                              <p:cond delay="9500"/>
                            </p:stCondLst>
                            <p:childTnLst>
                              <p:par>
                                <p:cTn id="122" presetID="1" presetClass="entr" presetSubtype="0" fill="hold" nodeType="afterEffect">
                                  <p:stCondLst>
                                    <p:cond delay="0"/>
                                  </p:stCondLst>
                                  <p:childTnLst>
                                    <p:set>
                                      <p:cBhvr>
                                        <p:cTn id="1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Arrow Connector 97"/>
          <p:cNvCxnSpPr>
            <a:cxnSpLocks noChangeShapeType="1"/>
          </p:cNvCxnSpPr>
          <p:nvPr/>
        </p:nvCxnSpPr>
        <p:spPr bwMode="auto">
          <a:xfrm>
            <a:off x="3269411" y="5003321"/>
            <a:ext cx="2087593" cy="155275"/>
          </a:xfrm>
          <a:prstGeom prst="straightConnector1">
            <a:avLst/>
          </a:prstGeom>
          <a:noFill/>
          <a:ln w="19050" algn="ctr">
            <a:solidFill>
              <a:schemeClr val="tx1"/>
            </a:solidFill>
            <a:round/>
            <a:headEnd/>
            <a:tailEnd type="arrow" w="med" len="med"/>
          </a:ln>
        </p:spPr>
      </p:cxnSp>
      <p:sp>
        <p:nvSpPr>
          <p:cNvPr id="23558" name="Rectangle 2"/>
          <p:cNvSpPr>
            <a:spLocks noGrp="1" noChangeArrowheads="1"/>
          </p:cNvSpPr>
          <p:nvPr>
            <p:ph type="title" idx="4294967295"/>
          </p:nvPr>
        </p:nvSpPr>
        <p:spPr/>
        <p:txBody>
          <a:bodyPr/>
          <a:lstStyle/>
          <a:p>
            <a:pPr eaLnBrk="1" hangingPunct="1"/>
            <a:r>
              <a:rPr lang="en-US" smtClean="0"/>
              <a:t>Capacity in Wireless Sensor Networks</a:t>
            </a:r>
          </a:p>
        </p:txBody>
      </p:sp>
      <p:sp>
        <p:nvSpPr>
          <p:cNvPr id="23571" name="Rounded Rectangle 56"/>
          <p:cNvSpPr>
            <a:spLocks noChangeArrowheads="1"/>
          </p:cNvSpPr>
          <p:nvPr/>
        </p:nvSpPr>
        <p:spPr bwMode="auto">
          <a:xfrm>
            <a:off x="515578" y="1016000"/>
            <a:ext cx="8067699" cy="1408113"/>
          </a:xfrm>
          <a:prstGeom prst="roundRect">
            <a:avLst>
              <a:gd name="adj" fmla="val 16667"/>
            </a:avLst>
          </a:prstGeom>
          <a:solidFill>
            <a:srgbClr val="99FF33"/>
          </a:solidFill>
          <a:ln w="38100" algn="ctr">
            <a:solidFill>
              <a:schemeClr val="tx1"/>
            </a:solidFill>
            <a:round/>
            <a:headEnd/>
            <a:tailEnd/>
          </a:ln>
        </p:spPr>
        <p:txBody>
          <a:bodyPr wrap="none" anchor="ctr"/>
          <a:lstStyle/>
          <a:p>
            <a:pPr marL="381000" indent="-381000" algn="l">
              <a:buFontTx/>
              <a:buNone/>
            </a:pPr>
            <a:r>
              <a:rPr lang="en-US" sz="2000" dirty="0"/>
              <a:t>At what </a:t>
            </a:r>
            <a:r>
              <a:rPr lang="en-US" sz="2000" b="1" i="1" dirty="0"/>
              <a:t>rate</a:t>
            </a:r>
            <a:r>
              <a:rPr lang="en-US" sz="2000" i="1" dirty="0"/>
              <a:t> </a:t>
            </a:r>
            <a:r>
              <a:rPr lang="en-US" sz="2000" dirty="0"/>
              <a:t>can sensors transmit data to the sink?</a:t>
            </a:r>
          </a:p>
          <a:p>
            <a:pPr marL="381000" indent="-381000" algn="l">
              <a:buFontTx/>
              <a:buNone/>
            </a:pPr>
            <a:r>
              <a:rPr lang="en-US" sz="2000" dirty="0"/>
              <a:t>Scaling-laws </a:t>
            </a:r>
            <a:r>
              <a:rPr lang="en-US" sz="2000" dirty="0">
                <a:sym typeface="Wingdings" pitchFamily="2" charset="2"/>
              </a:rPr>
              <a:t></a:t>
            </a:r>
            <a:r>
              <a:rPr lang="en-US" sz="2000" dirty="0"/>
              <a:t> how does rate decrease as </a:t>
            </a:r>
            <a:r>
              <a:rPr lang="en-US" sz="2000" i="1" dirty="0"/>
              <a:t>n</a:t>
            </a:r>
            <a:r>
              <a:rPr lang="en-US" sz="2000" dirty="0"/>
              <a:t> increases…? </a:t>
            </a:r>
          </a:p>
        </p:txBody>
      </p:sp>
      <p:sp>
        <p:nvSpPr>
          <p:cNvPr id="101" name="Rounded Rectangular Callout 100"/>
          <p:cNvSpPr>
            <a:spLocks noChangeArrowheads="1"/>
          </p:cNvSpPr>
          <p:nvPr/>
        </p:nvSpPr>
        <p:spPr bwMode="auto">
          <a:xfrm>
            <a:off x="4070350" y="3222625"/>
            <a:ext cx="1131888" cy="522288"/>
          </a:xfrm>
          <a:prstGeom prst="wedgeRoundRectCallout">
            <a:avLst>
              <a:gd name="adj1" fmla="val -33861"/>
              <a:gd name="adj2" fmla="val -274977"/>
              <a:gd name="adj3" fmla="val 16667"/>
            </a:avLst>
          </a:prstGeom>
          <a:solidFill>
            <a:srgbClr val="FFFF00"/>
          </a:solidFill>
          <a:ln w="9525" algn="ctr">
            <a:solidFill>
              <a:schemeClr val="tx1"/>
            </a:solidFill>
            <a:round/>
            <a:headEnd/>
            <a:tailEnd/>
          </a:ln>
        </p:spPr>
        <p:txBody>
          <a:bodyPr wrap="none" anchor="ctr"/>
          <a:lstStyle/>
          <a:p>
            <a:pPr marL="381000" indent="-381000">
              <a:buFontTx/>
              <a:buNone/>
            </a:pPr>
            <a:r>
              <a:rPr lang="en-US" sz="2000" dirty="0">
                <a:sym typeface="Symbol" pitchFamily="18" charset="2"/>
              </a:rPr>
              <a:t></a:t>
            </a:r>
            <a:r>
              <a:rPr lang="en-US" sz="2000" dirty="0"/>
              <a:t>(1/√</a:t>
            </a:r>
            <a:r>
              <a:rPr lang="en-US" sz="2000" i="1" dirty="0"/>
              <a:t>n</a:t>
            </a:r>
            <a:r>
              <a:rPr lang="en-US" sz="2000" dirty="0"/>
              <a:t>)</a:t>
            </a:r>
          </a:p>
        </p:txBody>
      </p:sp>
      <p:sp>
        <p:nvSpPr>
          <p:cNvPr id="102" name="Rounded Rectangular Callout 101"/>
          <p:cNvSpPr>
            <a:spLocks noChangeArrowheads="1"/>
          </p:cNvSpPr>
          <p:nvPr/>
        </p:nvSpPr>
        <p:spPr bwMode="auto">
          <a:xfrm>
            <a:off x="5681663" y="3200400"/>
            <a:ext cx="1131887" cy="522288"/>
          </a:xfrm>
          <a:prstGeom prst="wedgeRoundRectCallout">
            <a:avLst>
              <a:gd name="adj1" fmla="val -94440"/>
              <a:gd name="adj2" fmla="val -264565"/>
              <a:gd name="adj3" fmla="val 16667"/>
            </a:avLst>
          </a:prstGeom>
          <a:solidFill>
            <a:srgbClr val="FFFF00"/>
          </a:solidFill>
          <a:ln w="9525" algn="ctr">
            <a:solidFill>
              <a:schemeClr val="tx1"/>
            </a:solidFill>
            <a:round/>
            <a:headEnd/>
            <a:tailEnd/>
          </a:ln>
        </p:spPr>
        <p:txBody>
          <a:bodyPr wrap="none" anchor="ctr"/>
          <a:lstStyle/>
          <a:p>
            <a:pPr marL="381000" indent="-381000">
              <a:buFontTx/>
              <a:buNone/>
            </a:pPr>
            <a:r>
              <a:rPr lang="en-US" sz="2000" dirty="0">
                <a:sym typeface="Symbol" pitchFamily="18" charset="2"/>
              </a:rPr>
              <a:t></a:t>
            </a:r>
            <a:r>
              <a:rPr lang="en-US" sz="2000" dirty="0"/>
              <a:t>(</a:t>
            </a:r>
            <a:r>
              <a:rPr lang="en-US" sz="2000" dirty="0" smtClean="0"/>
              <a:t>1/log </a:t>
            </a:r>
            <a:r>
              <a:rPr lang="en-US" sz="2000" i="1" dirty="0" smtClean="0"/>
              <a:t>n</a:t>
            </a:r>
            <a:r>
              <a:rPr lang="en-US" sz="2000" dirty="0"/>
              <a:t>)</a:t>
            </a:r>
          </a:p>
        </p:txBody>
      </p:sp>
      <p:sp>
        <p:nvSpPr>
          <p:cNvPr id="103" name="Rounded Rectangular Callout 102"/>
          <p:cNvSpPr>
            <a:spLocks noChangeArrowheads="1"/>
          </p:cNvSpPr>
          <p:nvPr/>
        </p:nvSpPr>
        <p:spPr bwMode="auto">
          <a:xfrm>
            <a:off x="7369175" y="3168650"/>
            <a:ext cx="925513" cy="522288"/>
          </a:xfrm>
          <a:prstGeom prst="wedgeRoundRectCallout">
            <a:avLst>
              <a:gd name="adj1" fmla="val -167921"/>
              <a:gd name="adj2" fmla="val -245810"/>
              <a:gd name="adj3" fmla="val 16667"/>
            </a:avLst>
          </a:prstGeom>
          <a:solidFill>
            <a:srgbClr val="FFFF00"/>
          </a:solidFill>
          <a:ln w="9525" algn="ctr">
            <a:solidFill>
              <a:schemeClr val="tx1"/>
            </a:solidFill>
            <a:round/>
            <a:headEnd/>
            <a:tailEnd/>
          </a:ln>
        </p:spPr>
        <p:txBody>
          <a:bodyPr wrap="none" anchor="ctr"/>
          <a:lstStyle/>
          <a:p>
            <a:pPr marL="381000" indent="-381000">
              <a:buFontTx/>
              <a:buNone/>
            </a:pPr>
            <a:r>
              <a:rPr lang="en-US" sz="2000">
                <a:sym typeface="Symbol" pitchFamily="18" charset="2"/>
              </a:rPr>
              <a:t></a:t>
            </a:r>
            <a:r>
              <a:rPr lang="en-US" sz="2000"/>
              <a:t>(1)</a:t>
            </a:r>
          </a:p>
        </p:txBody>
      </p:sp>
      <p:sp>
        <p:nvSpPr>
          <p:cNvPr id="100" name="Rounded Rectangular Callout 99"/>
          <p:cNvSpPr>
            <a:spLocks noChangeArrowheads="1"/>
          </p:cNvSpPr>
          <p:nvPr/>
        </p:nvSpPr>
        <p:spPr bwMode="auto">
          <a:xfrm>
            <a:off x="2382838" y="3211513"/>
            <a:ext cx="1131887" cy="522287"/>
          </a:xfrm>
          <a:prstGeom prst="wedgeRoundRectCallout">
            <a:avLst>
              <a:gd name="adj1" fmla="val 44981"/>
              <a:gd name="adj2" fmla="val -266639"/>
              <a:gd name="adj3" fmla="val 16667"/>
            </a:avLst>
          </a:prstGeom>
          <a:solidFill>
            <a:srgbClr val="FFFF00"/>
          </a:solidFill>
          <a:ln w="9525" algn="ctr">
            <a:solidFill>
              <a:schemeClr val="tx1"/>
            </a:solidFill>
            <a:round/>
            <a:headEnd/>
            <a:tailEnd/>
          </a:ln>
        </p:spPr>
        <p:txBody>
          <a:bodyPr wrap="none" anchor="ctr"/>
          <a:lstStyle/>
          <a:p>
            <a:pPr marL="381000" indent="-381000">
              <a:buFontTx/>
              <a:buNone/>
            </a:pPr>
            <a:r>
              <a:rPr lang="en-US" sz="2000" dirty="0">
                <a:sym typeface="Symbol" pitchFamily="18" charset="2"/>
              </a:rPr>
              <a:t></a:t>
            </a:r>
            <a:r>
              <a:rPr lang="en-US" sz="2000" dirty="0"/>
              <a:t>(1/</a:t>
            </a:r>
            <a:r>
              <a:rPr lang="en-US" sz="2000" i="1" dirty="0"/>
              <a:t>n</a:t>
            </a:r>
            <a:r>
              <a:rPr lang="en-US" sz="2000" dirty="0"/>
              <a:t>)</a:t>
            </a:r>
          </a:p>
        </p:txBody>
      </p:sp>
      <p:sp>
        <p:nvSpPr>
          <p:cNvPr id="71" name="TextBox 70"/>
          <p:cNvSpPr txBox="1">
            <a:spLocks noChangeArrowheads="1"/>
          </p:cNvSpPr>
          <p:nvPr/>
        </p:nvSpPr>
        <p:spPr bwMode="auto">
          <a:xfrm>
            <a:off x="708025" y="4157663"/>
            <a:ext cx="3376245" cy="2246769"/>
          </a:xfrm>
          <a:prstGeom prst="rect">
            <a:avLst/>
          </a:prstGeom>
          <a:noFill/>
          <a:ln w="9525">
            <a:noFill/>
            <a:miter lim="800000"/>
            <a:headEnd/>
            <a:tailEnd/>
          </a:ln>
        </p:spPr>
        <p:txBody>
          <a:bodyPr wrap="none">
            <a:spAutoFit/>
          </a:bodyPr>
          <a:lstStyle/>
          <a:p>
            <a:pPr algn="l">
              <a:buFontTx/>
              <a:buNone/>
            </a:pPr>
            <a:r>
              <a:rPr lang="en-US" sz="2000" dirty="0"/>
              <a:t>Answer depends </a:t>
            </a:r>
            <a:r>
              <a:rPr lang="en-US" sz="2000" dirty="0" smtClean="0"/>
              <a:t>on</a:t>
            </a:r>
            <a:endParaRPr lang="en-US" sz="2000" dirty="0"/>
          </a:p>
          <a:p>
            <a:pPr algn="l">
              <a:buFont typeface="Arial" pitchFamily="34" charset="0"/>
              <a:buChar char="•"/>
            </a:pPr>
            <a:r>
              <a:rPr lang="en-US" sz="2000" dirty="0"/>
              <a:t>   Function to be computed </a:t>
            </a:r>
          </a:p>
          <a:p>
            <a:pPr algn="l">
              <a:buFont typeface="Arial" pitchFamily="34" charset="0"/>
              <a:buChar char="•"/>
            </a:pPr>
            <a:r>
              <a:rPr lang="en-US" sz="2000" dirty="0"/>
              <a:t>   Coding techniques </a:t>
            </a:r>
          </a:p>
          <a:p>
            <a:pPr algn="l">
              <a:buFont typeface="Arial" pitchFamily="34" charset="0"/>
              <a:buChar char="•"/>
            </a:pPr>
            <a:r>
              <a:rPr lang="en-US" sz="2000" dirty="0">
                <a:solidFill>
                  <a:srgbClr val="FF0000"/>
                </a:solidFill>
              </a:rPr>
              <a:t>   Network </a:t>
            </a:r>
            <a:r>
              <a:rPr lang="en-US" sz="2000" dirty="0" smtClean="0">
                <a:solidFill>
                  <a:srgbClr val="FF0000"/>
                </a:solidFill>
              </a:rPr>
              <a:t>topology</a:t>
            </a:r>
          </a:p>
          <a:p>
            <a:pPr algn="l">
              <a:buFont typeface="Arial" pitchFamily="34" charset="0"/>
              <a:buChar char="•"/>
            </a:pPr>
            <a:r>
              <a:rPr lang="en-US" sz="2000" dirty="0" smtClean="0">
                <a:solidFill>
                  <a:srgbClr val="FF0000"/>
                </a:solidFill>
              </a:rPr>
              <a:t>   Wireless model</a:t>
            </a:r>
          </a:p>
          <a:p>
            <a:pPr algn="l"/>
            <a:endParaRPr lang="en-US" sz="2000" dirty="0"/>
          </a:p>
          <a:p>
            <a:pPr algn="l">
              <a:buFontTx/>
              <a:buNone/>
            </a:pPr>
            <a:r>
              <a:rPr lang="en-US" sz="2000" dirty="0"/>
              <a:t> </a:t>
            </a:r>
          </a:p>
        </p:txBody>
      </p:sp>
      <p:cxnSp>
        <p:nvCxnSpPr>
          <p:cNvPr id="79" name="Straight Arrow Connector 78"/>
          <p:cNvCxnSpPr>
            <a:cxnSpLocks noChangeShapeType="1"/>
          </p:cNvCxnSpPr>
          <p:nvPr/>
        </p:nvCxnSpPr>
        <p:spPr bwMode="auto">
          <a:xfrm flipV="1">
            <a:off x="3968151" y="4485736"/>
            <a:ext cx="1397479" cy="189782"/>
          </a:xfrm>
          <a:prstGeom prst="straightConnector1">
            <a:avLst/>
          </a:prstGeom>
          <a:noFill/>
          <a:ln w="19050" algn="ctr">
            <a:solidFill>
              <a:schemeClr val="tx1"/>
            </a:solidFill>
            <a:round/>
            <a:headEnd/>
            <a:tailEnd type="arrow" w="med" len="med"/>
          </a:ln>
        </p:spPr>
      </p:cxnSp>
      <p:sp>
        <p:nvSpPr>
          <p:cNvPr id="80" name="TextBox 79"/>
          <p:cNvSpPr txBox="1">
            <a:spLocks noChangeArrowheads="1"/>
          </p:cNvSpPr>
          <p:nvPr/>
        </p:nvSpPr>
        <p:spPr bwMode="auto">
          <a:xfrm>
            <a:off x="5703888" y="4103688"/>
            <a:ext cx="3440112" cy="707886"/>
          </a:xfrm>
          <a:prstGeom prst="rect">
            <a:avLst/>
          </a:prstGeom>
          <a:noFill/>
          <a:ln w="9525">
            <a:noFill/>
            <a:miter lim="800000"/>
            <a:headEnd/>
            <a:tailEnd/>
          </a:ln>
        </p:spPr>
        <p:txBody>
          <a:bodyPr>
            <a:spAutoFit/>
          </a:bodyPr>
          <a:lstStyle/>
          <a:p>
            <a:pPr algn="l">
              <a:buFontTx/>
              <a:buNone/>
            </a:pPr>
            <a:r>
              <a:rPr lang="en-US" sz="2000" dirty="0" smtClean="0"/>
              <a:t>Only simple functions</a:t>
            </a:r>
            <a:endParaRPr lang="en-US" sz="2000" dirty="0"/>
          </a:p>
          <a:p>
            <a:pPr algn="l">
              <a:buFontTx/>
              <a:buNone/>
            </a:pPr>
            <a:r>
              <a:rPr lang="en-US" sz="2000" dirty="0"/>
              <a:t>(max, min, </a:t>
            </a:r>
            <a:r>
              <a:rPr lang="en-US" sz="2000" dirty="0" err="1" smtClean="0"/>
              <a:t>avg</a:t>
            </a:r>
            <a:r>
              <a:rPr lang="en-US" sz="2000" dirty="0" smtClean="0"/>
              <a:t>,…) </a:t>
            </a:r>
            <a:endParaRPr lang="en-US" sz="2000" dirty="0"/>
          </a:p>
        </p:txBody>
      </p:sp>
      <p:sp>
        <p:nvSpPr>
          <p:cNvPr id="83" name="Left Brace 82"/>
          <p:cNvSpPr>
            <a:spLocks/>
          </p:cNvSpPr>
          <p:nvPr/>
        </p:nvSpPr>
        <p:spPr bwMode="auto">
          <a:xfrm>
            <a:off x="5464175" y="4060826"/>
            <a:ext cx="369888" cy="813100"/>
          </a:xfrm>
          <a:prstGeom prst="leftBrace">
            <a:avLst>
              <a:gd name="adj1" fmla="val 34806"/>
              <a:gd name="adj2" fmla="val 50000"/>
            </a:avLst>
          </a:prstGeom>
          <a:noFill/>
          <a:ln w="19050" algn="ctr">
            <a:solidFill>
              <a:schemeClr val="tx1"/>
            </a:solidFill>
            <a:round/>
            <a:headEnd/>
            <a:tailEnd/>
          </a:ln>
        </p:spPr>
        <p:txBody>
          <a:bodyPr wrap="none" anchor="ctr"/>
          <a:lstStyle/>
          <a:p>
            <a:pPr marL="381000" indent="-381000"/>
            <a:endParaRPr lang="en-US"/>
          </a:p>
        </p:txBody>
      </p:sp>
      <p:sp>
        <p:nvSpPr>
          <p:cNvPr id="91" name="TextBox 90"/>
          <p:cNvSpPr txBox="1">
            <a:spLocks noChangeArrowheads="1"/>
          </p:cNvSpPr>
          <p:nvPr/>
        </p:nvSpPr>
        <p:spPr bwMode="auto">
          <a:xfrm>
            <a:off x="5780088" y="4962815"/>
            <a:ext cx="2906712" cy="400110"/>
          </a:xfrm>
          <a:prstGeom prst="rect">
            <a:avLst/>
          </a:prstGeom>
          <a:noFill/>
          <a:ln w="9525">
            <a:noFill/>
            <a:miter lim="800000"/>
            <a:headEnd/>
            <a:tailEnd/>
          </a:ln>
        </p:spPr>
        <p:txBody>
          <a:bodyPr>
            <a:spAutoFit/>
          </a:bodyPr>
          <a:lstStyle/>
          <a:p>
            <a:pPr algn="l">
              <a:buFontTx/>
              <a:buNone/>
            </a:pPr>
            <a:r>
              <a:rPr lang="en-US" sz="2000" dirty="0" smtClean="0"/>
              <a:t>No network coding</a:t>
            </a:r>
            <a:endParaRPr lang="en-US" sz="2000" dirty="0"/>
          </a:p>
        </p:txBody>
      </p:sp>
      <p:sp>
        <p:nvSpPr>
          <p:cNvPr id="97" name="Left Brace 96"/>
          <p:cNvSpPr>
            <a:spLocks/>
          </p:cNvSpPr>
          <p:nvPr/>
        </p:nvSpPr>
        <p:spPr bwMode="auto">
          <a:xfrm>
            <a:off x="5453063" y="4973927"/>
            <a:ext cx="371475" cy="357217"/>
          </a:xfrm>
          <a:prstGeom prst="leftBrace">
            <a:avLst>
              <a:gd name="adj1" fmla="val 34720"/>
              <a:gd name="adj2" fmla="val 50000"/>
            </a:avLst>
          </a:prstGeom>
          <a:noFill/>
          <a:ln w="19050" algn="ctr">
            <a:solidFill>
              <a:schemeClr val="tx1"/>
            </a:solidFill>
            <a:round/>
            <a:headEnd/>
            <a:tailEnd/>
          </a:ln>
        </p:spPr>
        <p:txBody>
          <a:bodyPr wrap="none" anchor="ctr"/>
          <a:lstStyle/>
          <a:p>
            <a:pPr marL="381000" indent="-38100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0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0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0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0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1">
                                            <p:txEl>
                                              <p:pRg st="3" end="3"/>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9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9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animBg="1"/>
      <p:bldP spid="100" grpId="0" animBg="1"/>
      <p:bldP spid="71" grpId="0" build="allAtOnce"/>
      <p:bldP spid="80" grpId="0"/>
      <p:bldP spid="83" grpId="0" animBg="1"/>
      <p:bldP spid="91" grpId="0"/>
      <p:bldP spid="9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smtClean="0"/>
              <a:t>Practical relevance?</a:t>
            </a:r>
          </a:p>
        </p:txBody>
      </p:sp>
      <p:sp>
        <p:nvSpPr>
          <p:cNvPr id="36" name="Content Placeholder 35"/>
          <p:cNvSpPr>
            <a:spLocks noGrp="1"/>
          </p:cNvSpPr>
          <p:nvPr>
            <p:ph idx="1"/>
          </p:nvPr>
        </p:nvSpPr>
        <p:spPr/>
        <p:txBody>
          <a:bodyPr/>
          <a:lstStyle/>
          <a:p>
            <a:endParaRPr lang="en-US" dirty="0" smtClean="0"/>
          </a:p>
          <a:p>
            <a:r>
              <a:rPr lang="en-US" dirty="0" smtClean="0"/>
              <a:t>Efficient data gathering!</a:t>
            </a:r>
          </a:p>
          <a:p>
            <a:r>
              <a:rPr lang="en-US" dirty="0" smtClean="0"/>
              <a:t>Efficient </a:t>
            </a:r>
            <a:r>
              <a:rPr lang="en-US" dirty="0" smtClean="0">
                <a:solidFill>
                  <a:srgbClr val="FF0000"/>
                </a:solidFill>
              </a:rPr>
              <a:t>MAC</a:t>
            </a:r>
            <a:r>
              <a:rPr lang="en-US" dirty="0" smtClean="0"/>
              <a:t> layer!</a:t>
            </a:r>
          </a:p>
          <a:p>
            <a:endParaRPr lang="en-US" dirty="0" smtClean="0"/>
          </a:p>
          <a:p>
            <a:r>
              <a:rPr lang="en-US" dirty="0" smtClean="0"/>
              <a:t>This (and related) problem is studied theoretically:</a:t>
            </a:r>
          </a:p>
          <a:p>
            <a:endParaRPr lang="en-US" dirty="0"/>
          </a:p>
        </p:txBody>
      </p:sp>
      <p:sp>
        <p:nvSpPr>
          <p:cNvPr id="18436" name="Rounded Rectangle 4"/>
          <p:cNvSpPr>
            <a:spLocks noChangeArrowheads="1"/>
          </p:cNvSpPr>
          <p:nvPr/>
        </p:nvSpPr>
        <p:spPr bwMode="auto">
          <a:xfrm>
            <a:off x="734728" y="2961368"/>
            <a:ext cx="4125913" cy="838200"/>
          </a:xfrm>
          <a:prstGeom prst="roundRect">
            <a:avLst>
              <a:gd name="adj" fmla="val 16667"/>
            </a:avLst>
          </a:prstGeom>
          <a:solidFill>
            <a:srgbClr val="FFC000"/>
          </a:solidFill>
          <a:ln w="9525" algn="ctr">
            <a:solidFill>
              <a:schemeClr val="tx1"/>
            </a:solidFill>
            <a:round/>
            <a:headEnd/>
            <a:tailEnd/>
          </a:ln>
        </p:spPr>
        <p:txBody>
          <a:bodyPr wrap="none" anchor="ctr"/>
          <a:lstStyle/>
          <a:p>
            <a:pPr marL="381000" indent="-381000">
              <a:buFontTx/>
              <a:buNone/>
            </a:pPr>
            <a:r>
              <a:rPr lang="en-US" sz="2000" i="1"/>
              <a:t>The Capacity of Wireless Networks</a:t>
            </a:r>
          </a:p>
          <a:p>
            <a:pPr marL="381000" indent="-381000">
              <a:buFontTx/>
              <a:buNone/>
            </a:pPr>
            <a:r>
              <a:rPr lang="en-US" sz="2000"/>
              <a:t>Gupta, Kumar, 2000</a:t>
            </a:r>
          </a:p>
        </p:txBody>
      </p:sp>
      <p:sp>
        <p:nvSpPr>
          <p:cNvPr id="7" name="Freeform 6"/>
          <p:cNvSpPr>
            <a:spLocks noChangeArrowheads="1"/>
          </p:cNvSpPr>
          <p:nvPr/>
        </p:nvSpPr>
        <p:spPr bwMode="auto">
          <a:xfrm>
            <a:off x="745841" y="2994706"/>
            <a:ext cx="7794625" cy="3319462"/>
          </a:xfrm>
          <a:custGeom>
            <a:avLst/>
            <a:gdLst>
              <a:gd name="T0" fmla="*/ 0 w 7794171"/>
              <a:gd name="T1" fmla="*/ 1109890 h 3320143"/>
              <a:gd name="T2" fmla="*/ 21773 w 7794171"/>
              <a:gd name="T3" fmla="*/ 3318782 h 3320143"/>
              <a:gd name="T4" fmla="*/ 7795081 w 7794171"/>
              <a:gd name="T5" fmla="*/ 3318782 h 3320143"/>
              <a:gd name="T6" fmla="*/ 7773312 w 7794171"/>
              <a:gd name="T7" fmla="*/ 0 h 3320143"/>
              <a:gd name="T8" fmla="*/ 4539871 w 7794171"/>
              <a:gd name="T9" fmla="*/ 0 h 3320143"/>
              <a:gd name="T10" fmla="*/ 4561648 w 7794171"/>
              <a:gd name="T11" fmla="*/ 1088126 h 3320143"/>
              <a:gd name="T12" fmla="*/ 0 w 7794171"/>
              <a:gd name="T13" fmla="*/ 1109890 h 3320143"/>
              <a:gd name="T14" fmla="*/ 0 60000 65536"/>
              <a:gd name="T15" fmla="*/ 0 60000 65536"/>
              <a:gd name="T16" fmla="*/ 0 60000 65536"/>
              <a:gd name="T17" fmla="*/ 0 60000 65536"/>
              <a:gd name="T18" fmla="*/ 0 60000 65536"/>
              <a:gd name="T19" fmla="*/ 0 60000 65536"/>
              <a:gd name="T20" fmla="*/ 0 60000 65536"/>
              <a:gd name="T21" fmla="*/ 0 w 7794171"/>
              <a:gd name="T22" fmla="*/ 0 h 3320143"/>
              <a:gd name="T23" fmla="*/ 7794171 w 7794171"/>
              <a:gd name="T24" fmla="*/ 3320143 h 3320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94171" h="3320143">
                <a:moveTo>
                  <a:pt x="0" y="1110343"/>
                </a:moveTo>
                <a:lnTo>
                  <a:pt x="21771" y="3320143"/>
                </a:lnTo>
                <a:lnTo>
                  <a:pt x="7794171" y="3320143"/>
                </a:lnTo>
                <a:lnTo>
                  <a:pt x="7772400" y="0"/>
                </a:lnTo>
                <a:lnTo>
                  <a:pt x="4539343" y="0"/>
                </a:lnTo>
                <a:lnTo>
                  <a:pt x="4561114" y="1088571"/>
                </a:lnTo>
                <a:lnTo>
                  <a:pt x="0" y="1110343"/>
                </a:lnTo>
                <a:close/>
              </a:path>
            </a:pathLst>
          </a:custGeom>
          <a:solidFill>
            <a:srgbClr val="FFCC99"/>
          </a:solidFill>
          <a:ln w="9525" algn="ctr">
            <a:solidFill>
              <a:schemeClr val="tx1"/>
            </a:solidFill>
            <a:round/>
            <a:headEnd/>
            <a:tailEnd/>
          </a:ln>
        </p:spPr>
        <p:txBody>
          <a:bodyPr wrap="none" anchor="ctr"/>
          <a:lstStyle/>
          <a:p>
            <a:pPr marL="381000" indent="-381000"/>
            <a:endParaRPr lang="en-US"/>
          </a:p>
        </p:txBody>
      </p:sp>
      <p:sp>
        <p:nvSpPr>
          <p:cNvPr id="8" name="Right Arrow 7"/>
          <p:cNvSpPr>
            <a:spLocks noChangeArrowheads="1"/>
          </p:cNvSpPr>
          <p:nvPr/>
        </p:nvSpPr>
        <p:spPr bwMode="auto">
          <a:xfrm>
            <a:off x="4860641" y="3135993"/>
            <a:ext cx="468312" cy="488950"/>
          </a:xfrm>
          <a:prstGeom prst="rightArrow">
            <a:avLst>
              <a:gd name="adj1" fmla="val 50000"/>
              <a:gd name="adj2" fmla="val 50000"/>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9" name="Right Arrow 8"/>
          <p:cNvSpPr>
            <a:spLocks noChangeArrowheads="1"/>
          </p:cNvSpPr>
          <p:nvPr/>
        </p:nvSpPr>
        <p:spPr bwMode="auto">
          <a:xfrm rot="5400000">
            <a:off x="3967671" y="3713050"/>
            <a:ext cx="468313" cy="488950"/>
          </a:xfrm>
          <a:prstGeom prst="rightArrow">
            <a:avLst>
              <a:gd name="adj1" fmla="val 50000"/>
              <a:gd name="adj2" fmla="val 50000"/>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11" name="Right Arrow 10"/>
          <p:cNvSpPr>
            <a:spLocks noChangeArrowheads="1"/>
          </p:cNvSpPr>
          <p:nvPr/>
        </p:nvSpPr>
        <p:spPr bwMode="auto">
          <a:xfrm rot="5400000">
            <a:off x="2498440" y="3734481"/>
            <a:ext cx="468313" cy="490538"/>
          </a:xfrm>
          <a:prstGeom prst="rightArrow">
            <a:avLst>
              <a:gd name="adj1" fmla="val 50000"/>
              <a:gd name="adj2" fmla="val 50000"/>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12" name="Right Arrow 11"/>
          <p:cNvSpPr>
            <a:spLocks noChangeArrowheads="1"/>
          </p:cNvSpPr>
          <p:nvPr/>
        </p:nvSpPr>
        <p:spPr bwMode="auto">
          <a:xfrm rot="5400000">
            <a:off x="941103" y="3734481"/>
            <a:ext cx="468313" cy="490537"/>
          </a:xfrm>
          <a:prstGeom prst="rightArrow">
            <a:avLst>
              <a:gd name="adj1" fmla="val 50000"/>
              <a:gd name="adj2" fmla="val 50000"/>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13" name="TextBox 12"/>
          <p:cNvSpPr txBox="1">
            <a:spLocks noChangeArrowheads="1"/>
          </p:cNvSpPr>
          <p:nvPr/>
        </p:nvSpPr>
        <p:spPr bwMode="auto">
          <a:xfrm>
            <a:off x="799816" y="4474256"/>
            <a:ext cx="1912937" cy="338137"/>
          </a:xfrm>
          <a:prstGeom prst="rect">
            <a:avLst/>
          </a:prstGeom>
          <a:noFill/>
          <a:ln w="9525">
            <a:noFill/>
            <a:miter lim="800000"/>
            <a:headEnd/>
            <a:tailEnd/>
          </a:ln>
        </p:spPr>
        <p:txBody>
          <a:bodyPr wrap="none">
            <a:spAutoFit/>
          </a:bodyPr>
          <a:lstStyle/>
          <a:p>
            <a:pPr>
              <a:buFontTx/>
              <a:buNone/>
            </a:pPr>
            <a:r>
              <a:rPr lang="en-US" sz="1600"/>
              <a:t>[Toumpis, TWC’03]</a:t>
            </a:r>
          </a:p>
        </p:txBody>
      </p:sp>
      <p:sp>
        <p:nvSpPr>
          <p:cNvPr id="18" name="TextBox 17"/>
          <p:cNvSpPr txBox="1">
            <a:spLocks noChangeArrowheads="1"/>
          </p:cNvSpPr>
          <p:nvPr/>
        </p:nvSpPr>
        <p:spPr bwMode="auto">
          <a:xfrm>
            <a:off x="1115728" y="5258481"/>
            <a:ext cx="2297113" cy="338137"/>
          </a:xfrm>
          <a:prstGeom prst="rect">
            <a:avLst/>
          </a:prstGeom>
          <a:noFill/>
          <a:ln w="9525">
            <a:noFill/>
            <a:miter lim="800000"/>
            <a:headEnd/>
            <a:tailEnd/>
          </a:ln>
        </p:spPr>
        <p:txBody>
          <a:bodyPr wrap="none">
            <a:spAutoFit/>
          </a:bodyPr>
          <a:lstStyle/>
          <a:p>
            <a:pPr>
              <a:buFontTx/>
              <a:buNone/>
            </a:pPr>
            <a:r>
              <a:rPr lang="en-US" sz="1600"/>
              <a:t>[Li et al, MOBICOM’01]</a:t>
            </a:r>
          </a:p>
        </p:txBody>
      </p:sp>
      <p:sp>
        <p:nvSpPr>
          <p:cNvPr id="19" name="TextBox 18"/>
          <p:cNvSpPr txBox="1">
            <a:spLocks noChangeArrowheads="1"/>
          </p:cNvSpPr>
          <p:nvPr/>
        </p:nvSpPr>
        <p:spPr bwMode="auto">
          <a:xfrm>
            <a:off x="5013041" y="4855256"/>
            <a:ext cx="2833687" cy="338137"/>
          </a:xfrm>
          <a:prstGeom prst="rect">
            <a:avLst/>
          </a:prstGeom>
          <a:noFill/>
          <a:ln w="9525">
            <a:noFill/>
            <a:miter lim="800000"/>
            <a:headEnd/>
            <a:tailEnd/>
          </a:ln>
        </p:spPr>
        <p:txBody>
          <a:bodyPr wrap="none">
            <a:spAutoFit/>
          </a:bodyPr>
          <a:lstStyle/>
          <a:p>
            <a:pPr>
              <a:buFontTx/>
              <a:buNone/>
            </a:pPr>
            <a:r>
              <a:rPr lang="en-US" sz="1600"/>
              <a:t>[Gastpar et al, INFOCOM’02]</a:t>
            </a:r>
          </a:p>
        </p:txBody>
      </p:sp>
      <p:sp>
        <p:nvSpPr>
          <p:cNvPr id="20" name="TextBox 19"/>
          <p:cNvSpPr txBox="1">
            <a:spLocks noChangeArrowheads="1"/>
          </p:cNvSpPr>
          <p:nvPr/>
        </p:nvSpPr>
        <p:spPr bwMode="auto">
          <a:xfrm>
            <a:off x="2803241" y="4452031"/>
            <a:ext cx="2708275" cy="339725"/>
          </a:xfrm>
          <a:prstGeom prst="rect">
            <a:avLst/>
          </a:prstGeom>
          <a:noFill/>
          <a:ln w="9525">
            <a:noFill/>
            <a:miter lim="800000"/>
            <a:headEnd/>
            <a:tailEnd/>
          </a:ln>
        </p:spPr>
        <p:txBody>
          <a:bodyPr wrap="none">
            <a:spAutoFit/>
          </a:bodyPr>
          <a:lstStyle/>
          <a:p>
            <a:pPr>
              <a:buFontTx/>
              <a:buNone/>
            </a:pPr>
            <a:r>
              <a:rPr lang="en-US" sz="1600"/>
              <a:t>[Gamal et al, INFOCOM’04]</a:t>
            </a:r>
          </a:p>
        </p:txBody>
      </p:sp>
      <p:sp>
        <p:nvSpPr>
          <p:cNvPr id="21" name="TextBox 20"/>
          <p:cNvSpPr txBox="1">
            <a:spLocks noChangeArrowheads="1"/>
          </p:cNvSpPr>
          <p:nvPr/>
        </p:nvSpPr>
        <p:spPr bwMode="auto">
          <a:xfrm>
            <a:off x="2019016" y="4147231"/>
            <a:ext cx="2376487" cy="339725"/>
          </a:xfrm>
          <a:prstGeom prst="rect">
            <a:avLst/>
          </a:prstGeom>
          <a:noFill/>
          <a:ln w="9525">
            <a:noFill/>
            <a:miter lim="800000"/>
            <a:headEnd/>
            <a:tailEnd/>
          </a:ln>
        </p:spPr>
        <p:txBody>
          <a:bodyPr wrap="none">
            <a:spAutoFit/>
          </a:bodyPr>
          <a:lstStyle/>
          <a:p>
            <a:pPr>
              <a:buFontTx/>
              <a:buNone/>
            </a:pPr>
            <a:r>
              <a:rPr lang="en-US" sz="1600"/>
              <a:t>[Liu et al, INFOCOM’03]</a:t>
            </a:r>
          </a:p>
        </p:txBody>
      </p:sp>
      <p:sp>
        <p:nvSpPr>
          <p:cNvPr id="22" name="TextBox 21"/>
          <p:cNvSpPr txBox="1">
            <a:spLocks noChangeArrowheads="1"/>
          </p:cNvSpPr>
          <p:nvPr/>
        </p:nvSpPr>
        <p:spPr bwMode="auto">
          <a:xfrm>
            <a:off x="1801528" y="5574393"/>
            <a:ext cx="2728913" cy="338138"/>
          </a:xfrm>
          <a:prstGeom prst="rect">
            <a:avLst/>
          </a:prstGeom>
          <a:noFill/>
          <a:ln w="9525">
            <a:noFill/>
            <a:miter lim="800000"/>
            <a:headEnd/>
            <a:tailEnd/>
          </a:ln>
        </p:spPr>
        <p:txBody>
          <a:bodyPr wrap="none">
            <a:spAutoFit/>
          </a:bodyPr>
          <a:lstStyle/>
          <a:p>
            <a:pPr>
              <a:buFontTx/>
              <a:buNone/>
            </a:pPr>
            <a:r>
              <a:rPr lang="en-US" sz="1600"/>
              <a:t>[Bansal et al, INFOCOM’03]</a:t>
            </a:r>
          </a:p>
        </p:txBody>
      </p:sp>
      <p:sp>
        <p:nvSpPr>
          <p:cNvPr id="23" name="TextBox 22"/>
          <p:cNvSpPr txBox="1">
            <a:spLocks noChangeArrowheads="1"/>
          </p:cNvSpPr>
          <p:nvPr/>
        </p:nvSpPr>
        <p:spPr bwMode="auto">
          <a:xfrm>
            <a:off x="1158591" y="5922056"/>
            <a:ext cx="2289175" cy="338137"/>
          </a:xfrm>
          <a:prstGeom prst="rect">
            <a:avLst/>
          </a:prstGeom>
          <a:noFill/>
          <a:ln w="9525">
            <a:noFill/>
            <a:miter lim="800000"/>
            <a:headEnd/>
            <a:tailEnd/>
          </a:ln>
        </p:spPr>
        <p:txBody>
          <a:bodyPr wrap="none">
            <a:spAutoFit/>
          </a:bodyPr>
          <a:lstStyle/>
          <a:p>
            <a:pPr>
              <a:buFontTx/>
              <a:buNone/>
            </a:pPr>
            <a:r>
              <a:rPr lang="en-US" sz="1600"/>
              <a:t>[Yi et al, MOBIHOC’03]</a:t>
            </a:r>
          </a:p>
        </p:txBody>
      </p:sp>
      <p:sp>
        <p:nvSpPr>
          <p:cNvPr id="24" name="TextBox 23"/>
          <p:cNvSpPr txBox="1">
            <a:spLocks noChangeArrowheads="1"/>
          </p:cNvSpPr>
          <p:nvPr/>
        </p:nvSpPr>
        <p:spPr bwMode="auto">
          <a:xfrm>
            <a:off x="3663666" y="5236256"/>
            <a:ext cx="2066925" cy="338137"/>
          </a:xfrm>
          <a:prstGeom prst="rect">
            <a:avLst/>
          </a:prstGeom>
          <a:noFill/>
          <a:ln w="9525">
            <a:noFill/>
            <a:miter lim="800000"/>
            <a:headEnd/>
            <a:tailEnd/>
          </a:ln>
        </p:spPr>
        <p:txBody>
          <a:bodyPr wrap="none">
            <a:spAutoFit/>
          </a:bodyPr>
          <a:lstStyle/>
          <a:p>
            <a:pPr>
              <a:buFontTx/>
              <a:buNone/>
            </a:pPr>
            <a:r>
              <a:rPr lang="en-US" sz="1600"/>
              <a:t>[Mitra et al, IPSN’04]</a:t>
            </a:r>
          </a:p>
        </p:txBody>
      </p:sp>
      <p:sp>
        <p:nvSpPr>
          <p:cNvPr id="25" name="TextBox 24"/>
          <p:cNvSpPr txBox="1">
            <a:spLocks noChangeArrowheads="1"/>
          </p:cNvSpPr>
          <p:nvPr/>
        </p:nvSpPr>
        <p:spPr bwMode="auto">
          <a:xfrm>
            <a:off x="5349591" y="3059793"/>
            <a:ext cx="2578100" cy="338138"/>
          </a:xfrm>
          <a:prstGeom prst="rect">
            <a:avLst/>
          </a:prstGeom>
          <a:noFill/>
          <a:ln w="9525">
            <a:noFill/>
            <a:miter lim="800000"/>
            <a:headEnd/>
            <a:tailEnd/>
          </a:ln>
        </p:spPr>
        <p:txBody>
          <a:bodyPr wrap="none">
            <a:spAutoFit/>
          </a:bodyPr>
          <a:lstStyle/>
          <a:p>
            <a:pPr>
              <a:buFontTx/>
              <a:buNone/>
            </a:pPr>
            <a:r>
              <a:rPr lang="en-US" sz="1600"/>
              <a:t>[Arpacioglu et al, IPSN’04]</a:t>
            </a:r>
          </a:p>
        </p:txBody>
      </p:sp>
      <p:sp>
        <p:nvSpPr>
          <p:cNvPr id="26" name="TextBox 25"/>
          <p:cNvSpPr txBox="1">
            <a:spLocks noChangeArrowheads="1"/>
          </p:cNvSpPr>
          <p:nvPr/>
        </p:nvSpPr>
        <p:spPr bwMode="auto">
          <a:xfrm>
            <a:off x="6102066" y="3407456"/>
            <a:ext cx="2384425" cy="338137"/>
          </a:xfrm>
          <a:prstGeom prst="rect">
            <a:avLst/>
          </a:prstGeom>
          <a:noFill/>
          <a:ln w="9525">
            <a:noFill/>
            <a:miter lim="800000"/>
            <a:headEnd/>
            <a:tailEnd/>
          </a:ln>
        </p:spPr>
        <p:txBody>
          <a:bodyPr wrap="none">
            <a:spAutoFit/>
          </a:bodyPr>
          <a:lstStyle/>
          <a:p>
            <a:pPr>
              <a:buFontTx/>
              <a:buNone/>
            </a:pPr>
            <a:r>
              <a:rPr lang="en-US" sz="1600"/>
              <a:t>[Giridhar et al, JSAC’05]</a:t>
            </a:r>
          </a:p>
        </p:txBody>
      </p:sp>
      <p:sp>
        <p:nvSpPr>
          <p:cNvPr id="27" name="TextBox 26"/>
          <p:cNvSpPr txBox="1">
            <a:spLocks noChangeArrowheads="1"/>
          </p:cNvSpPr>
          <p:nvPr/>
        </p:nvSpPr>
        <p:spPr bwMode="auto">
          <a:xfrm>
            <a:off x="5394041" y="3799568"/>
            <a:ext cx="2784475" cy="338138"/>
          </a:xfrm>
          <a:prstGeom prst="rect">
            <a:avLst/>
          </a:prstGeom>
          <a:noFill/>
          <a:ln w="9525">
            <a:noFill/>
            <a:miter lim="800000"/>
            <a:headEnd/>
            <a:tailEnd/>
          </a:ln>
        </p:spPr>
        <p:txBody>
          <a:bodyPr wrap="none">
            <a:spAutoFit/>
          </a:bodyPr>
          <a:lstStyle/>
          <a:p>
            <a:pPr>
              <a:buFontTx/>
              <a:buNone/>
            </a:pPr>
            <a:r>
              <a:rPr lang="en-US" sz="1600"/>
              <a:t>[Barrenechea et al, IPSN’04]</a:t>
            </a:r>
          </a:p>
        </p:txBody>
      </p:sp>
      <p:sp>
        <p:nvSpPr>
          <p:cNvPr id="28" name="TextBox 27"/>
          <p:cNvSpPr txBox="1">
            <a:spLocks noChangeArrowheads="1"/>
          </p:cNvSpPr>
          <p:nvPr/>
        </p:nvSpPr>
        <p:spPr bwMode="auto">
          <a:xfrm>
            <a:off x="4849528" y="4115481"/>
            <a:ext cx="3322638" cy="338137"/>
          </a:xfrm>
          <a:prstGeom prst="rect">
            <a:avLst/>
          </a:prstGeom>
          <a:noFill/>
          <a:ln w="9525">
            <a:noFill/>
            <a:miter lim="800000"/>
            <a:headEnd/>
            <a:tailEnd/>
          </a:ln>
        </p:spPr>
        <p:txBody>
          <a:bodyPr wrap="none">
            <a:spAutoFit/>
          </a:bodyPr>
          <a:lstStyle/>
          <a:p>
            <a:pPr>
              <a:buFontTx/>
              <a:buNone/>
            </a:pPr>
            <a:r>
              <a:rPr lang="en-US" sz="1600"/>
              <a:t>[Grossglauser et al, INFOCOM’01]</a:t>
            </a:r>
          </a:p>
        </p:txBody>
      </p:sp>
      <p:sp>
        <p:nvSpPr>
          <p:cNvPr id="29" name="TextBox 28"/>
          <p:cNvSpPr txBox="1">
            <a:spLocks noChangeArrowheads="1"/>
          </p:cNvSpPr>
          <p:nvPr/>
        </p:nvSpPr>
        <p:spPr bwMode="auto">
          <a:xfrm>
            <a:off x="5513103" y="4539343"/>
            <a:ext cx="3005138" cy="339725"/>
          </a:xfrm>
          <a:prstGeom prst="rect">
            <a:avLst/>
          </a:prstGeom>
          <a:noFill/>
          <a:ln w="9525">
            <a:noFill/>
            <a:miter lim="800000"/>
            <a:headEnd/>
            <a:tailEnd/>
          </a:ln>
        </p:spPr>
        <p:txBody>
          <a:bodyPr wrap="none">
            <a:spAutoFit/>
          </a:bodyPr>
          <a:lstStyle/>
          <a:p>
            <a:pPr>
              <a:buFontTx/>
              <a:buNone/>
            </a:pPr>
            <a:r>
              <a:rPr lang="en-US" sz="1600"/>
              <a:t>[Kyasanur et al, MOBICOM’05]</a:t>
            </a:r>
          </a:p>
        </p:txBody>
      </p:sp>
      <p:sp>
        <p:nvSpPr>
          <p:cNvPr id="30" name="TextBox 29"/>
          <p:cNvSpPr txBox="1">
            <a:spLocks noChangeArrowheads="1"/>
          </p:cNvSpPr>
          <p:nvPr/>
        </p:nvSpPr>
        <p:spPr bwMode="auto">
          <a:xfrm>
            <a:off x="1398303" y="4844143"/>
            <a:ext cx="2992438" cy="339725"/>
          </a:xfrm>
          <a:prstGeom prst="rect">
            <a:avLst/>
          </a:prstGeom>
          <a:noFill/>
          <a:ln w="9525">
            <a:noFill/>
            <a:miter lim="800000"/>
            <a:headEnd/>
            <a:tailEnd/>
          </a:ln>
        </p:spPr>
        <p:txBody>
          <a:bodyPr wrap="none">
            <a:spAutoFit/>
          </a:bodyPr>
          <a:lstStyle/>
          <a:p>
            <a:pPr>
              <a:buFontTx/>
              <a:buNone/>
            </a:pPr>
            <a:r>
              <a:rPr lang="en-US" sz="1600"/>
              <a:t>[Kodialam et al, MOBICOM’05]</a:t>
            </a:r>
          </a:p>
        </p:txBody>
      </p:sp>
      <p:sp>
        <p:nvSpPr>
          <p:cNvPr id="31" name="TextBox 30"/>
          <p:cNvSpPr txBox="1">
            <a:spLocks noChangeArrowheads="1"/>
          </p:cNvSpPr>
          <p:nvPr/>
        </p:nvSpPr>
        <p:spPr bwMode="auto">
          <a:xfrm>
            <a:off x="3596991" y="5922056"/>
            <a:ext cx="3128962" cy="338137"/>
          </a:xfrm>
          <a:prstGeom prst="rect">
            <a:avLst/>
          </a:prstGeom>
          <a:noFill/>
          <a:ln w="9525">
            <a:noFill/>
            <a:miter lim="800000"/>
            <a:headEnd/>
            <a:tailEnd/>
          </a:ln>
        </p:spPr>
        <p:txBody>
          <a:bodyPr wrap="none">
            <a:spAutoFit/>
          </a:bodyPr>
          <a:lstStyle/>
          <a:p>
            <a:pPr>
              <a:buFontTx/>
              <a:buNone/>
            </a:pPr>
            <a:r>
              <a:rPr lang="en-US" sz="1600"/>
              <a:t>[Perevalov et al, INFOCOM’03]</a:t>
            </a:r>
          </a:p>
        </p:txBody>
      </p:sp>
      <p:sp>
        <p:nvSpPr>
          <p:cNvPr id="32" name="TextBox 31"/>
          <p:cNvSpPr txBox="1">
            <a:spLocks noChangeArrowheads="1"/>
          </p:cNvSpPr>
          <p:nvPr/>
        </p:nvSpPr>
        <p:spPr bwMode="auto">
          <a:xfrm>
            <a:off x="4555841" y="5552168"/>
            <a:ext cx="2797175" cy="338138"/>
          </a:xfrm>
          <a:prstGeom prst="rect">
            <a:avLst/>
          </a:prstGeom>
          <a:noFill/>
          <a:ln w="9525">
            <a:noFill/>
            <a:miter lim="800000"/>
            <a:headEnd/>
            <a:tailEnd/>
          </a:ln>
        </p:spPr>
        <p:txBody>
          <a:bodyPr wrap="none">
            <a:spAutoFit/>
          </a:bodyPr>
          <a:lstStyle/>
          <a:p>
            <a:pPr>
              <a:buFontTx/>
              <a:buNone/>
            </a:pPr>
            <a:r>
              <a:rPr lang="en-US" sz="1600"/>
              <a:t>[Dousse et al, INFOCOM’04]</a:t>
            </a:r>
          </a:p>
        </p:txBody>
      </p:sp>
      <p:sp>
        <p:nvSpPr>
          <p:cNvPr id="33" name="TextBox 32"/>
          <p:cNvSpPr txBox="1">
            <a:spLocks noChangeArrowheads="1"/>
          </p:cNvSpPr>
          <p:nvPr/>
        </p:nvSpPr>
        <p:spPr bwMode="auto">
          <a:xfrm>
            <a:off x="5741703" y="5214031"/>
            <a:ext cx="2684463" cy="339725"/>
          </a:xfrm>
          <a:prstGeom prst="rect">
            <a:avLst/>
          </a:prstGeom>
          <a:noFill/>
          <a:ln w="9525">
            <a:noFill/>
            <a:miter lim="800000"/>
            <a:headEnd/>
            <a:tailEnd/>
          </a:ln>
        </p:spPr>
        <p:txBody>
          <a:bodyPr wrap="none">
            <a:spAutoFit/>
          </a:bodyPr>
          <a:lstStyle/>
          <a:p>
            <a:pPr>
              <a:buFontTx/>
              <a:buNone/>
            </a:pPr>
            <a:r>
              <a:rPr lang="en-US" sz="1600"/>
              <a:t>[Zhang et al, INFOCOM’05]</a:t>
            </a:r>
          </a:p>
        </p:txBody>
      </p:sp>
      <p:sp>
        <p:nvSpPr>
          <p:cNvPr id="34" name="TextBox 33"/>
          <p:cNvSpPr txBox="1">
            <a:spLocks noChangeArrowheads="1"/>
          </p:cNvSpPr>
          <p:nvPr/>
        </p:nvSpPr>
        <p:spPr bwMode="auto">
          <a:xfrm>
            <a:off x="7092666" y="5910943"/>
            <a:ext cx="685800" cy="339725"/>
          </a:xfrm>
          <a:prstGeom prst="rect">
            <a:avLst/>
          </a:prstGeom>
          <a:noFill/>
          <a:ln w="9525">
            <a:noFill/>
            <a:miter lim="800000"/>
            <a:headEnd/>
            <a:tailEnd/>
          </a:ln>
        </p:spPr>
        <p:txBody>
          <a:bodyPr wrap="none">
            <a:spAutoFit/>
          </a:bodyPr>
          <a:lstStyle/>
          <a:p>
            <a:pPr>
              <a:buFontTx/>
              <a:buNone/>
            </a:pPr>
            <a:r>
              <a:rPr lang="en-US" sz="1600"/>
              <a:t>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6"/>
                                        </p:tgtEl>
                                        <p:attrNameLst>
                                          <p:attrName>style.visibility</p:attrName>
                                        </p:attrNameLst>
                                      </p:cBhvr>
                                      <p:to>
                                        <p:strVal val="visible"/>
                                      </p:to>
                                    </p:set>
                                  </p:childTnLst>
                                </p:cTn>
                              </p:par>
                              <p:par>
                                <p:cTn id="11" presetID="2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linds(horizontal)">
                                      <p:cBhvr>
                                        <p:cTn id="56" dur="500"/>
                                        <p:tgtEl>
                                          <p:spTgt spid="27"/>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blinds(horizontal)">
                                      <p:cBhvr>
                                        <p:cTn id="59" dur="500"/>
                                        <p:tgtEl>
                                          <p:spTgt spid="2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linds(horizontal)">
                                      <p:cBhvr>
                                        <p:cTn id="65" dur="500"/>
                                        <p:tgtEl>
                                          <p:spTgt spid="31"/>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linds(horizontal)">
                                      <p:cBhvr>
                                        <p:cTn id="68" dur="500"/>
                                        <p:tgtEl>
                                          <p:spTgt spid="32"/>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blinds(horizontal)">
                                      <p:cBhvr>
                                        <p:cTn id="71" dur="500"/>
                                        <p:tgtEl>
                                          <p:spTgt spid="33"/>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blinds(horizontal)">
                                      <p:cBhvr>
                                        <p:cTn id="74" dur="500"/>
                                        <p:tgtEl>
                                          <p:spTgt spid="34"/>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blinds(horizontal)">
                                      <p:cBhvr>
                                        <p:cTn id="77" dur="500"/>
                                        <p:tgtEl>
                                          <p:spTgt spid="7"/>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blinds(horizontal)">
                                      <p:cBhvr>
                                        <p:cTn id="8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7" grpId="0" animBg="1"/>
      <p:bldP spid="8" grpId="0" animBg="1"/>
      <p:bldP spid="9" grpId="0" animBg="1"/>
      <p:bldP spid="11" grpId="0" animBg="1"/>
      <p:bldP spid="12" grpId="0" animBg="1"/>
      <p:bldP spid="13"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dirty="0" smtClean="0"/>
              <a:t>Network Topology?</a:t>
            </a:r>
          </a:p>
        </p:txBody>
      </p:sp>
      <p:sp>
        <p:nvSpPr>
          <p:cNvPr id="200706" name="Rectangle 3"/>
          <p:cNvSpPr>
            <a:spLocks noGrp="1" noChangeArrowheads="1"/>
          </p:cNvSpPr>
          <p:nvPr>
            <p:ph idx="1"/>
          </p:nvPr>
        </p:nvSpPr>
        <p:spPr/>
        <p:txBody>
          <a:bodyPr/>
          <a:lstStyle/>
          <a:p>
            <a:pPr marL="381000" indent="-381000" eaLnBrk="1" hangingPunct="1">
              <a:defRPr/>
            </a:pPr>
            <a:endParaRPr lang="de-CH" dirty="0" smtClean="0"/>
          </a:p>
          <a:p>
            <a:pPr marL="381000" indent="-381000" eaLnBrk="1" hangingPunct="1">
              <a:defRPr/>
            </a:pPr>
            <a:r>
              <a:rPr lang="de-CH" dirty="0" smtClean="0"/>
              <a:t>Almost all </a:t>
            </a:r>
            <a:r>
              <a:rPr lang="de-CH" dirty="0" err="1" smtClean="0"/>
              <a:t>capacity</a:t>
            </a:r>
            <a:r>
              <a:rPr lang="de-CH" dirty="0" smtClean="0"/>
              <a:t> </a:t>
            </a:r>
            <a:r>
              <a:rPr lang="de-CH" dirty="0" err="1" smtClean="0"/>
              <a:t>studies</a:t>
            </a:r>
            <a:r>
              <a:rPr lang="de-CH" dirty="0" smtClean="0"/>
              <a:t> so far </a:t>
            </a:r>
            <a:r>
              <a:rPr lang="de-CH" dirty="0" err="1" smtClean="0"/>
              <a:t>make</a:t>
            </a:r>
            <a:r>
              <a:rPr lang="de-CH" dirty="0" smtClean="0"/>
              <a:t> </a:t>
            </a:r>
            <a:r>
              <a:rPr lang="de-CH" dirty="0" err="1" smtClean="0"/>
              <a:t>very</a:t>
            </a:r>
            <a:r>
              <a:rPr lang="de-CH" dirty="0" smtClean="0"/>
              <a:t> </a:t>
            </a:r>
            <a:r>
              <a:rPr lang="de-CH" dirty="0" smtClean="0">
                <a:solidFill>
                  <a:srgbClr val="FF0000"/>
                </a:solidFill>
              </a:rPr>
              <a:t>strong </a:t>
            </a:r>
            <a:r>
              <a:rPr lang="de-CH" dirty="0" err="1" smtClean="0">
                <a:solidFill>
                  <a:srgbClr val="FF0000"/>
                </a:solidFill>
              </a:rPr>
              <a:t>assumptions</a:t>
            </a:r>
            <a:r>
              <a:rPr lang="de-CH" dirty="0" smtClean="0">
                <a:solidFill>
                  <a:srgbClr val="FF0000"/>
                </a:solidFill>
              </a:rPr>
              <a:t> </a:t>
            </a:r>
            <a:br>
              <a:rPr lang="de-CH" dirty="0" smtClean="0">
                <a:solidFill>
                  <a:srgbClr val="FF0000"/>
                </a:solidFill>
              </a:rPr>
            </a:br>
            <a:r>
              <a:rPr lang="de-CH" dirty="0" smtClean="0"/>
              <a:t>on </a:t>
            </a:r>
            <a:r>
              <a:rPr lang="de-CH" dirty="0" err="1" smtClean="0"/>
              <a:t>node</a:t>
            </a:r>
            <a:r>
              <a:rPr lang="de-CH" dirty="0" smtClean="0"/>
              <a:t> deployment, topologies</a:t>
            </a:r>
          </a:p>
          <a:p>
            <a:pPr marL="781050" lvl="1" indent="-381000" eaLnBrk="1" hangingPunct="1">
              <a:defRPr/>
            </a:pPr>
            <a:r>
              <a:rPr lang="de-CH" sz="2000" dirty="0" smtClean="0"/>
              <a:t>randomly, uniformly distributed nodes</a:t>
            </a:r>
          </a:p>
          <a:p>
            <a:pPr marL="781050" lvl="1" indent="-381000" eaLnBrk="1" hangingPunct="1">
              <a:defRPr/>
            </a:pPr>
            <a:r>
              <a:rPr lang="de-CH" sz="2000" dirty="0" smtClean="0"/>
              <a:t>nodes placed on a grid </a:t>
            </a:r>
          </a:p>
          <a:p>
            <a:pPr marL="781050" lvl="1" indent="-381000" eaLnBrk="1" hangingPunct="1">
              <a:defRPr/>
            </a:pPr>
            <a:r>
              <a:rPr lang="de-CH" sz="2000" dirty="0" smtClean="0"/>
              <a:t>etc.</a:t>
            </a:r>
          </a:p>
          <a:p>
            <a:pPr marL="990600" lvl="1" indent="-533400" eaLnBrk="1" hangingPunct="1">
              <a:defRPr/>
            </a:pPr>
            <a:endParaRPr lang="de-CH" sz="2000" dirty="0" smtClean="0"/>
          </a:p>
          <a:p>
            <a:pPr marL="381000" indent="-381000" eaLnBrk="1" hangingPunct="1">
              <a:buFontTx/>
              <a:buNone/>
              <a:defRPr/>
            </a:pPr>
            <a:endParaRPr lang="de-CH" dirty="0" smtClean="0">
              <a:sym typeface="Wingdings" pitchFamily="2" charset="2"/>
            </a:endParaRPr>
          </a:p>
          <a:p>
            <a:pPr marL="381000" indent="-381000" eaLnBrk="1" hangingPunct="1">
              <a:buFontTx/>
              <a:buNone/>
              <a:defRPr/>
            </a:pPr>
            <a:endParaRPr lang="de-CH" dirty="0" smtClean="0">
              <a:sym typeface="Wingdings" pitchFamily="2" charset="2"/>
            </a:endParaRPr>
          </a:p>
          <a:p>
            <a:pPr marL="381000" indent="-381000" eaLnBrk="1" hangingPunct="1">
              <a:buFontTx/>
              <a:buNone/>
              <a:defRPr/>
            </a:pPr>
            <a:endParaRPr lang="en-US" dirty="0" smtClean="0"/>
          </a:p>
        </p:txBody>
      </p:sp>
      <p:sp>
        <p:nvSpPr>
          <p:cNvPr id="24581" name="Rounded Rectangle 5"/>
          <p:cNvSpPr>
            <a:spLocks noChangeArrowheads="1"/>
          </p:cNvSpPr>
          <p:nvPr/>
        </p:nvSpPr>
        <p:spPr bwMode="auto">
          <a:xfrm rot="1358501">
            <a:off x="5680489" y="2137644"/>
            <a:ext cx="2994025" cy="719137"/>
          </a:xfrm>
          <a:prstGeom prst="roundRect">
            <a:avLst>
              <a:gd name="adj" fmla="val 16667"/>
            </a:avLst>
          </a:prstGeom>
          <a:solidFill>
            <a:srgbClr val="99FF33"/>
          </a:solidFill>
          <a:ln w="9525" algn="ctr">
            <a:solidFill>
              <a:schemeClr val="tx1"/>
            </a:solidFill>
            <a:round/>
            <a:headEnd/>
            <a:tailEnd/>
          </a:ln>
        </p:spPr>
        <p:txBody>
          <a:bodyPr wrap="none" anchor="ctr"/>
          <a:lstStyle/>
          <a:p>
            <a:pPr marL="381000" indent="-381000">
              <a:buFontTx/>
              <a:buNone/>
            </a:pPr>
            <a:r>
              <a:rPr lang="en-US" sz="2000" dirty="0"/>
              <a:t>What </a:t>
            </a:r>
            <a:r>
              <a:rPr lang="en-US" sz="2000" dirty="0" smtClean="0"/>
              <a:t>if </a:t>
            </a:r>
            <a:r>
              <a:rPr lang="en-US" sz="2000" dirty="0"/>
              <a:t>a network </a:t>
            </a:r>
          </a:p>
          <a:p>
            <a:pPr marL="381000" indent="-381000">
              <a:buFontTx/>
              <a:buNone/>
            </a:pPr>
            <a:r>
              <a:rPr lang="en-US" sz="2000" dirty="0"/>
              <a:t>looks differently…? </a:t>
            </a:r>
          </a:p>
        </p:txBody>
      </p:sp>
      <p:grpSp>
        <p:nvGrpSpPr>
          <p:cNvPr id="5" name="Group 4"/>
          <p:cNvGrpSpPr/>
          <p:nvPr/>
        </p:nvGrpSpPr>
        <p:grpSpPr>
          <a:xfrm>
            <a:off x="871292" y="3533933"/>
            <a:ext cx="3566663" cy="2305792"/>
            <a:chOff x="590550" y="1119188"/>
            <a:chExt cx="7315200" cy="4729162"/>
          </a:xfrm>
        </p:grpSpPr>
        <p:pic>
          <p:nvPicPr>
            <p:cNvPr id="6" name="Picture 2" descr="usa-map"/>
            <p:cNvPicPr>
              <a:picLocks noChangeAspect="1" noChangeArrowheads="1"/>
            </p:cNvPicPr>
            <p:nvPr/>
          </p:nvPicPr>
          <p:blipFill>
            <a:blip r:embed="rId3" cstate="print">
              <a:grayscl/>
            </a:blip>
            <a:srcRect/>
            <a:stretch>
              <a:fillRect/>
            </a:stretch>
          </p:blipFill>
          <p:spPr bwMode="auto">
            <a:xfrm>
              <a:off x="652463" y="1119188"/>
              <a:ext cx="7253287" cy="4543425"/>
            </a:xfrm>
            <a:prstGeom prst="rect">
              <a:avLst/>
            </a:prstGeom>
            <a:noFill/>
            <a:ln w="9525">
              <a:noFill/>
              <a:miter lim="800000"/>
              <a:headEnd/>
              <a:tailEnd/>
            </a:ln>
          </p:spPr>
        </p:pic>
        <p:sp>
          <p:nvSpPr>
            <p:cNvPr id="7" name="Oval 4"/>
            <p:cNvSpPr>
              <a:spLocks noChangeArrowheads="1"/>
            </p:cNvSpPr>
            <p:nvPr/>
          </p:nvSpPr>
          <p:spPr bwMode="auto">
            <a:xfrm>
              <a:off x="7138988" y="24717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8" name="Oval 5"/>
            <p:cNvSpPr>
              <a:spLocks noChangeArrowheads="1"/>
            </p:cNvSpPr>
            <p:nvPr/>
          </p:nvSpPr>
          <p:spPr bwMode="auto">
            <a:xfrm>
              <a:off x="2335213" y="14017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9" name="Oval 6"/>
            <p:cNvSpPr>
              <a:spLocks noChangeArrowheads="1"/>
            </p:cNvSpPr>
            <p:nvPr/>
          </p:nvSpPr>
          <p:spPr bwMode="auto">
            <a:xfrm>
              <a:off x="3424238" y="14970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0" name="Oval 7"/>
            <p:cNvSpPr>
              <a:spLocks noChangeArrowheads="1"/>
            </p:cNvSpPr>
            <p:nvPr/>
          </p:nvSpPr>
          <p:spPr bwMode="auto">
            <a:xfrm>
              <a:off x="2179638" y="15128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1" name="Oval 8"/>
            <p:cNvSpPr>
              <a:spLocks noChangeArrowheads="1"/>
            </p:cNvSpPr>
            <p:nvPr/>
          </p:nvSpPr>
          <p:spPr bwMode="auto">
            <a:xfrm>
              <a:off x="2938463" y="17573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2" name="Oval 9"/>
            <p:cNvSpPr>
              <a:spLocks noChangeArrowheads="1"/>
            </p:cNvSpPr>
            <p:nvPr/>
          </p:nvSpPr>
          <p:spPr bwMode="auto">
            <a:xfrm>
              <a:off x="1658938" y="20399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3" name="Oval 10"/>
            <p:cNvSpPr>
              <a:spLocks noChangeArrowheads="1"/>
            </p:cNvSpPr>
            <p:nvPr/>
          </p:nvSpPr>
          <p:spPr bwMode="auto">
            <a:xfrm>
              <a:off x="1985963" y="16970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4" name="Oval 11"/>
            <p:cNvSpPr>
              <a:spLocks noChangeArrowheads="1"/>
            </p:cNvSpPr>
            <p:nvPr/>
          </p:nvSpPr>
          <p:spPr bwMode="auto">
            <a:xfrm>
              <a:off x="1874838" y="22558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5" name="Oval 12"/>
            <p:cNvSpPr>
              <a:spLocks noChangeArrowheads="1"/>
            </p:cNvSpPr>
            <p:nvPr/>
          </p:nvSpPr>
          <p:spPr bwMode="auto">
            <a:xfrm>
              <a:off x="2201863" y="19129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6" name="Oval 13"/>
            <p:cNvSpPr>
              <a:spLocks noChangeArrowheads="1"/>
            </p:cNvSpPr>
            <p:nvPr/>
          </p:nvSpPr>
          <p:spPr bwMode="auto">
            <a:xfrm>
              <a:off x="1643063" y="23860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7" name="Oval 14"/>
            <p:cNvSpPr>
              <a:spLocks noChangeArrowheads="1"/>
            </p:cNvSpPr>
            <p:nvPr/>
          </p:nvSpPr>
          <p:spPr bwMode="auto">
            <a:xfrm>
              <a:off x="1970088" y="20431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8" name="Oval 15"/>
            <p:cNvSpPr>
              <a:spLocks noChangeArrowheads="1"/>
            </p:cNvSpPr>
            <p:nvPr/>
          </p:nvSpPr>
          <p:spPr bwMode="auto">
            <a:xfrm>
              <a:off x="2243138" y="16875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9" name="Oval 16"/>
            <p:cNvSpPr>
              <a:spLocks noChangeArrowheads="1"/>
            </p:cNvSpPr>
            <p:nvPr/>
          </p:nvSpPr>
          <p:spPr bwMode="auto">
            <a:xfrm>
              <a:off x="1963738" y="13128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0" name="Oval 17"/>
            <p:cNvSpPr>
              <a:spLocks noChangeArrowheads="1"/>
            </p:cNvSpPr>
            <p:nvPr/>
          </p:nvSpPr>
          <p:spPr bwMode="auto">
            <a:xfrm>
              <a:off x="1122363" y="29130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1" name="Oval 18"/>
            <p:cNvSpPr>
              <a:spLocks noChangeArrowheads="1"/>
            </p:cNvSpPr>
            <p:nvPr/>
          </p:nvSpPr>
          <p:spPr bwMode="auto">
            <a:xfrm>
              <a:off x="1449388" y="25701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2" name="Oval 19"/>
            <p:cNvSpPr>
              <a:spLocks noChangeArrowheads="1"/>
            </p:cNvSpPr>
            <p:nvPr/>
          </p:nvSpPr>
          <p:spPr bwMode="auto">
            <a:xfrm>
              <a:off x="1338263" y="31289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3" name="Oval 20"/>
            <p:cNvSpPr>
              <a:spLocks noChangeArrowheads="1"/>
            </p:cNvSpPr>
            <p:nvPr/>
          </p:nvSpPr>
          <p:spPr bwMode="auto">
            <a:xfrm>
              <a:off x="1665288" y="27860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4" name="Oval 21"/>
            <p:cNvSpPr>
              <a:spLocks noChangeArrowheads="1"/>
            </p:cNvSpPr>
            <p:nvPr/>
          </p:nvSpPr>
          <p:spPr bwMode="auto">
            <a:xfrm>
              <a:off x="1106488" y="32591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5" name="Oval 22"/>
            <p:cNvSpPr>
              <a:spLocks noChangeArrowheads="1"/>
            </p:cNvSpPr>
            <p:nvPr/>
          </p:nvSpPr>
          <p:spPr bwMode="auto">
            <a:xfrm>
              <a:off x="1433513" y="29162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 name="Oval 23"/>
            <p:cNvSpPr>
              <a:spLocks noChangeArrowheads="1"/>
            </p:cNvSpPr>
            <p:nvPr/>
          </p:nvSpPr>
          <p:spPr bwMode="auto">
            <a:xfrm>
              <a:off x="1201738" y="26273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7" name="Oval 24"/>
            <p:cNvSpPr>
              <a:spLocks noChangeArrowheads="1"/>
            </p:cNvSpPr>
            <p:nvPr/>
          </p:nvSpPr>
          <p:spPr bwMode="auto">
            <a:xfrm>
              <a:off x="1100138" y="15287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8" name="Oval 25"/>
            <p:cNvSpPr>
              <a:spLocks noChangeArrowheads="1"/>
            </p:cNvSpPr>
            <p:nvPr/>
          </p:nvSpPr>
          <p:spPr bwMode="auto">
            <a:xfrm>
              <a:off x="969963" y="3519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9" name="Oval 26"/>
            <p:cNvSpPr>
              <a:spLocks noChangeArrowheads="1"/>
            </p:cNvSpPr>
            <p:nvPr/>
          </p:nvSpPr>
          <p:spPr bwMode="auto">
            <a:xfrm>
              <a:off x="896938" y="18113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0" name="Oval 27"/>
            <p:cNvSpPr>
              <a:spLocks noChangeArrowheads="1"/>
            </p:cNvSpPr>
            <p:nvPr/>
          </p:nvSpPr>
          <p:spPr bwMode="auto">
            <a:xfrm>
              <a:off x="1204913" y="3773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1" name="Oval 28"/>
            <p:cNvSpPr>
              <a:spLocks noChangeArrowheads="1"/>
            </p:cNvSpPr>
            <p:nvPr/>
          </p:nvSpPr>
          <p:spPr bwMode="auto">
            <a:xfrm>
              <a:off x="1284288" y="17129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2" name="Oval 29"/>
            <p:cNvSpPr>
              <a:spLocks noChangeArrowheads="1"/>
            </p:cNvSpPr>
            <p:nvPr/>
          </p:nvSpPr>
          <p:spPr bwMode="auto">
            <a:xfrm>
              <a:off x="801688" y="2998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3" name="Oval 30"/>
            <p:cNvSpPr>
              <a:spLocks noChangeArrowheads="1"/>
            </p:cNvSpPr>
            <p:nvPr/>
          </p:nvSpPr>
          <p:spPr bwMode="auto">
            <a:xfrm>
              <a:off x="1042988" y="20145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4" name="Oval 31"/>
            <p:cNvSpPr>
              <a:spLocks noChangeArrowheads="1"/>
            </p:cNvSpPr>
            <p:nvPr/>
          </p:nvSpPr>
          <p:spPr bwMode="auto">
            <a:xfrm>
              <a:off x="998538" y="12525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5" name="Oval 32"/>
            <p:cNvSpPr>
              <a:spLocks noChangeArrowheads="1"/>
            </p:cNvSpPr>
            <p:nvPr/>
          </p:nvSpPr>
          <p:spPr bwMode="auto">
            <a:xfrm>
              <a:off x="1306513" y="11731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6" name="Oval 33"/>
            <p:cNvSpPr>
              <a:spLocks noChangeArrowheads="1"/>
            </p:cNvSpPr>
            <p:nvPr/>
          </p:nvSpPr>
          <p:spPr bwMode="auto">
            <a:xfrm>
              <a:off x="1976438" y="30591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7" name="Oval 34"/>
            <p:cNvSpPr>
              <a:spLocks noChangeArrowheads="1"/>
            </p:cNvSpPr>
            <p:nvPr/>
          </p:nvSpPr>
          <p:spPr bwMode="auto">
            <a:xfrm>
              <a:off x="2792413" y="19065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8" name="Oval 35"/>
            <p:cNvSpPr>
              <a:spLocks noChangeArrowheads="1"/>
            </p:cNvSpPr>
            <p:nvPr/>
          </p:nvSpPr>
          <p:spPr bwMode="auto">
            <a:xfrm>
              <a:off x="3119438" y="15636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9" name="Oval 36"/>
            <p:cNvSpPr>
              <a:spLocks noChangeArrowheads="1"/>
            </p:cNvSpPr>
            <p:nvPr/>
          </p:nvSpPr>
          <p:spPr bwMode="auto">
            <a:xfrm>
              <a:off x="3008313" y="2122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0" name="Oval 37"/>
            <p:cNvSpPr>
              <a:spLocks noChangeArrowheads="1"/>
            </p:cNvSpPr>
            <p:nvPr/>
          </p:nvSpPr>
          <p:spPr bwMode="auto">
            <a:xfrm>
              <a:off x="3335338" y="17795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1" name="Oval 38"/>
            <p:cNvSpPr>
              <a:spLocks noChangeArrowheads="1"/>
            </p:cNvSpPr>
            <p:nvPr/>
          </p:nvSpPr>
          <p:spPr bwMode="auto">
            <a:xfrm>
              <a:off x="2776538" y="22526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2" name="Oval 39"/>
            <p:cNvSpPr>
              <a:spLocks noChangeArrowheads="1"/>
            </p:cNvSpPr>
            <p:nvPr/>
          </p:nvSpPr>
          <p:spPr bwMode="auto">
            <a:xfrm>
              <a:off x="3103563" y="19097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3" name="Oval 40"/>
            <p:cNvSpPr>
              <a:spLocks noChangeArrowheads="1"/>
            </p:cNvSpPr>
            <p:nvPr/>
          </p:nvSpPr>
          <p:spPr bwMode="auto">
            <a:xfrm>
              <a:off x="2439988" y="19351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4" name="Oval 41"/>
            <p:cNvSpPr>
              <a:spLocks noChangeArrowheads="1"/>
            </p:cNvSpPr>
            <p:nvPr/>
          </p:nvSpPr>
          <p:spPr bwMode="auto">
            <a:xfrm>
              <a:off x="2767013" y="15922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5" name="Oval 42"/>
            <p:cNvSpPr>
              <a:spLocks noChangeArrowheads="1"/>
            </p:cNvSpPr>
            <p:nvPr/>
          </p:nvSpPr>
          <p:spPr bwMode="auto">
            <a:xfrm>
              <a:off x="2493963" y="16652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6" name="Oval 43"/>
            <p:cNvSpPr>
              <a:spLocks noChangeArrowheads="1"/>
            </p:cNvSpPr>
            <p:nvPr/>
          </p:nvSpPr>
          <p:spPr bwMode="auto">
            <a:xfrm>
              <a:off x="2255838" y="27797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7" name="Oval 44"/>
            <p:cNvSpPr>
              <a:spLocks noChangeArrowheads="1"/>
            </p:cNvSpPr>
            <p:nvPr/>
          </p:nvSpPr>
          <p:spPr bwMode="auto">
            <a:xfrm>
              <a:off x="2582863" y="24368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8" name="Oval 45"/>
            <p:cNvSpPr>
              <a:spLocks noChangeArrowheads="1"/>
            </p:cNvSpPr>
            <p:nvPr/>
          </p:nvSpPr>
          <p:spPr bwMode="auto">
            <a:xfrm>
              <a:off x="2471738" y="29956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9" name="Oval 46"/>
            <p:cNvSpPr>
              <a:spLocks noChangeArrowheads="1"/>
            </p:cNvSpPr>
            <p:nvPr/>
          </p:nvSpPr>
          <p:spPr bwMode="auto">
            <a:xfrm>
              <a:off x="2798763" y="26527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50" name="Oval 47"/>
            <p:cNvSpPr>
              <a:spLocks noChangeArrowheads="1"/>
            </p:cNvSpPr>
            <p:nvPr/>
          </p:nvSpPr>
          <p:spPr bwMode="auto">
            <a:xfrm>
              <a:off x="2239963" y="3125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51" name="Oval 48"/>
            <p:cNvSpPr>
              <a:spLocks noChangeArrowheads="1"/>
            </p:cNvSpPr>
            <p:nvPr/>
          </p:nvSpPr>
          <p:spPr bwMode="auto">
            <a:xfrm>
              <a:off x="2566988" y="27828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52" name="Oval 49"/>
            <p:cNvSpPr>
              <a:spLocks noChangeArrowheads="1"/>
            </p:cNvSpPr>
            <p:nvPr/>
          </p:nvSpPr>
          <p:spPr bwMode="auto">
            <a:xfrm>
              <a:off x="1903413" y="28082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53" name="Oval 50"/>
            <p:cNvSpPr>
              <a:spLocks noChangeArrowheads="1"/>
            </p:cNvSpPr>
            <p:nvPr/>
          </p:nvSpPr>
          <p:spPr bwMode="auto">
            <a:xfrm>
              <a:off x="2230438" y="24653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54" name="Oval 51"/>
            <p:cNvSpPr>
              <a:spLocks noChangeArrowheads="1"/>
            </p:cNvSpPr>
            <p:nvPr/>
          </p:nvSpPr>
          <p:spPr bwMode="auto">
            <a:xfrm>
              <a:off x="1957388" y="25384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55" name="Oval 52"/>
            <p:cNvSpPr>
              <a:spLocks noChangeArrowheads="1"/>
            </p:cNvSpPr>
            <p:nvPr/>
          </p:nvSpPr>
          <p:spPr bwMode="auto">
            <a:xfrm>
              <a:off x="2284413" y="21955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56" name="Oval 53"/>
            <p:cNvSpPr>
              <a:spLocks noChangeArrowheads="1"/>
            </p:cNvSpPr>
            <p:nvPr/>
          </p:nvSpPr>
          <p:spPr bwMode="auto">
            <a:xfrm>
              <a:off x="1719263" y="36528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57" name="Oval 54"/>
            <p:cNvSpPr>
              <a:spLocks noChangeArrowheads="1"/>
            </p:cNvSpPr>
            <p:nvPr/>
          </p:nvSpPr>
          <p:spPr bwMode="auto">
            <a:xfrm>
              <a:off x="2046288" y="33099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58" name="Oval 55"/>
            <p:cNvSpPr>
              <a:spLocks noChangeArrowheads="1"/>
            </p:cNvSpPr>
            <p:nvPr/>
          </p:nvSpPr>
          <p:spPr bwMode="auto">
            <a:xfrm>
              <a:off x="1935163" y="38687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59" name="Oval 56"/>
            <p:cNvSpPr>
              <a:spLocks noChangeArrowheads="1"/>
            </p:cNvSpPr>
            <p:nvPr/>
          </p:nvSpPr>
          <p:spPr bwMode="auto">
            <a:xfrm>
              <a:off x="2262188" y="35258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60" name="Oval 57"/>
            <p:cNvSpPr>
              <a:spLocks noChangeArrowheads="1"/>
            </p:cNvSpPr>
            <p:nvPr/>
          </p:nvSpPr>
          <p:spPr bwMode="auto">
            <a:xfrm>
              <a:off x="1703388" y="39989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61" name="Oval 58"/>
            <p:cNvSpPr>
              <a:spLocks noChangeArrowheads="1"/>
            </p:cNvSpPr>
            <p:nvPr/>
          </p:nvSpPr>
          <p:spPr bwMode="auto">
            <a:xfrm>
              <a:off x="2030413" y="36560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62" name="Oval 59"/>
            <p:cNvSpPr>
              <a:spLocks noChangeArrowheads="1"/>
            </p:cNvSpPr>
            <p:nvPr/>
          </p:nvSpPr>
          <p:spPr bwMode="auto">
            <a:xfrm>
              <a:off x="1376363" y="37195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63" name="Oval 60"/>
            <p:cNvSpPr>
              <a:spLocks noChangeArrowheads="1"/>
            </p:cNvSpPr>
            <p:nvPr/>
          </p:nvSpPr>
          <p:spPr bwMode="auto">
            <a:xfrm>
              <a:off x="1693863" y="33385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64" name="Oval 61"/>
            <p:cNvSpPr>
              <a:spLocks noChangeArrowheads="1"/>
            </p:cNvSpPr>
            <p:nvPr/>
          </p:nvSpPr>
          <p:spPr bwMode="auto">
            <a:xfrm>
              <a:off x="1420813" y="34115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65" name="Oval 62"/>
            <p:cNvSpPr>
              <a:spLocks noChangeArrowheads="1"/>
            </p:cNvSpPr>
            <p:nvPr/>
          </p:nvSpPr>
          <p:spPr bwMode="auto">
            <a:xfrm>
              <a:off x="1747838" y="30686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66" name="Oval 63"/>
            <p:cNvSpPr>
              <a:spLocks noChangeArrowheads="1"/>
            </p:cNvSpPr>
            <p:nvPr/>
          </p:nvSpPr>
          <p:spPr bwMode="auto">
            <a:xfrm>
              <a:off x="7164388" y="22209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67" name="Oval 64"/>
            <p:cNvSpPr>
              <a:spLocks noChangeArrowheads="1"/>
            </p:cNvSpPr>
            <p:nvPr/>
          </p:nvSpPr>
          <p:spPr bwMode="auto">
            <a:xfrm>
              <a:off x="4405313" y="35353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68" name="Oval 65"/>
            <p:cNvSpPr>
              <a:spLocks noChangeArrowheads="1"/>
            </p:cNvSpPr>
            <p:nvPr/>
          </p:nvSpPr>
          <p:spPr bwMode="auto">
            <a:xfrm>
              <a:off x="4894263" y="16176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69" name="Oval 66"/>
            <p:cNvSpPr>
              <a:spLocks noChangeArrowheads="1"/>
            </p:cNvSpPr>
            <p:nvPr/>
          </p:nvSpPr>
          <p:spPr bwMode="auto">
            <a:xfrm>
              <a:off x="1449388" y="39512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70" name="Oval 67"/>
            <p:cNvSpPr>
              <a:spLocks noChangeArrowheads="1"/>
            </p:cNvSpPr>
            <p:nvPr/>
          </p:nvSpPr>
          <p:spPr bwMode="auto">
            <a:xfrm>
              <a:off x="4567238" y="2376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71" name="Oval 68"/>
            <p:cNvSpPr>
              <a:spLocks noChangeArrowheads="1"/>
            </p:cNvSpPr>
            <p:nvPr/>
          </p:nvSpPr>
          <p:spPr bwMode="auto">
            <a:xfrm>
              <a:off x="1865313" y="42338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72" name="Oval 69"/>
            <p:cNvSpPr>
              <a:spLocks noChangeArrowheads="1"/>
            </p:cNvSpPr>
            <p:nvPr/>
          </p:nvSpPr>
          <p:spPr bwMode="auto">
            <a:xfrm>
              <a:off x="4087813" y="50212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73" name="Oval 70"/>
            <p:cNvSpPr>
              <a:spLocks noChangeArrowheads="1"/>
            </p:cNvSpPr>
            <p:nvPr/>
          </p:nvSpPr>
          <p:spPr bwMode="auto">
            <a:xfrm>
              <a:off x="6748463" y="24685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74" name="Oval 71"/>
            <p:cNvSpPr>
              <a:spLocks noChangeArrowheads="1"/>
            </p:cNvSpPr>
            <p:nvPr/>
          </p:nvSpPr>
          <p:spPr bwMode="auto">
            <a:xfrm>
              <a:off x="1417638" y="14176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75" name="Oval 72"/>
            <p:cNvSpPr>
              <a:spLocks noChangeArrowheads="1"/>
            </p:cNvSpPr>
            <p:nvPr/>
          </p:nvSpPr>
          <p:spPr bwMode="auto">
            <a:xfrm>
              <a:off x="1220788" y="34655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76" name="Oval 73"/>
            <p:cNvSpPr>
              <a:spLocks noChangeArrowheads="1"/>
            </p:cNvSpPr>
            <p:nvPr/>
          </p:nvSpPr>
          <p:spPr bwMode="auto">
            <a:xfrm>
              <a:off x="4351338" y="16081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77" name="Oval 74"/>
            <p:cNvSpPr>
              <a:spLocks noChangeArrowheads="1"/>
            </p:cNvSpPr>
            <p:nvPr/>
          </p:nvSpPr>
          <p:spPr bwMode="auto">
            <a:xfrm>
              <a:off x="4186238" y="17383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78" name="Oval 75"/>
            <p:cNvSpPr>
              <a:spLocks noChangeArrowheads="1"/>
            </p:cNvSpPr>
            <p:nvPr/>
          </p:nvSpPr>
          <p:spPr bwMode="auto">
            <a:xfrm>
              <a:off x="3830638" y="1487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79" name="Oval 76"/>
            <p:cNvSpPr>
              <a:spLocks noChangeArrowheads="1"/>
            </p:cNvSpPr>
            <p:nvPr/>
          </p:nvSpPr>
          <p:spPr bwMode="auto">
            <a:xfrm>
              <a:off x="3665538" y="22653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80" name="Oval 77"/>
            <p:cNvSpPr>
              <a:spLocks noChangeArrowheads="1"/>
            </p:cNvSpPr>
            <p:nvPr/>
          </p:nvSpPr>
          <p:spPr bwMode="auto">
            <a:xfrm>
              <a:off x="3992563" y="19224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81" name="Oval 78"/>
            <p:cNvSpPr>
              <a:spLocks noChangeArrowheads="1"/>
            </p:cNvSpPr>
            <p:nvPr/>
          </p:nvSpPr>
          <p:spPr bwMode="auto">
            <a:xfrm>
              <a:off x="3881438" y="24812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82" name="Oval 79"/>
            <p:cNvSpPr>
              <a:spLocks noChangeArrowheads="1"/>
            </p:cNvSpPr>
            <p:nvPr/>
          </p:nvSpPr>
          <p:spPr bwMode="auto">
            <a:xfrm>
              <a:off x="4208463" y="21383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83" name="Oval 80"/>
            <p:cNvSpPr>
              <a:spLocks noChangeArrowheads="1"/>
            </p:cNvSpPr>
            <p:nvPr/>
          </p:nvSpPr>
          <p:spPr bwMode="auto">
            <a:xfrm>
              <a:off x="3649663" y="26114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84" name="Oval 81"/>
            <p:cNvSpPr>
              <a:spLocks noChangeArrowheads="1"/>
            </p:cNvSpPr>
            <p:nvPr/>
          </p:nvSpPr>
          <p:spPr bwMode="auto">
            <a:xfrm>
              <a:off x="3976688" y="22685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85" name="Oval 82"/>
            <p:cNvSpPr>
              <a:spLocks noChangeArrowheads="1"/>
            </p:cNvSpPr>
            <p:nvPr/>
          </p:nvSpPr>
          <p:spPr bwMode="auto">
            <a:xfrm>
              <a:off x="3313113" y="22939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86" name="Oval 83"/>
            <p:cNvSpPr>
              <a:spLocks noChangeArrowheads="1"/>
            </p:cNvSpPr>
            <p:nvPr/>
          </p:nvSpPr>
          <p:spPr bwMode="auto">
            <a:xfrm>
              <a:off x="3640138" y="19510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87" name="Oval 84"/>
            <p:cNvSpPr>
              <a:spLocks noChangeArrowheads="1"/>
            </p:cNvSpPr>
            <p:nvPr/>
          </p:nvSpPr>
          <p:spPr bwMode="auto">
            <a:xfrm>
              <a:off x="3367088" y="20240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88" name="Oval 85"/>
            <p:cNvSpPr>
              <a:spLocks noChangeArrowheads="1"/>
            </p:cNvSpPr>
            <p:nvPr/>
          </p:nvSpPr>
          <p:spPr bwMode="auto">
            <a:xfrm>
              <a:off x="3636963" y="17097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89" name="Oval 86"/>
            <p:cNvSpPr>
              <a:spLocks noChangeArrowheads="1"/>
            </p:cNvSpPr>
            <p:nvPr/>
          </p:nvSpPr>
          <p:spPr bwMode="auto">
            <a:xfrm>
              <a:off x="3128963" y="3138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90" name="Oval 87"/>
            <p:cNvSpPr>
              <a:spLocks noChangeArrowheads="1"/>
            </p:cNvSpPr>
            <p:nvPr/>
          </p:nvSpPr>
          <p:spPr bwMode="auto">
            <a:xfrm>
              <a:off x="3455988" y="27955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91" name="Oval 88"/>
            <p:cNvSpPr>
              <a:spLocks noChangeArrowheads="1"/>
            </p:cNvSpPr>
            <p:nvPr/>
          </p:nvSpPr>
          <p:spPr bwMode="auto">
            <a:xfrm>
              <a:off x="3344863" y="33543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92" name="Oval 89"/>
            <p:cNvSpPr>
              <a:spLocks noChangeArrowheads="1"/>
            </p:cNvSpPr>
            <p:nvPr/>
          </p:nvSpPr>
          <p:spPr bwMode="auto">
            <a:xfrm>
              <a:off x="3671888" y="3011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93" name="Oval 90"/>
            <p:cNvSpPr>
              <a:spLocks noChangeArrowheads="1"/>
            </p:cNvSpPr>
            <p:nvPr/>
          </p:nvSpPr>
          <p:spPr bwMode="auto">
            <a:xfrm>
              <a:off x="3113088" y="34845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94" name="Oval 91"/>
            <p:cNvSpPr>
              <a:spLocks noChangeArrowheads="1"/>
            </p:cNvSpPr>
            <p:nvPr/>
          </p:nvSpPr>
          <p:spPr bwMode="auto">
            <a:xfrm>
              <a:off x="3440113" y="31416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95" name="Oval 92"/>
            <p:cNvSpPr>
              <a:spLocks noChangeArrowheads="1"/>
            </p:cNvSpPr>
            <p:nvPr/>
          </p:nvSpPr>
          <p:spPr bwMode="auto">
            <a:xfrm>
              <a:off x="2776538" y="31670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96" name="Oval 93"/>
            <p:cNvSpPr>
              <a:spLocks noChangeArrowheads="1"/>
            </p:cNvSpPr>
            <p:nvPr/>
          </p:nvSpPr>
          <p:spPr bwMode="auto">
            <a:xfrm>
              <a:off x="3103563" y="28241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97" name="Oval 94"/>
            <p:cNvSpPr>
              <a:spLocks noChangeArrowheads="1"/>
            </p:cNvSpPr>
            <p:nvPr/>
          </p:nvSpPr>
          <p:spPr bwMode="auto">
            <a:xfrm>
              <a:off x="2830513" y="28971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98" name="Oval 95"/>
            <p:cNvSpPr>
              <a:spLocks noChangeArrowheads="1"/>
            </p:cNvSpPr>
            <p:nvPr/>
          </p:nvSpPr>
          <p:spPr bwMode="auto">
            <a:xfrm>
              <a:off x="3157538" y="25542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99" name="Oval 96"/>
            <p:cNvSpPr>
              <a:spLocks noChangeArrowheads="1"/>
            </p:cNvSpPr>
            <p:nvPr/>
          </p:nvSpPr>
          <p:spPr bwMode="auto">
            <a:xfrm>
              <a:off x="2592388" y="40116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00" name="Oval 97"/>
            <p:cNvSpPr>
              <a:spLocks noChangeArrowheads="1"/>
            </p:cNvSpPr>
            <p:nvPr/>
          </p:nvSpPr>
          <p:spPr bwMode="auto">
            <a:xfrm>
              <a:off x="2919413" y="36687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01" name="Oval 98"/>
            <p:cNvSpPr>
              <a:spLocks noChangeArrowheads="1"/>
            </p:cNvSpPr>
            <p:nvPr/>
          </p:nvSpPr>
          <p:spPr bwMode="auto">
            <a:xfrm>
              <a:off x="2808288" y="42275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02" name="Oval 99"/>
            <p:cNvSpPr>
              <a:spLocks noChangeArrowheads="1"/>
            </p:cNvSpPr>
            <p:nvPr/>
          </p:nvSpPr>
          <p:spPr bwMode="auto">
            <a:xfrm>
              <a:off x="3135313" y="38846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03" name="Oval 100"/>
            <p:cNvSpPr>
              <a:spLocks noChangeArrowheads="1"/>
            </p:cNvSpPr>
            <p:nvPr/>
          </p:nvSpPr>
          <p:spPr bwMode="auto">
            <a:xfrm>
              <a:off x="2576513" y="43576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04" name="Oval 101"/>
            <p:cNvSpPr>
              <a:spLocks noChangeArrowheads="1"/>
            </p:cNvSpPr>
            <p:nvPr/>
          </p:nvSpPr>
          <p:spPr bwMode="auto">
            <a:xfrm>
              <a:off x="2903538" y="4014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05" name="Oval 102"/>
            <p:cNvSpPr>
              <a:spLocks noChangeArrowheads="1"/>
            </p:cNvSpPr>
            <p:nvPr/>
          </p:nvSpPr>
          <p:spPr bwMode="auto">
            <a:xfrm>
              <a:off x="2239963" y="40401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06" name="Oval 103"/>
            <p:cNvSpPr>
              <a:spLocks noChangeArrowheads="1"/>
            </p:cNvSpPr>
            <p:nvPr/>
          </p:nvSpPr>
          <p:spPr bwMode="auto">
            <a:xfrm>
              <a:off x="2566988" y="36972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07" name="Oval 104"/>
            <p:cNvSpPr>
              <a:spLocks noChangeArrowheads="1"/>
            </p:cNvSpPr>
            <p:nvPr/>
          </p:nvSpPr>
          <p:spPr bwMode="auto">
            <a:xfrm>
              <a:off x="2293938" y="37703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08" name="Oval 105"/>
            <p:cNvSpPr>
              <a:spLocks noChangeArrowheads="1"/>
            </p:cNvSpPr>
            <p:nvPr/>
          </p:nvSpPr>
          <p:spPr bwMode="auto">
            <a:xfrm>
              <a:off x="2620963" y="34274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09" name="Oval 106"/>
            <p:cNvSpPr>
              <a:spLocks noChangeArrowheads="1"/>
            </p:cNvSpPr>
            <p:nvPr/>
          </p:nvSpPr>
          <p:spPr bwMode="auto">
            <a:xfrm>
              <a:off x="4799013" y="21320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10" name="Oval 107"/>
            <p:cNvSpPr>
              <a:spLocks noChangeArrowheads="1"/>
            </p:cNvSpPr>
            <p:nvPr/>
          </p:nvSpPr>
          <p:spPr bwMode="auto">
            <a:xfrm>
              <a:off x="5145088" y="17986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11" name="Oval 108"/>
            <p:cNvSpPr>
              <a:spLocks noChangeArrowheads="1"/>
            </p:cNvSpPr>
            <p:nvPr/>
          </p:nvSpPr>
          <p:spPr bwMode="auto">
            <a:xfrm>
              <a:off x="5014913" y="23479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12" name="Oval 109"/>
            <p:cNvSpPr>
              <a:spLocks noChangeArrowheads="1"/>
            </p:cNvSpPr>
            <p:nvPr/>
          </p:nvSpPr>
          <p:spPr bwMode="auto">
            <a:xfrm>
              <a:off x="5341938" y="20050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13" name="Oval 110"/>
            <p:cNvSpPr>
              <a:spLocks noChangeArrowheads="1"/>
            </p:cNvSpPr>
            <p:nvPr/>
          </p:nvSpPr>
          <p:spPr bwMode="auto">
            <a:xfrm>
              <a:off x="4783138" y="24780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14" name="Oval 111"/>
            <p:cNvSpPr>
              <a:spLocks noChangeArrowheads="1"/>
            </p:cNvSpPr>
            <p:nvPr/>
          </p:nvSpPr>
          <p:spPr bwMode="auto">
            <a:xfrm>
              <a:off x="5110163" y="21351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15" name="Oval 112"/>
            <p:cNvSpPr>
              <a:spLocks noChangeArrowheads="1"/>
            </p:cNvSpPr>
            <p:nvPr/>
          </p:nvSpPr>
          <p:spPr bwMode="auto">
            <a:xfrm>
              <a:off x="4446588" y="21605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16" name="Oval 113"/>
            <p:cNvSpPr>
              <a:spLocks noChangeArrowheads="1"/>
            </p:cNvSpPr>
            <p:nvPr/>
          </p:nvSpPr>
          <p:spPr bwMode="auto">
            <a:xfrm>
              <a:off x="4773613" y="18176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17" name="Oval 114"/>
            <p:cNvSpPr>
              <a:spLocks noChangeArrowheads="1"/>
            </p:cNvSpPr>
            <p:nvPr/>
          </p:nvSpPr>
          <p:spPr bwMode="auto">
            <a:xfrm>
              <a:off x="4500563" y="18907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18" name="Oval 115"/>
            <p:cNvSpPr>
              <a:spLocks noChangeArrowheads="1"/>
            </p:cNvSpPr>
            <p:nvPr/>
          </p:nvSpPr>
          <p:spPr bwMode="auto">
            <a:xfrm>
              <a:off x="4262438" y="30051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19" name="Oval 116"/>
            <p:cNvSpPr>
              <a:spLocks noChangeArrowheads="1"/>
            </p:cNvSpPr>
            <p:nvPr/>
          </p:nvSpPr>
          <p:spPr bwMode="auto">
            <a:xfrm>
              <a:off x="4589463" y="26622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20" name="Oval 117"/>
            <p:cNvSpPr>
              <a:spLocks noChangeArrowheads="1"/>
            </p:cNvSpPr>
            <p:nvPr/>
          </p:nvSpPr>
          <p:spPr bwMode="auto">
            <a:xfrm>
              <a:off x="4478338" y="32210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21" name="Oval 118"/>
            <p:cNvSpPr>
              <a:spLocks noChangeArrowheads="1"/>
            </p:cNvSpPr>
            <p:nvPr/>
          </p:nvSpPr>
          <p:spPr bwMode="auto">
            <a:xfrm>
              <a:off x="4805363" y="28781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22" name="Oval 119"/>
            <p:cNvSpPr>
              <a:spLocks noChangeArrowheads="1"/>
            </p:cNvSpPr>
            <p:nvPr/>
          </p:nvSpPr>
          <p:spPr bwMode="auto">
            <a:xfrm>
              <a:off x="4246563" y="33512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23" name="Oval 120"/>
            <p:cNvSpPr>
              <a:spLocks noChangeArrowheads="1"/>
            </p:cNvSpPr>
            <p:nvPr/>
          </p:nvSpPr>
          <p:spPr bwMode="auto">
            <a:xfrm>
              <a:off x="4573588" y="30083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24" name="Oval 121"/>
            <p:cNvSpPr>
              <a:spLocks noChangeArrowheads="1"/>
            </p:cNvSpPr>
            <p:nvPr/>
          </p:nvSpPr>
          <p:spPr bwMode="auto">
            <a:xfrm>
              <a:off x="3910013" y="30337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25" name="Oval 122"/>
            <p:cNvSpPr>
              <a:spLocks noChangeArrowheads="1"/>
            </p:cNvSpPr>
            <p:nvPr/>
          </p:nvSpPr>
          <p:spPr bwMode="auto">
            <a:xfrm>
              <a:off x="4237038" y="26908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26" name="Oval 123"/>
            <p:cNvSpPr>
              <a:spLocks noChangeArrowheads="1"/>
            </p:cNvSpPr>
            <p:nvPr/>
          </p:nvSpPr>
          <p:spPr bwMode="auto">
            <a:xfrm>
              <a:off x="3963988" y="27638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27" name="Oval 124"/>
            <p:cNvSpPr>
              <a:spLocks noChangeArrowheads="1"/>
            </p:cNvSpPr>
            <p:nvPr/>
          </p:nvSpPr>
          <p:spPr bwMode="auto">
            <a:xfrm>
              <a:off x="4291013" y="24209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28" name="Oval 125"/>
            <p:cNvSpPr>
              <a:spLocks noChangeArrowheads="1"/>
            </p:cNvSpPr>
            <p:nvPr/>
          </p:nvSpPr>
          <p:spPr bwMode="auto">
            <a:xfrm>
              <a:off x="3725863" y="38782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29" name="Oval 126"/>
            <p:cNvSpPr>
              <a:spLocks noChangeArrowheads="1"/>
            </p:cNvSpPr>
            <p:nvPr/>
          </p:nvSpPr>
          <p:spPr bwMode="auto">
            <a:xfrm>
              <a:off x="4052888" y="35353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30" name="Oval 127"/>
            <p:cNvSpPr>
              <a:spLocks noChangeArrowheads="1"/>
            </p:cNvSpPr>
            <p:nvPr/>
          </p:nvSpPr>
          <p:spPr bwMode="auto">
            <a:xfrm>
              <a:off x="3941763" y="40941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31" name="Oval 128"/>
            <p:cNvSpPr>
              <a:spLocks noChangeArrowheads="1"/>
            </p:cNvSpPr>
            <p:nvPr/>
          </p:nvSpPr>
          <p:spPr bwMode="auto">
            <a:xfrm>
              <a:off x="4268788" y="37512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32" name="Oval 129"/>
            <p:cNvSpPr>
              <a:spLocks noChangeArrowheads="1"/>
            </p:cNvSpPr>
            <p:nvPr/>
          </p:nvSpPr>
          <p:spPr bwMode="auto">
            <a:xfrm>
              <a:off x="3709988" y="42243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33" name="Oval 130"/>
            <p:cNvSpPr>
              <a:spLocks noChangeArrowheads="1"/>
            </p:cNvSpPr>
            <p:nvPr/>
          </p:nvSpPr>
          <p:spPr bwMode="auto">
            <a:xfrm>
              <a:off x="4037013" y="38814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34" name="Oval 131"/>
            <p:cNvSpPr>
              <a:spLocks noChangeArrowheads="1"/>
            </p:cNvSpPr>
            <p:nvPr/>
          </p:nvSpPr>
          <p:spPr bwMode="auto">
            <a:xfrm>
              <a:off x="3373438" y="39068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35" name="Oval 132"/>
            <p:cNvSpPr>
              <a:spLocks noChangeArrowheads="1"/>
            </p:cNvSpPr>
            <p:nvPr/>
          </p:nvSpPr>
          <p:spPr bwMode="auto">
            <a:xfrm>
              <a:off x="3700463" y="35639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36" name="Oval 133"/>
            <p:cNvSpPr>
              <a:spLocks noChangeArrowheads="1"/>
            </p:cNvSpPr>
            <p:nvPr/>
          </p:nvSpPr>
          <p:spPr bwMode="auto">
            <a:xfrm>
              <a:off x="3427413" y="36369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37" name="Oval 134"/>
            <p:cNvSpPr>
              <a:spLocks noChangeArrowheads="1"/>
            </p:cNvSpPr>
            <p:nvPr/>
          </p:nvSpPr>
          <p:spPr bwMode="auto">
            <a:xfrm>
              <a:off x="3754438" y="32940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38" name="Oval 135"/>
            <p:cNvSpPr>
              <a:spLocks noChangeArrowheads="1"/>
            </p:cNvSpPr>
            <p:nvPr/>
          </p:nvSpPr>
          <p:spPr bwMode="auto">
            <a:xfrm>
              <a:off x="3094038" y="48085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39" name="Oval 136"/>
            <p:cNvSpPr>
              <a:spLocks noChangeArrowheads="1"/>
            </p:cNvSpPr>
            <p:nvPr/>
          </p:nvSpPr>
          <p:spPr bwMode="auto">
            <a:xfrm>
              <a:off x="3516313" y="4408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40" name="Oval 137"/>
            <p:cNvSpPr>
              <a:spLocks noChangeArrowheads="1"/>
            </p:cNvSpPr>
            <p:nvPr/>
          </p:nvSpPr>
          <p:spPr bwMode="auto">
            <a:xfrm>
              <a:off x="4957763" y="47577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41" name="Oval 138"/>
            <p:cNvSpPr>
              <a:spLocks noChangeArrowheads="1"/>
            </p:cNvSpPr>
            <p:nvPr/>
          </p:nvSpPr>
          <p:spPr bwMode="auto">
            <a:xfrm>
              <a:off x="3732213" y="46243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42" name="Oval 139"/>
            <p:cNvSpPr>
              <a:spLocks noChangeArrowheads="1"/>
            </p:cNvSpPr>
            <p:nvPr/>
          </p:nvSpPr>
          <p:spPr bwMode="auto">
            <a:xfrm>
              <a:off x="2420938" y="32210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43" name="Oval 140"/>
            <p:cNvSpPr>
              <a:spLocks noChangeArrowheads="1"/>
            </p:cNvSpPr>
            <p:nvPr/>
          </p:nvSpPr>
          <p:spPr bwMode="auto">
            <a:xfrm>
              <a:off x="3500438" y="47545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44" name="Oval 141"/>
            <p:cNvSpPr>
              <a:spLocks noChangeArrowheads="1"/>
            </p:cNvSpPr>
            <p:nvPr/>
          </p:nvSpPr>
          <p:spPr bwMode="auto">
            <a:xfrm>
              <a:off x="4313238" y="4027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45" name="Oval 142"/>
            <p:cNvSpPr>
              <a:spLocks noChangeArrowheads="1"/>
            </p:cNvSpPr>
            <p:nvPr/>
          </p:nvSpPr>
          <p:spPr bwMode="auto">
            <a:xfrm>
              <a:off x="3163888" y="44370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46" name="Oval 143"/>
            <p:cNvSpPr>
              <a:spLocks noChangeArrowheads="1"/>
            </p:cNvSpPr>
            <p:nvPr/>
          </p:nvSpPr>
          <p:spPr bwMode="auto">
            <a:xfrm>
              <a:off x="2890838" y="45100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47" name="Oval 144"/>
            <p:cNvSpPr>
              <a:spLocks noChangeArrowheads="1"/>
            </p:cNvSpPr>
            <p:nvPr/>
          </p:nvSpPr>
          <p:spPr bwMode="auto">
            <a:xfrm>
              <a:off x="3217863" y="41671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48" name="Oval 145"/>
            <p:cNvSpPr>
              <a:spLocks noChangeArrowheads="1"/>
            </p:cNvSpPr>
            <p:nvPr/>
          </p:nvSpPr>
          <p:spPr bwMode="auto">
            <a:xfrm>
              <a:off x="6646863" y="53609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49" name="Oval 146"/>
            <p:cNvSpPr>
              <a:spLocks noChangeArrowheads="1"/>
            </p:cNvSpPr>
            <p:nvPr/>
          </p:nvSpPr>
          <p:spPr bwMode="auto">
            <a:xfrm>
              <a:off x="6811963" y="21828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50" name="Oval 147"/>
            <p:cNvSpPr>
              <a:spLocks noChangeArrowheads="1"/>
            </p:cNvSpPr>
            <p:nvPr/>
          </p:nvSpPr>
          <p:spPr bwMode="auto">
            <a:xfrm>
              <a:off x="3836988" y="52276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51" name="Oval 148"/>
            <p:cNvSpPr>
              <a:spLocks noChangeArrowheads="1"/>
            </p:cNvSpPr>
            <p:nvPr/>
          </p:nvSpPr>
          <p:spPr bwMode="auto">
            <a:xfrm>
              <a:off x="7431088" y="20272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52" name="Oval 149"/>
            <p:cNvSpPr>
              <a:spLocks noChangeArrowheads="1"/>
            </p:cNvSpPr>
            <p:nvPr/>
          </p:nvSpPr>
          <p:spPr bwMode="auto">
            <a:xfrm>
              <a:off x="7415213" y="18049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53" name="Oval 150"/>
            <p:cNvSpPr>
              <a:spLocks noChangeArrowheads="1"/>
            </p:cNvSpPr>
            <p:nvPr/>
          </p:nvSpPr>
          <p:spPr bwMode="auto">
            <a:xfrm>
              <a:off x="7618413" y="1614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54" name="Oval 151"/>
            <p:cNvSpPr>
              <a:spLocks noChangeArrowheads="1"/>
            </p:cNvSpPr>
            <p:nvPr/>
          </p:nvSpPr>
          <p:spPr bwMode="auto">
            <a:xfrm>
              <a:off x="5557838" y="24622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55" name="Oval 152"/>
            <p:cNvSpPr>
              <a:spLocks noChangeArrowheads="1"/>
            </p:cNvSpPr>
            <p:nvPr/>
          </p:nvSpPr>
          <p:spPr bwMode="auto">
            <a:xfrm>
              <a:off x="5884863" y="22907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56" name="Oval 153"/>
            <p:cNvSpPr>
              <a:spLocks noChangeArrowheads="1"/>
            </p:cNvSpPr>
            <p:nvPr/>
          </p:nvSpPr>
          <p:spPr bwMode="auto">
            <a:xfrm>
              <a:off x="5888038" y="27066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57" name="Oval 154"/>
            <p:cNvSpPr>
              <a:spLocks noChangeArrowheads="1"/>
            </p:cNvSpPr>
            <p:nvPr/>
          </p:nvSpPr>
          <p:spPr bwMode="auto">
            <a:xfrm>
              <a:off x="5656263" y="28368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58" name="Oval 155"/>
            <p:cNvSpPr>
              <a:spLocks noChangeArrowheads="1"/>
            </p:cNvSpPr>
            <p:nvPr/>
          </p:nvSpPr>
          <p:spPr bwMode="auto">
            <a:xfrm>
              <a:off x="5916613" y="24844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59" name="Oval 156"/>
            <p:cNvSpPr>
              <a:spLocks noChangeArrowheads="1"/>
            </p:cNvSpPr>
            <p:nvPr/>
          </p:nvSpPr>
          <p:spPr bwMode="auto">
            <a:xfrm>
              <a:off x="5262563" y="25479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60" name="Oval 157"/>
            <p:cNvSpPr>
              <a:spLocks noChangeArrowheads="1"/>
            </p:cNvSpPr>
            <p:nvPr/>
          </p:nvSpPr>
          <p:spPr bwMode="auto">
            <a:xfrm>
              <a:off x="5646738" y="21764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61" name="Oval 158"/>
            <p:cNvSpPr>
              <a:spLocks noChangeArrowheads="1"/>
            </p:cNvSpPr>
            <p:nvPr/>
          </p:nvSpPr>
          <p:spPr bwMode="auto">
            <a:xfrm>
              <a:off x="5287963" y="22685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62" name="Oval 159"/>
            <p:cNvSpPr>
              <a:spLocks noChangeArrowheads="1"/>
            </p:cNvSpPr>
            <p:nvPr/>
          </p:nvSpPr>
          <p:spPr bwMode="auto">
            <a:xfrm>
              <a:off x="5634038" y="18970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63" name="Oval 160"/>
            <p:cNvSpPr>
              <a:spLocks noChangeArrowheads="1"/>
            </p:cNvSpPr>
            <p:nvPr/>
          </p:nvSpPr>
          <p:spPr bwMode="auto">
            <a:xfrm>
              <a:off x="5135563" y="33639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64" name="Oval 161"/>
            <p:cNvSpPr>
              <a:spLocks noChangeArrowheads="1"/>
            </p:cNvSpPr>
            <p:nvPr/>
          </p:nvSpPr>
          <p:spPr bwMode="auto">
            <a:xfrm>
              <a:off x="5462588" y="30210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65" name="Oval 162"/>
            <p:cNvSpPr>
              <a:spLocks noChangeArrowheads="1"/>
            </p:cNvSpPr>
            <p:nvPr/>
          </p:nvSpPr>
          <p:spPr bwMode="auto">
            <a:xfrm>
              <a:off x="5351463" y="35798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66" name="Oval 163"/>
            <p:cNvSpPr>
              <a:spLocks noChangeArrowheads="1"/>
            </p:cNvSpPr>
            <p:nvPr/>
          </p:nvSpPr>
          <p:spPr bwMode="auto">
            <a:xfrm>
              <a:off x="5678488" y="32369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67" name="Oval 164"/>
            <p:cNvSpPr>
              <a:spLocks noChangeArrowheads="1"/>
            </p:cNvSpPr>
            <p:nvPr/>
          </p:nvSpPr>
          <p:spPr bwMode="auto">
            <a:xfrm>
              <a:off x="5119688" y="37099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68" name="Oval 165"/>
            <p:cNvSpPr>
              <a:spLocks noChangeArrowheads="1"/>
            </p:cNvSpPr>
            <p:nvPr/>
          </p:nvSpPr>
          <p:spPr bwMode="auto">
            <a:xfrm>
              <a:off x="5446713" y="33670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69" name="Oval 166"/>
            <p:cNvSpPr>
              <a:spLocks noChangeArrowheads="1"/>
            </p:cNvSpPr>
            <p:nvPr/>
          </p:nvSpPr>
          <p:spPr bwMode="auto">
            <a:xfrm>
              <a:off x="4783138" y="3392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70" name="Oval 167"/>
            <p:cNvSpPr>
              <a:spLocks noChangeArrowheads="1"/>
            </p:cNvSpPr>
            <p:nvPr/>
          </p:nvSpPr>
          <p:spPr bwMode="auto">
            <a:xfrm>
              <a:off x="5110163" y="30495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71" name="Oval 168"/>
            <p:cNvSpPr>
              <a:spLocks noChangeArrowheads="1"/>
            </p:cNvSpPr>
            <p:nvPr/>
          </p:nvSpPr>
          <p:spPr bwMode="auto">
            <a:xfrm>
              <a:off x="4837113" y="31226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72" name="Oval 169"/>
            <p:cNvSpPr>
              <a:spLocks noChangeArrowheads="1"/>
            </p:cNvSpPr>
            <p:nvPr/>
          </p:nvSpPr>
          <p:spPr bwMode="auto">
            <a:xfrm>
              <a:off x="5164138" y="27797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73" name="Oval 170"/>
            <p:cNvSpPr>
              <a:spLocks noChangeArrowheads="1"/>
            </p:cNvSpPr>
            <p:nvPr/>
          </p:nvSpPr>
          <p:spPr bwMode="auto">
            <a:xfrm>
              <a:off x="4598988" y="42370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74" name="Oval 171"/>
            <p:cNvSpPr>
              <a:spLocks noChangeArrowheads="1"/>
            </p:cNvSpPr>
            <p:nvPr/>
          </p:nvSpPr>
          <p:spPr bwMode="auto">
            <a:xfrm>
              <a:off x="4926013" y="38941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75" name="Oval 172"/>
            <p:cNvSpPr>
              <a:spLocks noChangeArrowheads="1"/>
            </p:cNvSpPr>
            <p:nvPr/>
          </p:nvSpPr>
          <p:spPr bwMode="auto">
            <a:xfrm>
              <a:off x="4814888" y="44529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76" name="Oval 173"/>
            <p:cNvSpPr>
              <a:spLocks noChangeArrowheads="1"/>
            </p:cNvSpPr>
            <p:nvPr/>
          </p:nvSpPr>
          <p:spPr bwMode="auto">
            <a:xfrm>
              <a:off x="5141913" y="41100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77" name="Oval 174"/>
            <p:cNvSpPr>
              <a:spLocks noChangeArrowheads="1"/>
            </p:cNvSpPr>
            <p:nvPr/>
          </p:nvSpPr>
          <p:spPr bwMode="auto">
            <a:xfrm>
              <a:off x="4910138" y="42402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78" name="Oval 175"/>
            <p:cNvSpPr>
              <a:spLocks noChangeArrowheads="1"/>
            </p:cNvSpPr>
            <p:nvPr/>
          </p:nvSpPr>
          <p:spPr bwMode="auto">
            <a:xfrm>
              <a:off x="4573588" y="39227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79" name="Oval 176"/>
            <p:cNvSpPr>
              <a:spLocks noChangeArrowheads="1"/>
            </p:cNvSpPr>
            <p:nvPr/>
          </p:nvSpPr>
          <p:spPr bwMode="auto">
            <a:xfrm>
              <a:off x="4627563" y="36528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80" name="Oval 177"/>
            <p:cNvSpPr>
              <a:spLocks noChangeArrowheads="1"/>
            </p:cNvSpPr>
            <p:nvPr/>
          </p:nvSpPr>
          <p:spPr bwMode="auto">
            <a:xfrm>
              <a:off x="6789738" y="27035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81" name="Oval 178"/>
            <p:cNvSpPr>
              <a:spLocks noChangeArrowheads="1"/>
            </p:cNvSpPr>
            <p:nvPr/>
          </p:nvSpPr>
          <p:spPr bwMode="auto">
            <a:xfrm>
              <a:off x="6453188" y="23860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82" name="Oval 179"/>
            <p:cNvSpPr>
              <a:spLocks noChangeArrowheads="1"/>
            </p:cNvSpPr>
            <p:nvPr/>
          </p:nvSpPr>
          <p:spPr bwMode="auto">
            <a:xfrm>
              <a:off x="6269038" y="32305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83" name="Oval 180"/>
            <p:cNvSpPr>
              <a:spLocks noChangeArrowheads="1"/>
            </p:cNvSpPr>
            <p:nvPr/>
          </p:nvSpPr>
          <p:spPr bwMode="auto">
            <a:xfrm>
              <a:off x="6596063" y="28876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84" name="Oval 181"/>
            <p:cNvSpPr>
              <a:spLocks noChangeArrowheads="1"/>
            </p:cNvSpPr>
            <p:nvPr/>
          </p:nvSpPr>
          <p:spPr bwMode="auto">
            <a:xfrm>
              <a:off x="6484938" y="34464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85" name="Oval 182"/>
            <p:cNvSpPr>
              <a:spLocks noChangeArrowheads="1"/>
            </p:cNvSpPr>
            <p:nvPr/>
          </p:nvSpPr>
          <p:spPr bwMode="auto">
            <a:xfrm>
              <a:off x="6811963" y="31035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86" name="Oval 183"/>
            <p:cNvSpPr>
              <a:spLocks noChangeArrowheads="1"/>
            </p:cNvSpPr>
            <p:nvPr/>
          </p:nvSpPr>
          <p:spPr bwMode="auto">
            <a:xfrm>
              <a:off x="6253163" y="35766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87" name="Oval 184"/>
            <p:cNvSpPr>
              <a:spLocks noChangeArrowheads="1"/>
            </p:cNvSpPr>
            <p:nvPr/>
          </p:nvSpPr>
          <p:spPr bwMode="auto">
            <a:xfrm>
              <a:off x="6580188" y="32337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88" name="Oval 185"/>
            <p:cNvSpPr>
              <a:spLocks noChangeArrowheads="1"/>
            </p:cNvSpPr>
            <p:nvPr/>
          </p:nvSpPr>
          <p:spPr bwMode="auto">
            <a:xfrm>
              <a:off x="5916613" y="32591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89" name="Oval 186"/>
            <p:cNvSpPr>
              <a:spLocks noChangeArrowheads="1"/>
            </p:cNvSpPr>
            <p:nvPr/>
          </p:nvSpPr>
          <p:spPr bwMode="auto">
            <a:xfrm>
              <a:off x="6243638" y="29162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90" name="Oval 187"/>
            <p:cNvSpPr>
              <a:spLocks noChangeArrowheads="1"/>
            </p:cNvSpPr>
            <p:nvPr/>
          </p:nvSpPr>
          <p:spPr bwMode="auto">
            <a:xfrm>
              <a:off x="5970588" y="29892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91" name="Oval 188"/>
            <p:cNvSpPr>
              <a:spLocks noChangeArrowheads="1"/>
            </p:cNvSpPr>
            <p:nvPr/>
          </p:nvSpPr>
          <p:spPr bwMode="auto">
            <a:xfrm>
              <a:off x="6278563" y="2617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92" name="Oval 189"/>
            <p:cNvSpPr>
              <a:spLocks noChangeArrowheads="1"/>
            </p:cNvSpPr>
            <p:nvPr/>
          </p:nvSpPr>
          <p:spPr bwMode="auto">
            <a:xfrm>
              <a:off x="5732463" y="41036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93" name="Oval 190"/>
            <p:cNvSpPr>
              <a:spLocks noChangeArrowheads="1"/>
            </p:cNvSpPr>
            <p:nvPr/>
          </p:nvSpPr>
          <p:spPr bwMode="auto">
            <a:xfrm>
              <a:off x="6059488" y="3760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94" name="Oval 191"/>
            <p:cNvSpPr>
              <a:spLocks noChangeArrowheads="1"/>
            </p:cNvSpPr>
            <p:nvPr/>
          </p:nvSpPr>
          <p:spPr bwMode="auto">
            <a:xfrm>
              <a:off x="6275388" y="39766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95" name="Oval 192"/>
            <p:cNvSpPr>
              <a:spLocks noChangeArrowheads="1"/>
            </p:cNvSpPr>
            <p:nvPr/>
          </p:nvSpPr>
          <p:spPr bwMode="auto">
            <a:xfrm>
              <a:off x="5602288" y="43545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96" name="Oval 193"/>
            <p:cNvSpPr>
              <a:spLocks noChangeArrowheads="1"/>
            </p:cNvSpPr>
            <p:nvPr/>
          </p:nvSpPr>
          <p:spPr bwMode="auto">
            <a:xfrm>
              <a:off x="5380038" y="41322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97" name="Oval 194"/>
            <p:cNvSpPr>
              <a:spLocks noChangeArrowheads="1"/>
            </p:cNvSpPr>
            <p:nvPr/>
          </p:nvSpPr>
          <p:spPr bwMode="auto">
            <a:xfrm>
              <a:off x="5707063" y="37893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98" name="Oval 195"/>
            <p:cNvSpPr>
              <a:spLocks noChangeArrowheads="1"/>
            </p:cNvSpPr>
            <p:nvPr/>
          </p:nvSpPr>
          <p:spPr bwMode="auto">
            <a:xfrm>
              <a:off x="5434013" y="38623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99" name="Oval 196"/>
            <p:cNvSpPr>
              <a:spLocks noChangeArrowheads="1"/>
            </p:cNvSpPr>
            <p:nvPr/>
          </p:nvSpPr>
          <p:spPr bwMode="auto">
            <a:xfrm>
              <a:off x="5761038" y="3519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00" name="Oval 197"/>
            <p:cNvSpPr>
              <a:spLocks noChangeArrowheads="1"/>
            </p:cNvSpPr>
            <p:nvPr/>
          </p:nvSpPr>
          <p:spPr bwMode="auto">
            <a:xfrm>
              <a:off x="4005263" y="45862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01" name="Oval 198"/>
            <p:cNvSpPr>
              <a:spLocks noChangeArrowheads="1"/>
            </p:cNvSpPr>
            <p:nvPr/>
          </p:nvSpPr>
          <p:spPr bwMode="auto">
            <a:xfrm>
              <a:off x="5408613" y="45672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02" name="Oval 199"/>
            <p:cNvSpPr>
              <a:spLocks noChangeArrowheads="1"/>
            </p:cNvSpPr>
            <p:nvPr/>
          </p:nvSpPr>
          <p:spPr bwMode="auto">
            <a:xfrm>
              <a:off x="3802063" y="49355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03" name="Oval 200"/>
            <p:cNvSpPr>
              <a:spLocks noChangeArrowheads="1"/>
            </p:cNvSpPr>
            <p:nvPr/>
          </p:nvSpPr>
          <p:spPr bwMode="auto">
            <a:xfrm>
              <a:off x="6450013" y="37512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04" name="Oval 201"/>
            <p:cNvSpPr>
              <a:spLocks noChangeArrowheads="1"/>
            </p:cNvSpPr>
            <p:nvPr/>
          </p:nvSpPr>
          <p:spPr bwMode="auto">
            <a:xfrm>
              <a:off x="5170488" y="4662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05" name="Oval 202"/>
            <p:cNvSpPr>
              <a:spLocks noChangeArrowheads="1"/>
            </p:cNvSpPr>
            <p:nvPr/>
          </p:nvSpPr>
          <p:spPr bwMode="auto">
            <a:xfrm>
              <a:off x="5224463" y="43926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06" name="Oval 203"/>
            <p:cNvSpPr>
              <a:spLocks noChangeArrowheads="1"/>
            </p:cNvSpPr>
            <p:nvPr/>
          </p:nvSpPr>
          <p:spPr bwMode="auto">
            <a:xfrm>
              <a:off x="7424738" y="22526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07" name="Oval 204"/>
            <p:cNvSpPr>
              <a:spLocks noChangeArrowheads="1"/>
            </p:cNvSpPr>
            <p:nvPr/>
          </p:nvSpPr>
          <p:spPr bwMode="auto">
            <a:xfrm>
              <a:off x="6989763" y="32623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08" name="Oval 205"/>
            <p:cNvSpPr>
              <a:spLocks noChangeArrowheads="1"/>
            </p:cNvSpPr>
            <p:nvPr/>
          </p:nvSpPr>
          <p:spPr bwMode="auto">
            <a:xfrm>
              <a:off x="4002088" y="54689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09" name="Oval 206"/>
            <p:cNvSpPr>
              <a:spLocks noChangeArrowheads="1"/>
            </p:cNvSpPr>
            <p:nvPr/>
          </p:nvSpPr>
          <p:spPr bwMode="auto">
            <a:xfrm>
              <a:off x="6538913" y="26209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10" name="Oval 207"/>
            <p:cNvSpPr>
              <a:spLocks noChangeArrowheads="1"/>
            </p:cNvSpPr>
            <p:nvPr/>
          </p:nvSpPr>
          <p:spPr bwMode="auto">
            <a:xfrm>
              <a:off x="7097713" y="18653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11" name="Oval 208"/>
            <p:cNvSpPr>
              <a:spLocks noChangeArrowheads="1"/>
            </p:cNvSpPr>
            <p:nvPr/>
          </p:nvSpPr>
          <p:spPr bwMode="auto">
            <a:xfrm>
              <a:off x="6656388" y="35766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12" name="Oval 209"/>
            <p:cNvSpPr>
              <a:spLocks noChangeArrowheads="1"/>
            </p:cNvSpPr>
            <p:nvPr/>
          </p:nvSpPr>
          <p:spPr bwMode="auto">
            <a:xfrm>
              <a:off x="5491163" y="27257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13" name="Oval 210"/>
            <p:cNvSpPr>
              <a:spLocks noChangeArrowheads="1"/>
            </p:cNvSpPr>
            <p:nvPr/>
          </p:nvSpPr>
          <p:spPr bwMode="auto">
            <a:xfrm>
              <a:off x="7516813" y="13890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14" name="Oval 211"/>
            <p:cNvSpPr>
              <a:spLocks noChangeArrowheads="1"/>
            </p:cNvSpPr>
            <p:nvPr/>
          </p:nvSpPr>
          <p:spPr bwMode="auto">
            <a:xfrm>
              <a:off x="3363913" y="45735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15" name="Oval 212"/>
            <p:cNvSpPr>
              <a:spLocks noChangeArrowheads="1"/>
            </p:cNvSpPr>
            <p:nvPr/>
          </p:nvSpPr>
          <p:spPr bwMode="auto">
            <a:xfrm>
              <a:off x="3836988" y="44180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16" name="Oval 213"/>
            <p:cNvSpPr>
              <a:spLocks noChangeArrowheads="1"/>
            </p:cNvSpPr>
            <p:nvPr/>
          </p:nvSpPr>
          <p:spPr bwMode="auto">
            <a:xfrm>
              <a:off x="1550988" y="16652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17" name="Oval 214"/>
            <p:cNvSpPr>
              <a:spLocks noChangeArrowheads="1"/>
            </p:cNvSpPr>
            <p:nvPr/>
          </p:nvSpPr>
          <p:spPr bwMode="auto">
            <a:xfrm>
              <a:off x="4706938" y="46942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18" name="Oval 215"/>
            <p:cNvSpPr>
              <a:spLocks noChangeArrowheads="1"/>
            </p:cNvSpPr>
            <p:nvPr/>
          </p:nvSpPr>
          <p:spPr bwMode="auto">
            <a:xfrm>
              <a:off x="1852613" y="15097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19" name="Oval 216"/>
            <p:cNvSpPr>
              <a:spLocks noChangeArrowheads="1"/>
            </p:cNvSpPr>
            <p:nvPr/>
          </p:nvSpPr>
          <p:spPr bwMode="auto">
            <a:xfrm>
              <a:off x="4160838" y="47101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20" name="Oval 217"/>
            <p:cNvSpPr>
              <a:spLocks noChangeArrowheads="1"/>
            </p:cNvSpPr>
            <p:nvPr/>
          </p:nvSpPr>
          <p:spPr bwMode="auto">
            <a:xfrm>
              <a:off x="4424363" y="44497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21" name="Oval 218"/>
            <p:cNvSpPr>
              <a:spLocks noChangeArrowheads="1"/>
            </p:cNvSpPr>
            <p:nvPr/>
          </p:nvSpPr>
          <p:spPr bwMode="auto">
            <a:xfrm>
              <a:off x="4979988" y="26082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22" name="Oval 219"/>
            <p:cNvSpPr>
              <a:spLocks noChangeArrowheads="1"/>
            </p:cNvSpPr>
            <p:nvPr/>
          </p:nvSpPr>
          <p:spPr bwMode="auto">
            <a:xfrm>
              <a:off x="4173538" y="42941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23" name="Oval 220"/>
            <p:cNvSpPr>
              <a:spLocks noChangeArrowheads="1"/>
            </p:cNvSpPr>
            <p:nvPr/>
          </p:nvSpPr>
          <p:spPr bwMode="auto">
            <a:xfrm>
              <a:off x="1643063" y="1347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24" name="Oval 221"/>
            <p:cNvSpPr>
              <a:spLocks noChangeArrowheads="1"/>
            </p:cNvSpPr>
            <p:nvPr/>
          </p:nvSpPr>
          <p:spPr bwMode="auto">
            <a:xfrm>
              <a:off x="2189163" y="43291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25" name="Oval 222"/>
            <p:cNvSpPr>
              <a:spLocks noChangeArrowheads="1"/>
            </p:cNvSpPr>
            <p:nvPr/>
          </p:nvSpPr>
          <p:spPr bwMode="auto">
            <a:xfrm>
              <a:off x="4367213" y="48117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26" name="Oval 223"/>
            <p:cNvSpPr>
              <a:spLocks noChangeArrowheads="1"/>
            </p:cNvSpPr>
            <p:nvPr/>
          </p:nvSpPr>
          <p:spPr bwMode="auto">
            <a:xfrm>
              <a:off x="6100763" y="46053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27" name="Oval 224"/>
            <p:cNvSpPr>
              <a:spLocks noChangeArrowheads="1"/>
            </p:cNvSpPr>
            <p:nvPr/>
          </p:nvSpPr>
          <p:spPr bwMode="auto">
            <a:xfrm>
              <a:off x="6589713" y="48720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28" name="Oval 225"/>
            <p:cNvSpPr>
              <a:spLocks noChangeArrowheads="1"/>
            </p:cNvSpPr>
            <p:nvPr/>
          </p:nvSpPr>
          <p:spPr bwMode="auto">
            <a:xfrm>
              <a:off x="5821363" y="45259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29" name="Oval 226"/>
            <p:cNvSpPr>
              <a:spLocks noChangeArrowheads="1"/>
            </p:cNvSpPr>
            <p:nvPr/>
          </p:nvSpPr>
          <p:spPr bwMode="auto">
            <a:xfrm>
              <a:off x="6364288" y="45513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30" name="Oval 227"/>
            <p:cNvSpPr>
              <a:spLocks noChangeArrowheads="1"/>
            </p:cNvSpPr>
            <p:nvPr/>
          </p:nvSpPr>
          <p:spPr bwMode="auto">
            <a:xfrm>
              <a:off x="7100888" y="30337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31" name="Oval 228"/>
            <p:cNvSpPr>
              <a:spLocks noChangeArrowheads="1"/>
            </p:cNvSpPr>
            <p:nvPr/>
          </p:nvSpPr>
          <p:spPr bwMode="auto">
            <a:xfrm>
              <a:off x="6332538" y="48339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32" name="Oval 229"/>
            <p:cNvSpPr>
              <a:spLocks noChangeArrowheads="1"/>
            </p:cNvSpPr>
            <p:nvPr/>
          </p:nvSpPr>
          <p:spPr bwMode="auto">
            <a:xfrm>
              <a:off x="7154863" y="27638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33" name="Oval 230"/>
            <p:cNvSpPr>
              <a:spLocks noChangeArrowheads="1"/>
            </p:cNvSpPr>
            <p:nvPr/>
          </p:nvSpPr>
          <p:spPr bwMode="auto">
            <a:xfrm>
              <a:off x="6186488" y="42211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34" name="Oval 231"/>
            <p:cNvSpPr>
              <a:spLocks noChangeArrowheads="1"/>
            </p:cNvSpPr>
            <p:nvPr/>
          </p:nvSpPr>
          <p:spPr bwMode="auto">
            <a:xfrm>
              <a:off x="6897688" y="38211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35" name="Oval 232"/>
            <p:cNvSpPr>
              <a:spLocks noChangeArrowheads="1"/>
            </p:cNvSpPr>
            <p:nvPr/>
          </p:nvSpPr>
          <p:spPr bwMode="auto">
            <a:xfrm>
              <a:off x="6951663" y="35512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36" name="Oval 233"/>
            <p:cNvSpPr>
              <a:spLocks noChangeArrowheads="1"/>
            </p:cNvSpPr>
            <p:nvPr/>
          </p:nvSpPr>
          <p:spPr bwMode="auto">
            <a:xfrm>
              <a:off x="6678613" y="51038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37" name="Oval 234"/>
            <p:cNvSpPr>
              <a:spLocks noChangeArrowheads="1"/>
            </p:cNvSpPr>
            <p:nvPr/>
          </p:nvSpPr>
          <p:spPr bwMode="auto">
            <a:xfrm>
              <a:off x="6618288" y="39385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38" name="Oval 235"/>
            <p:cNvSpPr>
              <a:spLocks noChangeArrowheads="1"/>
            </p:cNvSpPr>
            <p:nvPr/>
          </p:nvSpPr>
          <p:spPr bwMode="auto">
            <a:xfrm>
              <a:off x="5957888" y="39766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39" name="Oval 236"/>
            <p:cNvSpPr>
              <a:spLocks noChangeArrowheads="1"/>
            </p:cNvSpPr>
            <p:nvPr/>
          </p:nvSpPr>
          <p:spPr bwMode="auto">
            <a:xfrm>
              <a:off x="2659063" y="14208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40" name="Oval 237"/>
            <p:cNvSpPr>
              <a:spLocks noChangeArrowheads="1"/>
            </p:cNvSpPr>
            <p:nvPr/>
          </p:nvSpPr>
          <p:spPr bwMode="auto">
            <a:xfrm>
              <a:off x="4071938" y="15922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41" name="Oval 238"/>
            <p:cNvSpPr>
              <a:spLocks noChangeArrowheads="1"/>
            </p:cNvSpPr>
            <p:nvPr/>
          </p:nvSpPr>
          <p:spPr bwMode="auto">
            <a:xfrm>
              <a:off x="6053138" y="34782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42" name="Oval 239"/>
            <p:cNvSpPr>
              <a:spLocks noChangeArrowheads="1"/>
            </p:cNvSpPr>
            <p:nvPr/>
          </p:nvSpPr>
          <p:spPr bwMode="auto">
            <a:xfrm>
              <a:off x="6811963" y="33512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43" name="Oval 240"/>
            <p:cNvSpPr>
              <a:spLocks noChangeArrowheads="1"/>
            </p:cNvSpPr>
            <p:nvPr/>
          </p:nvSpPr>
          <p:spPr bwMode="auto">
            <a:xfrm>
              <a:off x="6427788" y="51006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44" name="Oval 241"/>
            <p:cNvSpPr>
              <a:spLocks noChangeArrowheads="1"/>
            </p:cNvSpPr>
            <p:nvPr/>
          </p:nvSpPr>
          <p:spPr bwMode="auto">
            <a:xfrm>
              <a:off x="5938838" y="42116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45" name="Oval 242"/>
            <p:cNvSpPr>
              <a:spLocks noChangeArrowheads="1"/>
            </p:cNvSpPr>
            <p:nvPr/>
          </p:nvSpPr>
          <p:spPr bwMode="auto">
            <a:xfrm>
              <a:off x="6440488" y="42751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46" name="Oval 243"/>
            <p:cNvSpPr>
              <a:spLocks noChangeArrowheads="1"/>
            </p:cNvSpPr>
            <p:nvPr/>
          </p:nvSpPr>
          <p:spPr bwMode="auto">
            <a:xfrm>
              <a:off x="4576763" y="1614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47" name="Oval 244"/>
            <p:cNvSpPr>
              <a:spLocks noChangeArrowheads="1"/>
            </p:cNvSpPr>
            <p:nvPr/>
          </p:nvSpPr>
          <p:spPr bwMode="auto">
            <a:xfrm>
              <a:off x="779463" y="21764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48" name="Oval 245"/>
            <p:cNvSpPr>
              <a:spLocks noChangeArrowheads="1"/>
            </p:cNvSpPr>
            <p:nvPr/>
          </p:nvSpPr>
          <p:spPr bwMode="auto">
            <a:xfrm>
              <a:off x="1243013" y="21574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49" name="Oval 246"/>
            <p:cNvSpPr>
              <a:spLocks noChangeArrowheads="1"/>
            </p:cNvSpPr>
            <p:nvPr/>
          </p:nvSpPr>
          <p:spPr bwMode="auto">
            <a:xfrm>
              <a:off x="1436688" y="23193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50" name="Oval 247"/>
            <p:cNvSpPr>
              <a:spLocks noChangeArrowheads="1"/>
            </p:cNvSpPr>
            <p:nvPr/>
          </p:nvSpPr>
          <p:spPr bwMode="auto">
            <a:xfrm>
              <a:off x="1420813" y="19510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51" name="Oval 248"/>
            <p:cNvSpPr>
              <a:spLocks noChangeArrowheads="1"/>
            </p:cNvSpPr>
            <p:nvPr/>
          </p:nvSpPr>
          <p:spPr bwMode="auto">
            <a:xfrm>
              <a:off x="757238" y="26908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52" name="Oval 249"/>
            <p:cNvSpPr>
              <a:spLocks noChangeArrowheads="1"/>
            </p:cNvSpPr>
            <p:nvPr/>
          </p:nvSpPr>
          <p:spPr bwMode="auto">
            <a:xfrm>
              <a:off x="1084263" y="23479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53" name="Oval 250"/>
            <p:cNvSpPr>
              <a:spLocks noChangeArrowheads="1"/>
            </p:cNvSpPr>
            <p:nvPr/>
          </p:nvSpPr>
          <p:spPr bwMode="auto">
            <a:xfrm>
              <a:off x="811213" y="24209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54" name="Oval 251"/>
            <p:cNvSpPr>
              <a:spLocks noChangeArrowheads="1"/>
            </p:cNvSpPr>
            <p:nvPr/>
          </p:nvSpPr>
          <p:spPr bwMode="auto">
            <a:xfrm>
              <a:off x="2947988" y="14525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55" name="Oval 252"/>
            <p:cNvSpPr>
              <a:spLocks noChangeArrowheads="1"/>
            </p:cNvSpPr>
            <p:nvPr/>
          </p:nvSpPr>
          <p:spPr bwMode="auto">
            <a:xfrm>
              <a:off x="966788" y="2744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56" name="Oval 253"/>
            <p:cNvSpPr>
              <a:spLocks noChangeArrowheads="1"/>
            </p:cNvSpPr>
            <p:nvPr/>
          </p:nvSpPr>
          <p:spPr bwMode="auto">
            <a:xfrm>
              <a:off x="858838" y="32781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57" name="Rectangle 254"/>
            <p:cNvSpPr>
              <a:spLocks noChangeArrowheads="1"/>
            </p:cNvSpPr>
            <p:nvPr/>
          </p:nvSpPr>
          <p:spPr bwMode="auto">
            <a:xfrm>
              <a:off x="590550" y="4619625"/>
              <a:ext cx="2219325" cy="1228725"/>
            </a:xfrm>
            <a:prstGeom prst="rect">
              <a:avLst/>
            </a:prstGeom>
            <a:solidFill>
              <a:schemeClr val="bg1"/>
            </a:solidFill>
            <a:ln w="25400" algn="ctr">
              <a:solidFill>
                <a:schemeClr val="bg1"/>
              </a:solidFill>
              <a:miter lim="800000"/>
              <a:headEnd/>
              <a:tailEnd/>
            </a:ln>
          </p:spPr>
          <p:txBody>
            <a:bodyPr lIns="90000" tIns="46800" rIns="90000" bIns="46800" anchor="ctr">
              <a:spAutoFit/>
            </a:bodyPr>
            <a:lstStyle/>
            <a:p>
              <a:endParaRPr lang="en-US"/>
            </a:p>
          </p:txBody>
        </p:sp>
      </p:grpSp>
      <p:grpSp>
        <p:nvGrpSpPr>
          <p:cNvPr id="258" name="Group 257"/>
          <p:cNvGrpSpPr/>
          <p:nvPr/>
        </p:nvGrpSpPr>
        <p:grpSpPr>
          <a:xfrm>
            <a:off x="4956236" y="3533933"/>
            <a:ext cx="3566663" cy="2305792"/>
            <a:chOff x="590550" y="1119188"/>
            <a:chExt cx="7315200" cy="4729162"/>
          </a:xfrm>
        </p:grpSpPr>
        <p:pic>
          <p:nvPicPr>
            <p:cNvPr id="259" name="Picture 2" descr="usa-map"/>
            <p:cNvPicPr>
              <a:picLocks noChangeAspect="1" noChangeArrowheads="1"/>
            </p:cNvPicPr>
            <p:nvPr/>
          </p:nvPicPr>
          <p:blipFill>
            <a:blip r:embed="rId3" cstate="print">
              <a:grayscl/>
            </a:blip>
            <a:srcRect/>
            <a:stretch>
              <a:fillRect/>
            </a:stretch>
          </p:blipFill>
          <p:spPr bwMode="auto">
            <a:xfrm>
              <a:off x="652463" y="1119188"/>
              <a:ext cx="7253287" cy="4543425"/>
            </a:xfrm>
            <a:prstGeom prst="rect">
              <a:avLst/>
            </a:prstGeom>
            <a:noFill/>
            <a:ln w="9525">
              <a:noFill/>
              <a:miter lim="800000"/>
              <a:headEnd/>
              <a:tailEnd/>
            </a:ln>
          </p:spPr>
        </p:pic>
        <p:sp>
          <p:nvSpPr>
            <p:cNvPr id="260" name="Oval 3"/>
            <p:cNvSpPr>
              <a:spLocks noChangeArrowheads="1"/>
            </p:cNvSpPr>
            <p:nvPr/>
          </p:nvSpPr>
          <p:spPr bwMode="auto">
            <a:xfrm>
              <a:off x="7253288" y="2490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1" name="Oval 5"/>
            <p:cNvSpPr>
              <a:spLocks noChangeArrowheads="1"/>
            </p:cNvSpPr>
            <p:nvPr/>
          </p:nvSpPr>
          <p:spPr bwMode="auto">
            <a:xfrm>
              <a:off x="1212850" y="1536700"/>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2" name="Oval 6"/>
            <p:cNvSpPr>
              <a:spLocks noChangeArrowheads="1"/>
            </p:cNvSpPr>
            <p:nvPr/>
          </p:nvSpPr>
          <p:spPr bwMode="auto">
            <a:xfrm>
              <a:off x="6977063" y="30813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3" name="Oval 7"/>
            <p:cNvSpPr>
              <a:spLocks noChangeArrowheads="1"/>
            </p:cNvSpPr>
            <p:nvPr/>
          </p:nvSpPr>
          <p:spPr bwMode="auto">
            <a:xfrm>
              <a:off x="7131050" y="2708275"/>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4" name="Oval 8"/>
            <p:cNvSpPr>
              <a:spLocks noChangeArrowheads="1"/>
            </p:cNvSpPr>
            <p:nvPr/>
          </p:nvSpPr>
          <p:spPr bwMode="auto">
            <a:xfrm>
              <a:off x="969963" y="3265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5" name="Oval 9"/>
            <p:cNvSpPr>
              <a:spLocks noChangeArrowheads="1"/>
            </p:cNvSpPr>
            <p:nvPr/>
          </p:nvSpPr>
          <p:spPr bwMode="auto">
            <a:xfrm>
              <a:off x="725488" y="31162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6" name="Oval 10"/>
            <p:cNvSpPr>
              <a:spLocks noChangeArrowheads="1"/>
            </p:cNvSpPr>
            <p:nvPr/>
          </p:nvSpPr>
          <p:spPr bwMode="auto">
            <a:xfrm>
              <a:off x="658813" y="2998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7" name="Oval 11"/>
            <p:cNvSpPr>
              <a:spLocks noChangeArrowheads="1"/>
            </p:cNvSpPr>
            <p:nvPr/>
          </p:nvSpPr>
          <p:spPr bwMode="auto">
            <a:xfrm>
              <a:off x="1214438" y="13668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8" name="Oval 12"/>
            <p:cNvSpPr>
              <a:spLocks noChangeArrowheads="1"/>
            </p:cNvSpPr>
            <p:nvPr/>
          </p:nvSpPr>
          <p:spPr bwMode="auto">
            <a:xfrm>
              <a:off x="1017588" y="3633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9" name="Oval 13"/>
            <p:cNvSpPr>
              <a:spLocks noChangeArrowheads="1"/>
            </p:cNvSpPr>
            <p:nvPr/>
          </p:nvSpPr>
          <p:spPr bwMode="auto">
            <a:xfrm>
              <a:off x="982663" y="15351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70" name="Oval 14"/>
            <p:cNvSpPr>
              <a:spLocks noChangeArrowheads="1"/>
            </p:cNvSpPr>
            <p:nvPr/>
          </p:nvSpPr>
          <p:spPr bwMode="auto">
            <a:xfrm>
              <a:off x="1166813" y="36972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71" name="Oval 15"/>
            <p:cNvSpPr>
              <a:spLocks noChangeArrowheads="1"/>
            </p:cNvSpPr>
            <p:nvPr/>
          </p:nvSpPr>
          <p:spPr bwMode="auto">
            <a:xfrm>
              <a:off x="649288" y="28559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72" name="Oval 16"/>
            <p:cNvSpPr>
              <a:spLocks noChangeArrowheads="1"/>
            </p:cNvSpPr>
            <p:nvPr/>
          </p:nvSpPr>
          <p:spPr bwMode="auto">
            <a:xfrm>
              <a:off x="890588" y="18240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73" name="Oval 17"/>
            <p:cNvSpPr>
              <a:spLocks noChangeArrowheads="1"/>
            </p:cNvSpPr>
            <p:nvPr/>
          </p:nvSpPr>
          <p:spPr bwMode="auto">
            <a:xfrm>
              <a:off x="1093788" y="12906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74" name="Oval 18"/>
            <p:cNvSpPr>
              <a:spLocks noChangeArrowheads="1"/>
            </p:cNvSpPr>
            <p:nvPr/>
          </p:nvSpPr>
          <p:spPr bwMode="auto">
            <a:xfrm>
              <a:off x="1211263" y="12303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75" name="Oval 19"/>
            <p:cNvSpPr>
              <a:spLocks noChangeArrowheads="1"/>
            </p:cNvSpPr>
            <p:nvPr/>
          </p:nvSpPr>
          <p:spPr bwMode="auto">
            <a:xfrm>
              <a:off x="6697663" y="38306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76" name="Oval 20"/>
            <p:cNvSpPr>
              <a:spLocks noChangeArrowheads="1"/>
            </p:cNvSpPr>
            <p:nvPr/>
          </p:nvSpPr>
          <p:spPr bwMode="auto">
            <a:xfrm>
              <a:off x="6065838" y="45799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77" name="Oval 21"/>
            <p:cNvSpPr>
              <a:spLocks noChangeArrowheads="1"/>
            </p:cNvSpPr>
            <p:nvPr/>
          </p:nvSpPr>
          <p:spPr bwMode="auto">
            <a:xfrm>
              <a:off x="6764338" y="29035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78" name="Oval 22"/>
            <p:cNvSpPr>
              <a:spLocks noChangeArrowheads="1"/>
            </p:cNvSpPr>
            <p:nvPr/>
          </p:nvSpPr>
          <p:spPr bwMode="auto">
            <a:xfrm>
              <a:off x="1200150" y="35798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79" name="Oval 23"/>
            <p:cNvSpPr>
              <a:spLocks noChangeArrowheads="1"/>
            </p:cNvSpPr>
            <p:nvPr/>
          </p:nvSpPr>
          <p:spPr bwMode="auto">
            <a:xfrm>
              <a:off x="6799263" y="36052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80" name="Oval 24"/>
            <p:cNvSpPr>
              <a:spLocks noChangeArrowheads="1"/>
            </p:cNvSpPr>
            <p:nvPr/>
          </p:nvSpPr>
          <p:spPr bwMode="auto">
            <a:xfrm>
              <a:off x="7259638" y="23510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81" name="Oval 25"/>
            <p:cNvSpPr>
              <a:spLocks noChangeArrowheads="1"/>
            </p:cNvSpPr>
            <p:nvPr/>
          </p:nvSpPr>
          <p:spPr bwMode="auto">
            <a:xfrm>
              <a:off x="2184400" y="2784475"/>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82" name="Oval 26"/>
            <p:cNvSpPr>
              <a:spLocks noChangeArrowheads="1"/>
            </p:cNvSpPr>
            <p:nvPr/>
          </p:nvSpPr>
          <p:spPr bwMode="auto">
            <a:xfrm>
              <a:off x="4478338" y="4789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83" name="Oval 27"/>
            <p:cNvSpPr>
              <a:spLocks noChangeArrowheads="1"/>
            </p:cNvSpPr>
            <p:nvPr/>
          </p:nvSpPr>
          <p:spPr bwMode="auto">
            <a:xfrm>
              <a:off x="6091238" y="32146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84" name="Oval 28"/>
            <p:cNvSpPr>
              <a:spLocks noChangeArrowheads="1"/>
            </p:cNvSpPr>
            <p:nvPr/>
          </p:nvSpPr>
          <p:spPr bwMode="auto">
            <a:xfrm>
              <a:off x="7202488" y="2400300"/>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85" name="Oval 29"/>
            <p:cNvSpPr>
              <a:spLocks noChangeArrowheads="1"/>
            </p:cNvSpPr>
            <p:nvPr/>
          </p:nvSpPr>
          <p:spPr bwMode="auto">
            <a:xfrm>
              <a:off x="5119688" y="25542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86" name="Oval 30"/>
            <p:cNvSpPr>
              <a:spLocks noChangeArrowheads="1"/>
            </p:cNvSpPr>
            <p:nvPr/>
          </p:nvSpPr>
          <p:spPr bwMode="auto">
            <a:xfrm>
              <a:off x="782638" y="28368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87" name="Oval 31"/>
            <p:cNvSpPr>
              <a:spLocks noChangeArrowheads="1"/>
            </p:cNvSpPr>
            <p:nvPr/>
          </p:nvSpPr>
          <p:spPr bwMode="auto">
            <a:xfrm>
              <a:off x="6999288" y="25003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88" name="Oval 32"/>
            <p:cNvSpPr>
              <a:spLocks noChangeArrowheads="1"/>
            </p:cNvSpPr>
            <p:nvPr/>
          </p:nvSpPr>
          <p:spPr bwMode="auto">
            <a:xfrm>
              <a:off x="1925638" y="38782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89" name="Oval 33"/>
            <p:cNvSpPr>
              <a:spLocks noChangeArrowheads="1"/>
            </p:cNvSpPr>
            <p:nvPr/>
          </p:nvSpPr>
          <p:spPr bwMode="auto">
            <a:xfrm>
              <a:off x="7240588" y="19319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90" name="Oval 34"/>
            <p:cNvSpPr>
              <a:spLocks noChangeArrowheads="1"/>
            </p:cNvSpPr>
            <p:nvPr/>
          </p:nvSpPr>
          <p:spPr bwMode="auto">
            <a:xfrm>
              <a:off x="1195388" y="38433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91" name="Oval 35"/>
            <p:cNvSpPr>
              <a:spLocks noChangeArrowheads="1"/>
            </p:cNvSpPr>
            <p:nvPr/>
          </p:nvSpPr>
          <p:spPr bwMode="auto">
            <a:xfrm>
              <a:off x="6011863" y="27638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92" name="Oval 36"/>
            <p:cNvSpPr>
              <a:spLocks noChangeArrowheads="1"/>
            </p:cNvSpPr>
            <p:nvPr/>
          </p:nvSpPr>
          <p:spPr bwMode="auto">
            <a:xfrm>
              <a:off x="7231063" y="21447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93" name="Oval 37"/>
            <p:cNvSpPr>
              <a:spLocks noChangeArrowheads="1"/>
            </p:cNvSpPr>
            <p:nvPr/>
          </p:nvSpPr>
          <p:spPr bwMode="auto">
            <a:xfrm>
              <a:off x="4062413" y="43449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94" name="Oval 38"/>
            <p:cNvSpPr>
              <a:spLocks noChangeArrowheads="1"/>
            </p:cNvSpPr>
            <p:nvPr/>
          </p:nvSpPr>
          <p:spPr bwMode="auto">
            <a:xfrm>
              <a:off x="1922463" y="40433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95" name="Oval 39"/>
            <p:cNvSpPr>
              <a:spLocks noChangeArrowheads="1"/>
            </p:cNvSpPr>
            <p:nvPr/>
          </p:nvSpPr>
          <p:spPr bwMode="auto">
            <a:xfrm>
              <a:off x="4078288" y="5030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96" name="Oval 40"/>
            <p:cNvSpPr>
              <a:spLocks noChangeArrowheads="1"/>
            </p:cNvSpPr>
            <p:nvPr/>
          </p:nvSpPr>
          <p:spPr bwMode="auto">
            <a:xfrm>
              <a:off x="7053263" y="26495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97" name="Oval 41"/>
            <p:cNvSpPr>
              <a:spLocks noChangeArrowheads="1"/>
            </p:cNvSpPr>
            <p:nvPr/>
          </p:nvSpPr>
          <p:spPr bwMode="auto">
            <a:xfrm>
              <a:off x="1093788" y="14366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98" name="Oval 42"/>
            <p:cNvSpPr>
              <a:spLocks noChangeArrowheads="1"/>
            </p:cNvSpPr>
            <p:nvPr/>
          </p:nvSpPr>
          <p:spPr bwMode="auto">
            <a:xfrm>
              <a:off x="1058863" y="37703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99" name="Oval 43"/>
            <p:cNvSpPr>
              <a:spLocks noChangeArrowheads="1"/>
            </p:cNvSpPr>
            <p:nvPr/>
          </p:nvSpPr>
          <p:spPr bwMode="auto">
            <a:xfrm>
              <a:off x="4532313" y="1873250"/>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00" name="Oval 44"/>
            <p:cNvSpPr>
              <a:spLocks noChangeArrowheads="1"/>
            </p:cNvSpPr>
            <p:nvPr/>
          </p:nvSpPr>
          <p:spPr bwMode="auto">
            <a:xfrm>
              <a:off x="6059488" y="29067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01" name="Oval 45"/>
            <p:cNvSpPr>
              <a:spLocks noChangeArrowheads="1"/>
            </p:cNvSpPr>
            <p:nvPr/>
          </p:nvSpPr>
          <p:spPr bwMode="auto">
            <a:xfrm>
              <a:off x="7046913" y="34083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02" name="Oval 46"/>
            <p:cNvSpPr>
              <a:spLocks noChangeArrowheads="1"/>
            </p:cNvSpPr>
            <p:nvPr/>
          </p:nvSpPr>
          <p:spPr bwMode="auto">
            <a:xfrm>
              <a:off x="3983038" y="19319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03" name="Oval 47"/>
            <p:cNvSpPr>
              <a:spLocks noChangeArrowheads="1"/>
            </p:cNvSpPr>
            <p:nvPr/>
          </p:nvSpPr>
          <p:spPr bwMode="auto">
            <a:xfrm>
              <a:off x="3871913" y="2490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04" name="Oval 48"/>
            <p:cNvSpPr>
              <a:spLocks noChangeArrowheads="1"/>
            </p:cNvSpPr>
            <p:nvPr/>
          </p:nvSpPr>
          <p:spPr bwMode="auto">
            <a:xfrm>
              <a:off x="4198938" y="21478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05" name="Oval 49"/>
            <p:cNvSpPr>
              <a:spLocks noChangeArrowheads="1"/>
            </p:cNvSpPr>
            <p:nvPr/>
          </p:nvSpPr>
          <p:spPr bwMode="auto">
            <a:xfrm>
              <a:off x="7192963" y="28971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06" name="Oval 50"/>
            <p:cNvSpPr>
              <a:spLocks noChangeArrowheads="1"/>
            </p:cNvSpPr>
            <p:nvPr/>
          </p:nvSpPr>
          <p:spPr bwMode="auto">
            <a:xfrm>
              <a:off x="3967163" y="22780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07" name="Oval 51"/>
            <p:cNvSpPr>
              <a:spLocks noChangeArrowheads="1"/>
            </p:cNvSpPr>
            <p:nvPr/>
          </p:nvSpPr>
          <p:spPr bwMode="auto">
            <a:xfrm>
              <a:off x="6932613" y="26654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08" name="Oval 52"/>
            <p:cNvSpPr>
              <a:spLocks noChangeArrowheads="1"/>
            </p:cNvSpPr>
            <p:nvPr/>
          </p:nvSpPr>
          <p:spPr bwMode="auto">
            <a:xfrm>
              <a:off x="7316788" y="26273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09" name="Oval 53"/>
            <p:cNvSpPr>
              <a:spLocks noChangeArrowheads="1"/>
            </p:cNvSpPr>
            <p:nvPr/>
          </p:nvSpPr>
          <p:spPr bwMode="auto">
            <a:xfrm>
              <a:off x="4938713" y="27955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10" name="Oval 54"/>
            <p:cNvSpPr>
              <a:spLocks noChangeArrowheads="1"/>
            </p:cNvSpPr>
            <p:nvPr/>
          </p:nvSpPr>
          <p:spPr bwMode="auto">
            <a:xfrm>
              <a:off x="904875" y="32591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11" name="Oval 55"/>
            <p:cNvSpPr>
              <a:spLocks noChangeArrowheads="1"/>
            </p:cNvSpPr>
            <p:nvPr/>
          </p:nvSpPr>
          <p:spPr bwMode="auto">
            <a:xfrm>
              <a:off x="5586413" y="37195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12" name="Oval 56"/>
            <p:cNvSpPr>
              <a:spLocks noChangeArrowheads="1"/>
            </p:cNvSpPr>
            <p:nvPr/>
          </p:nvSpPr>
          <p:spPr bwMode="auto">
            <a:xfrm>
              <a:off x="7427913" y="23860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13" name="Oval 57"/>
            <p:cNvSpPr>
              <a:spLocks noChangeArrowheads="1"/>
            </p:cNvSpPr>
            <p:nvPr/>
          </p:nvSpPr>
          <p:spPr bwMode="auto">
            <a:xfrm>
              <a:off x="7100888" y="31543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14" name="Oval 58"/>
            <p:cNvSpPr>
              <a:spLocks noChangeArrowheads="1"/>
            </p:cNvSpPr>
            <p:nvPr/>
          </p:nvSpPr>
          <p:spPr bwMode="auto">
            <a:xfrm>
              <a:off x="3021013" y="31130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15" name="Oval 59"/>
            <p:cNvSpPr>
              <a:spLocks noChangeArrowheads="1"/>
            </p:cNvSpPr>
            <p:nvPr/>
          </p:nvSpPr>
          <p:spPr bwMode="auto">
            <a:xfrm>
              <a:off x="5176838" y="24717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16" name="Oval 60"/>
            <p:cNvSpPr>
              <a:spLocks noChangeArrowheads="1"/>
            </p:cNvSpPr>
            <p:nvPr/>
          </p:nvSpPr>
          <p:spPr bwMode="auto">
            <a:xfrm>
              <a:off x="6723063" y="5424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17" name="Oval 61"/>
            <p:cNvSpPr>
              <a:spLocks noChangeArrowheads="1"/>
            </p:cNvSpPr>
            <p:nvPr/>
          </p:nvSpPr>
          <p:spPr bwMode="auto">
            <a:xfrm>
              <a:off x="849313" y="31162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18" name="Oval 62"/>
            <p:cNvSpPr>
              <a:spLocks noChangeArrowheads="1"/>
            </p:cNvSpPr>
            <p:nvPr/>
          </p:nvSpPr>
          <p:spPr bwMode="auto">
            <a:xfrm>
              <a:off x="2976563" y="30019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19" name="Oval 63"/>
            <p:cNvSpPr>
              <a:spLocks noChangeArrowheads="1"/>
            </p:cNvSpPr>
            <p:nvPr/>
          </p:nvSpPr>
          <p:spPr bwMode="auto">
            <a:xfrm>
              <a:off x="6545263" y="3887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20" name="Oval 64"/>
            <p:cNvSpPr>
              <a:spLocks noChangeArrowheads="1"/>
            </p:cNvSpPr>
            <p:nvPr/>
          </p:nvSpPr>
          <p:spPr bwMode="auto">
            <a:xfrm>
              <a:off x="2732088" y="43322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21" name="Oval 65"/>
            <p:cNvSpPr>
              <a:spLocks noChangeArrowheads="1"/>
            </p:cNvSpPr>
            <p:nvPr/>
          </p:nvSpPr>
          <p:spPr bwMode="auto">
            <a:xfrm>
              <a:off x="7396163" y="25098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22" name="Oval 66"/>
            <p:cNvSpPr>
              <a:spLocks noChangeArrowheads="1"/>
            </p:cNvSpPr>
            <p:nvPr/>
          </p:nvSpPr>
          <p:spPr bwMode="auto">
            <a:xfrm>
              <a:off x="6342063" y="40719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23" name="Oval 67"/>
            <p:cNvSpPr>
              <a:spLocks noChangeArrowheads="1"/>
            </p:cNvSpPr>
            <p:nvPr/>
          </p:nvSpPr>
          <p:spPr bwMode="auto">
            <a:xfrm>
              <a:off x="2039938" y="39258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24" name="Oval 68"/>
            <p:cNvSpPr>
              <a:spLocks noChangeArrowheads="1"/>
            </p:cNvSpPr>
            <p:nvPr/>
          </p:nvSpPr>
          <p:spPr bwMode="auto">
            <a:xfrm>
              <a:off x="4519613" y="37639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25" name="Oval 69"/>
            <p:cNvSpPr>
              <a:spLocks noChangeArrowheads="1"/>
            </p:cNvSpPr>
            <p:nvPr/>
          </p:nvSpPr>
          <p:spPr bwMode="auto">
            <a:xfrm>
              <a:off x="1343025" y="3870325"/>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26" name="Oval 70"/>
            <p:cNvSpPr>
              <a:spLocks noChangeArrowheads="1"/>
            </p:cNvSpPr>
            <p:nvPr/>
          </p:nvSpPr>
          <p:spPr bwMode="auto">
            <a:xfrm>
              <a:off x="4694238" y="21796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27" name="Oval 71"/>
            <p:cNvSpPr>
              <a:spLocks noChangeArrowheads="1"/>
            </p:cNvSpPr>
            <p:nvPr/>
          </p:nvSpPr>
          <p:spPr bwMode="auto">
            <a:xfrm>
              <a:off x="5116513" y="17986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28" name="Oval 72"/>
            <p:cNvSpPr>
              <a:spLocks noChangeArrowheads="1"/>
            </p:cNvSpPr>
            <p:nvPr/>
          </p:nvSpPr>
          <p:spPr bwMode="auto">
            <a:xfrm>
              <a:off x="5386388" y="28241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29" name="Oval 73"/>
            <p:cNvSpPr>
              <a:spLocks noChangeArrowheads="1"/>
            </p:cNvSpPr>
            <p:nvPr/>
          </p:nvSpPr>
          <p:spPr bwMode="auto">
            <a:xfrm>
              <a:off x="5332413" y="20145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30" name="Oval 74"/>
            <p:cNvSpPr>
              <a:spLocks noChangeArrowheads="1"/>
            </p:cNvSpPr>
            <p:nvPr/>
          </p:nvSpPr>
          <p:spPr bwMode="auto">
            <a:xfrm>
              <a:off x="4773613" y="24876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31" name="Oval 75"/>
            <p:cNvSpPr>
              <a:spLocks noChangeArrowheads="1"/>
            </p:cNvSpPr>
            <p:nvPr/>
          </p:nvSpPr>
          <p:spPr bwMode="auto">
            <a:xfrm>
              <a:off x="5100638" y="21447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32" name="Oval 76"/>
            <p:cNvSpPr>
              <a:spLocks noChangeArrowheads="1"/>
            </p:cNvSpPr>
            <p:nvPr/>
          </p:nvSpPr>
          <p:spPr bwMode="auto">
            <a:xfrm>
              <a:off x="4456113" y="19319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33" name="Oval 77"/>
            <p:cNvSpPr>
              <a:spLocks noChangeArrowheads="1"/>
            </p:cNvSpPr>
            <p:nvPr/>
          </p:nvSpPr>
          <p:spPr bwMode="auto">
            <a:xfrm>
              <a:off x="5843588" y="25479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34" name="Oval 78"/>
            <p:cNvSpPr>
              <a:spLocks noChangeArrowheads="1"/>
            </p:cNvSpPr>
            <p:nvPr/>
          </p:nvSpPr>
          <p:spPr bwMode="auto">
            <a:xfrm>
              <a:off x="4386263" y="30718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35" name="Oval 79"/>
            <p:cNvSpPr>
              <a:spLocks noChangeArrowheads="1"/>
            </p:cNvSpPr>
            <p:nvPr/>
          </p:nvSpPr>
          <p:spPr bwMode="auto">
            <a:xfrm>
              <a:off x="7018338" y="23891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36" name="Oval 80"/>
            <p:cNvSpPr>
              <a:spLocks noChangeArrowheads="1"/>
            </p:cNvSpPr>
            <p:nvPr/>
          </p:nvSpPr>
          <p:spPr bwMode="auto">
            <a:xfrm>
              <a:off x="5478463" y="33258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37" name="Oval 81"/>
            <p:cNvSpPr>
              <a:spLocks noChangeArrowheads="1"/>
            </p:cNvSpPr>
            <p:nvPr/>
          </p:nvSpPr>
          <p:spPr bwMode="auto">
            <a:xfrm>
              <a:off x="5148263" y="33543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38" name="Oval 82"/>
            <p:cNvSpPr>
              <a:spLocks noChangeArrowheads="1"/>
            </p:cNvSpPr>
            <p:nvPr/>
          </p:nvSpPr>
          <p:spPr bwMode="auto">
            <a:xfrm>
              <a:off x="4351338" y="31988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39" name="Oval 83"/>
            <p:cNvSpPr>
              <a:spLocks noChangeArrowheads="1"/>
            </p:cNvSpPr>
            <p:nvPr/>
          </p:nvSpPr>
          <p:spPr bwMode="auto">
            <a:xfrm>
              <a:off x="4468813" y="31988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40" name="Oval 84"/>
            <p:cNvSpPr>
              <a:spLocks noChangeArrowheads="1"/>
            </p:cNvSpPr>
            <p:nvPr/>
          </p:nvSpPr>
          <p:spPr bwMode="auto">
            <a:xfrm>
              <a:off x="3073400" y="30210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41" name="Oval 85"/>
            <p:cNvSpPr>
              <a:spLocks noChangeArrowheads="1"/>
            </p:cNvSpPr>
            <p:nvPr/>
          </p:nvSpPr>
          <p:spPr bwMode="auto">
            <a:xfrm>
              <a:off x="4227513" y="27003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42" name="Oval 86"/>
            <p:cNvSpPr>
              <a:spLocks noChangeArrowheads="1"/>
            </p:cNvSpPr>
            <p:nvPr/>
          </p:nvSpPr>
          <p:spPr bwMode="auto">
            <a:xfrm>
              <a:off x="5649913" y="27162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43" name="Oval 87"/>
            <p:cNvSpPr>
              <a:spLocks noChangeArrowheads="1"/>
            </p:cNvSpPr>
            <p:nvPr/>
          </p:nvSpPr>
          <p:spPr bwMode="auto">
            <a:xfrm>
              <a:off x="4368800" y="1863725"/>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44" name="Oval 88"/>
            <p:cNvSpPr>
              <a:spLocks noChangeArrowheads="1"/>
            </p:cNvSpPr>
            <p:nvPr/>
          </p:nvSpPr>
          <p:spPr bwMode="auto">
            <a:xfrm>
              <a:off x="4151313" y="4203700"/>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45" name="Oval 89"/>
            <p:cNvSpPr>
              <a:spLocks noChangeArrowheads="1"/>
            </p:cNvSpPr>
            <p:nvPr/>
          </p:nvSpPr>
          <p:spPr bwMode="auto">
            <a:xfrm>
              <a:off x="4043363" y="35448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46" name="Oval 90"/>
            <p:cNvSpPr>
              <a:spLocks noChangeArrowheads="1"/>
            </p:cNvSpPr>
            <p:nvPr/>
          </p:nvSpPr>
          <p:spPr bwMode="auto">
            <a:xfrm>
              <a:off x="4046538" y="41989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47" name="Oval 91"/>
            <p:cNvSpPr>
              <a:spLocks noChangeArrowheads="1"/>
            </p:cNvSpPr>
            <p:nvPr/>
          </p:nvSpPr>
          <p:spPr bwMode="auto">
            <a:xfrm>
              <a:off x="4259263" y="3760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48" name="Oval 92"/>
            <p:cNvSpPr>
              <a:spLocks noChangeArrowheads="1"/>
            </p:cNvSpPr>
            <p:nvPr/>
          </p:nvSpPr>
          <p:spPr bwMode="auto">
            <a:xfrm>
              <a:off x="4103688" y="46370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49" name="Oval 93"/>
            <p:cNvSpPr>
              <a:spLocks noChangeArrowheads="1"/>
            </p:cNvSpPr>
            <p:nvPr/>
          </p:nvSpPr>
          <p:spPr bwMode="auto">
            <a:xfrm>
              <a:off x="3951288" y="4718050"/>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50" name="Oval 94"/>
            <p:cNvSpPr>
              <a:spLocks noChangeArrowheads="1"/>
            </p:cNvSpPr>
            <p:nvPr/>
          </p:nvSpPr>
          <p:spPr bwMode="auto">
            <a:xfrm>
              <a:off x="7424738" y="21859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51" name="Oval 95"/>
            <p:cNvSpPr>
              <a:spLocks noChangeArrowheads="1"/>
            </p:cNvSpPr>
            <p:nvPr/>
          </p:nvSpPr>
          <p:spPr bwMode="auto">
            <a:xfrm>
              <a:off x="3690938" y="35734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52" name="Oval 96"/>
            <p:cNvSpPr>
              <a:spLocks noChangeArrowheads="1"/>
            </p:cNvSpPr>
            <p:nvPr/>
          </p:nvSpPr>
          <p:spPr bwMode="auto">
            <a:xfrm>
              <a:off x="4594225" y="19319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53" name="Oval 97"/>
            <p:cNvSpPr>
              <a:spLocks noChangeArrowheads="1"/>
            </p:cNvSpPr>
            <p:nvPr/>
          </p:nvSpPr>
          <p:spPr bwMode="auto">
            <a:xfrm>
              <a:off x="3744913" y="33035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54" name="Oval 98"/>
            <p:cNvSpPr>
              <a:spLocks noChangeArrowheads="1"/>
            </p:cNvSpPr>
            <p:nvPr/>
          </p:nvSpPr>
          <p:spPr bwMode="auto">
            <a:xfrm>
              <a:off x="6856413" y="31988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55" name="Oval 99"/>
            <p:cNvSpPr>
              <a:spLocks noChangeArrowheads="1"/>
            </p:cNvSpPr>
            <p:nvPr/>
          </p:nvSpPr>
          <p:spPr bwMode="auto">
            <a:xfrm>
              <a:off x="6769100" y="32686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56" name="Oval 100"/>
            <p:cNvSpPr>
              <a:spLocks noChangeArrowheads="1"/>
            </p:cNvSpPr>
            <p:nvPr/>
          </p:nvSpPr>
          <p:spPr bwMode="auto">
            <a:xfrm>
              <a:off x="4986338" y="47482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57" name="Oval 101"/>
            <p:cNvSpPr>
              <a:spLocks noChangeArrowheads="1"/>
            </p:cNvSpPr>
            <p:nvPr/>
          </p:nvSpPr>
          <p:spPr bwMode="auto">
            <a:xfrm>
              <a:off x="3846513" y="53959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58" name="Oval 102"/>
            <p:cNvSpPr>
              <a:spLocks noChangeArrowheads="1"/>
            </p:cNvSpPr>
            <p:nvPr/>
          </p:nvSpPr>
          <p:spPr bwMode="auto">
            <a:xfrm>
              <a:off x="7323138" y="24304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59" name="Oval 103"/>
            <p:cNvSpPr>
              <a:spLocks noChangeArrowheads="1"/>
            </p:cNvSpPr>
            <p:nvPr/>
          </p:nvSpPr>
          <p:spPr bwMode="auto">
            <a:xfrm>
              <a:off x="3490913" y="47640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60" name="Oval 104"/>
            <p:cNvSpPr>
              <a:spLocks noChangeArrowheads="1"/>
            </p:cNvSpPr>
            <p:nvPr/>
          </p:nvSpPr>
          <p:spPr bwMode="auto">
            <a:xfrm>
              <a:off x="4303713" y="40370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61" name="Oval 105"/>
            <p:cNvSpPr>
              <a:spLocks noChangeArrowheads="1"/>
            </p:cNvSpPr>
            <p:nvPr/>
          </p:nvSpPr>
          <p:spPr bwMode="auto">
            <a:xfrm>
              <a:off x="3154363" y="44465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62" name="Oval 106"/>
            <p:cNvSpPr>
              <a:spLocks noChangeArrowheads="1"/>
            </p:cNvSpPr>
            <p:nvPr/>
          </p:nvSpPr>
          <p:spPr bwMode="auto">
            <a:xfrm>
              <a:off x="6443663" y="46053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63" name="Oval 107"/>
            <p:cNvSpPr>
              <a:spLocks noChangeArrowheads="1"/>
            </p:cNvSpPr>
            <p:nvPr/>
          </p:nvSpPr>
          <p:spPr bwMode="auto">
            <a:xfrm>
              <a:off x="1560513" y="34623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64" name="Oval 108"/>
            <p:cNvSpPr>
              <a:spLocks noChangeArrowheads="1"/>
            </p:cNvSpPr>
            <p:nvPr/>
          </p:nvSpPr>
          <p:spPr bwMode="auto">
            <a:xfrm>
              <a:off x="6580188" y="53038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65" name="Oval 109"/>
            <p:cNvSpPr>
              <a:spLocks noChangeArrowheads="1"/>
            </p:cNvSpPr>
            <p:nvPr/>
          </p:nvSpPr>
          <p:spPr bwMode="auto">
            <a:xfrm>
              <a:off x="7135813" y="25066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66" name="Oval 110"/>
            <p:cNvSpPr>
              <a:spLocks noChangeArrowheads="1"/>
            </p:cNvSpPr>
            <p:nvPr/>
          </p:nvSpPr>
          <p:spPr bwMode="auto">
            <a:xfrm>
              <a:off x="1089025" y="3632200"/>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67" name="Oval 111"/>
            <p:cNvSpPr>
              <a:spLocks noChangeArrowheads="1"/>
            </p:cNvSpPr>
            <p:nvPr/>
          </p:nvSpPr>
          <p:spPr bwMode="auto">
            <a:xfrm>
              <a:off x="7412038" y="20939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68" name="Oval 112"/>
            <p:cNvSpPr>
              <a:spLocks noChangeArrowheads="1"/>
            </p:cNvSpPr>
            <p:nvPr/>
          </p:nvSpPr>
          <p:spPr bwMode="auto">
            <a:xfrm>
              <a:off x="7148513" y="22526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69" name="Oval 113"/>
            <p:cNvSpPr>
              <a:spLocks noChangeArrowheads="1"/>
            </p:cNvSpPr>
            <p:nvPr/>
          </p:nvSpPr>
          <p:spPr bwMode="auto">
            <a:xfrm>
              <a:off x="7494588" y="19478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70" name="Oval 114"/>
            <p:cNvSpPr>
              <a:spLocks noChangeArrowheads="1"/>
            </p:cNvSpPr>
            <p:nvPr/>
          </p:nvSpPr>
          <p:spPr bwMode="auto">
            <a:xfrm>
              <a:off x="5605463" y="25193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71" name="Oval 115"/>
            <p:cNvSpPr>
              <a:spLocks noChangeArrowheads="1"/>
            </p:cNvSpPr>
            <p:nvPr/>
          </p:nvSpPr>
          <p:spPr bwMode="auto">
            <a:xfrm>
              <a:off x="5875338" y="22050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72" name="Oval 116"/>
            <p:cNvSpPr>
              <a:spLocks noChangeArrowheads="1"/>
            </p:cNvSpPr>
            <p:nvPr/>
          </p:nvSpPr>
          <p:spPr bwMode="auto">
            <a:xfrm>
              <a:off x="5878513" y="27162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73" name="Oval 117"/>
            <p:cNvSpPr>
              <a:spLocks noChangeArrowheads="1"/>
            </p:cNvSpPr>
            <p:nvPr/>
          </p:nvSpPr>
          <p:spPr bwMode="auto">
            <a:xfrm>
              <a:off x="5646738" y="28463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74" name="Oval 118"/>
            <p:cNvSpPr>
              <a:spLocks noChangeArrowheads="1"/>
            </p:cNvSpPr>
            <p:nvPr/>
          </p:nvSpPr>
          <p:spPr bwMode="auto">
            <a:xfrm>
              <a:off x="5973763" y="2503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75" name="Oval 119"/>
            <p:cNvSpPr>
              <a:spLocks noChangeArrowheads="1"/>
            </p:cNvSpPr>
            <p:nvPr/>
          </p:nvSpPr>
          <p:spPr bwMode="auto">
            <a:xfrm>
              <a:off x="5253038" y="25574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76" name="Oval 120"/>
            <p:cNvSpPr>
              <a:spLocks noChangeArrowheads="1"/>
            </p:cNvSpPr>
            <p:nvPr/>
          </p:nvSpPr>
          <p:spPr bwMode="auto">
            <a:xfrm>
              <a:off x="5637213" y="21859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77" name="Oval 121"/>
            <p:cNvSpPr>
              <a:spLocks noChangeArrowheads="1"/>
            </p:cNvSpPr>
            <p:nvPr/>
          </p:nvSpPr>
          <p:spPr bwMode="auto">
            <a:xfrm>
              <a:off x="5278438" y="22780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78" name="Oval 122"/>
            <p:cNvSpPr>
              <a:spLocks noChangeArrowheads="1"/>
            </p:cNvSpPr>
            <p:nvPr/>
          </p:nvSpPr>
          <p:spPr bwMode="auto">
            <a:xfrm>
              <a:off x="5735638" y="33162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79" name="Oval 123"/>
            <p:cNvSpPr>
              <a:spLocks noChangeArrowheads="1"/>
            </p:cNvSpPr>
            <p:nvPr/>
          </p:nvSpPr>
          <p:spPr bwMode="auto">
            <a:xfrm>
              <a:off x="5605463" y="29924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80" name="Oval 124"/>
            <p:cNvSpPr>
              <a:spLocks noChangeArrowheads="1"/>
            </p:cNvSpPr>
            <p:nvPr/>
          </p:nvSpPr>
          <p:spPr bwMode="auto">
            <a:xfrm>
              <a:off x="5722938" y="37417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81" name="Oval 125"/>
            <p:cNvSpPr>
              <a:spLocks noChangeArrowheads="1"/>
            </p:cNvSpPr>
            <p:nvPr/>
          </p:nvSpPr>
          <p:spPr bwMode="auto">
            <a:xfrm>
              <a:off x="5792788" y="31416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82" name="Oval 126"/>
            <p:cNvSpPr>
              <a:spLocks noChangeArrowheads="1"/>
            </p:cNvSpPr>
            <p:nvPr/>
          </p:nvSpPr>
          <p:spPr bwMode="auto">
            <a:xfrm>
              <a:off x="5557838" y="35861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83" name="Oval 127"/>
            <p:cNvSpPr>
              <a:spLocks noChangeArrowheads="1"/>
            </p:cNvSpPr>
            <p:nvPr/>
          </p:nvSpPr>
          <p:spPr bwMode="auto">
            <a:xfrm>
              <a:off x="5656263" y="31194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84" name="Oval 128"/>
            <p:cNvSpPr>
              <a:spLocks noChangeArrowheads="1"/>
            </p:cNvSpPr>
            <p:nvPr/>
          </p:nvSpPr>
          <p:spPr bwMode="auto">
            <a:xfrm>
              <a:off x="4992688" y="33162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85" name="Oval 129"/>
            <p:cNvSpPr>
              <a:spLocks noChangeArrowheads="1"/>
            </p:cNvSpPr>
            <p:nvPr/>
          </p:nvSpPr>
          <p:spPr bwMode="auto">
            <a:xfrm>
              <a:off x="5300663" y="26971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86" name="Oval 130"/>
            <p:cNvSpPr>
              <a:spLocks noChangeArrowheads="1"/>
            </p:cNvSpPr>
            <p:nvPr/>
          </p:nvSpPr>
          <p:spPr bwMode="auto">
            <a:xfrm>
              <a:off x="5094288" y="32369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87" name="Oval 131"/>
            <p:cNvSpPr>
              <a:spLocks noChangeArrowheads="1"/>
            </p:cNvSpPr>
            <p:nvPr/>
          </p:nvSpPr>
          <p:spPr bwMode="auto">
            <a:xfrm>
              <a:off x="5173663" y="26939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88" name="Oval 132"/>
            <p:cNvSpPr>
              <a:spLocks noChangeArrowheads="1"/>
            </p:cNvSpPr>
            <p:nvPr/>
          </p:nvSpPr>
          <p:spPr bwMode="auto">
            <a:xfrm>
              <a:off x="6700838" y="52593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89" name="Oval 133"/>
            <p:cNvSpPr>
              <a:spLocks noChangeArrowheads="1"/>
            </p:cNvSpPr>
            <p:nvPr/>
          </p:nvSpPr>
          <p:spPr bwMode="auto">
            <a:xfrm>
              <a:off x="6996113" y="29892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90" name="Oval 134"/>
            <p:cNvSpPr>
              <a:spLocks noChangeArrowheads="1"/>
            </p:cNvSpPr>
            <p:nvPr/>
          </p:nvSpPr>
          <p:spPr bwMode="auto">
            <a:xfrm>
              <a:off x="4805363" y="44624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91" name="Oval 135"/>
            <p:cNvSpPr>
              <a:spLocks noChangeArrowheads="1"/>
            </p:cNvSpPr>
            <p:nvPr/>
          </p:nvSpPr>
          <p:spPr bwMode="auto">
            <a:xfrm>
              <a:off x="5132388" y="41195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92" name="Oval 136"/>
            <p:cNvSpPr>
              <a:spLocks noChangeArrowheads="1"/>
            </p:cNvSpPr>
            <p:nvPr/>
          </p:nvSpPr>
          <p:spPr bwMode="auto">
            <a:xfrm>
              <a:off x="4900613" y="42497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93" name="Oval 137"/>
            <p:cNvSpPr>
              <a:spLocks noChangeArrowheads="1"/>
            </p:cNvSpPr>
            <p:nvPr/>
          </p:nvSpPr>
          <p:spPr bwMode="auto">
            <a:xfrm>
              <a:off x="4564063" y="39322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94" name="Oval 138"/>
            <p:cNvSpPr>
              <a:spLocks noChangeArrowheads="1"/>
            </p:cNvSpPr>
            <p:nvPr/>
          </p:nvSpPr>
          <p:spPr bwMode="auto">
            <a:xfrm>
              <a:off x="6935788" y="3133725"/>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95" name="Oval 139"/>
            <p:cNvSpPr>
              <a:spLocks noChangeArrowheads="1"/>
            </p:cNvSpPr>
            <p:nvPr/>
          </p:nvSpPr>
          <p:spPr bwMode="auto">
            <a:xfrm>
              <a:off x="7170738" y="26368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96" name="Oval 140"/>
            <p:cNvSpPr>
              <a:spLocks noChangeArrowheads="1"/>
            </p:cNvSpPr>
            <p:nvPr/>
          </p:nvSpPr>
          <p:spPr bwMode="auto">
            <a:xfrm>
              <a:off x="7024688" y="27860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97" name="Oval 141"/>
            <p:cNvSpPr>
              <a:spLocks noChangeArrowheads="1"/>
            </p:cNvSpPr>
            <p:nvPr/>
          </p:nvSpPr>
          <p:spPr bwMode="auto">
            <a:xfrm>
              <a:off x="6345238" y="29448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98" name="Oval 142"/>
            <p:cNvSpPr>
              <a:spLocks noChangeArrowheads="1"/>
            </p:cNvSpPr>
            <p:nvPr/>
          </p:nvSpPr>
          <p:spPr bwMode="auto">
            <a:xfrm>
              <a:off x="6862763" y="27543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99" name="Oval 143"/>
            <p:cNvSpPr>
              <a:spLocks noChangeArrowheads="1"/>
            </p:cNvSpPr>
            <p:nvPr/>
          </p:nvSpPr>
          <p:spPr bwMode="auto">
            <a:xfrm>
              <a:off x="6513513" y="23701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00" name="Oval 144"/>
            <p:cNvSpPr>
              <a:spLocks noChangeArrowheads="1"/>
            </p:cNvSpPr>
            <p:nvPr/>
          </p:nvSpPr>
          <p:spPr bwMode="auto">
            <a:xfrm>
              <a:off x="6850063" y="30368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01" name="Oval 145"/>
            <p:cNvSpPr>
              <a:spLocks noChangeArrowheads="1"/>
            </p:cNvSpPr>
            <p:nvPr/>
          </p:nvSpPr>
          <p:spPr bwMode="auto">
            <a:xfrm>
              <a:off x="6281738" y="3633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02" name="Oval 146"/>
            <p:cNvSpPr>
              <a:spLocks noChangeArrowheads="1"/>
            </p:cNvSpPr>
            <p:nvPr/>
          </p:nvSpPr>
          <p:spPr bwMode="auto">
            <a:xfrm>
              <a:off x="6418263" y="28051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03" name="Oval 147"/>
            <p:cNvSpPr>
              <a:spLocks noChangeArrowheads="1"/>
            </p:cNvSpPr>
            <p:nvPr/>
          </p:nvSpPr>
          <p:spPr bwMode="auto">
            <a:xfrm>
              <a:off x="5849938" y="29543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04" name="Oval 148"/>
            <p:cNvSpPr>
              <a:spLocks noChangeArrowheads="1"/>
            </p:cNvSpPr>
            <p:nvPr/>
          </p:nvSpPr>
          <p:spPr bwMode="auto">
            <a:xfrm>
              <a:off x="6129338" y="27066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05" name="Oval 149"/>
            <p:cNvSpPr>
              <a:spLocks noChangeArrowheads="1"/>
            </p:cNvSpPr>
            <p:nvPr/>
          </p:nvSpPr>
          <p:spPr bwMode="auto">
            <a:xfrm>
              <a:off x="6246813" y="28082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06" name="Oval 150"/>
            <p:cNvSpPr>
              <a:spLocks noChangeArrowheads="1"/>
            </p:cNvSpPr>
            <p:nvPr/>
          </p:nvSpPr>
          <p:spPr bwMode="auto">
            <a:xfrm>
              <a:off x="6288088" y="26558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07" name="Oval 151"/>
            <p:cNvSpPr>
              <a:spLocks noChangeArrowheads="1"/>
            </p:cNvSpPr>
            <p:nvPr/>
          </p:nvSpPr>
          <p:spPr bwMode="auto">
            <a:xfrm>
              <a:off x="6675438" y="35417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08" name="Oval 152"/>
            <p:cNvSpPr>
              <a:spLocks noChangeArrowheads="1"/>
            </p:cNvSpPr>
            <p:nvPr/>
          </p:nvSpPr>
          <p:spPr bwMode="auto">
            <a:xfrm>
              <a:off x="6078538" y="37226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09" name="Oval 153"/>
            <p:cNvSpPr>
              <a:spLocks noChangeArrowheads="1"/>
            </p:cNvSpPr>
            <p:nvPr/>
          </p:nvSpPr>
          <p:spPr bwMode="auto">
            <a:xfrm>
              <a:off x="6227763" y="38528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10" name="Oval 154"/>
            <p:cNvSpPr>
              <a:spLocks noChangeArrowheads="1"/>
            </p:cNvSpPr>
            <p:nvPr/>
          </p:nvSpPr>
          <p:spPr bwMode="auto">
            <a:xfrm>
              <a:off x="5640388" y="41163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11" name="Oval 155"/>
            <p:cNvSpPr>
              <a:spLocks noChangeArrowheads="1"/>
            </p:cNvSpPr>
            <p:nvPr/>
          </p:nvSpPr>
          <p:spPr bwMode="auto">
            <a:xfrm>
              <a:off x="5637213" y="39131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12" name="Oval 156"/>
            <p:cNvSpPr>
              <a:spLocks noChangeArrowheads="1"/>
            </p:cNvSpPr>
            <p:nvPr/>
          </p:nvSpPr>
          <p:spPr bwMode="auto">
            <a:xfrm>
              <a:off x="7002463" y="37322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13" name="Oval 157"/>
            <p:cNvSpPr>
              <a:spLocks noChangeArrowheads="1"/>
            </p:cNvSpPr>
            <p:nvPr/>
          </p:nvSpPr>
          <p:spPr bwMode="auto">
            <a:xfrm>
              <a:off x="6615113" y="40719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14" name="Oval 158"/>
            <p:cNvSpPr>
              <a:spLocks noChangeArrowheads="1"/>
            </p:cNvSpPr>
            <p:nvPr/>
          </p:nvSpPr>
          <p:spPr bwMode="auto">
            <a:xfrm>
              <a:off x="5932488" y="30337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15" name="Oval 159"/>
            <p:cNvSpPr>
              <a:spLocks noChangeArrowheads="1"/>
            </p:cNvSpPr>
            <p:nvPr/>
          </p:nvSpPr>
          <p:spPr bwMode="auto">
            <a:xfrm>
              <a:off x="3995738" y="45958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16" name="Oval 160"/>
            <p:cNvSpPr>
              <a:spLocks noChangeArrowheads="1"/>
            </p:cNvSpPr>
            <p:nvPr/>
          </p:nvSpPr>
          <p:spPr bwMode="auto">
            <a:xfrm>
              <a:off x="5360988" y="46339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17" name="Oval 161"/>
            <p:cNvSpPr>
              <a:spLocks noChangeArrowheads="1"/>
            </p:cNvSpPr>
            <p:nvPr/>
          </p:nvSpPr>
          <p:spPr bwMode="auto">
            <a:xfrm>
              <a:off x="3792538" y="49450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18" name="Oval 162"/>
            <p:cNvSpPr>
              <a:spLocks noChangeArrowheads="1"/>
            </p:cNvSpPr>
            <p:nvPr/>
          </p:nvSpPr>
          <p:spPr bwMode="auto">
            <a:xfrm>
              <a:off x="6440488" y="3760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19" name="Oval 163"/>
            <p:cNvSpPr>
              <a:spLocks noChangeArrowheads="1"/>
            </p:cNvSpPr>
            <p:nvPr/>
          </p:nvSpPr>
          <p:spPr bwMode="auto">
            <a:xfrm>
              <a:off x="5199063" y="47196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20" name="Oval 164"/>
            <p:cNvSpPr>
              <a:spLocks noChangeArrowheads="1"/>
            </p:cNvSpPr>
            <p:nvPr/>
          </p:nvSpPr>
          <p:spPr bwMode="auto">
            <a:xfrm>
              <a:off x="5214938" y="44021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21" name="Oval 165"/>
            <p:cNvSpPr>
              <a:spLocks noChangeArrowheads="1"/>
            </p:cNvSpPr>
            <p:nvPr/>
          </p:nvSpPr>
          <p:spPr bwMode="auto">
            <a:xfrm>
              <a:off x="7348538" y="22812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22" name="Oval 166"/>
            <p:cNvSpPr>
              <a:spLocks noChangeArrowheads="1"/>
            </p:cNvSpPr>
            <p:nvPr/>
          </p:nvSpPr>
          <p:spPr bwMode="auto">
            <a:xfrm>
              <a:off x="6980238" y="32718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23" name="Oval 167"/>
            <p:cNvSpPr>
              <a:spLocks noChangeArrowheads="1"/>
            </p:cNvSpPr>
            <p:nvPr/>
          </p:nvSpPr>
          <p:spPr bwMode="auto">
            <a:xfrm>
              <a:off x="4030663" y="53832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24" name="Oval 168"/>
            <p:cNvSpPr>
              <a:spLocks noChangeArrowheads="1"/>
            </p:cNvSpPr>
            <p:nvPr/>
          </p:nvSpPr>
          <p:spPr bwMode="auto">
            <a:xfrm>
              <a:off x="6910388" y="28971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25" name="Oval 169"/>
            <p:cNvSpPr>
              <a:spLocks noChangeArrowheads="1"/>
            </p:cNvSpPr>
            <p:nvPr/>
          </p:nvSpPr>
          <p:spPr bwMode="auto">
            <a:xfrm>
              <a:off x="7497763" y="22177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26" name="Oval 170"/>
            <p:cNvSpPr>
              <a:spLocks noChangeArrowheads="1"/>
            </p:cNvSpPr>
            <p:nvPr/>
          </p:nvSpPr>
          <p:spPr bwMode="auto">
            <a:xfrm>
              <a:off x="6646863" y="23002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27" name="Oval 171"/>
            <p:cNvSpPr>
              <a:spLocks noChangeArrowheads="1"/>
            </p:cNvSpPr>
            <p:nvPr/>
          </p:nvSpPr>
          <p:spPr bwMode="auto">
            <a:xfrm>
              <a:off x="5481638" y="27352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28" name="Oval 172"/>
            <p:cNvSpPr>
              <a:spLocks noChangeArrowheads="1"/>
            </p:cNvSpPr>
            <p:nvPr/>
          </p:nvSpPr>
          <p:spPr bwMode="auto">
            <a:xfrm>
              <a:off x="6935788" y="22844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29" name="Oval 173"/>
            <p:cNvSpPr>
              <a:spLocks noChangeArrowheads="1"/>
            </p:cNvSpPr>
            <p:nvPr/>
          </p:nvSpPr>
          <p:spPr bwMode="auto">
            <a:xfrm>
              <a:off x="3354388" y="45831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30" name="Oval 174"/>
            <p:cNvSpPr>
              <a:spLocks noChangeArrowheads="1"/>
            </p:cNvSpPr>
            <p:nvPr/>
          </p:nvSpPr>
          <p:spPr bwMode="auto">
            <a:xfrm>
              <a:off x="3998913" y="47609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31" name="Oval 175"/>
            <p:cNvSpPr>
              <a:spLocks noChangeArrowheads="1"/>
            </p:cNvSpPr>
            <p:nvPr/>
          </p:nvSpPr>
          <p:spPr bwMode="auto">
            <a:xfrm>
              <a:off x="1655763" y="16176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32" name="Oval 176"/>
            <p:cNvSpPr>
              <a:spLocks noChangeArrowheads="1"/>
            </p:cNvSpPr>
            <p:nvPr/>
          </p:nvSpPr>
          <p:spPr bwMode="auto">
            <a:xfrm>
              <a:off x="4697413" y="47037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33" name="Oval 177"/>
            <p:cNvSpPr>
              <a:spLocks noChangeArrowheads="1"/>
            </p:cNvSpPr>
            <p:nvPr/>
          </p:nvSpPr>
          <p:spPr bwMode="auto">
            <a:xfrm>
              <a:off x="1928813" y="15192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34" name="Oval 178"/>
            <p:cNvSpPr>
              <a:spLocks noChangeArrowheads="1"/>
            </p:cNvSpPr>
            <p:nvPr/>
          </p:nvSpPr>
          <p:spPr bwMode="auto">
            <a:xfrm>
              <a:off x="4151313" y="47196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35" name="Oval 179"/>
            <p:cNvSpPr>
              <a:spLocks noChangeArrowheads="1"/>
            </p:cNvSpPr>
            <p:nvPr/>
          </p:nvSpPr>
          <p:spPr bwMode="auto">
            <a:xfrm>
              <a:off x="4414838" y="44592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36" name="Oval 180"/>
            <p:cNvSpPr>
              <a:spLocks noChangeArrowheads="1"/>
            </p:cNvSpPr>
            <p:nvPr/>
          </p:nvSpPr>
          <p:spPr bwMode="auto">
            <a:xfrm>
              <a:off x="5265738" y="24082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37" name="Oval 181"/>
            <p:cNvSpPr>
              <a:spLocks noChangeArrowheads="1"/>
            </p:cNvSpPr>
            <p:nvPr/>
          </p:nvSpPr>
          <p:spPr bwMode="auto">
            <a:xfrm>
              <a:off x="4202113" y="42941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38" name="Oval 182"/>
            <p:cNvSpPr>
              <a:spLocks noChangeArrowheads="1"/>
            </p:cNvSpPr>
            <p:nvPr/>
          </p:nvSpPr>
          <p:spPr bwMode="auto">
            <a:xfrm>
              <a:off x="2179638" y="43386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39" name="Oval 183"/>
            <p:cNvSpPr>
              <a:spLocks noChangeArrowheads="1"/>
            </p:cNvSpPr>
            <p:nvPr/>
          </p:nvSpPr>
          <p:spPr bwMode="auto">
            <a:xfrm>
              <a:off x="4357688" y="48212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40" name="Oval 184"/>
            <p:cNvSpPr>
              <a:spLocks noChangeArrowheads="1"/>
            </p:cNvSpPr>
            <p:nvPr/>
          </p:nvSpPr>
          <p:spPr bwMode="auto">
            <a:xfrm>
              <a:off x="6548438" y="35671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41" name="Oval 185"/>
            <p:cNvSpPr>
              <a:spLocks noChangeArrowheads="1"/>
            </p:cNvSpPr>
            <p:nvPr/>
          </p:nvSpPr>
          <p:spPr bwMode="auto">
            <a:xfrm>
              <a:off x="6732588" y="51101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42" name="Oval 186"/>
            <p:cNvSpPr>
              <a:spLocks noChangeArrowheads="1"/>
            </p:cNvSpPr>
            <p:nvPr/>
          </p:nvSpPr>
          <p:spPr bwMode="auto">
            <a:xfrm>
              <a:off x="5697538" y="46116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43" name="Oval 187"/>
            <p:cNvSpPr>
              <a:spLocks noChangeArrowheads="1"/>
            </p:cNvSpPr>
            <p:nvPr/>
          </p:nvSpPr>
          <p:spPr bwMode="auto">
            <a:xfrm>
              <a:off x="6478588" y="47799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44" name="Oval 188"/>
            <p:cNvSpPr>
              <a:spLocks noChangeArrowheads="1"/>
            </p:cNvSpPr>
            <p:nvPr/>
          </p:nvSpPr>
          <p:spPr bwMode="auto">
            <a:xfrm>
              <a:off x="7053263" y="29384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45" name="Oval 189"/>
            <p:cNvSpPr>
              <a:spLocks noChangeArrowheads="1"/>
            </p:cNvSpPr>
            <p:nvPr/>
          </p:nvSpPr>
          <p:spPr bwMode="auto">
            <a:xfrm>
              <a:off x="6361113" y="49291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46" name="Oval 190"/>
            <p:cNvSpPr>
              <a:spLocks noChangeArrowheads="1"/>
            </p:cNvSpPr>
            <p:nvPr/>
          </p:nvSpPr>
          <p:spPr bwMode="auto">
            <a:xfrm>
              <a:off x="7145338" y="27733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47" name="Oval 191"/>
            <p:cNvSpPr>
              <a:spLocks noChangeArrowheads="1"/>
            </p:cNvSpPr>
            <p:nvPr/>
          </p:nvSpPr>
          <p:spPr bwMode="auto">
            <a:xfrm>
              <a:off x="6100763" y="40306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48" name="Oval 192"/>
            <p:cNvSpPr>
              <a:spLocks noChangeArrowheads="1"/>
            </p:cNvSpPr>
            <p:nvPr/>
          </p:nvSpPr>
          <p:spPr bwMode="auto">
            <a:xfrm>
              <a:off x="6840538" y="25447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49" name="Oval 193"/>
            <p:cNvSpPr>
              <a:spLocks noChangeArrowheads="1"/>
            </p:cNvSpPr>
            <p:nvPr/>
          </p:nvSpPr>
          <p:spPr bwMode="auto">
            <a:xfrm>
              <a:off x="6503988" y="25511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50" name="Oval 194"/>
            <p:cNvSpPr>
              <a:spLocks noChangeArrowheads="1"/>
            </p:cNvSpPr>
            <p:nvPr/>
          </p:nvSpPr>
          <p:spPr bwMode="auto">
            <a:xfrm>
              <a:off x="6811963" y="5284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51" name="Oval 195"/>
            <p:cNvSpPr>
              <a:spLocks noChangeArrowheads="1"/>
            </p:cNvSpPr>
            <p:nvPr/>
          </p:nvSpPr>
          <p:spPr bwMode="auto">
            <a:xfrm>
              <a:off x="6370638" y="39385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52" name="Oval 196"/>
            <p:cNvSpPr>
              <a:spLocks noChangeArrowheads="1"/>
            </p:cNvSpPr>
            <p:nvPr/>
          </p:nvSpPr>
          <p:spPr bwMode="auto">
            <a:xfrm>
              <a:off x="5948363" y="39862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53" name="Oval 197"/>
            <p:cNvSpPr>
              <a:spLocks noChangeArrowheads="1"/>
            </p:cNvSpPr>
            <p:nvPr/>
          </p:nvSpPr>
          <p:spPr bwMode="auto">
            <a:xfrm>
              <a:off x="6186488" y="34782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54" name="Oval 198"/>
            <p:cNvSpPr>
              <a:spLocks noChangeArrowheads="1"/>
            </p:cNvSpPr>
            <p:nvPr/>
          </p:nvSpPr>
          <p:spPr bwMode="auto">
            <a:xfrm>
              <a:off x="6802438" y="33607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55" name="Oval 199"/>
            <p:cNvSpPr>
              <a:spLocks noChangeArrowheads="1"/>
            </p:cNvSpPr>
            <p:nvPr/>
          </p:nvSpPr>
          <p:spPr bwMode="auto">
            <a:xfrm>
              <a:off x="6418263" y="51101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56" name="Oval 200"/>
            <p:cNvSpPr>
              <a:spLocks noChangeArrowheads="1"/>
            </p:cNvSpPr>
            <p:nvPr/>
          </p:nvSpPr>
          <p:spPr bwMode="auto">
            <a:xfrm>
              <a:off x="5967413" y="41354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57" name="Oval 201"/>
            <p:cNvSpPr>
              <a:spLocks noChangeArrowheads="1"/>
            </p:cNvSpPr>
            <p:nvPr/>
          </p:nvSpPr>
          <p:spPr bwMode="auto">
            <a:xfrm>
              <a:off x="6564313" y="48847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58" name="Oval 202"/>
            <p:cNvSpPr>
              <a:spLocks noChangeArrowheads="1"/>
            </p:cNvSpPr>
            <p:nvPr/>
          </p:nvSpPr>
          <p:spPr bwMode="auto">
            <a:xfrm>
              <a:off x="4533900" y="17541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59" name="Oval 203"/>
            <p:cNvSpPr>
              <a:spLocks noChangeArrowheads="1"/>
            </p:cNvSpPr>
            <p:nvPr/>
          </p:nvSpPr>
          <p:spPr bwMode="auto">
            <a:xfrm>
              <a:off x="788988" y="20812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60" name="Oval 204"/>
            <p:cNvSpPr>
              <a:spLocks noChangeArrowheads="1"/>
            </p:cNvSpPr>
            <p:nvPr/>
          </p:nvSpPr>
          <p:spPr bwMode="auto">
            <a:xfrm>
              <a:off x="719138" y="27003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61" name="Oval 205"/>
            <p:cNvSpPr>
              <a:spLocks noChangeArrowheads="1"/>
            </p:cNvSpPr>
            <p:nvPr/>
          </p:nvSpPr>
          <p:spPr bwMode="auto">
            <a:xfrm>
              <a:off x="823913" y="25828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62" name="Oval 206"/>
            <p:cNvSpPr>
              <a:spLocks noChangeArrowheads="1"/>
            </p:cNvSpPr>
            <p:nvPr/>
          </p:nvSpPr>
          <p:spPr bwMode="auto">
            <a:xfrm>
              <a:off x="890588" y="28590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63" name="Oval 207"/>
            <p:cNvSpPr>
              <a:spLocks noChangeArrowheads="1"/>
            </p:cNvSpPr>
            <p:nvPr/>
          </p:nvSpPr>
          <p:spPr bwMode="auto">
            <a:xfrm>
              <a:off x="782638" y="29924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64" name="Oval 208"/>
            <p:cNvSpPr>
              <a:spLocks noChangeArrowheads="1"/>
            </p:cNvSpPr>
            <p:nvPr/>
          </p:nvSpPr>
          <p:spPr bwMode="auto">
            <a:xfrm>
              <a:off x="922338" y="29987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65" name="Oval 209"/>
            <p:cNvSpPr>
              <a:spLocks noChangeArrowheads="1"/>
            </p:cNvSpPr>
            <p:nvPr/>
          </p:nvSpPr>
          <p:spPr bwMode="auto">
            <a:xfrm>
              <a:off x="1338263" y="16208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66" name="Oval 210"/>
            <p:cNvSpPr>
              <a:spLocks noChangeArrowheads="1"/>
            </p:cNvSpPr>
            <p:nvPr/>
          </p:nvSpPr>
          <p:spPr bwMode="auto">
            <a:xfrm>
              <a:off x="6615113" y="28209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67" name="Oval 211"/>
            <p:cNvSpPr>
              <a:spLocks noChangeArrowheads="1"/>
            </p:cNvSpPr>
            <p:nvPr/>
          </p:nvSpPr>
          <p:spPr bwMode="auto">
            <a:xfrm>
              <a:off x="6796088" y="22971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68" name="Oval 212"/>
            <p:cNvSpPr>
              <a:spLocks noChangeArrowheads="1"/>
            </p:cNvSpPr>
            <p:nvPr/>
          </p:nvSpPr>
          <p:spPr bwMode="auto">
            <a:xfrm>
              <a:off x="5872163" y="38496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69" name="Oval 213"/>
            <p:cNvSpPr>
              <a:spLocks noChangeArrowheads="1"/>
            </p:cNvSpPr>
            <p:nvPr/>
          </p:nvSpPr>
          <p:spPr bwMode="auto">
            <a:xfrm>
              <a:off x="6729413" y="27733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70" name="Oval 214"/>
            <p:cNvSpPr>
              <a:spLocks noChangeArrowheads="1"/>
            </p:cNvSpPr>
            <p:nvPr/>
          </p:nvSpPr>
          <p:spPr bwMode="auto">
            <a:xfrm>
              <a:off x="7586663" y="15827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71" name="Oval 215"/>
            <p:cNvSpPr>
              <a:spLocks noChangeArrowheads="1"/>
            </p:cNvSpPr>
            <p:nvPr/>
          </p:nvSpPr>
          <p:spPr bwMode="auto">
            <a:xfrm>
              <a:off x="7367588" y="17256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72" name="Oval 216"/>
            <p:cNvSpPr>
              <a:spLocks noChangeArrowheads="1"/>
            </p:cNvSpPr>
            <p:nvPr/>
          </p:nvSpPr>
          <p:spPr bwMode="auto">
            <a:xfrm>
              <a:off x="6897688" y="24082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73" name="Oval 217"/>
            <p:cNvSpPr>
              <a:spLocks noChangeArrowheads="1"/>
            </p:cNvSpPr>
            <p:nvPr/>
          </p:nvSpPr>
          <p:spPr bwMode="auto">
            <a:xfrm>
              <a:off x="7104063" y="23764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74" name="Oval 218"/>
            <p:cNvSpPr>
              <a:spLocks noChangeArrowheads="1"/>
            </p:cNvSpPr>
            <p:nvPr/>
          </p:nvSpPr>
          <p:spPr bwMode="auto">
            <a:xfrm>
              <a:off x="6754813" y="26558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75" name="Oval 219"/>
            <p:cNvSpPr>
              <a:spLocks noChangeArrowheads="1"/>
            </p:cNvSpPr>
            <p:nvPr/>
          </p:nvSpPr>
          <p:spPr bwMode="auto">
            <a:xfrm>
              <a:off x="6764338" y="24463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76" name="Oval 220"/>
            <p:cNvSpPr>
              <a:spLocks noChangeArrowheads="1"/>
            </p:cNvSpPr>
            <p:nvPr/>
          </p:nvSpPr>
          <p:spPr bwMode="auto">
            <a:xfrm>
              <a:off x="5173663" y="23225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77" name="Oval 221"/>
            <p:cNvSpPr>
              <a:spLocks noChangeArrowheads="1"/>
            </p:cNvSpPr>
            <p:nvPr/>
          </p:nvSpPr>
          <p:spPr bwMode="auto">
            <a:xfrm>
              <a:off x="5068888" y="23891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78" name="Oval 222"/>
            <p:cNvSpPr>
              <a:spLocks noChangeArrowheads="1"/>
            </p:cNvSpPr>
            <p:nvPr/>
          </p:nvSpPr>
          <p:spPr bwMode="auto">
            <a:xfrm>
              <a:off x="5059363" y="265588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79" name="Oval 223"/>
            <p:cNvSpPr>
              <a:spLocks noChangeArrowheads="1"/>
            </p:cNvSpPr>
            <p:nvPr/>
          </p:nvSpPr>
          <p:spPr bwMode="auto">
            <a:xfrm>
              <a:off x="6478588" y="49990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80" name="Oval 224"/>
            <p:cNvSpPr>
              <a:spLocks noChangeArrowheads="1"/>
            </p:cNvSpPr>
            <p:nvPr/>
          </p:nvSpPr>
          <p:spPr bwMode="auto">
            <a:xfrm>
              <a:off x="1306513" y="375126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81" name="Oval 225"/>
            <p:cNvSpPr>
              <a:spLocks noChangeArrowheads="1"/>
            </p:cNvSpPr>
            <p:nvPr/>
          </p:nvSpPr>
          <p:spPr bwMode="auto">
            <a:xfrm>
              <a:off x="6557963" y="3106738"/>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82" name="Oval 226"/>
            <p:cNvSpPr>
              <a:spLocks noChangeArrowheads="1"/>
            </p:cNvSpPr>
            <p:nvPr/>
          </p:nvSpPr>
          <p:spPr bwMode="auto">
            <a:xfrm>
              <a:off x="6738938" y="3097213"/>
              <a:ext cx="120650" cy="120650"/>
            </a:xfrm>
            <a:prstGeom prst="ellipse">
              <a:avLst/>
            </a:prstGeom>
            <a:solidFill>
              <a:srgbClr val="FF0000"/>
            </a:solidFill>
            <a:ln w="12700">
              <a:solidFill>
                <a:schemeClr val="tx1"/>
              </a:solidFill>
              <a:round/>
              <a:headEnd/>
              <a:tailEnd/>
            </a:ln>
          </p:spPr>
          <p:txBody>
            <a:bodyPr wrap="none" anchor="ctr"/>
            <a:lstStyle/>
            <a:p>
              <a:endParaRPr lang="en-US"/>
            </a:p>
          </p:txBody>
        </p:sp>
        <p:sp>
          <p:nvSpPr>
            <p:cNvPr id="483" name="Rectangle 254"/>
            <p:cNvSpPr>
              <a:spLocks noChangeArrowheads="1"/>
            </p:cNvSpPr>
            <p:nvPr/>
          </p:nvSpPr>
          <p:spPr bwMode="auto">
            <a:xfrm>
              <a:off x="590550" y="4619625"/>
              <a:ext cx="2219325" cy="1228725"/>
            </a:xfrm>
            <a:prstGeom prst="rect">
              <a:avLst/>
            </a:prstGeom>
            <a:solidFill>
              <a:schemeClr val="bg1"/>
            </a:solidFill>
            <a:ln w="25400" algn="ctr">
              <a:solidFill>
                <a:schemeClr val="bg1"/>
              </a:solidFill>
              <a:miter lim="800000"/>
              <a:headEnd/>
              <a:tailEnd/>
            </a:ln>
          </p:spPr>
          <p:txBody>
            <a:bodyPr lIns="90000" tIns="46800" rIns="90000" bIns="46800" anchor="ctr">
              <a:spAutoFit/>
            </a:bodyPr>
            <a:lstStyle/>
            <a:p>
              <a:endParaRPr 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dirty="0" smtClean="0"/>
              <a:t>Capacity for Arbitrary/Worst-Case Network Topologies </a:t>
            </a:r>
          </a:p>
        </p:txBody>
      </p:sp>
      <p:sp>
        <p:nvSpPr>
          <p:cNvPr id="8" name="Rounded Rectangle 7"/>
          <p:cNvSpPr>
            <a:spLocks noChangeArrowheads="1"/>
          </p:cNvSpPr>
          <p:nvPr/>
        </p:nvSpPr>
        <p:spPr bwMode="auto">
          <a:xfrm>
            <a:off x="892175" y="3960225"/>
            <a:ext cx="3092450" cy="587375"/>
          </a:xfrm>
          <a:prstGeom prst="roundRect">
            <a:avLst>
              <a:gd name="adj" fmla="val 16667"/>
            </a:avLst>
          </a:prstGeom>
          <a:gradFill rotWithShape="1">
            <a:gsLst>
              <a:gs pos="0">
                <a:srgbClr val="9A7652"/>
              </a:gs>
              <a:gs pos="50000">
                <a:srgbClr val="DDAB79"/>
              </a:gs>
              <a:gs pos="100000">
                <a:srgbClr val="FFCC91"/>
              </a:gs>
            </a:gsLst>
            <a:lin ang="5400000" scaled="1"/>
          </a:gradFill>
          <a:ln w="9525" algn="ctr">
            <a:solidFill>
              <a:schemeClr val="tx1"/>
            </a:solidFill>
            <a:round/>
            <a:headEnd/>
            <a:tailEnd/>
          </a:ln>
        </p:spPr>
        <p:txBody>
          <a:bodyPr wrap="none" anchor="ctr"/>
          <a:lstStyle/>
          <a:p>
            <a:pPr marL="381000" indent="-381000">
              <a:buFontTx/>
              <a:buNone/>
            </a:pPr>
            <a:r>
              <a:rPr lang="en-US" sz="2000" b="1" dirty="0" smtClean="0"/>
              <a:t>“Classic” </a:t>
            </a:r>
            <a:r>
              <a:rPr lang="en-US" sz="2000" b="1" dirty="0"/>
              <a:t>Capacity</a:t>
            </a:r>
            <a:endParaRPr lang="en-US" sz="2000" b="1" dirty="0">
              <a:solidFill>
                <a:srgbClr val="FF0000"/>
              </a:solidFill>
            </a:endParaRPr>
          </a:p>
        </p:txBody>
      </p:sp>
      <p:sp>
        <p:nvSpPr>
          <p:cNvPr id="10" name="Rounded Rectangle 9"/>
          <p:cNvSpPr>
            <a:spLocks noChangeArrowheads="1"/>
          </p:cNvSpPr>
          <p:nvPr/>
        </p:nvSpPr>
        <p:spPr bwMode="auto">
          <a:xfrm>
            <a:off x="5192713" y="3949113"/>
            <a:ext cx="3090862" cy="587375"/>
          </a:xfrm>
          <a:prstGeom prst="roundRect">
            <a:avLst>
              <a:gd name="adj" fmla="val 16667"/>
            </a:avLst>
          </a:prstGeom>
          <a:gradFill rotWithShape="1">
            <a:gsLst>
              <a:gs pos="0">
                <a:srgbClr val="9A7652"/>
              </a:gs>
              <a:gs pos="50000">
                <a:srgbClr val="DDAB79"/>
              </a:gs>
              <a:gs pos="100000">
                <a:srgbClr val="FFCC91"/>
              </a:gs>
            </a:gsLst>
            <a:lin ang="5400000" scaled="1"/>
          </a:gradFill>
          <a:ln w="9525" algn="ctr">
            <a:solidFill>
              <a:schemeClr val="tx1"/>
            </a:solidFill>
            <a:round/>
            <a:headEnd/>
            <a:tailEnd/>
          </a:ln>
        </p:spPr>
        <p:txBody>
          <a:bodyPr wrap="none" anchor="ctr"/>
          <a:lstStyle/>
          <a:p>
            <a:pPr marL="381000" indent="-381000">
              <a:buFontTx/>
              <a:buNone/>
            </a:pPr>
            <a:r>
              <a:rPr lang="en-US" sz="2000" b="1"/>
              <a:t>Worst-Case Capacity</a:t>
            </a:r>
            <a:endParaRPr lang="en-US" sz="2000" b="1">
              <a:solidFill>
                <a:srgbClr val="FF0000"/>
              </a:solidFill>
            </a:endParaRPr>
          </a:p>
        </p:txBody>
      </p:sp>
      <p:sp>
        <p:nvSpPr>
          <p:cNvPr id="12" name="TextBox 11"/>
          <p:cNvSpPr txBox="1">
            <a:spLocks noChangeArrowheads="1"/>
          </p:cNvSpPr>
          <p:nvPr/>
        </p:nvSpPr>
        <p:spPr bwMode="auto">
          <a:xfrm>
            <a:off x="957508" y="4560818"/>
            <a:ext cx="2898550" cy="954107"/>
          </a:xfrm>
          <a:prstGeom prst="rect">
            <a:avLst/>
          </a:prstGeom>
          <a:noFill/>
          <a:ln w="9525">
            <a:noFill/>
            <a:miter lim="800000"/>
            <a:headEnd/>
            <a:tailEnd/>
          </a:ln>
        </p:spPr>
        <p:txBody>
          <a:bodyPr wrap="none">
            <a:spAutoFit/>
          </a:bodyPr>
          <a:lstStyle/>
          <a:p>
            <a:pPr>
              <a:buFontTx/>
              <a:buNone/>
            </a:pPr>
            <a:r>
              <a:rPr lang="en-US" sz="1600" dirty="0"/>
              <a:t>How much information can be</a:t>
            </a:r>
          </a:p>
          <a:p>
            <a:pPr>
              <a:buFontTx/>
              <a:buNone/>
            </a:pPr>
            <a:r>
              <a:rPr lang="en-US" sz="1600" dirty="0"/>
              <a:t>transmitted in </a:t>
            </a:r>
            <a:r>
              <a:rPr lang="en-US" sz="1600" dirty="0" smtClean="0">
                <a:solidFill>
                  <a:srgbClr val="FF0000"/>
                </a:solidFill>
              </a:rPr>
              <a:t>nice </a:t>
            </a:r>
            <a:r>
              <a:rPr lang="en-US" sz="1600" dirty="0" smtClean="0"/>
              <a:t>networks?</a:t>
            </a:r>
            <a:endParaRPr lang="en-US" sz="1600" dirty="0">
              <a:solidFill>
                <a:srgbClr val="FF0000"/>
              </a:solidFill>
            </a:endParaRPr>
          </a:p>
          <a:p>
            <a:pPr>
              <a:buFontTx/>
              <a:buNone/>
            </a:pPr>
            <a:endParaRPr lang="en-US" dirty="0"/>
          </a:p>
        </p:txBody>
      </p:sp>
      <p:sp>
        <p:nvSpPr>
          <p:cNvPr id="13" name="TextBox 12"/>
          <p:cNvSpPr txBox="1">
            <a:spLocks noChangeArrowheads="1"/>
          </p:cNvSpPr>
          <p:nvPr/>
        </p:nvSpPr>
        <p:spPr bwMode="auto">
          <a:xfrm>
            <a:off x="5288765" y="4541079"/>
            <a:ext cx="3015570" cy="954107"/>
          </a:xfrm>
          <a:prstGeom prst="rect">
            <a:avLst/>
          </a:prstGeom>
          <a:noFill/>
          <a:ln w="9525">
            <a:noFill/>
            <a:miter lim="800000"/>
            <a:headEnd/>
            <a:tailEnd/>
          </a:ln>
        </p:spPr>
        <p:txBody>
          <a:bodyPr wrap="none">
            <a:spAutoFit/>
          </a:bodyPr>
          <a:lstStyle/>
          <a:p>
            <a:pPr>
              <a:buFontTx/>
              <a:buNone/>
            </a:pPr>
            <a:r>
              <a:rPr lang="en-US" sz="1600" dirty="0"/>
              <a:t>How much information can be</a:t>
            </a:r>
          </a:p>
          <a:p>
            <a:pPr>
              <a:buFontTx/>
              <a:buNone/>
            </a:pPr>
            <a:r>
              <a:rPr lang="en-US" sz="1600" dirty="0" smtClean="0"/>
              <a:t>transmitted in </a:t>
            </a:r>
            <a:r>
              <a:rPr lang="en-US" sz="1600" dirty="0" smtClean="0">
                <a:solidFill>
                  <a:srgbClr val="FF0000"/>
                </a:solidFill>
              </a:rPr>
              <a:t>nasty </a:t>
            </a:r>
            <a:r>
              <a:rPr lang="en-US" sz="1600" dirty="0" smtClean="0"/>
              <a:t>networks?</a:t>
            </a:r>
            <a:endParaRPr lang="en-US" sz="1600" dirty="0">
              <a:solidFill>
                <a:srgbClr val="FF0000"/>
              </a:solidFill>
            </a:endParaRPr>
          </a:p>
          <a:p>
            <a:pPr>
              <a:buFontTx/>
              <a:buNone/>
            </a:pPr>
            <a:endParaRPr lang="en-US" dirty="0"/>
          </a:p>
        </p:txBody>
      </p:sp>
      <p:sp>
        <p:nvSpPr>
          <p:cNvPr id="15" name="Content Placeholder 14"/>
          <p:cNvSpPr>
            <a:spLocks noGrp="1"/>
          </p:cNvSpPr>
          <p:nvPr>
            <p:ph idx="1"/>
          </p:nvPr>
        </p:nvSpPr>
        <p:spPr>
          <a:xfrm>
            <a:off x="468313" y="836613"/>
            <a:ext cx="8207375" cy="2450051"/>
          </a:xfrm>
        </p:spPr>
        <p:txBody>
          <a:bodyPr/>
          <a:lstStyle/>
          <a:p>
            <a:endParaRPr lang="en-US" dirty="0" smtClean="0"/>
          </a:p>
          <a:p>
            <a:r>
              <a:rPr lang="en-US" dirty="0" smtClean="0"/>
              <a:t>What can one say about worst-case node distributions? </a:t>
            </a:r>
          </a:p>
          <a:p>
            <a:r>
              <a:rPr lang="en-US" dirty="0" smtClean="0"/>
              <a:t>What can one say about arbitrary node distributions?</a:t>
            </a:r>
          </a:p>
          <a:p>
            <a:endParaRPr lang="en-US" dirty="0" smtClean="0"/>
          </a:p>
          <a:p>
            <a:endParaRPr lang="en-US" dirty="0"/>
          </a:p>
        </p:txBody>
      </p:sp>
      <p:sp>
        <p:nvSpPr>
          <p:cNvPr id="18" name="TextBox 17"/>
          <p:cNvSpPr txBox="1">
            <a:spLocks noChangeArrowheads="1"/>
          </p:cNvSpPr>
          <p:nvPr/>
        </p:nvSpPr>
        <p:spPr bwMode="auto">
          <a:xfrm>
            <a:off x="3129291" y="2899134"/>
            <a:ext cx="2898550" cy="954107"/>
          </a:xfrm>
          <a:prstGeom prst="rect">
            <a:avLst/>
          </a:prstGeom>
          <a:noFill/>
          <a:ln w="9525">
            <a:noFill/>
            <a:miter lim="800000"/>
            <a:headEnd/>
            <a:tailEnd/>
          </a:ln>
        </p:spPr>
        <p:txBody>
          <a:bodyPr wrap="none">
            <a:spAutoFit/>
          </a:bodyPr>
          <a:lstStyle/>
          <a:p>
            <a:pPr>
              <a:buFontTx/>
              <a:buNone/>
            </a:pPr>
            <a:r>
              <a:rPr lang="en-US" sz="1600" dirty="0"/>
              <a:t>How much information can be</a:t>
            </a:r>
          </a:p>
          <a:p>
            <a:pPr>
              <a:buFontTx/>
              <a:buNone/>
            </a:pPr>
            <a:r>
              <a:rPr lang="en-US" sz="1600" dirty="0" smtClean="0"/>
              <a:t>transmitted in </a:t>
            </a:r>
            <a:r>
              <a:rPr lang="en-US" sz="1600" dirty="0" smtClean="0">
                <a:solidFill>
                  <a:srgbClr val="FF0000"/>
                </a:solidFill>
              </a:rPr>
              <a:t>any </a:t>
            </a:r>
            <a:r>
              <a:rPr lang="en-US" sz="1600" dirty="0" smtClean="0"/>
              <a:t>network?</a:t>
            </a:r>
            <a:endParaRPr lang="en-US" sz="1600" dirty="0"/>
          </a:p>
          <a:p>
            <a:pPr>
              <a:buFontTx/>
              <a:buNone/>
            </a:pPr>
            <a:endParaRPr lang="en-US" dirty="0"/>
          </a:p>
        </p:txBody>
      </p:sp>
      <p:cxnSp>
        <p:nvCxnSpPr>
          <p:cNvPr id="20" name="Straight Arrow Connector 19"/>
          <p:cNvCxnSpPr>
            <a:endCxn id="8" idx="0"/>
          </p:cNvCxnSpPr>
          <p:nvPr/>
        </p:nvCxnSpPr>
        <p:spPr bwMode="auto">
          <a:xfrm rot="5400000">
            <a:off x="2254020" y="3074230"/>
            <a:ext cx="1070376" cy="701615"/>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24" name="Straight Arrow Connector 23"/>
          <p:cNvCxnSpPr>
            <a:endCxn id="10" idx="0"/>
          </p:cNvCxnSpPr>
          <p:nvPr/>
        </p:nvCxnSpPr>
        <p:spPr bwMode="auto">
          <a:xfrm rot="16200000" flipH="1">
            <a:off x="5815553" y="3026522"/>
            <a:ext cx="1067890" cy="777291"/>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sp>
        <p:nvSpPr>
          <p:cNvPr id="16" name="Rounded Rectangle 15"/>
          <p:cNvSpPr>
            <a:spLocks noChangeArrowheads="1"/>
          </p:cNvSpPr>
          <p:nvPr/>
        </p:nvSpPr>
        <p:spPr bwMode="auto">
          <a:xfrm>
            <a:off x="3020014" y="2301036"/>
            <a:ext cx="3092450" cy="587375"/>
          </a:xfrm>
          <a:prstGeom prst="roundRect">
            <a:avLst>
              <a:gd name="adj" fmla="val 16667"/>
            </a:avLst>
          </a:prstGeom>
          <a:gradFill rotWithShape="1">
            <a:gsLst>
              <a:gs pos="0">
                <a:srgbClr val="9A7652"/>
              </a:gs>
              <a:gs pos="50000">
                <a:srgbClr val="DDAB79"/>
              </a:gs>
              <a:gs pos="100000">
                <a:srgbClr val="FFCC91"/>
              </a:gs>
            </a:gsLst>
            <a:lin ang="5400000" scaled="1"/>
          </a:gradFill>
          <a:ln w="9525" algn="ctr">
            <a:solidFill>
              <a:schemeClr val="tx1"/>
            </a:solidFill>
            <a:round/>
            <a:headEnd/>
            <a:tailEnd/>
          </a:ln>
        </p:spPr>
        <p:txBody>
          <a:bodyPr wrap="none" anchor="ctr"/>
          <a:lstStyle/>
          <a:p>
            <a:pPr marL="381000" indent="-381000">
              <a:buFontTx/>
              <a:buNone/>
            </a:pPr>
            <a:r>
              <a:rPr lang="en-US" sz="2000" b="1" dirty="0" smtClean="0"/>
              <a:t>Real Capacity</a:t>
            </a:r>
            <a:endParaRPr lang="en-US" sz="2000" b="1" dirty="0">
              <a:solidFill>
                <a:srgbClr val="FF0000"/>
              </a:solidFill>
            </a:endParaRPr>
          </a:p>
        </p:txBody>
      </p:sp>
      <p:pic>
        <p:nvPicPr>
          <p:cNvPr id="279553" name="Picture 1" descr="C:\Documents and Settings\Roger Wattenhofer\Local Settings\Temporary Internet Files\Content.IE5\SHD28WTA\MCSO01675_0000[1].wmf"/>
          <p:cNvPicPr>
            <a:picLocks noChangeAspect="1" noChangeArrowheads="1"/>
          </p:cNvPicPr>
          <p:nvPr/>
        </p:nvPicPr>
        <p:blipFill>
          <a:blip r:embed="rId3" cstate="print"/>
          <a:srcRect/>
          <a:stretch>
            <a:fillRect/>
          </a:stretch>
        </p:blipFill>
        <p:spPr bwMode="auto">
          <a:xfrm>
            <a:off x="7801921" y="3107266"/>
            <a:ext cx="851348" cy="1031760"/>
          </a:xfrm>
          <a:prstGeom prst="rect">
            <a:avLst/>
          </a:prstGeom>
          <a:noFill/>
        </p:spPr>
      </p:pic>
      <p:pic>
        <p:nvPicPr>
          <p:cNvPr id="279554" name="Picture 2" descr="C:\Documents and Settings\Roger Wattenhofer\Local Settings\Temporary Internet Files\Content.IE5\MROEPC27\MCj04108330000[1].wmf"/>
          <p:cNvPicPr>
            <a:picLocks noChangeAspect="1" noChangeArrowheads="1"/>
          </p:cNvPicPr>
          <p:nvPr/>
        </p:nvPicPr>
        <p:blipFill>
          <a:blip r:embed="rId4" cstate="print"/>
          <a:srcRect/>
          <a:stretch>
            <a:fillRect/>
          </a:stretch>
        </p:blipFill>
        <p:spPr bwMode="auto">
          <a:xfrm>
            <a:off x="3750732" y="4041634"/>
            <a:ext cx="850691" cy="9927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95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95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p:bldP spid="13" grpId="0"/>
      <p:bldP spid="18"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292100" y="1046163"/>
            <a:ext cx="8435975" cy="4724400"/>
          </a:xfrm>
        </p:spPr>
        <p:txBody>
          <a:bodyPr/>
          <a:lstStyle/>
          <a:p>
            <a:pPr marL="381000" indent="-381000" eaLnBrk="1" hangingPunct="1"/>
            <a:r>
              <a:rPr lang="en-US" dirty="0" smtClean="0"/>
              <a:t>Several models for wireless communication</a:t>
            </a:r>
          </a:p>
          <a:p>
            <a:pPr marL="781050" lvl="1" indent="-381000"/>
            <a:r>
              <a:rPr lang="en-US" dirty="0" smtClean="0"/>
              <a:t>Connectivity-only models (e.g. UDG, QUDG, BIG, UBG, etc.)</a:t>
            </a:r>
          </a:p>
          <a:p>
            <a:pPr marL="781050" lvl="1" indent="-381000"/>
            <a:r>
              <a:rPr lang="en-US" dirty="0" smtClean="0">
                <a:solidFill>
                  <a:srgbClr val="FF0000"/>
                </a:solidFill>
              </a:rPr>
              <a:t>Interference models</a:t>
            </a:r>
          </a:p>
          <a:p>
            <a:pPr marL="1181100" lvl="2" indent="-381000"/>
            <a:r>
              <a:rPr lang="en-US" dirty="0" smtClean="0"/>
              <a:t>Protocol models</a:t>
            </a:r>
          </a:p>
          <a:p>
            <a:pPr marL="1638300" lvl="3" indent="-381000"/>
            <a:r>
              <a:rPr lang="en-US" dirty="0" smtClean="0"/>
              <a:t>Two Radii model with constant power (e.g. UDG with interference radius </a:t>
            </a:r>
            <a:r>
              <a:rPr lang="en-US" i="1" dirty="0" smtClean="0"/>
              <a:t>R</a:t>
            </a:r>
            <a:r>
              <a:rPr lang="en-US" dirty="0" smtClean="0"/>
              <a:t>=2).</a:t>
            </a:r>
          </a:p>
          <a:p>
            <a:pPr marL="1638300" lvl="3" indent="-381000"/>
            <a:r>
              <a:rPr lang="en-US" dirty="0" smtClean="0"/>
              <a:t>Nodes may use power control (transmission and interference disks of different size)</a:t>
            </a:r>
          </a:p>
          <a:p>
            <a:pPr marL="1181100" lvl="2" indent="-381000"/>
            <a:r>
              <a:rPr lang="en-US" dirty="0" smtClean="0"/>
              <a:t>Physical models</a:t>
            </a:r>
          </a:p>
          <a:p>
            <a:pPr marL="1638300" lvl="3" indent="-381000"/>
            <a:r>
              <a:rPr lang="en-US" dirty="0" smtClean="0"/>
              <a:t>SINR with constant power (every node transmitting with the same power)</a:t>
            </a:r>
          </a:p>
          <a:p>
            <a:pPr marL="1638300" lvl="3" indent="-381000"/>
            <a:r>
              <a:rPr lang="en-US" dirty="0" smtClean="0"/>
              <a:t>SINR with power control (nodes can choose power)</a:t>
            </a:r>
          </a:p>
          <a:p>
            <a:pPr marL="1638300" lvl="3" indent="-381000"/>
            <a:r>
              <a:rPr lang="en-US" dirty="0" smtClean="0"/>
              <a:t>Etc.</a:t>
            </a:r>
          </a:p>
          <a:p>
            <a:pPr marL="1638300" lvl="3" indent="-381000"/>
            <a:endParaRPr lang="en-US" dirty="0" smtClean="0"/>
          </a:p>
          <a:p>
            <a:pPr marL="381000" indent="-381000"/>
            <a:r>
              <a:rPr lang="en-US" dirty="0" smtClean="0"/>
              <a:t>Premise: </a:t>
            </a:r>
            <a:r>
              <a:rPr lang="en-US" dirty="0" smtClean="0">
                <a:solidFill>
                  <a:srgbClr val="FF0000"/>
                </a:solidFill>
              </a:rPr>
              <a:t>Fundamental results should not depend on model!</a:t>
            </a:r>
          </a:p>
          <a:p>
            <a:pPr marL="781050" lvl="1" indent="-381000"/>
            <a:r>
              <a:rPr lang="en-US" dirty="0" smtClean="0"/>
              <a:t>And indeed, classical capacity (assuming e.g. random or regular node distribution) results are similar in all the models above</a:t>
            </a:r>
          </a:p>
          <a:p>
            <a:pPr marL="781050" lvl="1" indent="-381000"/>
            <a:r>
              <a:rPr lang="en-US" dirty="0" smtClean="0">
                <a:solidFill>
                  <a:srgbClr val="FF0000"/>
                </a:solidFill>
              </a:rPr>
              <a:t>Are there any examples where results depend on model?!</a:t>
            </a:r>
          </a:p>
          <a:p>
            <a:pPr marL="381000" indent="-381000" eaLnBrk="1" hangingPunct="1">
              <a:buFontTx/>
              <a:buNone/>
            </a:pPr>
            <a:endParaRPr lang="en-US" dirty="0" smtClean="0">
              <a:sym typeface="Wingdings" pitchFamily="2" charset="2"/>
            </a:endParaRPr>
          </a:p>
          <a:p>
            <a:pPr marL="381000" indent="-381000" eaLnBrk="1" hangingPunct="1">
              <a:buFontTx/>
              <a:buNone/>
            </a:pPr>
            <a:endParaRPr lang="en-US" dirty="0" smtClean="0"/>
          </a:p>
        </p:txBody>
      </p:sp>
      <p:sp>
        <p:nvSpPr>
          <p:cNvPr id="31748" name="Rectangle 2"/>
          <p:cNvSpPr>
            <a:spLocks noGrp="1" noChangeArrowheads="1"/>
          </p:cNvSpPr>
          <p:nvPr>
            <p:ph type="title" idx="4294967295"/>
          </p:nvPr>
        </p:nvSpPr>
        <p:spPr/>
        <p:txBody>
          <a:bodyPr/>
          <a:lstStyle/>
          <a:p>
            <a:pPr eaLnBrk="1" hangingPunct="1"/>
            <a:r>
              <a:rPr lang="en-US" dirty="0" smtClean="0"/>
              <a:t>Wireless Models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185150" y="1444625"/>
            <a:ext cx="581025" cy="723900"/>
            <a:chOff x="476" y="1734"/>
            <a:chExt cx="463" cy="456"/>
          </a:xfrm>
        </p:grpSpPr>
        <p:pic>
          <p:nvPicPr>
            <p:cNvPr id="32819" name="Picture 41" descr="mote-1"/>
            <p:cNvPicPr>
              <a:picLocks noChangeAspect="1" noChangeArrowheads="1"/>
            </p:cNvPicPr>
            <p:nvPr/>
          </p:nvPicPr>
          <p:blipFill>
            <a:blip r:embed="rId5" cstate="print"/>
            <a:srcRect/>
            <a:stretch>
              <a:fillRect/>
            </a:stretch>
          </p:blipFill>
          <p:spPr bwMode="auto">
            <a:xfrm>
              <a:off x="476" y="1734"/>
              <a:ext cx="463" cy="398"/>
            </a:xfrm>
            <a:prstGeom prst="rect">
              <a:avLst/>
            </a:prstGeom>
            <a:noFill/>
            <a:ln w="9525">
              <a:noFill/>
              <a:miter lim="800000"/>
              <a:headEnd/>
              <a:tailEnd/>
            </a:ln>
          </p:spPr>
        </p:pic>
        <p:sp>
          <p:nvSpPr>
            <p:cNvPr id="32820" name="Text Box 53"/>
            <p:cNvSpPr txBox="1">
              <a:spLocks noChangeArrowheads="1"/>
            </p:cNvSpPr>
            <p:nvPr/>
          </p:nvSpPr>
          <p:spPr bwMode="auto">
            <a:xfrm>
              <a:off x="764" y="2007"/>
              <a:ext cx="116" cy="183"/>
            </a:xfrm>
            <a:prstGeom prst="rect">
              <a:avLst/>
            </a:prstGeom>
            <a:noFill/>
            <a:ln w="9525" algn="ctr">
              <a:noFill/>
              <a:miter lim="800000"/>
              <a:headEnd/>
              <a:tailEnd/>
            </a:ln>
          </p:spPr>
          <p:txBody>
            <a:bodyPr wrap="none">
              <a:spAutoFit/>
            </a:bodyPr>
            <a:lstStyle/>
            <a:p>
              <a:pPr marL="381000" indent="-381000">
                <a:buFontTx/>
                <a:buNone/>
              </a:pPr>
              <a:endParaRPr lang="en-US" baseline="-25000"/>
            </a:p>
          </p:txBody>
        </p:sp>
      </p:grpSp>
      <p:grpSp>
        <p:nvGrpSpPr>
          <p:cNvPr id="3" name="Group 5"/>
          <p:cNvGrpSpPr>
            <a:grpSpLocks/>
          </p:cNvGrpSpPr>
          <p:nvPr/>
        </p:nvGrpSpPr>
        <p:grpSpPr bwMode="auto">
          <a:xfrm>
            <a:off x="6088063" y="1389063"/>
            <a:ext cx="735012" cy="723900"/>
            <a:chOff x="476" y="1734"/>
            <a:chExt cx="463" cy="456"/>
          </a:xfrm>
        </p:grpSpPr>
        <p:pic>
          <p:nvPicPr>
            <p:cNvPr id="32817" name="Picture 41" descr="mote-1"/>
            <p:cNvPicPr>
              <a:picLocks noChangeAspect="1" noChangeArrowheads="1"/>
            </p:cNvPicPr>
            <p:nvPr/>
          </p:nvPicPr>
          <p:blipFill>
            <a:blip r:embed="rId5" cstate="print"/>
            <a:srcRect/>
            <a:stretch>
              <a:fillRect/>
            </a:stretch>
          </p:blipFill>
          <p:spPr bwMode="auto">
            <a:xfrm>
              <a:off x="476" y="1734"/>
              <a:ext cx="463" cy="398"/>
            </a:xfrm>
            <a:prstGeom prst="rect">
              <a:avLst/>
            </a:prstGeom>
            <a:noFill/>
            <a:ln w="9525">
              <a:noFill/>
              <a:miter lim="800000"/>
              <a:headEnd/>
              <a:tailEnd/>
            </a:ln>
          </p:spPr>
        </p:pic>
        <p:sp>
          <p:nvSpPr>
            <p:cNvPr id="32818" name="Text Box 53"/>
            <p:cNvSpPr txBox="1">
              <a:spLocks noChangeArrowheads="1"/>
            </p:cNvSpPr>
            <p:nvPr/>
          </p:nvSpPr>
          <p:spPr bwMode="auto">
            <a:xfrm>
              <a:off x="764" y="2007"/>
              <a:ext cx="116" cy="183"/>
            </a:xfrm>
            <a:prstGeom prst="rect">
              <a:avLst/>
            </a:prstGeom>
            <a:noFill/>
            <a:ln w="9525" algn="ctr">
              <a:noFill/>
              <a:miter lim="800000"/>
              <a:headEnd/>
              <a:tailEnd/>
            </a:ln>
          </p:spPr>
          <p:txBody>
            <a:bodyPr wrap="none">
              <a:spAutoFit/>
            </a:bodyPr>
            <a:lstStyle/>
            <a:p>
              <a:pPr marL="381000" indent="-381000">
                <a:buFontTx/>
                <a:buNone/>
              </a:pPr>
              <a:endParaRPr lang="en-US" baseline="-25000"/>
            </a:p>
          </p:txBody>
        </p:sp>
      </p:grpSp>
      <p:grpSp>
        <p:nvGrpSpPr>
          <p:cNvPr id="4" name="Group 8"/>
          <p:cNvGrpSpPr>
            <a:grpSpLocks/>
          </p:cNvGrpSpPr>
          <p:nvPr/>
        </p:nvGrpSpPr>
        <p:grpSpPr bwMode="auto">
          <a:xfrm>
            <a:off x="3681413" y="1389063"/>
            <a:ext cx="735012" cy="723900"/>
            <a:chOff x="476" y="1734"/>
            <a:chExt cx="463" cy="456"/>
          </a:xfrm>
        </p:grpSpPr>
        <p:pic>
          <p:nvPicPr>
            <p:cNvPr id="32815" name="Picture 41" descr="mote-1"/>
            <p:cNvPicPr>
              <a:picLocks noChangeAspect="1" noChangeArrowheads="1"/>
            </p:cNvPicPr>
            <p:nvPr/>
          </p:nvPicPr>
          <p:blipFill>
            <a:blip r:embed="rId5" cstate="print"/>
            <a:srcRect/>
            <a:stretch>
              <a:fillRect/>
            </a:stretch>
          </p:blipFill>
          <p:spPr bwMode="auto">
            <a:xfrm>
              <a:off x="476" y="1734"/>
              <a:ext cx="463" cy="398"/>
            </a:xfrm>
            <a:prstGeom prst="rect">
              <a:avLst/>
            </a:prstGeom>
            <a:noFill/>
            <a:ln w="9525">
              <a:noFill/>
              <a:miter lim="800000"/>
              <a:headEnd/>
              <a:tailEnd/>
            </a:ln>
          </p:spPr>
        </p:pic>
        <p:sp>
          <p:nvSpPr>
            <p:cNvPr id="32816" name="Text Box 53"/>
            <p:cNvSpPr txBox="1">
              <a:spLocks noChangeArrowheads="1"/>
            </p:cNvSpPr>
            <p:nvPr/>
          </p:nvSpPr>
          <p:spPr bwMode="auto">
            <a:xfrm>
              <a:off x="764" y="2007"/>
              <a:ext cx="116" cy="183"/>
            </a:xfrm>
            <a:prstGeom prst="rect">
              <a:avLst/>
            </a:prstGeom>
            <a:noFill/>
            <a:ln w="9525" algn="ctr">
              <a:noFill/>
              <a:miter lim="800000"/>
              <a:headEnd/>
              <a:tailEnd/>
            </a:ln>
          </p:spPr>
          <p:txBody>
            <a:bodyPr wrap="none">
              <a:spAutoFit/>
            </a:bodyPr>
            <a:lstStyle/>
            <a:p>
              <a:pPr marL="381000" indent="-381000">
                <a:buFontTx/>
                <a:buNone/>
              </a:pPr>
              <a:endParaRPr lang="en-US" baseline="-25000"/>
            </a:p>
          </p:txBody>
        </p:sp>
      </p:grpSp>
      <p:grpSp>
        <p:nvGrpSpPr>
          <p:cNvPr id="5" name="Group 11"/>
          <p:cNvGrpSpPr>
            <a:grpSpLocks/>
          </p:cNvGrpSpPr>
          <p:nvPr/>
        </p:nvGrpSpPr>
        <p:grpSpPr bwMode="auto">
          <a:xfrm>
            <a:off x="334963" y="1417638"/>
            <a:ext cx="735012" cy="723900"/>
            <a:chOff x="476" y="1734"/>
            <a:chExt cx="463" cy="456"/>
          </a:xfrm>
        </p:grpSpPr>
        <p:pic>
          <p:nvPicPr>
            <p:cNvPr id="32813" name="Picture 41" descr="mote-1"/>
            <p:cNvPicPr>
              <a:picLocks noChangeAspect="1" noChangeArrowheads="1"/>
            </p:cNvPicPr>
            <p:nvPr/>
          </p:nvPicPr>
          <p:blipFill>
            <a:blip r:embed="rId5" cstate="print"/>
            <a:srcRect/>
            <a:stretch>
              <a:fillRect/>
            </a:stretch>
          </p:blipFill>
          <p:spPr bwMode="auto">
            <a:xfrm>
              <a:off x="476" y="1734"/>
              <a:ext cx="463" cy="398"/>
            </a:xfrm>
            <a:prstGeom prst="rect">
              <a:avLst/>
            </a:prstGeom>
            <a:noFill/>
            <a:ln w="9525">
              <a:noFill/>
              <a:miter lim="800000"/>
              <a:headEnd/>
              <a:tailEnd/>
            </a:ln>
          </p:spPr>
        </p:pic>
        <p:sp>
          <p:nvSpPr>
            <p:cNvPr id="32814" name="Text Box 53"/>
            <p:cNvSpPr txBox="1">
              <a:spLocks noChangeArrowheads="1"/>
            </p:cNvSpPr>
            <p:nvPr/>
          </p:nvSpPr>
          <p:spPr bwMode="auto">
            <a:xfrm>
              <a:off x="764" y="2007"/>
              <a:ext cx="116" cy="183"/>
            </a:xfrm>
            <a:prstGeom prst="rect">
              <a:avLst/>
            </a:prstGeom>
            <a:noFill/>
            <a:ln w="9525" algn="ctr">
              <a:noFill/>
              <a:miter lim="800000"/>
              <a:headEnd/>
              <a:tailEnd/>
            </a:ln>
          </p:spPr>
          <p:txBody>
            <a:bodyPr wrap="none">
              <a:spAutoFit/>
            </a:bodyPr>
            <a:lstStyle/>
            <a:p>
              <a:pPr marL="381000" indent="-381000">
                <a:buFontTx/>
                <a:buNone/>
              </a:pPr>
              <a:endParaRPr lang="en-US" baseline="-25000"/>
            </a:p>
          </p:txBody>
        </p:sp>
      </p:grpSp>
      <p:sp>
        <p:nvSpPr>
          <p:cNvPr id="32774" name="Rectangle 2"/>
          <p:cNvSpPr>
            <a:spLocks noGrp="1" noChangeArrowheads="1"/>
          </p:cNvSpPr>
          <p:nvPr>
            <p:ph type="title" idx="4294967295"/>
          </p:nvPr>
        </p:nvSpPr>
        <p:spPr/>
        <p:txBody>
          <a:bodyPr/>
          <a:lstStyle/>
          <a:p>
            <a:pPr eaLnBrk="1" hangingPunct="1"/>
            <a:r>
              <a:rPr lang="en-US" smtClean="0"/>
              <a:t>Simple Example</a:t>
            </a:r>
            <a:endParaRPr lang="en-US" dirty="0" smtClean="0"/>
          </a:p>
        </p:txBody>
      </p:sp>
      <p:cxnSp>
        <p:nvCxnSpPr>
          <p:cNvPr id="32775" name="AutoShape 5"/>
          <p:cNvCxnSpPr>
            <a:cxnSpLocks noChangeShapeType="1"/>
          </p:cNvCxnSpPr>
          <p:nvPr/>
        </p:nvCxnSpPr>
        <p:spPr bwMode="auto">
          <a:xfrm flipV="1">
            <a:off x="1001713" y="1862138"/>
            <a:ext cx="7129462" cy="20637"/>
          </a:xfrm>
          <a:prstGeom prst="straightConnector1">
            <a:avLst/>
          </a:prstGeom>
          <a:noFill/>
          <a:ln w="28575">
            <a:solidFill>
              <a:srgbClr val="3366FF"/>
            </a:solidFill>
            <a:round/>
            <a:headEnd/>
            <a:tailEnd type="triangle" w="lg" len="lg"/>
          </a:ln>
        </p:spPr>
      </p:cxnSp>
      <p:cxnSp>
        <p:nvCxnSpPr>
          <p:cNvPr id="32776" name="AutoShape 8"/>
          <p:cNvCxnSpPr>
            <a:cxnSpLocks noChangeShapeType="1"/>
          </p:cNvCxnSpPr>
          <p:nvPr/>
        </p:nvCxnSpPr>
        <p:spPr bwMode="auto">
          <a:xfrm>
            <a:off x="4397375" y="1690688"/>
            <a:ext cx="1536700" cy="3175"/>
          </a:xfrm>
          <a:prstGeom prst="straightConnector1">
            <a:avLst/>
          </a:prstGeom>
          <a:noFill/>
          <a:ln w="28575">
            <a:solidFill>
              <a:srgbClr val="99CC00"/>
            </a:solidFill>
            <a:round/>
            <a:headEnd/>
            <a:tailEnd type="triangle" w="lg" len="lg"/>
          </a:ln>
        </p:spPr>
      </p:cxnSp>
      <p:sp>
        <p:nvSpPr>
          <p:cNvPr id="32777" name="Line 13"/>
          <p:cNvSpPr>
            <a:spLocks noChangeShapeType="1"/>
          </p:cNvSpPr>
          <p:nvPr/>
        </p:nvSpPr>
        <p:spPr bwMode="auto">
          <a:xfrm>
            <a:off x="688975" y="2155825"/>
            <a:ext cx="7723188" cy="6350"/>
          </a:xfrm>
          <a:prstGeom prst="line">
            <a:avLst/>
          </a:prstGeom>
          <a:noFill/>
          <a:ln w="9525">
            <a:solidFill>
              <a:schemeClr val="tx1"/>
            </a:solidFill>
            <a:round/>
            <a:headEnd/>
            <a:tailEnd/>
          </a:ln>
        </p:spPr>
        <p:txBody>
          <a:bodyPr>
            <a:spAutoFit/>
          </a:bodyPr>
          <a:lstStyle/>
          <a:p>
            <a:endParaRPr lang="en-US"/>
          </a:p>
        </p:txBody>
      </p:sp>
      <p:sp>
        <p:nvSpPr>
          <p:cNvPr id="32778" name="Line 14"/>
          <p:cNvSpPr>
            <a:spLocks noChangeShapeType="1"/>
          </p:cNvSpPr>
          <p:nvPr/>
        </p:nvSpPr>
        <p:spPr bwMode="auto">
          <a:xfrm>
            <a:off x="4048125" y="2079625"/>
            <a:ext cx="0" cy="161925"/>
          </a:xfrm>
          <a:prstGeom prst="line">
            <a:avLst/>
          </a:prstGeom>
          <a:noFill/>
          <a:ln w="9525">
            <a:solidFill>
              <a:schemeClr val="tx1"/>
            </a:solidFill>
            <a:round/>
            <a:headEnd/>
            <a:tailEnd/>
          </a:ln>
        </p:spPr>
        <p:txBody>
          <a:bodyPr>
            <a:spAutoFit/>
          </a:bodyPr>
          <a:lstStyle/>
          <a:p>
            <a:endParaRPr lang="en-US"/>
          </a:p>
        </p:txBody>
      </p:sp>
      <p:sp>
        <p:nvSpPr>
          <p:cNvPr id="32779" name="Line 15"/>
          <p:cNvSpPr>
            <a:spLocks noChangeShapeType="1"/>
          </p:cNvSpPr>
          <p:nvPr/>
        </p:nvSpPr>
        <p:spPr bwMode="auto">
          <a:xfrm>
            <a:off x="6429375" y="2073275"/>
            <a:ext cx="0" cy="161925"/>
          </a:xfrm>
          <a:prstGeom prst="line">
            <a:avLst/>
          </a:prstGeom>
          <a:noFill/>
          <a:ln w="9525">
            <a:solidFill>
              <a:schemeClr val="tx1"/>
            </a:solidFill>
            <a:round/>
            <a:headEnd/>
            <a:tailEnd/>
          </a:ln>
        </p:spPr>
        <p:txBody>
          <a:bodyPr>
            <a:spAutoFit/>
          </a:bodyPr>
          <a:lstStyle/>
          <a:p>
            <a:endParaRPr lang="en-US"/>
          </a:p>
        </p:txBody>
      </p:sp>
      <p:sp>
        <p:nvSpPr>
          <p:cNvPr id="32780" name="Rectangle 16"/>
          <p:cNvSpPr>
            <a:spLocks noChangeArrowheads="1"/>
          </p:cNvSpPr>
          <p:nvPr/>
        </p:nvSpPr>
        <p:spPr bwMode="auto">
          <a:xfrm>
            <a:off x="4978400" y="2035175"/>
            <a:ext cx="457200" cy="314325"/>
          </a:xfrm>
          <a:prstGeom prst="rect">
            <a:avLst/>
          </a:prstGeom>
          <a:solidFill>
            <a:schemeClr val="bg1"/>
          </a:solidFill>
          <a:ln w="9525" algn="ctr">
            <a:noFill/>
            <a:miter lim="800000"/>
            <a:headEnd/>
            <a:tailEnd/>
          </a:ln>
        </p:spPr>
        <p:txBody>
          <a:bodyPr anchor="ctr">
            <a:spAutoFit/>
          </a:bodyPr>
          <a:lstStyle/>
          <a:p>
            <a:endParaRPr lang="en-US"/>
          </a:p>
        </p:txBody>
      </p:sp>
      <p:sp>
        <p:nvSpPr>
          <p:cNvPr id="32781" name="Text Box 17"/>
          <p:cNvSpPr txBox="1">
            <a:spLocks noChangeArrowheads="1"/>
          </p:cNvSpPr>
          <p:nvPr/>
        </p:nvSpPr>
        <p:spPr bwMode="auto">
          <a:xfrm>
            <a:off x="4946650" y="1966913"/>
            <a:ext cx="755650" cy="366712"/>
          </a:xfrm>
          <a:prstGeom prst="rect">
            <a:avLst/>
          </a:prstGeom>
          <a:noFill/>
          <a:ln w="9525" algn="ctr">
            <a:noFill/>
            <a:miter lim="800000"/>
            <a:headEnd/>
            <a:tailEnd/>
          </a:ln>
        </p:spPr>
        <p:txBody>
          <a:bodyPr>
            <a:spAutoFit/>
          </a:bodyPr>
          <a:lstStyle/>
          <a:p>
            <a:pPr marL="457200" indent="-457200" algn="l">
              <a:buFontTx/>
              <a:buNone/>
            </a:pPr>
            <a:r>
              <a:rPr lang="en-US" sz="1800"/>
              <a:t>1m</a:t>
            </a:r>
          </a:p>
        </p:txBody>
      </p:sp>
      <p:sp>
        <p:nvSpPr>
          <p:cNvPr id="32782" name="Rectangle 18"/>
          <p:cNvSpPr>
            <a:spLocks noChangeArrowheads="1"/>
          </p:cNvSpPr>
          <p:nvPr/>
        </p:nvSpPr>
        <p:spPr bwMode="auto">
          <a:xfrm>
            <a:off x="506413" y="989013"/>
            <a:ext cx="8207375" cy="534987"/>
          </a:xfrm>
          <a:prstGeom prst="rect">
            <a:avLst/>
          </a:prstGeom>
          <a:noFill/>
          <a:ln w="9525">
            <a:noFill/>
            <a:miter lim="800000"/>
            <a:headEnd/>
            <a:tailEnd/>
          </a:ln>
        </p:spPr>
        <p:txBody>
          <a:bodyPr/>
          <a:lstStyle/>
          <a:p>
            <a:pPr marL="342900" indent="-342900" algn="l">
              <a:buFontTx/>
              <a:buNone/>
            </a:pPr>
            <a:r>
              <a:rPr lang="de-CH" sz="2000" dirty="0">
                <a:solidFill>
                  <a:srgbClr val="000000"/>
                </a:solidFill>
              </a:rPr>
              <a:t>A </a:t>
            </a:r>
            <a:r>
              <a:rPr lang="de-CH" sz="2000" dirty="0" err="1">
                <a:solidFill>
                  <a:srgbClr val="000000"/>
                </a:solidFill>
              </a:rPr>
              <a:t>sends</a:t>
            </a:r>
            <a:r>
              <a:rPr lang="de-CH" sz="2000" dirty="0">
                <a:solidFill>
                  <a:srgbClr val="000000"/>
                </a:solidFill>
              </a:rPr>
              <a:t> to D, B </a:t>
            </a:r>
            <a:r>
              <a:rPr lang="de-CH" sz="2000" dirty="0" err="1">
                <a:solidFill>
                  <a:srgbClr val="000000"/>
                </a:solidFill>
              </a:rPr>
              <a:t>sends</a:t>
            </a:r>
            <a:r>
              <a:rPr lang="de-CH" sz="2000" dirty="0">
                <a:solidFill>
                  <a:srgbClr val="000000"/>
                </a:solidFill>
              </a:rPr>
              <a:t> to </a:t>
            </a:r>
            <a:r>
              <a:rPr lang="de-CH" sz="2000" dirty="0" smtClean="0">
                <a:solidFill>
                  <a:srgbClr val="000000"/>
                </a:solidFill>
              </a:rPr>
              <a:t>C:</a:t>
            </a:r>
            <a:endParaRPr lang="de-CH" sz="2000" dirty="0"/>
          </a:p>
        </p:txBody>
      </p:sp>
      <p:sp>
        <p:nvSpPr>
          <p:cNvPr id="1576979" name="Rectangle 19"/>
          <p:cNvSpPr>
            <a:spLocks noGrp="1" noChangeArrowheads="1"/>
          </p:cNvSpPr>
          <p:nvPr>
            <p:ph type="body" idx="4294967295"/>
          </p:nvPr>
        </p:nvSpPr>
        <p:spPr>
          <a:xfrm>
            <a:off x="534988" y="2447925"/>
            <a:ext cx="8609012" cy="3270250"/>
          </a:xfrm>
          <a:noFill/>
        </p:spPr>
        <p:txBody>
          <a:bodyPr/>
          <a:lstStyle/>
          <a:p>
            <a:pPr eaLnBrk="1" hangingPunct="1">
              <a:buFontTx/>
              <a:buNone/>
            </a:pPr>
            <a:r>
              <a:rPr lang="de-CH" smtClean="0"/>
              <a:t>Assume a </a:t>
            </a:r>
            <a:r>
              <a:rPr lang="de-CH" smtClean="0">
                <a:solidFill>
                  <a:srgbClr val="F00000"/>
                </a:solidFill>
              </a:rPr>
              <a:t>single frequency</a:t>
            </a:r>
            <a:r>
              <a:rPr lang="de-CH" smtClean="0"/>
              <a:t> (and no fancy decoding techniques!)</a:t>
            </a:r>
          </a:p>
          <a:p>
            <a:pPr eaLnBrk="1" hangingPunct="1">
              <a:buFontTx/>
              <a:buNone/>
            </a:pPr>
            <a:endParaRPr lang="de-CH" smtClean="0"/>
          </a:p>
          <a:p>
            <a:pPr eaLnBrk="1" hangingPunct="1">
              <a:buFontTx/>
              <a:buNone/>
            </a:pPr>
            <a:endParaRPr lang="de-CH" smtClean="0"/>
          </a:p>
          <a:p>
            <a:pPr eaLnBrk="1" hangingPunct="1">
              <a:buFontTx/>
              <a:buNone/>
            </a:pPr>
            <a:endParaRPr lang="de-CH" smtClean="0"/>
          </a:p>
          <a:p>
            <a:pPr eaLnBrk="1" hangingPunct="1">
              <a:buFontTx/>
              <a:buNone/>
            </a:pPr>
            <a:r>
              <a:rPr lang="de-CH" sz="1800" smtClean="0"/>
              <a:t>Let </a:t>
            </a:r>
            <a:r>
              <a:rPr lang="de-CH" sz="1800" smtClean="0">
                <a:sym typeface="Symbol" pitchFamily="18" charset="2"/>
              </a:rPr>
              <a:t></a:t>
            </a:r>
            <a:r>
              <a:rPr lang="de-CH" sz="1800" smtClean="0"/>
              <a:t>=3, </a:t>
            </a:r>
            <a:r>
              <a:rPr lang="de-CH" sz="1800" smtClean="0">
                <a:sym typeface="Symbol" pitchFamily="18" charset="2"/>
              </a:rPr>
              <a:t></a:t>
            </a:r>
            <a:r>
              <a:rPr lang="de-CH" sz="1800" smtClean="0"/>
              <a:t>=3, and N=10nW</a:t>
            </a:r>
          </a:p>
          <a:p>
            <a:pPr eaLnBrk="1" hangingPunct="1">
              <a:buFontTx/>
              <a:buNone/>
            </a:pPr>
            <a:r>
              <a:rPr lang="de-CH" sz="1800" smtClean="0"/>
              <a:t>Transmission powers: P</a:t>
            </a:r>
            <a:r>
              <a:rPr lang="de-CH" sz="1800" baseline="-25000" smtClean="0"/>
              <a:t>B</a:t>
            </a:r>
            <a:r>
              <a:rPr lang="de-CH" sz="1800" smtClean="0"/>
              <a:t>= -15 dBm and P</a:t>
            </a:r>
            <a:r>
              <a:rPr lang="de-CH" sz="1800" baseline="-25000" smtClean="0"/>
              <a:t>A</a:t>
            </a:r>
            <a:r>
              <a:rPr lang="de-CH" sz="1800" smtClean="0"/>
              <a:t>= 1 dBm</a:t>
            </a:r>
          </a:p>
          <a:p>
            <a:pPr eaLnBrk="1" hangingPunct="1"/>
            <a:endParaRPr lang="de-CH" sz="1800" smtClean="0"/>
          </a:p>
          <a:p>
            <a:pPr eaLnBrk="1" hangingPunct="1">
              <a:buFontTx/>
              <a:buNone/>
            </a:pPr>
            <a:r>
              <a:rPr lang="de-CH" sz="1800" smtClean="0"/>
              <a:t>SINR of A at D: </a:t>
            </a:r>
          </a:p>
          <a:p>
            <a:pPr eaLnBrk="1" hangingPunct="1"/>
            <a:endParaRPr lang="de-CH" sz="1800" smtClean="0"/>
          </a:p>
          <a:p>
            <a:pPr eaLnBrk="1" hangingPunct="1">
              <a:buFontTx/>
              <a:buNone/>
            </a:pPr>
            <a:r>
              <a:rPr lang="de-CH" sz="1800" smtClean="0"/>
              <a:t>SINR of B at C: </a:t>
            </a:r>
          </a:p>
          <a:p>
            <a:pPr eaLnBrk="1" hangingPunct="1"/>
            <a:endParaRPr lang="en-US" smtClean="0"/>
          </a:p>
        </p:txBody>
      </p:sp>
      <p:pic>
        <p:nvPicPr>
          <p:cNvPr id="1576980" name="Picture 20" descr="as1823"/>
          <p:cNvPicPr>
            <a:picLocks noChangeAspect="1" noChangeArrowheads="1"/>
          </p:cNvPicPr>
          <p:nvPr/>
        </p:nvPicPr>
        <p:blipFill>
          <a:blip r:embed="rId6" cstate="print"/>
          <a:srcRect/>
          <a:stretch>
            <a:fillRect/>
          </a:stretch>
        </p:blipFill>
        <p:spPr bwMode="auto">
          <a:xfrm>
            <a:off x="7077075" y="4740275"/>
            <a:ext cx="446088" cy="517525"/>
          </a:xfrm>
          <a:prstGeom prst="rect">
            <a:avLst/>
          </a:prstGeom>
          <a:noFill/>
          <a:ln w="9525">
            <a:noFill/>
            <a:miter lim="800000"/>
            <a:headEnd/>
            <a:tailEnd/>
          </a:ln>
        </p:spPr>
      </p:pic>
      <p:pic>
        <p:nvPicPr>
          <p:cNvPr id="1576981" name="Picture 21" descr="as1823"/>
          <p:cNvPicPr>
            <a:picLocks noChangeAspect="1" noChangeArrowheads="1"/>
          </p:cNvPicPr>
          <p:nvPr/>
        </p:nvPicPr>
        <p:blipFill>
          <a:blip r:embed="rId6" cstate="print"/>
          <a:srcRect/>
          <a:stretch>
            <a:fillRect/>
          </a:stretch>
        </p:blipFill>
        <p:spPr bwMode="auto">
          <a:xfrm>
            <a:off x="7088188" y="5360988"/>
            <a:ext cx="455612" cy="528637"/>
          </a:xfrm>
          <a:prstGeom prst="rect">
            <a:avLst/>
          </a:prstGeom>
          <a:noFill/>
          <a:ln w="9525">
            <a:noFill/>
            <a:miter lim="800000"/>
            <a:headEnd/>
            <a:tailEnd/>
          </a:ln>
        </p:spPr>
      </p:pic>
      <p:sp>
        <p:nvSpPr>
          <p:cNvPr id="32786" name="Rectangle 25"/>
          <p:cNvSpPr>
            <a:spLocks noChangeArrowheads="1"/>
          </p:cNvSpPr>
          <p:nvPr/>
        </p:nvSpPr>
        <p:spPr bwMode="auto">
          <a:xfrm>
            <a:off x="2247900" y="2003425"/>
            <a:ext cx="457200" cy="314325"/>
          </a:xfrm>
          <a:prstGeom prst="rect">
            <a:avLst/>
          </a:prstGeom>
          <a:solidFill>
            <a:schemeClr val="bg1"/>
          </a:solidFill>
          <a:ln w="9525" algn="ctr">
            <a:noFill/>
            <a:miter lim="800000"/>
            <a:headEnd/>
            <a:tailEnd/>
          </a:ln>
        </p:spPr>
        <p:txBody>
          <a:bodyPr anchor="ctr">
            <a:spAutoFit/>
          </a:bodyPr>
          <a:lstStyle/>
          <a:p>
            <a:endParaRPr lang="en-US"/>
          </a:p>
        </p:txBody>
      </p:sp>
      <p:sp>
        <p:nvSpPr>
          <p:cNvPr id="32787" name="Line 26"/>
          <p:cNvSpPr>
            <a:spLocks noChangeShapeType="1"/>
          </p:cNvSpPr>
          <p:nvPr/>
        </p:nvSpPr>
        <p:spPr bwMode="auto">
          <a:xfrm>
            <a:off x="688975" y="2073275"/>
            <a:ext cx="0" cy="161925"/>
          </a:xfrm>
          <a:prstGeom prst="line">
            <a:avLst/>
          </a:prstGeom>
          <a:noFill/>
          <a:ln w="9525">
            <a:solidFill>
              <a:schemeClr val="tx1"/>
            </a:solidFill>
            <a:round/>
            <a:headEnd/>
            <a:tailEnd/>
          </a:ln>
        </p:spPr>
        <p:txBody>
          <a:bodyPr>
            <a:spAutoFit/>
          </a:bodyPr>
          <a:lstStyle/>
          <a:p>
            <a:endParaRPr lang="en-US"/>
          </a:p>
        </p:txBody>
      </p:sp>
      <p:sp>
        <p:nvSpPr>
          <p:cNvPr id="32788" name="Text Box 27"/>
          <p:cNvSpPr txBox="1">
            <a:spLocks noChangeArrowheads="1"/>
          </p:cNvSpPr>
          <p:nvPr/>
        </p:nvSpPr>
        <p:spPr bwMode="auto">
          <a:xfrm>
            <a:off x="2197100" y="1954213"/>
            <a:ext cx="755650" cy="366712"/>
          </a:xfrm>
          <a:prstGeom prst="rect">
            <a:avLst/>
          </a:prstGeom>
          <a:noFill/>
          <a:ln w="9525" algn="ctr">
            <a:noFill/>
            <a:miter lim="800000"/>
            <a:headEnd/>
            <a:tailEnd/>
          </a:ln>
        </p:spPr>
        <p:txBody>
          <a:bodyPr>
            <a:spAutoFit/>
          </a:bodyPr>
          <a:lstStyle/>
          <a:p>
            <a:pPr marL="457200" indent="-457200" algn="l">
              <a:buFontTx/>
              <a:buNone/>
            </a:pPr>
            <a:r>
              <a:rPr lang="en-US" sz="1800"/>
              <a:t>4m</a:t>
            </a:r>
          </a:p>
        </p:txBody>
      </p:sp>
      <p:pic>
        <p:nvPicPr>
          <p:cNvPr id="1576999" name="Picture 39" descr="txp_fig"/>
          <p:cNvPicPr>
            <a:picLocks noChangeAspect="1" noChangeArrowheads="1"/>
          </p:cNvPicPr>
          <p:nvPr>
            <p:custDataLst>
              <p:tags r:id="rId1"/>
            </p:custDataLst>
          </p:nvPr>
        </p:nvPicPr>
        <p:blipFill>
          <a:blip r:embed="rId7" cstate="print"/>
          <a:srcRect/>
          <a:stretch>
            <a:fillRect/>
          </a:stretch>
        </p:blipFill>
        <p:spPr bwMode="auto">
          <a:xfrm>
            <a:off x="2424113" y="4795838"/>
            <a:ext cx="4445000" cy="571500"/>
          </a:xfrm>
          <a:prstGeom prst="rect">
            <a:avLst/>
          </a:prstGeom>
          <a:noFill/>
          <a:ln w="9525" algn="ctr">
            <a:noFill/>
            <a:miter lim="800000"/>
            <a:headEnd/>
            <a:tailEnd/>
          </a:ln>
        </p:spPr>
      </p:pic>
      <p:pic>
        <p:nvPicPr>
          <p:cNvPr id="1577000" name="Picture 40" descr="txp_fig"/>
          <p:cNvPicPr>
            <a:picLocks noChangeAspect="1" noChangeArrowheads="1"/>
          </p:cNvPicPr>
          <p:nvPr>
            <p:custDataLst>
              <p:tags r:id="rId2"/>
            </p:custDataLst>
          </p:nvPr>
        </p:nvPicPr>
        <p:blipFill>
          <a:blip r:embed="rId8" cstate="print"/>
          <a:srcRect/>
          <a:stretch>
            <a:fillRect/>
          </a:stretch>
        </p:blipFill>
        <p:spPr bwMode="auto">
          <a:xfrm>
            <a:off x="2408238" y="5430838"/>
            <a:ext cx="4416425" cy="560387"/>
          </a:xfrm>
          <a:prstGeom prst="rect">
            <a:avLst/>
          </a:prstGeom>
          <a:noFill/>
          <a:ln w="9525" algn="ctr">
            <a:noFill/>
            <a:miter lim="800000"/>
            <a:headEnd/>
            <a:tailEnd/>
          </a:ln>
        </p:spPr>
      </p:pic>
      <p:sp>
        <p:nvSpPr>
          <p:cNvPr id="32791" name="Line 41"/>
          <p:cNvSpPr>
            <a:spLocks noChangeShapeType="1"/>
          </p:cNvSpPr>
          <p:nvPr/>
        </p:nvSpPr>
        <p:spPr bwMode="auto">
          <a:xfrm>
            <a:off x="8412163" y="2084388"/>
            <a:ext cx="0" cy="161925"/>
          </a:xfrm>
          <a:prstGeom prst="line">
            <a:avLst/>
          </a:prstGeom>
          <a:noFill/>
          <a:ln w="9525">
            <a:solidFill>
              <a:schemeClr val="tx1"/>
            </a:solidFill>
            <a:round/>
            <a:headEnd/>
            <a:tailEnd/>
          </a:ln>
        </p:spPr>
        <p:txBody>
          <a:bodyPr>
            <a:spAutoFit/>
          </a:bodyPr>
          <a:lstStyle/>
          <a:p>
            <a:endParaRPr lang="en-US"/>
          </a:p>
        </p:txBody>
      </p:sp>
      <p:sp>
        <p:nvSpPr>
          <p:cNvPr id="32792" name="Text Box 42"/>
          <p:cNvSpPr txBox="1">
            <a:spLocks noChangeArrowheads="1"/>
          </p:cNvSpPr>
          <p:nvPr/>
        </p:nvSpPr>
        <p:spPr bwMode="auto">
          <a:xfrm>
            <a:off x="7183438" y="1970088"/>
            <a:ext cx="576262" cy="366712"/>
          </a:xfrm>
          <a:prstGeom prst="rect">
            <a:avLst/>
          </a:prstGeom>
          <a:solidFill>
            <a:schemeClr val="bg1"/>
          </a:solidFill>
          <a:ln w="9525" algn="ctr">
            <a:noFill/>
            <a:miter lim="800000"/>
            <a:headEnd/>
            <a:tailEnd/>
          </a:ln>
        </p:spPr>
        <p:txBody>
          <a:bodyPr>
            <a:spAutoFit/>
          </a:bodyPr>
          <a:lstStyle/>
          <a:p>
            <a:pPr marL="457200" indent="-457200" algn="l">
              <a:buFontTx/>
              <a:buNone/>
            </a:pPr>
            <a:r>
              <a:rPr lang="en-US" sz="1800"/>
              <a:t>2m</a:t>
            </a:r>
          </a:p>
        </p:txBody>
      </p:sp>
      <p:sp>
        <p:nvSpPr>
          <p:cNvPr id="32793" name="Text Box 21"/>
          <p:cNvSpPr txBox="1">
            <a:spLocks noChangeArrowheads="1"/>
          </p:cNvSpPr>
          <p:nvPr/>
        </p:nvSpPr>
        <p:spPr bwMode="auto">
          <a:xfrm>
            <a:off x="1098550" y="1408113"/>
            <a:ext cx="354013" cy="396875"/>
          </a:xfrm>
          <a:prstGeom prst="rect">
            <a:avLst/>
          </a:prstGeom>
          <a:noFill/>
          <a:ln w="9525" algn="ctr">
            <a:noFill/>
            <a:miter lim="800000"/>
            <a:headEnd/>
            <a:tailEnd/>
          </a:ln>
        </p:spPr>
        <p:txBody>
          <a:bodyPr wrap="none">
            <a:spAutoFit/>
          </a:bodyPr>
          <a:lstStyle/>
          <a:p>
            <a:pPr marL="381000" indent="-381000">
              <a:buFontTx/>
              <a:buNone/>
            </a:pPr>
            <a:r>
              <a:rPr lang="en-US"/>
              <a:t>A</a:t>
            </a:r>
          </a:p>
        </p:txBody>
      </p:sp>
      <p:sp>
        <p:nvSpPr>
          <p:cNvPr id="32794" name="Text Box 22"/>
          <p:cNvSpPr txBox="1">
            <a:spLocks noChangeArrowheads="1"/>
          </p:cNvSpPr>
          <p:nvPr/>
        </p:nvSpPr>
        <p:spPr bwMode="auto">
          <a:xfrm>
            <a:off x="3392488" y="1401763"/>
            <a:ext cx="354012" cy="396875"/>
          </a:xfrm>
          <a:prstGeom prst="rect">
            <a:avLst/>
          </a:prstGeom>
          <a:noFill/>
          <a:ln w="9525" algn="ctr">
            <a:noFill/>
            <a:miter lim="800000"/>
            <a:headEnd/>
            <a:tailEnd/>
          </a:ln>
        </p:spPr>
        <p:txBody>
          <a:bodyPr wrap="none">
            <a:spAutoFit/>
          </a:bodyPr>
          <a:lstStyle/>
          <a:p>
            <a:pPr marL="381000" indent="-381000">
              <a:buFontTx/>
              <a:buNone/>
            </a:pPr>
            <a:r>
              <a:rPr lang="en-US"/>
              <a:t>B</a:t>
            </a:r>
          </a:p>
        </p:txBody>
      </p:sp>
      <p:sp>
        <p:nvSpPr>
          <p:cNvPr id="32795" name="Text Box 23"/>
          <p:cNvSpPr txBox="1">
            <a:spLocks noChangeArrowheads="1"/>
          </p:cNvSpPr>
          <p:nvPr/>
        </p:nvSpPr>
        <p:spPr bwMode="auto">
          <a:xfrm>
            <a:off x="6834188" y="1330325"/>
            <a:ext cx="371475" cy="400050"/>
          </a:xfrm>
          <a:prstGeom prst="rect">
            <a:avLst/>
          </a:prstGeom>
          <a:noFill/>
          <a:ln w="9525" algn="ctr">
            <a:noFill/>
            <a:miter lim="800000"/>
            <a:headEnd/>
            <a:tailEnd/>
          </a:ln>
        </p:spPr>
        <p:txBody>
          <a:bodyPr wrap="none">
            <a:spAutoFit/>
          </a:bodyPr>
          <a:lstStyle/>
          <a:p>
            <a:pPr marL="381000" indent="-381000">
              <a:buFontTx/>
              <a:buNone/>
            </a:pPr>
            <a:r>
              <a:rPr lang="en-US"/>
              <a:t>C</a:t>
            </a:r>
          </a:p>
        </p:txBody>
      </p:sp>
      <p:sp>
        <p:nvSpPr>
          <p:cNvPr id="32796" name="Text Box 24"/>
          <p:cNvSpPr txBox="1">
            <a:spLocks noChangeArrowheads="1"/>
          </p:cNvSpPr>
          <p:nvPr/>
        </p:nvSpPr>
        <p:spPr bwMode="auto">
          <a:xfrm>
            <a:off x="7781925" y="1358900"/>
            <a:ext cx="371475" cy="400050"/>
          </a:xfrm>
          <a:prstGeom prst="rect">
            <a:avLst/>
          </a:prstGeom>
          <a:noFill/>
          <a:ln w="9525" algn="ctr">
            <a:noFill/>
            <a:miter lim="800000"/>
            <a:headEnd/>
            <a:tailEnd/>
          </a:ln>
        </p:spPr>
        <p:txBody>
          <a:bodyPr wrap="none">
            <a:spAutoFit/>
          </a:bodyPr>
          <a:lstStyle/>
          <a:p>
            <a:pPr marL="381000" indent="-381000">
              <a:buFontTx/>
              <a:buNone/>
            </a:pPr>
            <a:r>
              <a:rPr lang="en-US"/>
              <a:t>D</a:t>
            </a:r>
          </a:p>
        </p:txBody>
      </p:sp>
      <p:sp>
        <p:nvSpPr>
          <p:cNvPr id="32799" name="AutoShape 30"/>
          <p:cNvSpPr>
            <a:spLocks noChangeArrowheads="1"/>
          </p:cNvSpPr>
          <p:nvPr/>
        </p:nvSpPr>
        <p:spPr bwMode="auto">
          <a:xfrm>
            <a:off x="440262" y="3173413"/>
            <a:ext cx="3223136" cy="441325"/>
          </a:xfrm>
          <a:prstGeom prst="roundRect">
            <a:avLst>
              <a:gd name="adj" fmla="val 16667"/>
            </a:avLst>
          </a:prstGeom>
          <a:solidFill>
            <a:srgbClr val="FFC000"/>
          </a:solidFill>
          <a:ln w="9525" algn="ctr">
            <a:solidFill>
              <a:schemeClr val="tx1"/>
            </a:solidFill>
            <a:round/>
            <a:headEnd/>
            <a:tailEnd/>
          </a:ln>
        </p:spPr>
        <p:txBody>
          <a:bodyPr wrap="none" anchor="ctr"/>
          <a:lstStyle/>
          <a:p>
            <a:pPr>
              <a:buFontTx/>
              <a:buNone/>
            </a:pPr>
            <a:r>
              <a:rPr lang="en-US" sz="2000" dirty="0"/>
              <a:t>Is spatial reuse possible</a:t>
            </a:r>
            <a:r>
              <a:rPr lang="en-US" sz="2000" dirty="0" smtClean="0"/>
              <a:t>?</a:t>
            </a:r>
            <a:endParaRPr lang="en-US" sz="2000" dirty="0"/>
          </a:p>
        </p:txBody>
      </p:sp>
      <p:grpSp>
        <p:nvGrpSpPr>
          <p:cNvPr id="6" name="Group 71"/>
          <p:cNvGrpSpPr>
            <a:grpSpLocks/>
          </p:cNvGrpSpPr>
          <p:nvPr/>
        </p:nvGrpSpPr>
        <p:grpSpPr bwMode="auto">
          <a:xfrm>
            <a:off x="3654931" y="2884488"/>
            <a:ext cx="4871002" cy="509588"/>
            <a:chOff x="4247849" y="2884714"/>
            <a:chExt cx="4870743" cy="510043"/>
          </a:xfrm>
        </p:grpSpPr>
        <p:sp>
          <p:nvSpPr>
            <p:cNvPr id="32809" name="Rounded Rectangle 53"/>
            <p:cNvSpPr>
              <a:spLocks noChangeArrowheads="1"/>
            </p:cNvSpPr>
            <p:nvPr/>
          </p:nvSpPr>
          <p:spPr bwMode="auto">
            <a:xfrm>
              <a:off x="5181599" y="2884714"/>
              <a:ext cx="925286" cy="381000"/>
            </a:xfrm>
            <a:prstGeom prst="roundRect">
              <a:avLst>
                <a:gd name="adj" fmla="val 16667"/>
              </a:avLst>
            </a:prstGeom>
            <a:solidFill>
              <a:srgbClr val="FF0000"/>
            </a:solidFill>
            <a:ln w="9525" algn="ctr">
              <a:solidFill>
                <a:schemeClr val="tx1"/>
              </a:solidFill>
              <a:round/>
              <a:headEnd/>
              <a:tailEnd/>
            </a:ln>
          </p:spPr>
          <p:txBody>
            <a:bodyPr wrap="none" anchor="ctr"/>
            <a:lstStyle/>
            <a:p>
              <a:pPr marL="381000" indent="-381000">
                <a:buFontTx/>
                <a:buNone/>
              </a:pPr>
              <a:r>
                <a:rPr lang="en-US" sz="2000"/>
                <a:t>NO</a:t>
              </a:r>
            </a:p>
          </p:txBody>
        </p:sp>
        <p:sp>
          <p:nvSpPr>
            <p:cNvPr id="32810" name="Rounded Rectangle 54"/>
            <p:cNvSpPr>
              <a:spLocks noChangeArrowheads="1"/>
            </p:cNvSpPr>
            <p:nvPr/>
          </p:nvSpPr>
          <p:spPr bwMode="auto">
            <a:xfrm>
              <a:off x="6335484" y="2884714"/>
              <a:ext cx="2783108" cy="381000"/>
            </a:xfrm>
            <a:prstGeom prst="roundRect">
              <a:avLst>
                <a:gd name="adj" fmla="val 16667"/>
              </a:avLst>
            </a:prstGeom>
            <a:solidFill>
              <a:srgbClr val="FF0000"/>
            </a:solidFill>
            <a:ln w="9525" algn="ctr">
              <a:solidFill>
                <a:schemeClr val="tx1"/>
              </a:solidFill>
              <a:round/>
              <a:headEnd/>
              <a:tailEnd/>
            </a:ln>
          </p:spPr>
          <p:txBody>
            <a:bodyPr wrap="none" anchor="ctr"/>
            <a:lstStyle/>
            <a:p>
              <a:pPr marL="381000" indent="-381000" algn="l">
                <a:buFontTx/>
                <a:buNone/>
              </a:pPr>
              <a:r>
                <a:rPr lang="en-US" sz="2000" dirty="0" smtClean="0"/>
                <a:t>In almost all models…</a:t>
              </a:r>
              <a:endParaRPr lang="en-US" sz="2000" dirty="0"/>
            </a:p>
          </p:txBody>
        </p:sp>
        <p:cxnSp>
          <p:nvCxnSpPr>
            <p:cNvPr id="32811" name="Straight Arrow Connector 58"/>
            <p:cNvCxnSpPr>
              <a:cxnSpLocks noChangeShapeType="1"/>
              <a:stCxn id="32799" idx="3"/>
              <a:endCxn id="32809" idx="1"/>
            </p:cNvCxnSpPr>
            <p:nvPr/>
          </p:nvCxnSpPr>
          <p:spPr bwMode="auto">
            <a:xfrm flipV="1">
              <a:off x="4247849" y="3075214"/>
              <a:ext cx="933750" cy="319543"/>
            </a:xfrm>
            <a:prstGeom prst="straightConnector1">
              <a:avLst/>
            </a:prstGeom>
            <a:noFill/>
            <a:ln w="38100" algn="ctr">
              <a:solidFill>
                <a:schemeClr val="tx1"/>
              </a:solidFill>
              <a:round/>
              <a:headEnd/>
              <a:tailEnd type="arrow" w="med" len="med"/>
            </a:ln>
          </p:spPr>
        </p:cxnSp>
        <p:cxnSp>
          <p:nvCxnSpPr>
            <p:cNvPr id="32812" name="Straight Connector 62"/>
            <p:cNvCxnSpPr>
              <a:cxnSpLocks noChangeShapeType="1"/>
              <a:stCxn id="32809" idx="3"/>
              <a:endCxn id="32810" idx="1"/>
            </p:cNvCxnSpPr>
            <p:nvPr/>
          </p:nvCxnSpPr>
          <p:spPr bwMode="auto">
            <a:xfrm>
              <a:off x="6106885" y="3075214"/>
              <a:ext cx="228599" cy="1589"/>
            </a:xfrm>
            <a:prstGeom prst="line">
              <a:avLst/>
            </a:prstGeom>
            <a:noFill/>
            <a:ln w="38100" algn="ctr">
              <a:solidFill>
                <a:schemeClr val="tx1"/>
              </a:solidFill>
              <a:round/>
              <a:headEnd/>
              <a:tailEnd/>
            </a:ln>
          </p:spPr>
        </p:cxnSp>
      </p:grpSp>
      <p:grpSp>
        <p:nvGrpSpPr>
          <p:cNvPr id="7" name="Group 72"/>
          <p:cNvGrpSpPr>
            <a:grpSpLocks/>
          </p:cNvGrpSpPr>
          <p:nvPr/>
        </p:nvGrpSpPr>
        <p:grpSpPr bwMode="auto">
          <a:xfrm>
            <a:off x="3654931" y="3394076"/>
            <a:ext cx="4879469" cy="469899"/>
            <a:chOff x="4247849" y="3394757"/>
            <a:chExt cx="4879209" cy="469670"/>
          </a:xfrm>
        </p:grpSpPr>
        <p:sp>
          <p:nvSpPr>
            <p:cNvPr id="32805" name="Rounded Rectangle 55"/>
            <p:cNvSpPr>
              <a:spLocks noChangeArrowheads="1"/>
            </p:cNvSpPr>
            <p:nvPr/>
          </p:nvSpPr>
          <p:spPr bwMode="auto">
            <a:xfrm>
              <a:off x="5181599" y="3483427"/>
              <a:ext cx="925286" cy="381000"/>
            </a:xfrm>
            <a:prstGeom prst="roundRect">
              <a:avLst>
                <a:gd name="adj" fmla="val 16667"/>
              </a:avLst>
            </a:prstGeom>
            <a:solidFill>
              <a:srgbClr val="99FF33"/>
            </a:solidFill>
            <a:ln w="9525" algn="ctr">
              <a:solidFill>
                <a:schemeClr val="tx1"/>
              </a:solidFill>
              <a:round/>
              <a:headEnd/>
              <a:tailEnd/>
            </a:ln>
          </p:spPr>
          <p:txBody>
            <a:bodyPr wrap="none" anchor="ctr"/>
            <a:lstStyle/>
            <a:p>
              <a:pPr marL="381000" indent="-381000">
                <a:buFontTx/>
                <a:buNone/>
              </a:pPr>
              <a:r>
                <a:rPr lang="en-US" sz="2000"/>
                <a:t>YES</a:t>
              </a:r>
            </a:p>
          </p:txBody>
        </p:sp>
        <p:sp>
          <p:nvSpPr>
            <p:cNvPr id="32806" name="Rounded Rectangle 56"/>
            <p:cNvSpPr>
              <a:spLocks noChangeArrowheads="1"/>
            </p:cNvSpPr>
            <p:nvPr/>
          </p:nvSpPr>
          <p:spPr bwMode="auto">
            <a:xfrm>
              <a:off x="6335483" y="3483427"/>
              <a:ext cx="2791575" cy="381000"/>
            </a:xfrm>
            <a:prstGeom prst="roundRect">
              <a:avLst>
                <a:gd name="adj" fmla="val 16667"/>
              </a:avLst>
            </a:prstGeom>
            <a:solidFill>
              <a:srgbClr val="99FF33"/>
            </a:solidFill>
            <a:ln w="9525" algn="ctr">
              <a:solidFill>
                <a:schemeClr val="tx1"/>
              </a:solidFill>
              <a:round/>
              <a:headEnd/>
              <a:tailEnd/>
            </a:ln>
          </p:spPr>
          <p:txBody>
            <a:bodyPr wrap="none" anchor="ctr"/>
            <a:lstStyle/>
            <a:p>
              <a:pPr marL="381000" indent="-381000" algn="l">
                <a:buFontTx/>
                <a:buNone/>
              </a:pPr>
              <a:r>
                <a:rPr lang="en-US" sz="2000" dirty="0" smtClean="0"/>
                <a:t>SINR w/ power control</a:t>
              </a:r>
              <a:endParaRPr lang="en-US" sz="2000" dirty="0"/>
            </a:p>
          </p:txBody>
        </p:sp>
        <p:cxnSp>
          <p:nvCxnSpPr>
            <p:cNvPr id="32807" name="Straight Arrow Connector 60"/>
            <p:cNvCxnSpPr>
              <a:cxnSpLocks noChangeShapeType="1"/>
              <a:stCxn id="32799" idx="3"/>
              <a:endCxn id="32805" idx="1"/>
            </p:cNvCxnSpPr>
            <p:nvPr/>
          </p:nvCxnSpPr>
          <p:spPr bwMode="auto">
            <a:xfrm>
              <a:off x="4247849" y="3394757"/>
              <a:ext cx="933750" cy="279170"/>
            </a:xfrm>
            <a:prstGeom prst="straightConnector1">
              <a:avLst/>
            </a:prstGeom>
            <a:noFill/>
            <a:ln w="38100" algn="ctr">
              <a:solidFill>
                <a:schemeClr val="tx1"/>
              </a:solidFill>
              <a:round/>
              <a:headEnd/>
              <a:tailEnd type="arrow" w="med" len="med"/>
            </a:ln>
          </p:spPr>
        </p:cxnSp>
        <p:cxnSp>
          <p:nvCxnSpPr>
            <p:cNvPr id="32808" name="Straight Connector 64"/>
            <p:cNvCxnSpPr>
              <a:cxnSpLocks noChangeShapeType="1"/>
              <a:stCxn id="32805" idx="3"/>
              <a:endCxn id="32806" idx="1"/>
            </p:cNvCxnSpPr>
            <p:nvPr/>
          </p:nvCxnSpPr>
          <p:spPr bwMode="auto">
            <a:xfrm>
              <a:off x="6106885" y="3673927"/>
              <a:ext cx="228598" cy="1587"/>
            </a:xfrm>
            <a:prstGeom prst="line">
              <a:avLst/>
            </a:prstGeom>
            <a:noFill/>
            <a:ln w="38100" algn="ctr">
              <a:solidFill>
                <a:schemeClr val="tx1"/>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1" presetClass="entr" presetSubtype="0" fill="hold" nodeType="withEffect">
                                  <p:stCondLst>
                                    <p:cond delay="0"/>
                                  </p:stCondLst>
                                  <p:childTnLst>
                                    <p:set>
                                      <p:cBhvr>
                                        <p:cTn id="18" dur="1" fill="hold">
                                          <p:stCondLst>
                                            <p:cond delay="0"/>
                                          </p:stCondLst>
                                        </p:cTn>
                                        <p:tgtEl>
                                          <p:spTgt spid="15769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76979">
                                            <p:txEl>
                                              <p:pRg st="4" end="4"/>
                                            </p:txEl>
                                          </p:spTgt>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576979">
                                            <p:txEl>
                                              <p:pRg st="7" end="7"/>
                                            </p:txEl>
                                          </p:spTgt>
                                        </p:tgtEl>
                                        <p:attrNameLst>
                                          <p:attrName>style.visibility</p:attrName>
                                        </p:attrNameLst>
                                      </p:cBhvr>
                                      <p:to>
                                        <p:strVal val="visible"/>
                                      </p:to>
                                    </p:set>
                                  </p:childTnLst>
                                </p:cTn>
                              </p:par>
                              <p:par>
                                <p:cTn id="24" presetID="2" presetClass="entr" presetSubtype="2" fill="hold" nodeType="withEffect">
                                  <p:stCondLst>
                                    <p:cond delay="0"/>
                                  </p:stCondLst>
                                  <p:childTnLst>
                                    <p:set>
                                      <p:cBhvr>
                                        <p:cTn id="25" dur="1" fill="hold">
                                          <p:stCondLst>
                                            <p:cond delay="0"/>
                                          </p:stCondLst>
                                        </p:cTn>
                                        <p:tgtEl>
                                          <p:spTgt spid="1576980"/>
                                        </p:tgtEl>
                                        <p:attrNameLst>
                                          <p:attrName>style.visibility</p:attrName>
                                        </p:attrNameLst>
                                      </p:cBhvr>
                                      <p:to>
                                        <p:strVal val="visible"/>
                                      </p:to>
                                    </p:set>
                                    <p:anim calcmode="lin" valueType="num">
                                      <p:cBhvr additive="base">
                                        <p:cTn id="26" dur="500" fill="hold"/>
                                        <p:tgtEl>
                                          <p:spTgt spid="1576980"/>
                                        </p:tgtEl>
                                        <p:attrNameLst>
                                          <p:attrName>ppt_x</p:attrName>
                                        </p:attrNameLst>
                                      </p:cBhvr>
                                      <p:tavLst>
                                        <p:tav tm="0">
                                          <p:val>
                                            <p:strVal val="1+#ppt_w/2"/>
                                          </p:val>
                                        </p:tav>
                                        <p:tav tm="100000">
                                          <p:val>
                                            <p:strVal val="#ppt_x"/>
                                          </p:val>
                                        </p:tav>
                                      </p:tavLst>
                                    </p:anim>
                                    <p:anim calcmode="lin" valueType="num">
                                      <p:cBhvr additive="base">
                                        <p:cTn id="27" dur="500" fill="hold"/>
                                        <p:tgtEl>
                                          <p:spTgt spid="1576980"/>
                                        </p:tgtEl>
                                        <p:attrNameLst>
                                          <p:attrName>ppt_y</p:attrName>
                                        </p:attrNameLst>
                                      </p:cBhvr>
                                      <p:tavLst>
                                        <p:tav tm="0">
                                          <p:val>
                                            <p:strVal val="#ppt_y"/>
                                          </p:val>
                                        </p:tav>
                                        <p:tav tm="100000">
                                          <p:val>
                                            <p:strVal val="#ppt_y"/>
                                          </p:val>
                                        </p:tav>
                                      </p:tavLst>
                                    </p:anim>
                                  </p:childTnLst>
                                </p:cTn>
                              </p:par>
                              <p:par>
                                <p:cTn id="28" presetID="1" presetClass="entr" presetSubtype="0" fill="hold" nodeType="withEffect">
                                  <p:stCondLst>
                                    <p:cond delay="0"/>
                                  </p:stCondLst>
                                  <p:childTnLst>
                                    <p:set>
                                      <p:cBhvr>
                                        <p:cTn id="29" dur="1" fill="hold">
                                          <p:stCondLst>
                                            <p:cond delay="0"/>
                                          </p:stCondLst>
                                        </p:cTn>
                                        <p:tgtEl>
                                          <p:spTgt spid="1576999"/>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1576979">
                                            <p:txEl>
                                              <p:pRg st="9" end="9"/>
                                            </p:txEl>
                                          </p:spTgt>
                                        </p:tgtEl>
                                        <p:attrNameLst>
                                          <p:attrName>style.visibility</p:attrName>
                                        </p:attrNameLst>
                                      </p:cBhvr>
                                      <p:to>
                                        <p:strVal val="visible"/>
                                      </p:to>
                                    </p:set>
                                  </p:childTnLst>
                                </p:cTn>
                              </p:par>
                              <p:par>
                                <p:cTn id="33" presetID="2" presetClass="entr" presetSubtype="2" fill="hold" nodeType="withEffect">
                                  <p:stCondLst>
                                    <p:cond delay="0"/>
                                  </p:stCondLst>
                                  <p:childTnLst>
                                    <p:set>
                                      <p:cBhvr>
                                        <p:cTn id="34" dur="1" fill="hold">
                                          <p:stCondLst>
                                            <p:cond delay="0"/>
                                          </p:stCondLst>
                                        </p:cTn>
                                        <p:tgtEl>
                                          <p:spTgt spid="1576981"/>
                                        </p:tgtEl>
                                        <p:attrNameLst>
                                          <p:attrName>style.visibility</p:attrName>
                                        </p:attrNameLst>
                                      </p:cBhvr>
                                      <p:to>
                                        <p:strVal val="visible"/>
                                      </p:to>
                                    </p:set>
                                    <p:anim calcmode="lin" valueType="num">
                                      <p:cBhvr additive="base">
                                        <p:cTn id="35" dur="500" fill="hold"/>
                                        <p:tgtEl>
                                          <p:spTgt spid="1576981"/>
                                        </p:tgtEl>
                                        <p:attrNameLst>
                                          <p:attrName>ppt_x</p:attrName>
                                        </p:attrNameLst>
                                      </p:cBhvr>
                                      <p:tavLst>
                                        <p:tav tm="0">
                                          <p:val>
                                            <p:strVal val="1+#ppt_w/2"/>
                                          </p:val>
                                        </p:tav>
                                        <p:tav tm="100000">
                                          <p:val>
                                            <p:strVal val="#ppt_x"/>
                                          </p:val>
                                        </p:tav>
                                      </p:tavLst>
                                    </p:anim>
                                    <p:anim calcmode="lin" valueType="num">
                                      <p:cBhvr additive="base">
                                        <p:cTn id="36" dur="500" fill="hold"/>
                                        <p:tgtEl>
                                          <p:spTgt spid="1576981"/>
                                        </p:tgtEl>
                                        <p:attrNameLst>
                                          <p:attrName>ppt_y</p:attrName>
                                        </p:attrNameLst>
                                      </p:cBhvr>
                                      <p:tavLst>
                                        <p:tav tm="0">
                                          <p:val>
                                            <p:strVal val="#ppt_y"/>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1577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AutoShape 2"/>
          <p:cNvSpPr>
            <a:spLocks noChangeArrowheads="1"/>
          </p:cNvSpPr>
          <p:nvPr/>
        </p:nvSpPr>
        <p:spPr bwMode="auto">
          <a:xfrm>
            <a:off x="6011863" y="3357563"/>
            <a:ext cx="2305050" cy="792162"/>
          </a:xfrm>
          <a:prstGeom prst="roundRect">
            <a:avLst>
              <a:gd name="adj" fmla="val 16667"/>
            </a:avLst>
          </a:prstGeom>
          <a:noFill/>
          <a:ln w="9525" algn="ctr">
            <a:noFill/>
            <a:round/>
            <a:headEnd/>
            <a:tailEnd/>
          </a:ln>
          <a:effectLst/>
        </p:spPr>
        <p:txBody>
          <a:bodyPr wrap="none" anchor="ctr">
            <a:spAutoFit/>
          </a:bodyPr>
          <a:lstStyle/>
          <a:p>
            <a:endParaRPr lang="en-US"/>
          </a:p>
        </p:txBody>
      </p:sp>
      <p:sp>
        <p:nvSpPr>
          <p:cNvPr id="1390595" name="Rectangle 3"/>
          <p:cNvSpPr>
            <a:spLocks noGrp="1" noChangeArrowheads="1"/>
          </p:cNvSpPr>
          <p:nvPr>
            <p:ph type="title"/>
          </p:nvPr>
        </p:nvSpPr>
        <p:spPr>
          <a:noFill/>
          <a:ln/>
        </p:spPr>
        <p:txBody>
          <a:bodyPr/>
          <a:lstStyle/>
          <a:p>
            <a:r>
              <a:rPr lang="en-US" dirty="0" smtClean="0"/>
              <a:t>This works in practice!</a:t>
            </a:r>
            <a:endParaRPr lang="en-US" dirty="0"/>
          </a:p>
        </p:txBody>
      </p:sp>
      <p:sp>
        <p:nvSpPr>
          <p:cNvPr id="1390596" name="Text Box 4"/>
          <p:cNvSpPr txBox="1">
            <a:spLocks noChangeArrowheads="1"/>
          </p:cNvSpPr>
          <p:nvPr/>
        </p:nvSpPr>
        <p:spPr bwMode="auto">
          <a:xfrm>
            <a:off x="457200" y="1052513"/>
            <a:ext cx="8305800" cy="1311275"/>
          </a:xfrm>
          <a:prstGeom prst="rect">
            <a:avLst/>
          </a:prstGeom>
          <a:noFill/>
          <a:ln w="9525" algn="ctr">
            <a:noFill/>
            <a:miter lim="800000"/>
            <a:headEnd/>
            <a:tailEnd/>
          </a:ln>
          <a:effectLst/>
        </p:spPr>
        <p:txBody>
          <a:bodyPr>
            <a:spAutoFit/>
          </a:bodyPr>
          <a:lstStyle/>
          <a:p>
            <a:pPr marL="381000" indent="-381000" algn="l">
              <a:spcBef>
                <a:spcPct val="50000"/>
              </a:spcBef>
              <a:buFont typeface="Arial" pitchFamily="34" charset="0"/>
              <a:buChar char="•"/>
            </a:pPr>
            <a:r>
              <a:rPr lang="en-US" sz="2000" dirty="0" smtClean="0"/>
              <a:t>M</a:t>
            </a:r>
            <a:r>
              <a:rPr lang="en-US" sz="2000" dirty="0" smtClean="0">
                <a:solidFill>
                  <a:schemeClr val="tx1"/>
                </a:solidFill>
              </a:rPr>
              <a:t>easurements </a:t>
            </a:r>
            <a:r>
              <a:rPr lang="en-US" sz="2000" dirty="0" smtClean="0"/>
              <a:t>using mica2 nodes</a:t>
            </a:r>
            <a:r>
              <a:rPr lang="en-US" sz="2000" dirty="0" smtClean="0">
                <a:solidFill>
                  <a:schemeClr val="tx1"/>
                </a:solidFill>
              </a:rPr>
              <a:t> </a:t>
            </a:r>
          </a:p>
          <a:p>
            <a:pPr marL="381000" indent="-381000" algn="l">
              <a:spcBef>
                <a:spcPct val="50000"/>
              </a:spcBef>
              <a:buFont typeface="Arial" pitchFamily="34" charset="0"/>
              <a:buChar char="•"/>
            </a:pPr>
            <a:r>
              <a:rPr lang="en-US" sz="2000" dirty="0" smtClean="0">
                <a:solidFill>
                  <a:schemeClr val="tx1"/>
                </a:solidFill>
              </a:rPr>
              <a:t>Replaced standard MAC protocol by a (tailor-made) „</a:t>
            </a:r>
            <a:r>
              <a:rPr lang="en-US" sz="2000" dirty="0" smtClean="0">
                <a:solidFill>
                  <a:srgbClr val="FF0000"/>
                </a:solidFill>
              </a:rPr>
              <a:t>SINR-MAC</a:t>
            </a:r>
            <a:r>
              <a:rPr lang="en-US" sz="2000" dirty="0" smtClean="0">
                <a:solidFill>
                  <a:schemeClr val="tx1"/>
                </a:solidFill>
              </a:rPr>
              <a:t>“</a:t>
            </a:r>
          </a:p>
          <a:p>
            <a:pPr marL="381000" indent="-381000" algn="l">
              <a:spcBef>
                <a:spcPct val="50000"/>
              </a:spcBef>
              <a:buFont typeface="Arial" pitchFamily="34" charset="0"/>
              <a:buChar char="•"/>
            </a:pPr>
            <a:r>
              <a:rPr lang="en-US" sz="2000" dirty="0" smtClean="0">
                <a:solidFill>
                  <a:schemeClr val="tx1"/>
                </a:solidFill>
              </a:rPr>
              <a:t>Measured for instance the following deployment...</a:t>
            </a:r>
            <a:endParaRPr lang="en-US" sz="2000" dirty="0">
              <a:solidFill>
                <a:schemeClr val="tx1"/>
              </a:solidFill>
            </a:endParaRPr>
          </a:p>
        </p:txBody>
      </p:sp>
      <p:sp>
        <p:nvSpPr>
          <p:cNvPr id="1390597" name="Text Box 5"/>
          <p:cNvSpPr txBox="1">
            <a:spLocks noChangeArrowheads="1"/>
          </p:cNvSpPr>
          <p:nvPr/>
        </p:nvSpPr>
        <p:spPr bwMode="auto">
          <a:xfrm>
            <a:off x="452438" y="3752850"/>
            <a:ext cx="8305800" cy="396875"/>
          </a:xfrm>
          <a:prstGeom prst="rect">
            <a:avLst/>
          </a:prstGeom>
          <a:noFill/>
          <a:ln w="9525" algn="ctr">
            <a:noFill/>
            <a:miter lim="800000"/>
            <a:headEnd/>
            <a:tailEnd/>
          </a:ln>
          <a:effectLst/>
        </p:spPr>
        <p:txBody>
          <a:bodyPr>
            <a:spAutoFit/>
          </a:bodyPr>
          <a:lstStyle/>
          <a:p>
            <a:pPr marL="381000" indent="-381000" algn="l">
              <a:spcBef>
                <a:spcPct val="50000"/>
              </a:spcBef>
              <a:buFont typeface="Arial" pitchFamily="34" charset="0"/>
              <a:buChar char="•"/>
            </a:pPr>
            <a:r>
              <a:rPr lang="en-US" sz="2000" dirty="0" smtClean="0">
                <a:solidFill>
                  <a:schemeClr val="tx1"/>
                </a:solidFill>
              </a:rPr>
              <a:t>Time for successfully transmitting 20,000 packets: </a:t>
            </a:r>
            <a:endParaRPr lang="en-US" sz="2000" dirty="0">
              <a:solidFill>
                <a:schemeClr val="tx1"/>
              </a:solidFill>
            </a:endParaRPr>
          </a:p>
        </p:txBody>
      </p:sp>
      <p:pic>
        <p:nvPicPr>
          <p:cNvPr id="1390598" name="Picture 6"/>
          <p:cNvPicPr>
            <a:picLocks noChangeAspect="1" noChangeArrowheads="1"/>
          </p:cNvPicPr>
          <p:nvPr/>
        </p:nvPicPr>
        <p:blipFill>
          <a:blip r:embed="rId3" cstate="print"/>
          <a:srcRect/>
          <a:stretch>
            <a:fillRect/>
          </a:stretch>
        </p:blipFill>
        <p:spPr bwMode="auto">
          <a:xfrm>
            <a:off x="755650" y="4149725"/>
            <a:ext cx="4024313" cy="1366838"/>
          </a:xfrm>
          <a:prstGeom prst="rect">
            <a:avLst/>
          </a:prstGeom>
          <a:noFill/>
          <a:ln w="9525" algn="ctr">
            <a:noFill/>
            <a:miter lim="800000"/>
            <a:headEnd/>
            <a:tailEnd/>
          </a:ln>
          <a:effectLst/>
        </p:spPr>
      </p:pic>
      <p:pic>
        <p:nvPicPr>
          <p:cNvPr id="1390599" name="Picture 7"/>
          <p:cNvPicPr>
            <a:picLocks noChangeAspect="1" noChangeArrowheads="1"/>
          </p:cNvPicPr>
          <p:nvPr/>
        </p:nvPicPr>
        <p:blipFill>
          <a:blip r:embed="rId4" cstate="print"/>
          <a:srcRect/>
          <a:stretch>
            <a:fillRect/>
          </a:stretch>
        </p:blipFill>
        <p:spPr bwMode="auto">
          <a:xfrm>
            <a:off x="4616450" y="4175125"/>
            <a:ext cx="4259263" cy="1341438"/>
          </a:xfrm>
          <a:prstGeom prst="rect">
            <a:avLst/>
          </a:prstGeom>
          <a:noFill/>
          <a:ln w="9525" algn="ctr">
            <a:noFill/>
            <a:miter lim="800000"/>
            <a:headEnd/>
            <a:tailEnd/>
          </a:ln>
          <a:effectLst/>
        </p:spPr>
      </p:pic>
      <p:sp>
        <p:nvSpPr>
          <p:cNvPr id="1390600" name="Line 8"/>
          <p:cNvSpPr>
            <a:spLocks noChangeShapeType="1"/>
          </p:cNvSpPr>
          <p:nvPr/>
        </p:nvSpPr>
        <p:spPr bwMode="auto">
          <a:xfrm>
            <a:off x="3779838" y="5373688"/>
            <a:ext cx="0" cy="503237"/>
          </a:xfrm>
          <a:prstGeom prst="line">
            <a:avLst/>
          </a:prstGeom>
          <a:noFill/>
          <a:ln w="19050">
            <a:solidFill>
              <a:schemeClr val="tx1"/>
            </a:solidFill>
            <a:round/>
            <a:headEnd/>
            <a:tailEnd/>
          </a:ln>
          <a:effectLst/>
        </p:spPr>
        <p:txBody>
          <a:bodyPr wrap="none" anchor="ctr"/>
          <a:lstStyle/>
          <a:p>
            <a:endParaRPr lang="en-US"/>
          </a:p>
        </p:txBody>
      </p:sp>
      <p:sp>
        <p:nvSpPr>
          <p:cNvPr id="1390601" name="Line 9"/>
          <p:cNvSpPr>
            <a:spLocks noChangeShapeType="1"/>
          </p:cNvSpPr>
          <p:nvPr/>
        </p:nvSpPr>
        <p:spPr bwMode="auto">
          <a:xfrm>
            <a:off x="2524125" y="5373688"/>
            <a:ext cx="0" cy="503237"/>
          </a:xfrm>
          <a:prstGeom prst="line">
            <a:avLst/>
          </a:prstGeom>
          <a:noFill/>
          <a:ln w="19050">
            <a:solidFill>
              <a:schemeClr val="tx1"/>
            </a:solidFill>
            <a:round/>
            <a:headEnd/>
            <a:tailEnd/>
          </a:ln>
          <a:effectLst/>
        </p:spPr>
        <p:txBody>
          <a:bodyPr wrap="none" anchor="ctr"/>
          <a:lstStyle/>
          <a:p>
            <a:endParaRPr lang="en-US"/>
          </a:p>
        </p:txBody>
      </p:sp>
      <p:sp>
        <p:nvSpPr>
          <p:cNvPr id="1390602" name="Line 10"/>
          <p:cNvSpPr>
            <a:spLocks noChangeShapeType="1"/>
          </p:cNvSpPr>
          <p:nvPr/>
        </p:nvSpPr>
        <p:spPr bwMode="auto">
          <a:xfrm>
            <a:off x="2514600" y="5876925"/>
            <a:ext cx="210185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1390603" name="Text Box 11"/>
          <p:cNvSpPr txBox="1">
            <a:spLocks noChangeArrowheads="1"/>
          </p:cNvSpPr>
          <p:nvPr/>
        </p:nvSpPr>
        <p:spPr bwMode="auto">
          <a:xfrm>
            <a:off x="4833938" y="5661025"/>
            <a:ext cx="3482975" cy="396875"/>
          </a:xfrm>
          <a:prstGeom prst="rect">
            <a:avLst/>
          </a:prstGeom>
          <a:noFill/>
          <a:ln w="9525" algn="ctr">
            <a:noFill/>
            <a:miter lim="800000"/>
            <a:headEnd/>
            <a:tailEnd/>
          </a:ln>
          <a:effectLst/>
        </p:spPr>
        <p:txBody>
          <a:bodyPr wrap="none">
            <a:spAutoFit/>
          </a:bodyPr>
          <a:lstStyle/>
          <a:p>
            <a:pPr marL="381000" indent="-381000" algn="ctr">
              <a:buFontTx/>
              <a:buNone/>
            </a:pPr>
            <a:r>
              <a:rPr lang="en-US" sz="2000">
                <a:solidFill>
                  <a:srgbClr val="FF0000"/>
                </a:solidFill>
              </a:rPr>
              <a:t>Speed-up is almost a factor 3</a:t>
            </a:r>
          </a:p>
        </p:txBody>
      </p:sp>
      <p:sp>
        <p:nvSpPr>
          <p:cNvPr id="1390604" name="Rectangle 12"/>
          <p:cNvSpPr>
            <a:spLocks noChangeArrowheads="1"/>
          </p:cNvSpPr>
          <p:nvPr/>
        </p:nvSpPr>
        <p:spPr bwMode="auto">
          <a:xfrm>
            <a:off x="4779963" y="5661025"/>
            <a:ext cx="3536950" cy="396875"/>
          </a:xfrm>
          <a:prstGeom prst="rect">
            <a:avLst/>
          </a:prstGeom>
          <a:noFill/>
          <a:ln w="19050" algn="ctr">
            <a:solidFill>
              <a:schemeClr val="tx1"/>
            </a:solidFill>
            <a:miter lim="800000"/>
            <a:headEnd/>
            <a:tailEnd/>
          </a:ln>
          <a:effectLst/>
        </p:spPr>
        <p:txBody>
          <a:bodyPr wrap="none" anchor="ctr"/>
          <a:lstStyle/>
          <a:p>
            <a:endParaRPr lang="en-US"/>
          </a:p>
        </p:txBody>
      </p:sp>
      <p:pic>
        <p:nvPicPr>
          <p:cNvPr id="1390605" name="Picture 13" descr="mote-1"/>
          <p:cNvPicPr>
            <a:picLocks noChangeAspect="1" noChangeArrowheads="1"/>
          </p:cNvPicPr>
          <p:nvPr/>
        </p:nvPicPr>
        <p:blipFill>
          <a:blip r:embed="rId5" cstate="print"/>
          <a:srcRect/>
          <a:stretch>
            <a:fillRect/>
          </a:stretch>
        </p:blipFill>
        <p:spPr bwMode="auto">
          <a:xfrm>
            <a:off x="755650" y="2752725"/>
            <a:ext cx="735013" cy="631825"/>
          </a:xfrm>
          <a:prstGeom prst="rect">
            <a:avLst/>
          </a:prstGeom>
          <a:noFill/>
        </p:spPr>
      </p:pic>
      <p:pic>
        <p:nvPicPr>
          <p:cNvPr id="1390606" name="Picture 14" descr="mote-1"/>
          <p:cNvPicPr>
            <a:picLocks noChangeAspect="1" noChangeArrowheads="1"/>
          </p:cNvPicPr>
          <p:nvPr/>
        </p:nvPicPr>
        <p:blipFill>
          <a:blip r:embed="rId5" cstate="print"/>
          <a:srcRect/>
          <a:stretch>
            <a:fillRect/>
          </a:stretch>
        </p:blipFill>
        <p:spPr bwMode="auto">
          <a:xfrm>
            <a:off x="2155825" y="2752725"/>
            <a:ext cx="735013" cy="631825"/>
          </a:xfrm>
          <a:prstGeom prst="rect">
            <a:avLst/>
          </a:prstGeom>
          <a:noFill/>
        </p:spPr>
      </p:pic>
      <p:pic>
        <p:nvPicPr>
          <p:cNvPr id="1390607" name="Picture 15" descr="mote-1"/>
          <p:cNvPicPr>
            <a:picLocks noChangeAspect="1" noChangeArrowheads="1"/>
          </p:cNvPicPr>
          <p:nvPr/>
        </p:nvPicPr>
        <p:blipFill>
          <a:blip r:embed="rId5" cstate="print"/>
          <a:srcRect/>
          <a:stretch>
            <a:fillRect/>
          </a:stretch>
        </p:blipFill>
        <p:spPr bwMode="auto">
          <a:xfrm>
            <a:off x="3778250" y="2752725"/>
            <a:ext cx="735013" cy="631825"/>
          </a:xfrm>
          <a:prstGeom prst="rect">
            <a:avLst/>
          </a:prstGeom>
          <a:noFill/>
        </p:spPr>
      </p:pic>
      <p:pic>
        <p:nvPicPr>
          <p:cNvPr id="1390608" name="Picture 16" descr="mote-1"/>
          <p:cNvPicPr>
            <a:picLocks noChangeAspect="1" noChangeArrowheads="1"/>
          </p:cNvPicPr>
          <p:nvPr/>
        </p:nvPicPr>
        <p:blipFill>
          <a:blip r:embed="rId5" cstate="print"/>
          <a:srcRect/>
          <a:stretch>
            <a:fillRect/>
          </a:stretch>
        </p:blipFill>
        <p:spPr bwMode="auto">
          <a:xfrm>
            <a:off x="4833938" y="2752725"/>
            <a:ext cx="735012" cy="631825"/>
          </a:xfrm>
          <a:prstGeom prst="rect">
            <a:avLst/>
          </a:prstGeom>
          <a:noFill/>
        </p:spPr>
      </p:pic>
      <p:pic>
        <p:nvPicPr>
          <p:cNvPr id="1390609" name="Picture 17" descr="mote-1"/>
          <p:cNvPicPr>
            <a:picLocks noChangeAspect="1" noChangeArrowheads="1"/>
          </p:cNvPicPr>
          <p:nvPr/>
        </p:nvPicPr>
        <p:blipFill>
          <a:blip r:embed="rId5" cstate="print"/>
          <a:srcRect/>
          <a:stretch>
            <a:fillRect/>
          </a:stretch>
        </p:blipFill>
        <p:spPr bwMode="auto">
          <a:xfrm>
            <a:off x="6364288" y="2752725"/>
            <a:ext cx="735012" cy="631825"/>
          </a:xfrm>
          <a:prstGeom prst="rect">
            <a:avLst/>
          </a:prstGeom>
          <a:noFill/>
        </p:spPr>
      </p:pic>
      <p:pic>
        <p:nvPicPr>
          <p:cNvPr id="1390610" name="Picture 18" descr="mote-1"/>
          <p:cNvPicPr>
            <a:picLocks noChangeAspect="1" noChangeArrowheads="1"/>
          </p:cNvPicPr>
          <p:nvPr/>
        </p:nvPicPr>
        <p:blipFill>
          <a:blip r:embed="rId5" cstate="print"/>
          <a:srcRect/>
          <a:stretch>
            <a:fillRect/>
          </a:stretch>
        </p:blipFill>
        <p:spPr bwMode="auto">
          <a:xfrm>
            <a:off x="7948613" y="2752725"/>
            <a:ext cx="735012" cy="631825"/>
          </a:xfrm>
          <a:prstGeom prst="rect">
            <a:avLst/>
          </a:prstGeom>
          <a:noFill/>
        </p:spPr>
      </p:pic>
      <p:sp>
        <p:nvSpPr>
          <p:cNvPr id="1390611" name="Line 19"/>
          <p:cNvSpPr>
            <a:spLocks noChangeShapeType="1"/>
          </p:cNvSpPr>
          <p:nvPr/>
        </p:nvSpPr>
        <p:spPr bwMode="auto">
          <a:xfrm flipV="1">
            <a:off x="4513263" y="2933700"/>
            <a:ext cx="355600" cy="12700"/>
          </a:xfrm>
          <a:prstGeom prst="line">
            <a:avLst/>
          </a:prstGeom>
          <a:noFill/>
          <a:ln w="28575">
            <a:solidFill>
              <a:srgbClr val="333399"/>
            </a:solidFill>
            <a:round/>
            <a:headEnd/>
            <a:tailEnd type="triangle" w="med" len="med"/>
          </a:ln>
          <a:effectLst/>
        </p:spPr>
        <p:txBody>
          <a:bodyPr wrap="none" anchor="ctr"/>
          <a:lstStyle/>
          <a:p>
            <a:endParaRPr lang="en-US"/>
          </a:p>
        </p:txBody>
      </p:sp>
      <p:sp>
        <p:nvSpPr>
          <p:cNvPr id="1390612" name="Line 20"/>
          <p:cNvSpPr>
            <a:spLocks noChangeShapeType="1"/>
          </p:cNvSpPr>
          <p:nvPr/>
        </p:nvSpPr>
        <p:spPr bwMode="auto">
          <a:xfrm>
            <a:off x="2890838" y="2782888"/>
            <a:ext cx="3473450" cy="0"/>
          </a:xfrm>
          <a:prstGeom prst="line">
            <a:avLst/>
          </a:prstGeom>
          <a:noFill/>
          <a:ln w="28575">
            <a:solidFill>
              <a:srgbClr val="333399"/>
            </a:solidFill>
            <a:round/>
            <a:headEnd/>
            <a:tailEnd type="triangle" w="med" len="med"/>
          </a:ln>
          <a:effectLst/>
        </p:spPr>
        <p:txBody>
          <a:bodyPr wrap="none" anchor="ctr"/>
          <a:lstStyle/>
          <a:p>
            <a:endParaRPr lang="en-US" sz="2000"/>
          </a:p>
        </p:txBody>
      </p:sp>
      <p:sp>
        <p:nvSpPr>
          <p:cNvPr id="1390613" name="Line 21"/>
          <p:cNvSpPr>
            <a:spLocks noChangeShapeType="1"/>
          </p:cNvSpPr>
          <p:nvPr/>
        </p:nvSpPr>
        <p:spPr bwMode="auto">
          <a:xfrm>
            <a:off x="1306513" y="2647950"/>
            <a:ext cx="6799262" cy="0"/>
          </a:xfrm>
          <a:prstGeom prst="line">
            <a:avLst/>
          </a:prstGeom>
          <a:noFill/>
          <a:ln w="28575">
            <a:solidFill>
              <a:srgbClr val="333399"/>
            </a:solidFill>
            <a:round/>
            <a:headEnd/>
            <a:tailEnd type="triangle" w="med" len="med"/>
          </a:ln>
          <a:effectLst/>
        </p:spPr>
        <p:txBody>
          <a:bodyPr wrap="none" anchor="ctr"/>
          <a:lstStyle/>
          <a:p>
            <a:endParaRPr lang="en-US" sz="2000"/>
          </a:p>
        </p:txBody>
      </p:sp>
      <p:sp>
        <p:nvSpPr>
          <p:cNvPr id="1390614" name="Text Box 22"/>
          <p:cNvSpPr txBox="1">
            <a:spLocks noChangeArrowheads="1"/>
          </p:cNvSpPr>
          <p:nvPr/>
        </p:nvSpPr>
        <p:spPr bwMode="auto">
          <a:xfrm>
            <a:off x="1096963" y="3186113"/>
            <a:ext cx="417512" cy="396875"/>
          </a:xfrm>
          <a:prstGeom prst="rect">
            <a:avLst/>
          </a:prstGeom>
          <a:noFill/>
          <a:ln w="9525" algn="ctr">
            <a:noFill/>
            <a:miter lim="800000"/>
            <a:headEnd/>
            <a:tailEnd/>
          </a:ln>
          <a:effectLst/>
        </p:spPr>
        <p:txBody>
          <a:bodyPr wrap="none">
            <a:spAutoFit/>
          </a:bodyPr>
          <a:lstStyle/>
          <a:p>
            <a:pPr marL="381000" indent="-381000" algn="ctr">
              <a:buFontTx/>
              <a:buNone/>
            </a:pPr>
            <a:r>
              <a:rPr lang="en-US">
                <a:solidFill>
                  <a:schemeClr val="tx1"/>
                </a:solidFill>
              </a:rPr>
              <a:t>u</a:t>
            </a:r>
            <a:r>
              <a:rPr lang="en-US" baseline="-25000">
                <a:solidFill>
                  <a:schemeClr val="tx1"/>
                </a:solidFill>
              </a:rPr>
              <a:t>1</a:t>
            </a:r>
          </a:p>
        </p:txBody>
      </p:sp>
      <p:sp>
        <p:nvSpPr>
          <p:cNvPr id="1390615" name="Text Box 23"/>
          <p:cNvSpPr txBox="1">
            <a:spLocks noChangeArrowheads="1"/>
          </p:cNvSpPr>
          <p:nvPr/>
        </p:nvSpPr>
        <p:spPr bwMode="auto">
          <a:xfrm>
            <a:off x="2476500" y="3186113"/>
            <a:ext cx="417513" cy="396875"/>
          </a:xfrm>
          <a:prstGeom prst="rect">
            <a:avLst/>
          </a:prstGeom>
          <a:noFill/>
          <a:ln w="9525" algn="ctr">
            <a:noFill/>
            <a:miter lim="800000"/>
            <a:headEnd/>
            <a:tailEnd/>
          </a:ln>
          <a:effectLst/>
        </p:spPr>
        <p:txBody>
          <a:bodyPr wrap="none">
            <a:spAutoFit/>
          </a:bodyPr>
          <a:lstStyle/>
          <a:p>
            <a:pPr marL="381000" indent="-381000" algn="ctr">
              <a:buFontTx/>
              <a:buNone/>
            </a:pPr>
            <a:r>
              <a:rPr lang="en-US">
                <a:solidFill>
                  <a:schemeClr val="tx1"/>
                </a:solidFill>
              </a:rPr>
              <a:t>u</a:t>
            </a:r>
            <a:r>
              <a:rPr lang="en-US" baseline="-25000">
                <a:solidFill>
                  <a:schemeClr val="tx1"/>
                </a:solidFill>
              </a:rPr>
              <a:t>2</a:t>
            </a:r>
          </a:p>
        </p:txBody>
      </p:sp>
      <p:sp>
        <p:nvSpPr>
          <p:cNvPr id="1390616" name="Text Box 24"/>
          <p:cNvSpPr txBox="1">
            <a:spLocks noChangeArrowheads="1"/>
          </p:cNvSpPr>
          <p:nvPr/>
        </p:nvSpPr>
        <p:spPr bwMode="auto">
          <a:xfrm>
            <a:off x="4095750" y="3186113"/>
            <a:ext cx="417513" cy="396875"/>
          </a:xfrm>
          <a:prstGeom prst="rect">
            <a:avLst/>
          </a:prstGeom>
          <a:noFill/>
          <a:ln w="9525" algn="ctr">
            <a:noFill/>
            <a:miter lim="800000"/>
            <a:headEnd/>
            <a:tailEnd/>
          </a:ln>
          <a:effectLst/>
        </p:spPr>
        <p:txBody>
          <a:bodyPr wrap="none">
            <a:spAutoFit/>
          </a:bodyPr>
          <a:lstStyle/>
          <a:p>
            <a:pPr marL="381000" indent="-381000" algn="ctr">
              <a:buFontTx/>
              <a:buNone/>
            </a:pPr>
            <a:r>
              <a:rPr lang="en-US">
                <a:solidFill>
                  <a:schemeClr val="tx1"/>
                </a:solidFill>
              </a:rPr>
              <a:t>u</a:t>
            </a:r>
            <a:r>
              <a:rPr lang="en-US" baseline="-25000">
                <a:solidFill>
                  <a:schemeClr val="tx1"/>
                </a:solidFill>
              </a:rPr>
              <a:t>3</a:t>
            </a:r>
          </a:p>
        </p:txBody>
      </p:sp>
      <p:sp>
        <p:nvSpPr>
          <p:cNvPr id="1390617" name="Text Box 25"/>
          <p:cNvSpPr txBox="1">
            <a:spLocks noChangeArrowheads="1"/>
          </p:cNvSpPr>
          <p:nvPr/>
        </p:nvSpPr>
        <p:spPr bwMode="auto">
          <a:xfrm>
            <a:off x="5151438" y="3186113"/>
            <a:ext cx="417512" cy="396875"/>
          </a:xfrm>
          <a:prstGeom prst="rect">
            <a:avLst/>
          </a:prstGeom>
          <a:noFill/>
          <a:ln w="9525" algn="ctr">
            <a:noFill/>
            <a:miter lim="800000"/>
            <a:headEnd/>
            <a:tailEnd/>
          </a:ln>
          <a:effectLst/>
        </p:spPr>
        <p:txBody>
          <a:bodyPr wrap="none">
            <a:spAutoFit/>
          </a:bodyPr>
          <a:lstStyle/>
          <a:p>
            <a:pPr marL="381000" indent="-381000" algn="ctr">
              <a:buFontTx/>
              <a:buNone/>
            </a:pPr>
            <a:r>
              <a:rPr lang="en-US">
                <a:solidFill>
                  <a:schemeClr val="tx1"/>
                </a:solidFill>
              </a:rPr>
              <a:t>u</a:t>
            </a:r>
            <a:r>
              <a:rPr lang="en-US" baseline="-25000">
                <a:solidFill>
                  <a:schemeClr val="tx1"/>
                </a:solidFill>
              </a:rPr>
              <a:t>4</a:t>
            </a:r>
          </a:p>
        </p:txBody>
      </p:sp>
      <p:sp>
        <p:nvSpPr>
          <p:cNvPr id="1390618" name="Text Box 26"/>
          <p:cNvSpPr txBox="1">
            <a:spLocks noChangeArrowheads="1"/>
          </p:cNvSpPr>
          <p:nvPr/>
        </p:nvSpPr>
        <p:spPr bwMode="auto">
          <a:xfrm>
            <a:off x="6681788" y="3186113"/>
            <a:ext cx="417512" cy="396875"/>
          </a:xfrm>
          <a:prstGeom prst="rect">
            <a:avLst/>
          </a:prstGeom>
          <a:noFill/>
          <a:ln w="9525" algn="ctr">
            <a:noFill/>
            <a:miter lim="800000"/>
            <a:headEnd/>
            <a:tailEnd/>
          </a:ln>
          <a:effectLst/>
        </p:spPr>
        <p:txBody>
          <a:bodyPr wrap="none">
            <a:spAutoFit/>
          </a:bodyPr>
          <a:lstStyle/>
          <a:p>
            <a:pPr marL="381000" indent="-381000" algn="ctr">
              <a:buFontTx/>
              <a:buNone/>
            </a:pPr>
            <a:r>
              <a:rPr lang="en-US">
                <a:solidFill>
                  <a:schemeClr val="tx1"/>
                </a:solidFill>
              </a:rPr>
              <a:t>u</a:t>
            </a:r>
            <a:r>
              <a:rPr lang="en-US" baseline="-25000">
                <a:solidFill>
                  <a:schemeClr val="tx1"/>
                </a:solidFill>
              </a:rPr>
              <a:t>5</a:t>
            </a:r>
          </a:p>
        </p:txBody>
      </p:sp>
      <p:sp>
        <p:nvSpPr>
          <p:cNvPr id="1390619" name="Text Box 27"/>
          <p:cNvSpPr txBox="1">
            <a:spLocks noChangeArrowheads="1"/>
          </p:cNvSpPr>
          <p:nvPr/>
        </p:nvSpPr>
        <p:spPr bwMode="auto">
          <a:xfrm>
            <a:off x="8266113" y="3186113"/>
            <a:ext cx="417512" cy="396875"/>
          </a:xfrm>
          <a:prstGeom prst="rect">
            <a:avLst/>
          </a:prstGeom>
          <a:noFill/>
          <a:ln w="9525" algn="ctr">
            <a:noFill/>
            <a:miter lim="800000"/>
            <a:headEnd/>
            <a:tailEnd/>
          </a:ln>
          <a:effectLst/>
        </p:spPr>
        <p:txBody>
          <a:bodyPr wrap="none">
            <a:spAutoFit/>
          </a:bodyPr>
          <a:lstStyle/>
          <a:p>
            <a:pPr marL="381000" indent="-381000" algn="ctr">
              <a:buFontTx/>
              <a:buNone/>
            </a:pPr>
            <a:r>
              <a:rPr lang="en-US">
                <a:solidFill>
                  <a:schemeClr val="tx1"/>
                </a:solidFill>
              </a:rPr>
              <a:t>u</a:t>
            </a:r>
            <a:r>
              <a:rPr lang="en-US" baseline="-25000">
                <a:solidFill>
                  <a:schemeClr val="tx1"/>
                </a:solidFill>
              </a:rPr>
              <a:t>6</a:t>
            </a:r>
          </a:p>
        </p:txBody>
      </p:sp>
      <p:sp>
        <p:nvSpPr>
          <p:cNvPr id="30" name="TextBox 29"/>
          <p:cNvSpPr txBox="1">
            <a:spLocks noChangeArrowheads="1"/>
          </p:cNvSpPr>
          <p:nvPr/>
        </p:nvSpPr>
        <p:spPr bwMode="auto">
          <a:xfrm>
            <a:off x="5989617" y="766502"/>
            <a:ext cx="2810386" cy="307777"/>
          </a:xfrm>
          <a:prstGeom prst="rect">
            <a:avLst/>
          </a:prstGeom>
          <a:noFill/>
          <a:ln w="9525">
            <a:noFill/>
            <a:miter lim="800000"/>
            <a:headEnd/>
            <a:tailEnd/>
          </a:ln>
        </p:spPr>
        <p:txBody>
          <a:bodyPr wrap="none">
            <a:spAutoFit/>
          </a:bodyPr>
          <a:lstStyle/>
          <a:p>
            <a:pPr>
              <a:buFontTx/>
              <a:buNone/>
            </a:pPr>
            <a:r>
              <a:rPr lang="en-US" sz="1400" dirty="0"/>
              <a:t>[</a:t>
            </a:r>
            <a:r>
              <a:rPr lang="en-US" sz="1400" dirty="0" smtClean="0"/>
              <a:t>Moscibroda et al., </a:t>
            </a:r>
            <a:r>
              <a:rPr lang="en-US" sz="1400" dirty="0" err="1" smtClean="0"/>
              <a:t>Hotnets</a:t>
            </a:r>
            <a:r>
              <a:rPr lang="en-US" sz="1400" dirty="0" smtClean="0"/>
              <a:t> 2006</a:t>
            </a:r>
            <a:r>
              <a:rPr lang="en-US" sz="1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05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05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05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06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06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06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06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0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0597" grpId="0"/>
      <p:bldP spid="1390600" grpId="0" animBg="1"/>
      <p:bldP spid="1390601" grpId="0" animBg="1"/>
      <p:bldP spid="1390602" grpId="0" animBg="1"/>
      <p:bldP spid="1390603" grpId="0"/>
      <p:bldP spid="139060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dirty="0" smtClean="0"/>
              <a:t>Worst-Case Rate in Sensor Network: Protocol Model </a:t>
            </a:r>
          </a:p>
        </p:txBody>
      </p:sp>
      <p:sp>
        <p:nvSpPr>
          <p:cNvPr id="217090" name="Rectangle 3"/>
          <p:cNvSpPr>
            <a:spLocks noGrp="1" noChangeArrowheads="1"/>
          </p:cNvSpPr>
          <p:nvPr>
            <p:ph idx="1"/>
          </p:nvPr>
        </p:nvSpPr>
        <p:spPr/>
        <p:txBody>
          <a:bodyPr/>
          <a:lstStyle/>
          <a:p>
            <a:pPr marL="381000" indent="-381000" eaLnBrk="1" hangingPunct="1"/>
            <a:endParaRPr lang="en-US" smtClean="0"/>
          </a:p>
          <a:p>
            <a:pPr marL="381000" indent="-381000" eaLnBrk="1" hangingPunct="1"/>
            <a:r>
              <a:rPr lang="en-US" smtClean="0">
                <a:sym typeface="Wingdings" pitchFamily="2" charset="2"/>
              </a:rPr>
              <a:t>Topology (worst-case!): Exponential node chain </a:t>
            </a:r>
          </a:p>
          <a:p>
            <a:pPr marL="381000" indent="-381000" eaLnBrk="1" hangingPunct="1"/>
            <a:r>
              <a:rPr lang="en-US" smtClean="0">
                <a:sym typeface="Wingdings" pitchFamily="2" charset="2"/>
              </a:rPr>
              <a:t>Model: </a:t>
            </a:r>
            <a:r>
              <a:rPr lang="en-US" smtClean="0">
                <a:solidFill>
                  <a:srgbClr val="FF0000"/>
                </a:solidFill>
                <a:sym typeface="Wingdings" pitchFamily="2" charset="2"/>
              </a:rPr>
              <a:t>Protocol model, with power control</a:t>
            </a:r>
          </a:p>
          <a:p>
            <a:pPr marL="781050" lvl="1" indent="-381000"/>
            <a:r>
              <a:rPr lang="en-US" smtClean="0">
                <a:sym typeface="Wingdings" pitchFamily="2" charset="2"/>
              </a:rPr>
              <a:t>Assume for simplicity that the interference radius is twice the transmission radius (however, this can be relaxed easily)</a:t>
            </a:r>
            <a:endParaRPr lang="en-US" smtClean="0"/>
          </a:p>
          <a:p>
            <a:pPr marL="381000" indent="-381000" eaLnBrk="1" hangingPunct="1">
              <a:buFont typeface="Wingdings" pitchFamily="2" charset="2"/>
              <a:buChar char="à"/>
            </a:pPr>
            <a:endParaRPr lang="en-US" sz="2800" smtClean="0"/>
          </a:p>
          <a:p>
            <a:pPr marL="990600" lvl="1" indent="-533400" eaLnBrk="1" hangingPunct="1"/>
            <a:endParaRPr lang="en-US" sz="1800" smtClean="0"/>
          </a:p>
          <a:p>
            <a:pPr marL="381000" indent="-381000" eaLnBrk="1" hangingPunct="1">
              <a:buFontTx/>
              <a:buNone/>
            </a:pPr>
            <a:endParaRPr lang="en-US" smtClean="0">
              <a:sym typeface="Wingdings" pitchFamily="2" charset="2"/>
            </a:endParaRPr>
          </a:p>
          <a:p>
            <a:pPr marL="381000" indent="-381000" eaLnBrk="1" hangingPunct="1">
              <a:buFontTx/>
              <a:buNone/>
            </a:pPr>
            <a:endParaRPr lang="en-US" smtClean="0">
              <a:sym typeface="Wingdings" pitchFamily="2" charset="2"/>
            </a:endParaRPr>
          </a:p>
          <a:p>
            <a:pPr marL="381000" indent="-381000" eaLnBrk="1" hangingPunct="1"/>
            <a:r>
              <a:rPr lang="en-US" smtClean="0"/>
              <a:t>Whenever a node transmits to another node all nodes to its left are in its interference range. In other words, no two nodes can transmit.</a:t>
            </a:r>
          </a:p>
          <a:p>
            <a:pPr marL="381000" indent="-381000" eaLnBrk="1" hangingPunct="1"/>
            <a:r>
              <a:rPr lang="en-US" smtClean="0">
                <a:sym typeface="Wingdings" pitchFamily="2" charset="2"/>
              </a:rPr>
              <a:t>Network </a:t>
            </a:r>
            <a:r>
              <a:rPr lang="en-US" smtClean="0">
                <a:solidFill>
                  <a:srgbClr val="FF0000"/>
                </a:solidFill>
                <a:sym typeface="Wingdings" pitchFamily="2" charset="2"/>
              </a:rPr>
              <a:t>behaves like a single-hop network</a:t>
            </a:r>
            <a:r>
              <a:rPr lang="en-US" smtClean="0">
                <a:solidFill>
                  <a:schemeClr val="tx1"/>
                </a:solidFill>
                <a:sym typeface="Wingdings" pitchFamily="2" charset="2"/>
              </a:rPr>
              <a:t>!</a:t>
            </a:r>
          </a:p>
          <a:p>
            <a:pPr marL="381000" indent="-381000" eaLnBrk="1" hangingPunct="1"/>
            <a:r>
              <a:rPr lang="en-US" smtClean="0">
                <a:solidFill>
                  <a:schemeClr val="tx1"/>
                </a:solidFill>
                <a:sym typeface="Wingdings" pitchFamily="2" charset="2"/>
              </a:rPr>
              <a:t>Same result for SINR with constant power or </a:t>
            </a:r>
            <a:r>
              <a:rPr lang="en-US" i="1" smtClean="0">
                <a:solidFill>
                  <a:schemeClr val="tx1"/>
                </a:solidFill>
                <a:sym typeface="Wingdings" pitchFamily="2" charset="2"/>
              </a:rPr>
              <a:t>P</a:t>
            </a:r>
            <a:r>
              <a:rPr lang="en-US" smtClean="0">
                <a:solidFill>
                  <a:schemeClr val="tx1"/>
                </a:solidFill>
                <a:sym typeface="Wingdings" pitchFamily="2" charset="2"/>
              </a:rPr>
              <a:t> ~ </a:t>
            </a:r>
            <a:r>
              <a:rPr lang="en-US" i="1" smtClean="0">
                <a:solidFill>
                  <a:schemeClr val="tx1"/>
                </a:solidFill>
                <a:sym typeface="Wingdings" pitchFamily="2" charset="2"/>
              </a:rPr>
              <a:t>d</a:t>
            </a:r>
            <a:r>
              <a:rPr lang="en-US" baseline="30000" smtClean="0">
                <a:solidFill>
                  <a:schemeClr val="tx1"/>
                </a:solidFill>
                <a:latin typeface="cmmi10"/>
                <a:sym typeface="Wingdings" pitchFamily="2" charset="2"/>
              </a:rPr>
              <a:t>®</a:t>
            </a:r>
            <a:r>
              <a:rPr lang="en-US" smtClean="0">
                <a:solidFill>
                  <a:schemeClr val="tx1"/>
                </a:solidFill>
                <a:sym typeface="Wingdings" pitchFamily="2" charset="2"/>
              </a:rPr>
              <a:t>.</a:t>
            </a:r>
          </a:p>
        </p:txBody>
      </p:sp>
      <p:sp>
        <p:nvSpPr>
          <p:cNvPr id="23" name="Line 4"/>
          <p:cNvSpPr>
            <a:spLocks noChangeShapeType="1"/>
          </p:cNvSpPr>
          <p:nvPr/>
        </p:nvSpPr>
        <p:spPr bwMode="auto">
          <a:xfrm>
            <a:off x="1838325" y="2972182"/>
            <a:ext cx="6507163" cy="0"/>
          </a:xfrm>
          <a:prstGeom prst="line">
            <a:avLst/>
          </a:prstGeom>
          <a:noFill/>
          <a:ln w="12700">
            <a:solidFill>
              <a:schemeClr val="tx1"/>
            </a:solidFill>
            <a:prstDash val="dash"/>
            <a:round/>
            <a:headEnd/>
            <a:tailEnd/>
          </a:ln>
        </p:spPr>
        <p:txBody>
          <a:bodyPr/>
          <a:lstStyle/>
          <a:p>
            <a:endParaRPr lang="en-US"/>
          </a:p>
        </p:txBody>
      </p:sp>
      <p:sp>
        <p:nvSpPr>
          <p:cNvPr id="24" name="Oval 5"/>
          <p:cNvSpPr>
            <a:spLocks noChangeArrowheads="1"/>
          </p:cNvSpPr>
          <p:nvPr/>
        </p:nvSpPr>
        <p:spPr bwMode="auto">
          <a:xfrm>
            <a:off x="1830388" y="2945194"/>
            <a:ext cx="41275" cy="44450"/>
          </a:xfrm>
          <a:prstGeom prst="ellipse">
            <a:avLst/>
          </a:prstGeom>
          <a:solidFill>
            <a:schemeClr val="tx1"/>
          </a:solidFill>
          <a:ln w="9525">
            <a:solidFill>
              <a:schemeClr val="tx1"/>
            </a:solidFill>
            <a:round/>
            <a:headEnd/>
            <a:tailEnd/>
          </a:ln>
        </p:spPr>
        <p:txBody>
          <a:bodyPr wrap="none" anchor="ctr"/>
          <a:lstStyle/>
          <a:p>
            <a:endParaRPr lang="en-US"/>
          </a:p>
        </p:txBody>
      </p:sp>
      <p:sp>
        <p:nvSpPr>
          <p:cNvPr id="25" name="Oval 6"/>
          <p:cNvSpPr>
            <a:spLocks noChangeArrowheads="1"/>
          </p:cNvSpPr>
          <p:nvPr/>
        </p:nvSpPr>
        <p:spPr bwMode="auto">
          <a:xfrm>
            <a:off x="1616075" y="2935669"/>
            <a:ext cx="66675" cy="74613"/>
          </a:xfrm>
          <a:prstGeom prst="ellipse">
            <a:avLst/>
          </a:prstGeom>
          <a:solidFill>
            <a:schemeClr val="tx1"/>
          </a:solidFill>
          <a:ln w="9525">
            <a:solidFill>
              <a:schemeClr val="tx1"/>
            </a:solidFill>
            <a:round/>
            <a:headEnd/>
            <a:tailEnd/>
          </a:ln>
        </p:spPr>
        <p:txBody>
          <a:bodyPr wrap="none" anchor="ctr"/>
          <a:lstStyle/>
          <a:p>
            <a:endParaRPr lang="en-US"/>
          </a:p>
        </p:txBody>
      </p:sp>
      <p:sp>
        <p:nvSpPr>
          <p:cNvPr id="26" name="Oval 7"/>
          <p:cNvSpPr>
            <a:spLocks noChangeArrowheads="1"/>
          </p:cNvSpPr>
          <p:nvPr/>
        </p:nvSpPr>
        <p:spPr bwMode="auto">
          <a:xfrm>
            <a:off x="1822450" y="2940432"/>
            <a:ext cx="52388" cy="57150"/>
          </a:xfrm>
          <a:prstGeom prst="ellipse">
            <a:avLst/>
          </a:prstGeom>
          <a:solidFill>
            <a:schemeClr val="tx1"/>
          </a:solidFill>
          <a:ln w="9525">
            <a:solidFill>
              <a:schemeClr val="tx1"/>
            </a:solidFill>
            <a:round/>
            <a:headEnd/>
            <a:tailEnd/>
          </a:ln>
        </p:spPr>
        <p:txBody>
          <a:bodyPr wrap="none" anchor="ctr"/>
          <a:lstStyle/>
          <a:p>
            <a:endParaRPr lang="en-US"/>
          </a:p>
        </p:txBody>
      </p:sp>
      <p:sp>
        <p:nvSpPr>
          <p:cNvPr id="27" name="Text Box 8"/>
          <p:cNvSpPr txBox="1">
            <a:spLocks noChangeArrowheads="1"/>
          </p:cNvSpPr>
          <p:nvPr/>
        </p:nvSpPr>
        <p:spPr bwMode="auto">
          <a:xfrm>
            <a:off x="1689100" y="2792794"/>
            <a:ext cx="184150" cy="366713"/>
          </a:xfrm>
          <a:prstGeom prst="rect">
            <a:avLst/>
          </a:prstGeom>
          <a:noFill/>
          <a:ln w="9525">
            <a:noFill/>
            <a:miter lim="800000"/>
            <a:headEnd/>
            <a:tailEnd/>
          </a:ln>
        </p:spPr>
        <p:txBody>
          <a:bodyPr wrap="none">
            <a:spAutoFit/>
          </a:bodyPr>
          <a:lstStyle/>
          <a:p>
            <a:pPr algn="l">
              <a:spcBef>
                <a:spcPct val="0"/>
              </a:spcBef>
              <a:buFontTx/>
              <a:buNone/>
            </a:pPr>
            <a:endParaRPr lang="de-CH" sz="1800">
              <a:cs typeface="Arial" charset="0"/>
            </a:endParaRPr>
          </a:p>
        </p:txBody>
      </p:sp>
      <p:sp>
        <p:nvSpPr>
          <p:cNvPr id="28" name="Oval 9"/>
          <p:cNvSpPr>
            <a:spLocks noChangeArrowheads="1"/>
          </p:cNvSpPr>
          <p:nvPr/>
        </p:nvSpPr>
        <p:spPr bwMode="auto">
          <a:xfrm>
            <a:off x="1816100" y="2934082"/>
            <a:ext cx="66675" cy="74612"/>
          </a:xfrm>
          <a:prstGeom prst="ellipse">
            <a:avLst/>
          </a:prstGeom>
          <a:solidFill>
            <a:schemeClr val="tx1"/>
          </a:solidFill>
          <a:ln w="9525">
            <a:solidFill>
              <a:schemeClr val="tx1"/>
            </a:solidFill>
            <a:round/>
            <a:headEnd/>
            <a:tailEnd/>
          </a:ln>
        </p:spPr>
        <p:txBody>
          <a:bodyPr wrap="none" anchor="ctr"/>
          <a:lstStyle/>
          <a:p>
            <a:endParaRPr lang="en-US"/>
          </a:p>
        </p:txBody>
      </p:sp>
      <p:sp>
        <p:nvSpPr>
          <p:cNvPr id="29" name="Oval 10"/>
          <p:cNvSpPr>
            <a:spLocks noChangeArrowheads="1"/>
          </p:cNvSpPr>
          <p:nvPr/>
        </p:nvSpPr>
        <p:spPr bwMode="auto">
          <a:xfrm>
            <a:off x="4668838" y="2935669"/>
            <a:ext cx="66675" cy="74613"/>
          </a:xfrm>
          <a:prstGeom prst="ellipse">
            <a:avLst/>
          </a:prstGeom>
          <a:solidFill>
            <a:schemeClr val="tx1"/>
          </a:solidFill>
          <a:ln w="9525">
            <a:solidFill>
              <a:schemeClr val="tx1"/>
            </a:solidFill>
            <a:round/>
            <a:headEnd/>
            <a:tailEnd/>
          </a:ln>
        </p:spPr>
        <p:txBody>
          <a:bodyPr wrap="none" anchor="ctr"/>
          <a:lstStyle/>
          <a:p>
            <a:endParaRPr lang="en-US"/>
          </a:p>
        </p:txBody>
      </p:sp>
      <p:sp>
        <p:nvSpPr>
          <p:cNvPr id="30" name="Oval 11"/>
          <p:cNvSpPr>
            <a:spLocks noChangeArrowheads="1"/>
          </p:cNvSpPr>
          <p:nvPr/>
        </p:nvSpPr>
        <p:spPr bwMode="auto">
          <a:xfrm>
            <a:off x="3041650" y="2935669"/>
            <a:ext cx="66675" cy="74613"/>
          </a:xfrm>
          <a:prstGeom prst="ellipse">
            <a:avLst/>
          </a:prstGeom>
          <a:solidFill>
            <a:schemeClr val="tx1"/>
          </a:solidFill>
          <a:ln w="9525">
            <a:solidFill>
              <a:schemeClr val="tx1"/>
            </a:solidFill>
            <a:round/>
            <a:headEnd/>
            <a:tailEnd/>
          </a:ln>
        </p:spPr>
        <p:txBody>
          <a:bodyPr wrap="none" anchor="ctr"/>
          <a:lstStyle/>
          <a:p>
            <a:endParaRPr lang="en-US"/>
          </a:p>
        </p:txBody>
      </p:sp>
      <p:sp>
        <p:nvSpPr>
          <p:cNvPr id="31" name="Oval 12"/>
          <p:cNvSpPr>
            <a:spLocks noChangeArrowheads="1"/>
          </p:cNvSpPr>
          <p:nvPr/>
        </p:nvSpPr>
        <p:spPr bwMode="auto">
          <a:xfrm>
            <a:off x="2219325" y="2935669"/>
            <a:ext cx="66675" cy="74613"/>
          </a:xfrm>
          <a:prstGeom prst="ellipse">
            <a:avLst/>
          </a:prstGeom>
          <a:solidFill>
            <a:schemeClr val="tx1"/>
          </a:solidFill>
          <a:ln w="9525">
            <a:solidFill>
              <a:schemeClr val="tx1"/>
            </a:solidFill>
            <a:round/>
            <a:headEnd/>
            <a:tailEnd/>
          </a:ln>
        </p:spPr>
        <p:txBody>
          <a:bodyPr wrap="none" anchor="ctr"/>
          <a:lstStyle/>
          <a:p>
            <a:pPr>
              <a:spcBef>
                <a:spcPct val="0"/>
              </a:spcBef>
              <a:buFontTx/>
              <a:buNone/>
            </a:pPr>
            <a:endParaRPr lang="de-CH"/>
          </a:p>
        </p:txBody>
      </p:sp>
      <p:sp>
        <p:nvSpPr>
          <p:cNvPr id="32" name="Oval 13"/>
          <p:cNvSpPr>
            <a:spLocks noChangeArrowheads="1"/>
          </p:cNvSpPr>
          <p:nvPr/>
        </p:nvSpPr>
        <p:spPr bwMode="auto">
          <a:xfrm>
            <a:off x="7921625" y="2937257"/>
            <a:ext cx="66675" cy="74612"/>
          </a:xfrm>
          <a:prstGeom prst="ellipse">
            <a:avLst/>
          </a:prstGeom>
          <a:solidFill>
            <a:schemeClr val="tx1"/>
          </a:solidFill>
          <a:ln w="9525">
            <a:solidFill>
              <a:schemeClr val="tx1"/>
            </a:solidFill>
            <a:round/>
            <a:headEnd/>
            <a:tailEnd/>
          </a:ln>
        </p:spPr>
        <p:txBody>
          <a:bodyPr wrap="none" anchor="ctr"/>
          <a:lstStyle/>
          <a:p>
            <a:endParaRPr lang="en-US"/>
          </a:p>
        </p:txBody>
      </p:sp>
      <p:sp>
        <p:nvSpPr>
          <p:cNvPr id="33" name="Oval 14"/>
          <p:cNvSpPr>
            <a:spLocks noChangeArrowheads="1"/>
          </p:cNvSpPr>
          <p:nvPr/>
        </p:nvSpPr>
        <p:spPr bwMode="auto">
          <a:xfrm>
            <a:off x="9255125" y="2937257"/>
            <a:ext cx="66675" cy="74612"/>
          </a:xfrm>
          <a:prstGeom prst="ellipse">
            <a:avLst/>
          </a:prstGeom>
          <a:solidFill>
            <a:schemeClr val="tx1"/>
          </a:solidFill>
          <a:ln w="9525">
            <a:solidFill>
              <a:schemeClr val="tx1"/>
            </a:solidFill>
            <a:round/>
            <a:headEnd/>
            <a:tailEnd/>
          </a:ln>
        </p:spPr>
        <p:txBody>
          <a:bodyPr wrap="none" anchor="ctr"/>
          <a:lstStyle/>
          <a:p>
            <a:endParaRPr lang="en-US"/>
          </a:p>
        </p:txBody>
      </p:sp>
      <p:sp>
        <p:nvSpPr>
          <p:cNvPr id="34" name="Oval 15"/>
          <p:cNvSpPr>
            <a:spLocks noChangeArrowheads="1"/>
          </p:cNvSpPr>
          <p:nvPr/>
        </p:nvSpPr>
        <p:spPr bwMode="auto">
          <a:xfrm>
            <a:off x="9393238" y="2937257"/>
            <a:ext cx="66675" cy="74612"/>
          </a:xfrm>
          <a:prstGeom prst="ellipse">
            <a:avLst/>
          </a:prstGeom>
          <a:solidFill>
            <a:schemeClr val="tx1"/>
          </a:solidFill>
          <a:ln w="9525">
            <a:solidFill>
              <a:schemeClr val="tx1"/>
            </a:solidFill>
            <a:round/>
            <a:headEnd/>
            <a:tailEnd/>
          </a:ln>
        </p:spPr>
        <p:txBody>
          <a:bodyPr wrap="none" anchor="ctr"/>
          <a:lstStyle/>
          <a:p>
            <a:endParaRPr lang="en-US"/>
          </a:p>
        </p:txBody>
      </p:sp>
      <p:sp>
        <p:nvSpPr>
          <p:cNvPr id="35" name="Line 16"/>
          <p:cNvSpPr>
            <a:spLocks noChangeShapeType="1"/>
          </p:cNvSpPr>
          <p:nvPr/>
        </p:nvSpPr>
        <p:spPr bwMode="auto">
          <a:xfrm>
            <a:off x="1647825" y="2972182"/>
            <a:ext cx="581025" cy="0"/>
          </a:xfrm>
          <a:prstGeom prst="line">
            <a:avLst/>
          </a:prstGeom>
          <a:noFill/>
          <a:ln w="12700">
            <a:solidFill>
              <a:schemeClr val="tx1"/>
            </a:solidFill>
            <a:prstDash val="dash"/>
            <a:round/>
            <a:headEnd/>
            <a:tailEnd/>
          </a:ln>
        </p:spPr>
        <p:txBody>
          <a:bodyPr/>
          <a:lstStyle/>
          <a:p>
            <a:endParaRPr lang="en-US"/>
          </a:p>
        </p:txBody>
      </p:sp>
      <p:sp>
        <p:nvSpPr>
          <p:cNvPr id="36" name="Line 17"/>
          <p:cNvSpPr>
            <a:spLocks noChangeShapeType="1"/>
          </p:cNvSpPr>
          <p:nvPr/>
        </p:nvSpPr>
        <p:spPr bwMode="auto">
          <a:xfrm>
            <a:off x="8139113" y="2972182"/>
            <a:ext cx="931862" cy="0"/>
          </a:xfrm>
          <a:prstGeom prst="line">
            <a:avLst/>
          </a:prstGeom>
          <a:noFill/>
          <a:ln w="12700">
            <a:solidFill>
              <a:schemeClr val="tx1"/>
            </a:solidFill>
            <a:prstDash val="dash"/>
            <a:round/>
            <a:headEnd/>
            <a:tailEnd/>
          </a:ln>
        </p:spPr>
        <p:txBody>
          <a:bodyPr/>
          <a:lstStyle/>
          <a:p>
            <a:endParaRPr lang="en-US"/>
          </a:p>
        </p:txBody>
      </p:sp>
      <p:sp>
        <p:nvSpPr>
          <p:cNvPr id="37" name="Oval 18"/>
          <p:cNvSpPr>
            <a:spLocks noChangeArrowheads="1"/>
          </p:cNvSpPr>
          <p:nvPr/>
        </p:nvSpPr>
        <p:spPr bwMode="auto">
          <a:xfrm>
            <a:off x="9609138" y="2937257"/>
            <a:ext cx="66675" cy="74612"/>
          </a:xfrm>
          <a:prstGeom prst="ellipse">
            <a:avLst/>
          </a:prstGeom>
          <a:solidFill>
            <a:schemeClr val="tx1"/>
          </a:solidFill>
          <a:ln w="9525">
            <a:solidFill>
              <a:schemeClr val="tx1"/>
            </a:solidFill>
            <a:round/>
            <a:headEnd/>
            <a:tailEnd/>
          </a:ln>
        </p:spPr>
        <p:txBody>
          <a:bodyPr wrap="none" anchor="ctr"/>
          <a:lstStyle/>
          <a:p>
            <a:endParaRPr lang="en-US"/>
          </a:p>
        </p:txBody>
      </p:sp>
      <p:sp>
        <p:nvSpPr>
          <p:cNvPr id="38" name="Oval 19"/>
          <p:cNvSpPr>
            <a:spLocks noChangeArrowheads="1"/>
          </p:cNvSpPr>
          <p:nvPr/>
        </p:nvSpPr>
        <p:spPr bwMode="auto">
          <a:xfrm>
            <a:off x="9825038" y="2935669"/>
            <a:ext cx="66675" cy="74613"/>
          </a:xfrm>
          <a:prstGeom prst="ellipse">
            <a:avLst/>
          </a:prstGeom>
          <a:solidFill>
            <a:schemeClr val="tx1"/>
          </a:solidFill>
          <a:ln w="9525">
            <a:solidFill>
              <a:schemeClr val="tx1"/>
            </a:solidFill>
            <a:round/>
            <a:headEnd/>
            <a:tailEnd/>
          </a:ln>
        </p:spPr>
        <p:txBody>
          <a:bodyPr wrap="none" anchor="ctr"/>
          <a:lstStyle/>
          <a:p>
            <a:endParaRPr lang="en-US"/>
          </a:p>
        </p:txBody>
      </p:sp>
      <p:sp>
        <p:nvSpPr>
          <p:cNvPr id="39" name="Oval 20"/>
          <p:cNvSpPr>
            <a:spLocks noChangeArrowheads="1"/>
          </p:cNvSpPr>
          <p:nvPr/>
        </p:nvSpPr>
        <p:spPr bwMode="auto">
          <a:xfrm>
            <a:off x="10040938" y="2935669"/>
            <a:ext cx="66675" cy="74613"/>
          </a:xfrm>
          <a:prstGeom prst="ellipse">
            <a:avLst/>
          </a:prstGeom>
          <a:solidFill>
            <a:schemeClr val="tx1"/>
          </a:solidFill>
          <a:ln w="9525">
            <a:solidFill>
              <a:schemeClr val="tx1"/>
            </a:solidFill>
            <a:round/>
            <a:headEnd/>
            <a:tailEnd/>
          </a:ln>
        </p:spPr>
        <p:txBody>
          <a:bodyPr wrap="none" anchor="ctr"/>
          <a:lstStyle/>
          <a:p>
            <a:endParaRPr lang="en-US"/>
          </a:p>
        </p:txBody>
      </p:sp>
      <p:sp>
        <p:nvSpPr>
          <p:cNvPr id="40" name="Oval 21"/>
          <p:cNvSpPr>
            <a:spLocks noChangeArrowheads="1"/>
          </p:cNvSpPr>
          <p:nvPr/>
        </p:nvSpPr>
        <p:spPr bwMode="auto">
          <a:xfrm>
            <a:off x="10256838" y="2930907"/>
            <a:ext cx="66675" cy="74612"/>
          </a:xfrm>
          <a:prstGeom prst="ellipse">
            <a:avLst/>
          </a:prstGeom>
          <a:solidFill>
            <a:schemeClr val="tx1"/>
          </a:solidFill>
          <a:ln w="9525">
            <a:solidFill>
              <a:schemeClr val="tx1"/>
            </a:solidFill>
            <a:round/>
            <a:headEnd/>
            <a:tailEnd/>
          </a:ln>
        </p:spPr>
        <p:txBody>
          <a:bodyPr wrap="none" anchor="ctr"/>
          <a:lstStyle/>
          <a:p>
            <a:endParaRPr lang="en-US"/>
          </a:p>
        </p:txBody>
      </p:sp>
      <p:sp>
        <p:nvSpPr>
          <p:cNvPr id="41" name="TextBox 40"/>
          <p:cNvSpPr txBox="1">
            <a:spLocks noChangeArrowheads="1"/>
          </p:cNvSpPr>
          <p:nvPr/>
        </p:nvSpPr>
        <p:spPr bwMode="auto">
          <a:xfrm>
            <a:off x="883044" y="2761321"/>
            <a:ext cx="641350" cy="400050"/>
          </a:xfrm>
          <a:prstGeom prst="rect">
            <a:avLst/>
          </a:prstGeom>
          <a:noFill/>
          <a:ln w="9525">
            <a:noFill/>
            <a:miter lim="800000"/>
            <a:headEnd/>
            <a:tailEnd/>
          </a:ln>
        </p:spPr>
        <p:txBody>
          <a:bodyPr wrap="none">
            <a:spAutoFit/>
          </a:bodyPr>
          <a:lstStyle/>
          <a:p>
            <a:pPr>
              <a:buFontTx/>
              <a:buNone/>
            </a:pPr>
            <a:r>
              <a:rPr lang="en-US" sz="2000" dirty="0">
                <a:solidFill>
                  <a:srgbClr val="FF0000"/>
                </a:solidFill>
              </a:rPr>
              <a:t>sink</a:t>
            </a:r>
          </a:p>
        </p:txBody>
      </p:sp>
      <p:sp>
        <p:nvSpPr>
          <p:cNvPr id="43" name="Right Brace 42"/>
          <p:cNvSpPr>
            <a:spLocks/>
          </p:cNvSpPr>
          <p:nvPr/>
        </p:nvSpPr>
        <p:spPr bwMode="auto">
          <a:xfrm rot="5400000">
            <a:off x="2913106" y="1653247"/>
            <a:ext cx="331787" cy="3255410"/>
          </a:xfrm>
          <a:prstGeom prst="rightBrace">
            <a:avLst>
              <a:gd name="adj1" fmla="val 41515"/>
              <a:gd name="adj2" fmla="val 50000"/>
            </a:avLst>
          </a:prstGeom>
          <a:noFill/>
          <a:ln w="9525" algn="ctr">
            <a:solidFill>
              <a:schemeClr val="tx1"/>
            </a:solidFill>
            <a:round/>
            <a:headEnd/>
            <a:tailEnd/>
          </a:ln>
        </p:spPr>
        <p:txBody>
          <a:bodyPr wrap="none" anchor="ctr"/>
          <a:lstStyle/>
          <a:p>
            <a:pPr marL="381000" indent="-381000"/>
            <a:endParaRPr lang="en-US"/>
          </a:p>
        </p:txBody>
      </p:sp>
      <p:sp>
        <p:nvSpPr>
          <p:cNvPr id="44" name="TextBox 43"/>
          <p:cNvSpPr txBox="1">
            <a:spLocks noChangeArrowheads="1"/>
          </p:cNvSpPr>
          <p:nvPr/>
        </p:nvSpPr>
        <p:spPr bwMode="auto">
          <a:xfrm>
            <a:off x="1529301" y="3469069"/>
            <a:ext cx="2504212" cy="400110"/>
          </a:xfrm>
          <a:prstGeom prst="rect">
            <a:avLst/>
          </a:prstGeom>
          <a:noFill/>
          <a:ln w="9525">
            <a:noFill/>
            <a:miter lim="800000"/>
            <a:headEnd/>
            <a:tailEnd/>
          </a:ln>
        </p:spPr>
        <p:txBody>
          <a:bodyPr wrap="none">
            <a:spAutoFit/>
          </a:bodyPr>
          <a:lstStyle/>
          <a:p>
            <a:pPr>
              <a:buFontTx/>
              <a:buNone/>
            </a:pPr>
            <a:r>
              <a:rPr lang="en-US" sz="2000" dirty="0"/>
              <a:t>d(</a:t>
            </a:r>
            <a:r>
              <a:rPr lang="en-US" sz="2000" dirty="0" err="1"/>
              <a:t>sink,x</a:t>
            </a:r>
            <a:r>
              <a:rPr lang="en-US" sz="2000" baseline="-25000" dirty="0" err="1"/>
              <a:t>i</a:t>
            </a:r>
            <a:r>
              <a:rPr lang="en-US" sz="2000" dirty="0" smtClean="0"/>
              <a:t>) = </a:t>
            </a:r>
            <a:r>
              <a:rPr lang="en-US" sz="2000" dirty="0"/>
              <a:t>(1+1/</a:t>
            </a:r>
            <a:r>
              <a:rPr lang="en-US" sz="2000" dirty="0">
                <a:sym typeface="Symbol" pitchFamily="18" charset="2"/>
              </a:rPr>
              <a:t></a:t>
            </a:r>
            <a:r>
              <a:rPr lang="en-US" sz="2000" dirty="0"/>
              <a:t>)</a:t>
            </a:r>
            <a:r>
              <a:rPr lang="en-US" sz="2000" baseline="30000" dirty="0"/>
              <a:t>i-1</a:t>
            </a:r>
          </a:p>
        </p:txBody>
      </p:sp>
      <p:sp>
        <p:nvSpPr>
          <p:cNvPr id="45" name="TextBox 44"/>
          <p:cNvSpPr txBox="1">
            <a:spLocks noChangeArrowheads="1"/>
          </p:cNvSpPr>
          <p:nvPr/>
        </p:nvSpPr>
        <p:spPr bwMode="auto">
          <a:xfrm>
            <a:off x="4659313" y="2992819"/>
            <a:ext cx="350837" cy="401638"/>
          </a:xfrm>
          <a:prstGeom prst="rect">
            <a:avLst/>
          </a:prstGeom>
          <a:noFill/>
          <a:ln w="9525">
            <a:noFill/>
            <a:miter lim="800000"/>
            <a:headEnd/>
            <a:tailEnd/>
          </a:ln>
        </p:spPr>
        <p:txBody>
          <a:bodyPr wrap="none">
            <a:spAutoFit/>
          </a:bodyPr>
          <a:lstStyle/>
          <a:p>
            <a:pPr>
              <a:buFontTx/>
              <a:buNone/>
            </a:pPr>
            <a:r>
              <a:rPr lang="en-US" sz="2000" dirty="0"/>
              <a:t>x</a:t>
            </a:r>
            <a:r>
              <a:rPr lang="en-US" sz="2000" baseline="-25000" dirty="0"/>
              <a:t>i</a:t>
            </a:r>
          </a:p>
        </p:txBody>
      </p:sp>
      <p:sp>
        <p:nvSpPr>
          <p:cNvPr id="46" name="Rounded Rectangle 45"/>
          <p:cNvSpPr>
            <a:spLocks noChangeArrowheads="1"/>
          </p:cNvSpPr>
          <p:nvPr/>
        </p:nvSpPr>
        <p:spPr bwMode="auto">
          <a:xfrm>
            <a:off x="4592905" y="5589719"/>
            <a:ext cx="3590925" cy="936625"/>
          </a:xfrm>
          <a:prstGeom prst="roundRect">
            <a:avLst>
              <a:gd name="adj" fmla="val 16667"/>
            </a:avLst>
          </a:prstGeom>
          <a:solidFill>
            <a:srgbClr val="FFC000"/>
          </a:solidFill>
          <a:ln w="9525" algn="ctr">
            <a:solidFill>
              <a:schemeClr val="tx1"/>
            </a:solidFill>
            <a:round/>
            <a:headEnd/>
            <a:tailEnd/>
          </a:ln>
        </p:spPr>
        <p:txBody>
          <a:bodyPr wrap="none" anchor="ctr"/>
          <a:lstStyle/>
          <a:p>
            <a:pPr marL="381000" indent="-381000">
              <a:buFontTx/>
              <a:buNone/>
            </a:pPr>
            <a:r>
              <a:rPr lang="en-US" sz="2000" dirty="0"/>
              <a:t>In the </a:t>
            </a:r>
            <a:r>
              <a:rPr lang="en-US" sz="2000" b="1" dirty="0"/>
              <a:t>protocol model</a:t>
            </a:r>
            <a:r>
              <a:rPr lang="en-US" sz="2000" dirty="0"/>
              <a:t>, the </a:t>
            </a:r>
          </a:p>
          <a:p>
            <a:pPr marL="381000" indent="-381000">
              <a:buFontTx/>
              <a:buNone/>
            </a:pPr>
            <a:r>
              <a:rPr lang="en-US" sz="2000" dirty="0"/>
              <a:t>achievable rate is </a:t>
            </a:r>
            <a:r>
              <a:rPr lang="en-US" sz="2000" dirty="0">
                <a:sym typeface="Symbol" pitchFamily="18" charset="2"/>
              </a:rPr>
              <a:t></a:t>
            </a:r>
            <a:r>
              <a:rPr lang="en-US" sz="2000" dirty="0"/>
              <a:t>(1/n).</a:t>
            </a:r>
          </a:p>
        </p:txBody>
      </p:sp>
      <p:pic>
        <p:nvPicPr>
          <p:cNvPr id="49" name="Picture 7" descr="as1823"/>
          <p:cNvPicPr>
            <a:picLocks noChangeAspect="1" noChangeArrowheads="1"/>
          </p:cNvPicPr>
          <p:nvPr/>
        </p:nvPicPr>
        <p:blipFill>
          <a:blip r:embed="rId3" cstate="print"/>
          <a:srcRect/>
          <a:stretch>
            <a:fillRect/>
          </a:stretch>
        </p:blipFill>
        <p:spPr bwMode="auto">
          <a:xfrm>
            <a:off x="8225105" y="5691319"/>
            <a:ext cx="569913" cy="755650"/>
          </a:xfrm>
          <a:prstGeom prst="rect">
            <a:avLst/>
          </a:prstGeom>
          <a:noFill/>
          <a:ln w="9525">
            <a:noFill/>
            <a:miter lim="800000"/>
            <a:headEnd/>
            <a:tailEnd/>
          </a:ln>
        </p:spPr>
      </p:pic>
      <p:sp>
        <p:nvSpPr>
          <p:cNvPr id="42" name="Oval 11"/>
          <p:cNvSpPr>
            <a:spLocks noChangeArrowheads="1"/>
          </p:cNvSpPr>
          <p:nvPr/>
        </p:nvSpPr>
        <p:spPr bwMode="auto">
          <a:xfrm>
            <a:off x="1449138" y="2937067"/>
            <a:ext cx="66675" cy="74613"/>
          </a:xfrm>
          <a:prstGeom prst="ellipse">
            <a:avLst/>
          </a:prstGeom>
          <a:solidFill>
            <a:srgbClr val="FF0000"/>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17090">
                                            <p:txEl>
                                              <p:pRg st="8" end="8"/>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17090">
                                            <p:txEl>
                                              <p:pRg st="9" end="9"/>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17090">
                                            <p:txEl>
                                              <p:pRg st="10" end="1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3" grpId="0" animBg="1"/>
      <p:bldP spid="44" grpId="0"/>
      <p:bldP spid="45" grpId="0"/>
      <p:bldP spid="46"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a:t>
            </a:r>
            <a:endParaRPr lang="en-US" dirty="0"/>
          </a:p>
        </p:txBody>
      </p:sp>
      <p:sp>
        <p:nvSpPr>
          <p:cNvPr id="3" name="Content Placeholder 2"/>
          <p:cNvSpPr>
            <a:spLocks noGrp="1"/>
          </p:cNvSpPr>
          <p:nvPr>
            <p:ph idx="1"/>
          </p:nvPr>
        </p:nvSpPr>
        <p:spPr/>
        <p:txBody>
          <a:bodyPr/>
          <a:lstStyle/>
          <a:p>
            <a:endParaRPr lang="en-US" dirty="0" smtClean="0"/>
          </a:p>
          <a:p>
            <a:r>
              <a:rPr lang="en-US" dirty="0" smtClean="0"/>
              <a:t>Area maturity</a:t>
            </a:r>
          </a:p>
          <a:p>
            <a:endParaRPr lang="en-US" dirty="0" smtClean="0"/>
          </a:p>
          <a:p>
            <a:endParaRPr lang="en-US" dirty="0" smtClean="0"/>
          </a:p>
          <a:p>
            <a:endParaRPr lang="en-US" dirty="0" smtClean="0"/>
          </a:p>
          <a:p>
            <a:r>
              <a:rPr lang="en-US" dirty="0" smtClean="0"/>
              <a:t>Practical importance</a:t>
            </a:r>
          </a:p>
          <a:p>
            <a:endParaRPr lang="en-US" dirty="0" smtClean="0"/>
          </a:p>
          <a:p>
            <a:endParaRPr lang="en-US" dirty="0" smtClean="0"/>
          </a:p>
          <a:p>
            <a:endParaRPr lang="en-US" dirty="0" smtClean="0"/>
          </a:p>
          <a:p>
            <a:pPr marL="341313" indent="-341313">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Theory appeal</a:t>
            </a:r>
          </a:p>
          <a:p>
            <a:endParaRPr lang="en-US" dirty="0"/>
          </a:p>
        </p:txBody>
      </p:sp>
      <p:sp>
        <p:nvSpPr>
          <p:cNvPr id="4" name="Rectangle 3"/>
          <p:cNvSpPr/>
          <p:nvPr/>
        </p:nvSpPr>
        <p:spPr bwMode="auto">
          <a:xfrm>
            <a:off x="889907" y="1657357"/>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rPr>
              <a:t>First steps                                                         </a:t>
            </a:r>
            <a:r>
              <a:rPr kumimoji="0" lang="en-US" b="0" i="0" u="none" strike="noStrike" cap="none" normalizeH="0" baseline="0" dirty="0" smtClean="0">
                <a:ln>
                  <a:noFill/>
                </a:ln>
                <a:solidFill>
                  <a:schemeClr val="bg1"/>
                </a:solidFill>
                <a:effectLst/>
                <a:latin typeface="Arial" charset="0"/>
              </a:rPr>
              <a:t>Text book</a:t>
            </a:r>
          </a:p>
        </p:txBody>
      </p:sp>
      <p:sp>
        <p:nvSpPr>
          <p:cNvPr id="5" name="Rectangle 4"/>
          <p:cNvSpPr/>
          <p:nvPr/>
        </p:nvSpPr>
        <p:spPr bwMode="auto">
          <a:xfrm>
            <a:off x="889907" y="3132373"/>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Arial" charset="0"/>
              </a:rPr>
              <a:t>No apps                                                     Mission critical</a:t>
            </a:r>
          </a:p>
        </p:txBody>
      </p:sp>
      <p:sp>
        <p:nvSpPr>
          <p:cNvPr id="6" name="Rectangle 5"/>
          <p:cNvSpPr/>
          <p:nvPr/>
        </p:nvSpPr>
        <p:spPr bwMode="auto">
          <a:xfrm>
            <a:off x="889907" y="4607389"/>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err="1" smtClean="0">
                <a:solidFill>
                  <a:schemeClr val="bg1"/>
                </a:solidFill>
              </a:rPr>
              <a:t>Boooooooring</a:t>
            </a:r>
            <a:r>
              <a:rPr lang="en-US" dirty="0" smtClean="0">
                <a:solidFill>
                  <a:schemeClr val="bg1"/>
                </a:solidFill>
              </a:rPr>
              <a:t>					 Exciting</a:t>
            </a:r>
          </a:p>
        </p:txBody>
      </p:sp>
      <p:sp>
        <p:nvSpPr>
          <p:cNvPr id="10" name="Isosceles Triangle 9"/>
          <p:cNvSpPr/>
          <p:nvPr/>
        </p:nvSpPr>
        <p:spPr bwMode="auto">
          <a:xfrm>
            <a:off x="3486131" y="1926771"/>
            <a:ext cx="293915" cy="39188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Isosceles Triangle 10"/>
          <p:cNvSpPr/>
          <p:nvPr/>
        </p:nvSpPr>
        <p:spPr bwMode="auto">
          <a:xfrm>
            <a:off x="4190285" y="3385456"/>
            <a:ext cx="293915" cy="39188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Isosceles Triangle 11"/>
          <p:cNvSpPr/>
          <p:nvPr/>
        </p:nvSpPr>
        <p:spPr bwMode="auto">
          <a:xfrm>
            <a:off x="6906741" y="4876798"/>
            <a:ext cx="293915" cy="39188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idx="4294967295"/>
          </p:nvPr>
        </p:nvSpPr>
        <p:spPr>
          <a:xfrm>
            <a:off x="292100" y="1046163"/>
            <a:ext cx="8435975" cy="4724400"/>
          </a:xfrm>
        </p:spPr>
        <p:txBody>
          <a:bodyPr/>
          <a:lstStyle/>
          <a:p>
            <a:pPr marL="381000" indent="-381000" eaLnBrk="1" hangingPunct="1">
              <a:buFontTx/>
              <a:buNone/>
            </a:pPr>
            <a:endParaRPr lang="en-US" dirty="0" smtClean="0">
              <a:solidFill>
                <a:schemeClr val="tx1"/>
              </a:solidFill>
            </a:endParaRPr>
          </a:p>
          <a:p>
            <a:pPr marL="381000" indent="-381000" eaLnBrk="1" hangingPunct="1">
              <a:buFontTx/>
              <a:buNone/>
            </a:pPr>
            <a:endParaRPr lang="en-US" dirty="0" smtClean="0">
              <a:solidFill>
                <a:schemeClr val="tx1"/>
              </a:solidFill>
            </a:endParaRPr>
          </a:p>
          <a:p>
            <a:pPr marL="381000" indent="-381000" eaLnBrk="1" hangingPunct="1">
              <a:buFontTx/>
              <a:buNone/>
            </a:pPr>
            <a:endParaRPr lang="en-US" dirty="0" smtClean="0">
              <a:solidFill>
                <a:schemeClr val="tx1"/>
              </a:solidFill>
            </a:endParaRPr>
          </a:p>
          <a:p>
            <a:pPr marL="381000" indent="-381000" eaLnBrk="1" hangingPunct="1"/>
            <a:endParaRPr lang="en-US" dirty="0" smtClean="0">
              <a:solidFill>
                <a:schemeClr val="tx1"/>
              </a:solidFill>
            </a:endParaRPr>
          </a:p>
          <a:p>
            <a:pPr marL="381000" indent="-381000" eaLnBrk="1" hangingPunct="1"/>
            <a:r>
              <a:rPr lang="en-US" dirty="0" smtClean="0">
                <a:solidFill>
                  <a:schemeClr val="tx1"/>
                </a:solidFill>
              </a:rPr>
              <a:t>Original result was </a:t>
            </a:r>
            <a:r>
              <a:rPr lang="en-US" dirty="0" smtClean="0">
                <a:solidFill>
                  <a:schemeClr val="tx1"/>
                </a:solidFill>
                <a:latin typeface="Symbol"/>
                <a:sym typeface="Symbol"/>
              </a:rPr>
              <a:t></a:t>
            </a:r>
            <a:r>
              <a:rPr lang="de-CH" dirty="0" smtClean="0">
                <a:solidFill>
                  <a:schemeClr val="tx1"/>
                </a:solidFill>
              </a:rPr>
              <a:t>(</a:t>
            </a:r>
            <a:r>
              <a:rPr lang="de-CH" dirty="0" smtClean="0">
                <a:solidFill>
                  <a:schemeClr val="tx1"/>
                </a:solidFill>
                <a:latin typeface="Arial"/>
              </a:rPr>
              <a:t>1/log</a:t>
            </a:r>
            <a:r>
              <a:rPr lang="de-CH" baseline="30000" dirty="0" smtClean="0">
                <a:solidFill>
                  <a:schemeClr val="tx1"/>
                </a:solidFill>
                <a:latin typeface="Arial"/>
              </a:rPr>
              <a:t>3</a:t>
            </a:r>
            <a:r>
              <a:rPr lang="de-CH" i="1" dirty="0" smtClean="0">
                <a:solidFill>
                  <a:schemeClr val="tx1"/>
                </a:solidFill>
              </a:rPr>
              <a:t>n</a:t>
            </a:r>
            <a:r>
              <a:rPr lang="de-CH" dirty="0" smtClean="0">
                <a:solidFill>
                  <a:schemeClr val="tx1"/>
                </a:solidFill>
              </a:rPr>
              <a:t>).</a:t>
            </a:r>
            <a:r>
              <a:rPr lang="en-US" sz="1400" dirty="0" smtClean="0">
                <a:solidFill>
                  <a:schemeClr val="tx1"/>
                </a:solidFill>
              </a:rPr>
              <a:t> [Moscibroda et al, Infocom 2006]</a:t>
            </a:r>
            <a:r>
              <a:rPr lang="en-US" dirty="0" smtClean="0">
                <a:solidFill>
                  <a:schemeClr val="tx1"/>
                </a:solidFill>
              </a:rPr>
              <a:t> </a:t>
            </a:r>
            <a:endParaRPr lang="de-CH" dirty="0" smtClean="0">
              <a:solidFill>
                <a:schemeClr val="tx1"/>
              </a:solidFill>
            </a:endParaRPr>
          </a:p>
          <a:p>
            <a:pPr marL="381000" indent="-381000"/>
            <a:r>
              <a:rPr lang="en-US" dirty="0" smtClean="0">
                <a:solidFill>
                  <a:schemeClr val="tx1"/>
                </a:solidFill>
              </a:rPr>
              <a:t>Later improved to </a:t>
            </a:r>
            <a:r>
              <a:rPr lang="en-US" dirty="0" smtClean="0">
                <a:solidFill>
                  <a:schemeClr val="tx1"/>
                </a:solidFill>
                <a:latin typeface="Symbol"/>
                <a:sym typeface="Symbol"/>
              </a:rPr>
              <a:t></a:t>
            </a:r>
            <a:r>
              <a:rPr lang="de-CH" dirty="0" smtClean="0">
                <a:solidFill>
                  <a:schemeClr val="tx1"/>
                </a:solidFill>
              </a:rPr>
              <a:t>(1/log</a:t>
            </a:r>
            <a:r>
              <a:rPr lang="de-CH" baseline="30000" dirty="0" smtClean="0">
                <a:solidFill>
                  <a:schemeClr val="tx1"/>
                </a:solidFill>
              </a:rPr>
              <a:t>2</a:t>
            </a:r>
            <a:r>
              <a:rPr lang="de-CH" i="1" dirty="0" smtClean="0">
                <a:solidFill>
                  <a:schemeClr val="tx1"/>
                </a:solidFill>
              </a:rPr>
              <a:t>n</a:t>
            </a:r>
            <a:r>
              <a:rPr lang="de-CH" dirty="0" smtClean="0">
                <a:solidFill>
                  <a:schemeClr val="tx1"/>
                </a:solidFill>
              </a:rPr>
              <a:t>). </a:t>
            </a:r>
            <a:r>
              <a:rPr lang="en-US" sz="1400" dirty="0" smtClean="0">
                <a:solidFill>
                  <a:schemeClr val="tx1"/>
                </a:solidFill>
              </a:rPr>
              <a:t>[Moscibroda, IPSN 2007] </a:t>
            </a:r>
          </a:p>
          <a:p>
            <a:pPr marL="381000" indent="-381000" eaLnBrk="1" hangingPunct="1">
              <a:buNone/>
            </a:pPr>
            <a:endParaRPr lang="en-US" dirty="0" smtClean="0">
              <a:solidFill>
                <a:schemeClr val="tx1"/>
              </a:solidFill>
            </a:endParaRPr>
          </a:p>
          <a:p>
            <a:pPr marL="381000" indent="-381000" eaLnBrk="1" hangingPunct="1"/>
            <a:r>
              <a:rPr lang="en-US" dirty="0" smtClean="0">
                <a:solidFill>
                  <a:schemeClr val="tx1"/>
                </a:solidFill>
              </a:rPr>
              <a:t>Algorithm is centralized, complex </a:t>
            </a:r>
            <a:r>
              <a:rPr lang="en-US" dirty="0" smtClean="0">
                <a:solidFill>
                  <a:schemeClr val="tx1"/>
                </a:solidFill>
                <a:sym typeface="Wingdings" pitchFamily="2" charset="2"/>
              </a:rPr>
              <a:t> not practical </a:t>
            </a:r>
          </a:p>
          <a:p>
            <a:pPr marL="381000" indent="-381000" eaLnBrk="1" hangingPunct="1"/>
            <a:r>
              <a:rPr lang="en-US" dirty="0" smtClean="0">
                <a:solidFill>
                  <a:schemeClr val="tx1"/>
                </a:solidFill>
                <a:sym typeface="Wingdings" pitchFamily="2" charset="2"/>
              </a:rPr>
              <a:t>But it shows that high rates are possible even in worst-case networks</a:t>
            </a:r>
          </a:p>
          <a:p>
            <a:pPr marL="381000" indent="-381000" eaLnBrk="1" hangingPunct="1"/>
            <a:endParaRPr lang="en-US" dirty="0" smtClean="0">
              <a:solidFill>
                <a:schemeClr val="tx1"/>
              </a:solidFill>
            </a:endParaRPr>
          </a:p>
          <a:p>
            <a:pPr marL="381000" indent="-381000" eaLnBrk="1" hangingPunct="1"/>
            <a:r>
              <a:rPr lang="en-US" dirty="0" smtClean="0">
                <a:solidFill>
                  <a:schemeClr val="tx1"/>
                </a:solidFill>
              </a:rPr>
              <a:t>Basic idea: Enable </a:t>
            </a:r>
            <a:r>
              <a:rPr lang="en-US" dirty="0" smtClean="0">
                <a:solidFill>
                  <a:srgbClr val="FF0000"/>
                </a:solidFill>
              </a:rPr>
              <a:t>spatial reuse</a:t>
            </a:r>
            <a:r>
              <a:rPr lang="en-US" dirty="0" smtClean="0">
                <a:solidFill>
                  <a:schemeClr val="tx1"/>
                </a:solidFill>
              </a:rPr>
              <a:t> by </a:t>
            </a:r>
            <a:r>
              <a:rPr lang="en-US" dirty="0" smtClean="0">
                <a:solidFill>
                  <a:srgbClr val="FF0000"/>
                </a:solidFill>
              </a:rPr>
              <a:t>exploiting SINR effects</a:t>
            </a:r>
            <a:r>
              <a:rPr lang="en-US" dirty="0" smtClean="0">
                <a:solidFill>
                  <a:schemeClr val="tx1"/>
                </a:solidFill>
              </a:rPr>
              <a:t>. </a:t>
            </a:r>
          </a:p>
          <a:p>
            <a:pPr marL="381000" indent="-381000" eaLnBrk="1" hangingPunct="1"/>
            <a:endParaRPr lang="en-US" dirty="0" smtClean="0">
              <a:solidFill>
                <a:schemeClr val="tx1"/>
              </a:solidFill>
            </a:endParaRPr>
          </a:p>
          <a:p>
            <a:pPr marL="381000" indent="-381000" eaLnBrk="1" hangingPunct="1">
              <a:buFontTx/>
              <a:buNone/>
            </a:pPr>
            <a:r>
              <a:rPr lang="en-US" dirty="0" smtClean="0">
                <a:solidFill>
                  <a:schemeClr val="tx1"/>
                </a:solidFill>
              </a:rPr>
              <a:t>	</a:t>
            </a:r>
            <a:endParaRPr lang="de-CH" dirty="0" smtClean="0"/>
          </a:p>
          <a:p>
            <a:pPr marL="381000" indent="-381000" eaLnBrk="1" hangingPunct="1">
              <a:buFontTx/>
              <a:buNone/>
            </a:pPr>
            <a:endParaRPr lang="de-CH" dirty="0" smtClean="0"/>
          </a:p>
          <a:p>
            <a:pPr marL="381000" indent="-381000" eaLnBrk="1" hangingPunct="1">
              <a:buFontTx/>
              <a:buNone/>
            </a:pPr>
            <a:endParaRPr lang="de-CH" dirty="0" smtClean="0"/>
          </a:p>
          <a:p>
            <a:pPr marL="381000" indent="-381000" eaLnBrk="1" hangingPunct="1"/>
            <a:endParaRPr lang="de-CH" dirty="0" smtClean="0"/>
          </a:p>
          <a:p>
            <a:pPr marL="381000" indent="-381000" eaLnBrk="1" hangingPunct="1">
              <a:buFont typeface="Wingdings" pitchFamily="2" charset="2"/>
              <a:buChar char="à"/>
            </a:pPr>
            <a:endParaRPr lang="de-CH" sz="2800" dirty="0" smtClean="0"/>
          </a:p>
          <a:p>
            <a:pPr marL="990600" lvl="1" indent="-533400" eaLnBrk="1" hangingPunct="1"/>
            <a:endParaRPr lang="de-CH" sz="1800" dirty="0" smtClean="0"/>
          </a:p>
          <a:p>
            <a:pPr marL="381000" indent="-381000" eaLnBrk="1" hangingPunct="1">
              <a:buFontTx/>
              <a:buNone/>
            </a:pPr>
            <a:endParaRPr lang="de-CH" dirty="0" smtClean="0">
              <a:sym typeface="Wingdings" pitchFamily="2" charset="2"/>
            </a:endParaRPr>
          </a:p>
          <a:p>
            <a:pPr marL="381000" indent="-381000" eaLnBrk="1" hangingPunct="1">
              <a:buFontTx/>
              <a:buNone/>
            </a:pPr>
            <a:endParaRPr lang="de-CH" dirty="0" smtClean="0">
              <a:sym typeface="Wingdings" pitchFamily="2" charset="2"/>
            </a:endParaRPr>
          </a:p>
          <a:p>
            <a:pPr marL="381000" indent="-381000" eaLnBrk="1" hangingPunct="1">
              <a:buFontTx/>
              <a:buNone/>
            </a:pPr>
            <a:endParaRPr lang="en-US" dirty="0" smtClean="0"/>
          </a:p>
        </p:txBody>
      </p:sp>
      <p:sp>
        <p:nvSpPr>
          <p:cNvPr id="40964" name="Rectangle 2"/>
          <p:cNvSpPr>
            <a:spLocks noGrp="1" noChangeArrowheads="1"/>
          </p:cNvSpPr>
          <p:nvPr>
            <p:ph type="title" idx="4294967295"/>
          </p:nvPr>
        </p:nvSpPr>
        <p:spPr>
          <a:xfrm>
            <a:off x="457200" y="201613"/>
            <a:ext cx="8402128" cy="490537"/>
          </a:xfrm>
        </p:spPr>
        <p:txBody>
          <a:bodyPr/>
          <a:lstStyle/>
          <a:p>
            <a:pPr eaLnBrk="1" hangingPunct="1"/>
            <a:r>
              <a:rPr lang="en-US" dirty="0" smtClean="0"/>
              <a:t>Physical Model with Power Control</a:t>
            </a:r>
          </a:p>
        </p:txBody>
      </p:sp>
      <p:pic>
        <p:nvPicPr>
          <p:cNvPr id="40965" name="Picture 4" descr="exclamation_mark_yellow.gif"/>
          <p:cNvPicPr>
            <a:picLocks noChangeAspect="1"/>
          </p:cNvPicPr>
          <p:nvPr/>
        </p:nvPicPr>
        <p:blipFill>
          <a:blip r:embed="rId3" cstate="print"/>
          <a:srcRect/>
          <a:stretch>
            <a:fillRect/>
          </a:stretch>
        </p:blipFill>
        <p:spPr bwMode="auto">
          <a:xfrm>
            <a:off x="6718378" y="1303488"/>
            <a:ext cx="908050" cy="915988"/>
          </a:xfrm>
          <a:prstGeom prst="rect">
            <a:avLst/>
          </a:prstGeom>
          <a:noFill/>
          <a:ln w="9525">
            <a:noFill/>
            <a:miter lim="800000"/>
            <a:headEnd/>
            <a:tailEnd/>
          </a:ln>
        </p:spPr>
      </p:pic>
      <p:sp>
        <p:nvSpPr>
          <p:cNvPr id="40967" name="Rounded Rectangle 5"/>
          <p:cNvSpPr>
            <a:spLocks noChangeArrowheads="1"/>
          </p:cNvSpPr>
          <p:nvPr/>
        </p:nvSpPr>
        <p:spPr bwMode="auto">
          <a:xfrm>
            <a:off x="639754" y="1279944"/>
            <a:ext cx="6980180" cy="895989"/>
          </a:xfrm>
          <a:prstGeom prst="roundRect">
            <a:avLst>
              <a:gd name="adj" fmla="val 16667"/>
            </a:avLst>
          </a:prstGeom>
          <a:solidFill>
            <a:srgbClr val="FFC000"/>
          </a:solidFill>
          <a:ln w="9525" algn="ctr">
            <a:solidFill>
              <a:schemeClr val="tx1"/>
            </a:solidFill>
            <a:round/>
            <a:headEnd/>
            <a:tailEnd/>
          </a:ln>
        </p:spPr>
        <p:txBody>
          <a:bodyPr wrap="none" anchor="ctr"/>
          <a:lstStyle/>
          <a:p>
            <a:pPr marL="381000" indent="-381000" algn="l">
              <a:buFontTx/>
              <a:buNone/>
            </a:pPr>
            <a:r>
              <a:rPr lang="en-US" sz="2000" dirty="0"/>
              <a:t>In the </a:t>
            </a:r>
            <a:r>
              <a:rPr lang="en-US" sz="2000" b="1" dirty="0"/>
              <a:t>physical model</a:t>
            </a:r>
            <a:r>
              <a:rPr lang="en-US" sz="2000" dirty="0"/>
              <a:t>, the </a:t>
            </a:r>
            <a:r>
              <a:rPr lang="en-US" sz="2000" dirty="0" smtClean="0"/>
              <a:t>achievable </a:t>
            </a:r>
            <a:r>
              <a:rPr lang="en-US" sz="2000" dirty="0"/>
              <a:t>rate is </a:t>
            </a:r>
            <a:r>
              <a:rPr lang="en-US" sz="2000" dirty="0" smtClean="0">
                <a:sym typeface="Symbol" pitchFamily="18" charset="2"/>
              </a:rPr>
              <a:t></a:t>
            </a:r>
            <a:r>
              <a:rPr lang="en-US" sz="2000" dirty="0"/>
              <a:t>(</a:t>
            </a:r>
            <a:r>
              <a:rPr lang="en-US" sz="2000" dirty="0" smtClean="0"/>
              <a:t>1/</a:t>
            </a:r>
            <a:r>
              <a:rPr lang="en-US" sz="2000" dirty="0" err="1" smtClean="0"/>
              <a:t>polylog</a:t>
            </a:r>
            <a:r>
              <a:rPr lang="en-US" sz="2000" baseline="30000" dirty="0" smtClean="0"/>
              <a:t> </a:t>
            </a:r>
            <a:r>
              <a:rPr lang="en-US" sz="2000" i="1" dirty="0" smtClean="0"/>
              <a:t>n</a:t>
            </a:r>
            <a:r>
              <a:rPr lang="en-US" sz="2000" dirty="0" smtClean="0"/>
              <a:t>), </a:t>
            </a:r>
          </a:p>
          <a:p>
            <a:pPr marL="381000" indent="-381000" algn="l">
              <a:buFontTx/>
              <a:buNone/>
            </a:pPr>
            <a:r>
              <a:rPr lang="en-US" sz="2000" dirty="0" smtClean="0"/>
              <a:t>independent of the network topology.</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13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9138">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913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9138">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913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smtClean="0"/>
              <a:t>Scheduling Algorithm – High Level Procedure</a:t>
            </a:r>
          </a:p>
        </p:txBody>
      </p:sp>
      <p:sp>
        <p:nvSpPr>
          <p:cNvPr id="41986" name="Rectangle 3"/>
          <p:cNvSpPr>
            <a:spLocks noGrp="1" noChangeArrowheads="1"/>
          </p:cNvSpPr>
          <p:nvPr>
            <p:ph idx="1"/>
          </p:nvPr>
        </p:nvSpPr>
        <p:spPr/>
        <p:txBody>
          <a:bodyPr/>
          <a:lstStyle/>
          <a:p>
            <a:pPr marL="381000" indent="-381000"/>
            <a:r>
              <a:rPr lang="en-US" smtClean="0"/>
              <a:t>High-level idea is simple </a:t>
            </a:r>
          </a:p>
          <a:p>
            <a:pPr marL="381000" indent="-381000" eaLnBrk="1" hangingPunct="1"/>
            <a:r>
              <a:rPr lang="en-US" smtClean="0"/>
              <a:t>Construct a hierarchical tree T(X) that has desirable properties</a:t>
            </a:r>
          </a:p>
          <a:p>
            <a:pPr marL="381000" indent="-381000" eaLnBrk="1" hangingPunct="1"/>
            <a:endParaRPr lang="en-US" sz="1800" smtClean="0"/>
          </a:p>
          <a:p>
            <a:pPr marL="381000" indent="-381000" eaLnBrk="1" hangingPunct="1">
              <a:buFontTx/>
              <a:buNone/>
            </a:pPr>
            <a:r>
              <a:rPr lang="en-US" sz="1800" smtClean="0"/>
              <a:t>1) Initially, each node is </a:t>
            </a:r>
            <a:r>
              <a:rPr lang="en-US" sz="1800" smtClean="0">
                <a:solidFill>
                  <a:srgbClr val="FF0000"/>
                </a:solidFill>
              </a:rPr>
              <a:t>active</a:t>
            </a:r>
          </a:p>
          <a:p>
            <a:pPr marL="381000" indent="-381000" eaLnBrk="1" hangingPunct="1">
              <a:buFontTx/>
              <a:buNone/>
            </a:pPr>
            <a:r>
              <a:rPr lang="en-US" sz="1800" smtClean="0"/>
              <a:t>2) Each node </a:t>
            </a:r>
            <a:r>
              <a:rPr lang="en-US" sz="1800" smtClean="0">
                <a:solidFill>
                  <a:schemeClr val="tx1"/>
                </a:solidFill>
              </a:rPr>
              <a:t>connects to </a:t>
            </a:r>
            <a:r>
              <a:rPr lang="en-US" sz="1800" smtClean="0">
                <a:solidFill>
                  <a:srgbClr val="FF0000"/>
                </a:solidFill>
              </a:rPr>
              <a:t>closest</a:t>
            </a:r>
            <a:r>
              <a:rPr lang="en-US" sz="1800" smtClean="0"/>
              <a:t> </a:t>
            </a:r>
            <a:r>
              <a:rPr lang="en-US" sz="1800" smtClean="0">
                <a:solidFill>
                  <a:srgbClr val="FF0000"/>
                </a:solidFill>
              </a:rPr>
              <a:t>active node </a:t>
            </a:r>
          </a:p>
          <a:p>
            <a:pPr marL="381000" indent="-381000" eaLnBrk="1" hangingPunct="1">
              <a:buFontTx/>
              <a:buNone/>
            </a:pPr>
            <a:r>
              <a:rPr lang="en-US" sz="1800" smtClean="0"/>
              <a:t>3) Break cycles </a:t>
            </a:r>
            <a:r>
              <a:rPr lang="en-US" sz="1800" smtClean="0">
                <a:sym typeface="Wingdings" pitchFamily="2" charset="2"/>
              </a:rPr>
              <a:t> yields </a:t>
            </a:r>
            <a:r>
              <a:rPr lang="en-US" sz="1800" smtClean="0">
                <a:solidFill>
                  <a:srgbClr val="FF0000"/>
                </a:solidFill>
                <a:sym typeface="Wingdings" pitchFamily="2" charset="2"/>
              </a:rPr>
              <a:t>forest</a:t>
            </a:r>
            <a:endParaRPr lang="en-US" sz="1800" smtClean="0">
              <a:solidFill>
                <a:srgbClr val="FF0000"/>
              </a:solidFill>
            </a:endParaRPr>
          </a:p>
          <a:p>
            <a:pPr marL="381000" indent="-381000" eaLnBrk="1" hangingPunct="1">
              <a:buFontTx/>
              <a:buNone/>
            </a:pPr>
            <a:r>
              <a:rPr lang="en-US" sz="1800" smtClean="0"/>
              <a:t>4) Only root of each tree remains active</a:t>
            </a:r>
          </a:p>
          <a:p>
            <a:pPr marL="381000" indent="-381000" eaLnBrk="1" hangingPunct="1">
              <a:buFontTx/>
              <a:buNone/>
            </a:pPr>
            <a:endParaRPr lang="en-US" smtClean="0">
              <a:sym typeface="Wingdings" pitchFamily="2" charset="2"/>
            </a:endParaRPr>
          </a:p>
          <a:p>
            <a:pPr marL="381000" indent="-381000" eaLnBrk="1" hangingPunct="1">
              <a:buFontTx/>
              <a:buNone/>
            </a:pPr>
            <a:endParaRPr lang="en-US" smtClean="0">
              <a:sym typeface="Wingdings" pitchFamily="2" charset="2"/>
            </a:endParaRPr>
          </a:p>
          <a:p>
            <a:pPr marL="381000" indent="-381000" eaLnBrk="1" hangingPunct="1">
              <a:buFontTx/>
              <a:buNone/>
            </a:pPr>
            <a:endParaRPr lang="en-US" smtClean="0"/>
          </a:p>
        </p:txBody>
      </p:sp>
      <p:sp>
        <p:nvSpPr>
          <p:cNvPr id="5" name="Oval 4"/>
          <p:cNvSpPr>
            <a:spLocks noChangeArrowheads="1"/>
          </p:cNvSpPr>
          <p:nvPr/>
        </p:nvSpPr>
        <p:spPr bwMode="auto">
          <a:xfrm>
            <a:off x="2122488" y="3776663"/>
            <a:ext cx="174625" cy="174625"/>
          </a:xfrm>
          <a:prstGeom prst="ellipse">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6" name="Oval 5"/>
          <p:cNvSpPr>
            <a:spLocks noChangeArrowheads="1"/>
          </p:cNvSpPr>
          <p:nvPr/>
        </p:nvSpPr>
        <p:spPr bwMode="auto">
          <a:xfrm>
            <a:off x="2895600" y="4637088"/>
            <a:ext cx="174625" cy="174625"/>
          </a:xfrm>
          <a:prstGeom prst="ellipse">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7" name="Oval 6"/>
          <p:cNvSpPr>
            <a:spLocks noChangeArrowheads="1"/>
          </p:cNvSpPr>
          <p:nvPr/>
        </p:nvSpPr>
        <p:spPr bwMode="auto">
          <a:xfrm>
            <a:off x="4213225" y="3516313"/>
            <a:ext cx="173038" cy="174625"/>
          </a:xfrm>
          <a:prstGeom prst="ellipse">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8" name="Oval 7"/>
          <p:cNvSpPr>
            <a:spLocks noChangeArrowheads="1"/>
          </p:cNvSpPr>
          <p:nvPr/>
        </p:nvSpPr>
        <p:spPr bwMode="auto">
          <a:xfrm>
            <a:off x="5954713" y="5062538"/>
            <a:ext cx="174625" cy="173037"/>
          </a:xfrm>
          <a:prstGeom prst="ellipse">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9" name="Oval 8"/>
          <p:cNvSpPr>
            <a:spLocks noChangeArrowheads="1"/>
          </p:cNvSpPr>
          <p:nvPr/>
        </p:nvSpPr>
        <p:spPr bwMode="auto">
          <a:xfrm>
            <a:off x="4811713" y="4224338"/>
            <a:ext cx="174625" cy="173037"/>
          </a:xfrm>
          <a:prstGeom prst="ellipse">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10" name="Oval 9"/>
          <p:cNvSpPr>
            <a:spLocks noChangeArrowheads="1"/>
          </p:cNvSpPr>
          <p:nvPr/>
        </p:nvSpPr>
        <p:spPr bwMode="auto">
          <a:xfrm>
            <a:off x="7532688" y="3494088"/>
            <a:ext cx="174625" cy="174625"/>
          </a:xfrm>
          <a:prstGeom prst="ellipse">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11" name="Oval 10"/>
          <p:cNvSpPr>
            <a:spLocks noChangeArrowheads="1"/>
          </p:cNvSpPr>
          <p:nvPr/>
        </p:nvSpPr>
        <p:spPr bwMode="auto">
          <a:xfrm>
            <a:off x="8066088" y="4103688"/>
            <a:ext cx="174625" cy="174625"/>
          </a:xfrm>
          <a:prstGeom prst="ellipse">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12" name="U-Turn Arrow 11"/>
          <p:cNvSpPr/>
          <p:nvPr/>
        </p:nvSpPr>
        <p:spPr bwMode="auto">
          <a:xfrm rot="5400000" flipH="1">
            <a:off x="5190551" y="2259013"/>
            <a:ext cx="979487" cy="947737"/>
          </a:xfrm>
          <a:prstGeom prst="uturnArrow">
            <a:avLst>
              <a:gd name="adj1" fmla="val 25000"/>
              <a:gd name="adj2" fmla="val 25000"/>
              <a:gd name="adj3" fmla="val 22802"/>
              <a:gd name="adj4" fmla="val 43750"/>
              <a:gd name="adj5" fmla="val 100000"/>
            </a:avLst>
          </a:prstGeom>
          <a:solidFill>
            <a:srgbClr val="FF0000"/>
          </a:solidFill>
          <a:ln w="9525" cap="flat" cmpd="sng" algn="ctr">
            <a:solidFill>
              <a:schemeClr val="tx1"/>
            </a:solidFill>
            <a:prstDash val="solid"/>
            <a:round/>
            <a:headEnd type="none" w="med" len="med"/>
            <a:tailEnd type="none" w="med" len="med"/>
          </a:ln>
          <a:effectLst/>
        </p:spPr>
        <p:txBody>
          <a:bodyPr wrap="none" anchor="ctr"/>
          <a:lstStyle/>
          <a:p>
            <a:pPr marL="381000" indent="-381000">
              <a:defRPr/>
            </a:pPr>
            <a:endParaRPr lang="en-US"/>
          </a:p>
        </p:txBody>
      </p:sp>
      <p:grpSp>
        <p:nvGrpSpPr>
          <p:cNvPr id="2" name="Group 15"/>
          <p:cNvGrpSpPr>
            <a:grpSpLocks/>
          </p:cNvGrpSpPr>
          <p:nvPr/>
        </p:nvGrpSpPr>
        <p:grpSpPr bwMode="auto">
          <a:xfrm>
            <a:off x="6230363" y="2351088"/>
            <a:ext cx="1649475" cy="827087"/>
            <a:chOff x="6161314" y="2460171"/>
            <a:chExt cx="1649537" cy="827315"/>
          </a:xfrm>
        </p:grpSpPr>
        <p:sp>
          <p:nvSpPr>
            <p:cNvPr id="14" name="Round Single Corner Rectangle 13"/>
            <p:cNvSpPr/>
            <p:nvPr/>
          </p:nvSpPr>
          <p:spPr bwMode="auto">
            <a:xfrm>
              <a:off x="6161314" y="2460171"/>
              <a:ext cx="1557397" cy="827315"/>
            </a:xfrm>
            <a:prstGeom prst="round1Rect">
              <a:avLst>
                <a:gd name="adj" fmla="val 31141"/>
              </a:avLst>
            </a:prstGeom>
            <a:solidFill>
              <a:srgbClr val="99FF33"/>
            </a:solidFill>
            <a:ln w="9525" cap="flat" cmpd="sng" algn="ctr">
              <a:solidFill>
                <a:schemeClr val="tx1"/>
              </a:solidFill>
              <a:prstDash val="solid"/>
              <a:round/>
              <a:headEnd type="none" w="med" len="med"/>
              <a:tailEnd type="none" w="med" len="med"/>
            </a:ln>
            <a:effectLst/>
          </p:spPr>
          <p:txBody>
            <a:bodyPr wrap="none" anchor="ctr"/>
            <a:lstStyle/>
            <a:p>
              <a:pPr marL="381000" indent="-381000">
                <a:defRPr/>
              </a:pPr>
              <a:endParaRPr lang="en-US"/>
            </a:p>
          </p:txBody>
        </p:sp>
        <p:sp>
          <p:nvSpPr>
            <p:cNvPr id="42018" name="TextBox 12"/>
            <p:cNvSpPr txBox="1">
              <a:spLocks noChangeArrowheads="1"/>
            </p:cNvSpPr>
            <p:nvPr/>
          </p:nvSpPr>
          <p:spPr bwMode="auto">
            <a:xfrm>
              <a:off x="6172199" y="2503713"/>
              <a:ext cx="1638652" cy="708081"/>
            </a:xfrm>
            <a:prstGeom prst="rect">
              <a:avLst/>
            </a:prstGeom>
            <a:noFill/>
            <a:ln w="9525">
              <a:noFill/>
              <a:miter lim="800000"/>
              <a:headEnd/>
              <a:tailEnd/>
            </a:ln>
          </p:spPr>
          <p:txBody>
            <a:bodyPr wrap="none">
              <a:spAutoFit/>
            </a:bodyPr>
            <a:lstStyle/>
            <a:p>
              <a:pPr algn="l">
                <a:buFontTx/>
                <a:buNone/>
              </a:pPr>
              <a:r>
                <a:rPr lang="en-US" sz="2000" dirty="0"/>
                <a:t>loop until no </a:t>
              </a:r>
            </a:p>
            <a:p>
              <a:pPr algn="l">
                <a:buFontTx/>
                <a:buNone/>
              </a:pPr>
              <a:r>
                <a:rPr lang="en-US" sz="2000" dirty="0"/>
                <a:t>active nodes</a:t>
              </a:r>
            </a:p>
          </p:txBody>
        </p:sp>
      </p:grpSp>
      <p:sp>
        <p:nvSpPr>
          <p:cNvPr id="15" name="Round Single Corner Rectangle 14"/>
          <p:cNvSpPr/>
          <p:nvPr/>
        </p:nvSpPr>
        <p:spPr bwMode="auto">
          <a:xfrm>
            <a:off x="439163" y="1927225"/>
            <a:ext cx="4756150" cy="1371600"/>
          </a:xfrm>
          <a:prstGeom prst="round1Rect">
            <a:avLst>
              <a:gd name="adj" fmla="val 26667"/>
            </a:avLst>
          </a:prstGeom>
          <a:noFill/>
          <a:ln w="9525" cap="flat" cmpd="sng" algn="ctr">
            <a:solidFill>
              <a:schemeClr val="tx1"/>
            </a:solidFill>
            <a:prstDash val="solid"/>
            <a:round/>
            <a:headEnd type="none" w="med" len="med"/>
            <a:tailEnd type="none" w="med" len="med"/>
          </a:ln>
          <a:effectLst/>
        </p:spPr>
        <p:txBody>
          <a:bodyPr wrap="none" anchor="ctr"/>
          <a:lstStyle/>
          <a:p>
            <a:pPr marL="381000" indent="-381000">
              <a:defRPr/>
            </a:pPr>
            <a:endParaRPr lang="en-US"/>
          </a:p>
        </p:txBody>
      </p:sp>
      <p:sp>
        <p:nvSpPr>
          <p:cNvPr id="17" name="Oval 16"/>
          <p:cNvSpPr>
            <a:spLocks noChangeArrowheads="1"/>
          </p:cNvSpPr>
          <p:nvPr/>
        </p:nvSpPr>
        <p:spPr bwMode="auto">
          <a:xfrm>
            <a:off x="957263" y="4462463"/>
            <a:ext cx="174625" cy="174625"/>
          </a:xfrm>
          <a:prstGeom prst="ellipse">
            <a:avLst/>
          </a:prstGeom>
          <a:solidFill>
            <a:srgbClr val="FF0000"/>
          </a:solidFill>
          <a:ln w="9525" algn="ctr">
            <a:solidFill>
              <a:schemeClr val="tx1"/>
            </a:solidFill>
            <a:round/>
            <a:headEnd/>
            <a:tailEnd/>
          </a:ln>
        </p:spPr>
        <p:txBody>
          <a:bodyPr wrap="none" anchor="ctr"/>
          <a:lstStyle/>
          <a:p>
            <a:pPr marL="381000" indent="-381000"/>
            <a:endParaRPr lang="en-US"/>
          </a:p>
        </p:txBody>
      </p:sp>
      <p:cxnSp>
        <p:nvCxnSpPr>
          <p:cNvPr id="27" name="Straight Arrow Connector 26"/>
          <p:cNvCxnSpPr>
            <a:cxnSpLocks noChangeShapeType="1"/>
            <a:stCxn id="11" idx="1"/>
            <a:endCxn id="10" idx="5"/>
          </p:cNvCxnSpPr>
          <p:nvPr/>
        </p:nvCxnSpPr>
        <p:spPr bwMode="auto">
          <a:xfrm rot="16200000" flipV="1">
            <a:off x="7643813" y="3681413"/>
            <a:ext cx="485775" cy="409575"/>
          </a:xfrm>
          <a:prstGeom prst="straightConnector1">
            <a:avLst/>
          </a:prstGeom>
          <a:noFill/>
          <a:ln w="28575" algn="ctr">
            <a:solidFill>
              <a:schemeClr val="tx1"/>
            </a:solidFill>
            <a:round/>
            <a:headEnd/>
            <a:tailEnd type="arrow" w="med" len="med"/>
          </a:ln>
        </p:spPr>
      </p:cxnSp>
      <p:cxnSp>
        <p:nvCxnSpPr>
          <p:cNvPr id="29" name="Straight Arrow Connector 28"/>
          <p:cNvCxnSpPr>
            <a:cxnSpLocks noChangeShapeType="1"/>
            <a:stCxn id="7" idx="5"/>
            <a:endCxn id="9" idx="1"/>
          </p:cNvCxnSpPr>
          <p:nvPr/>
        </p:nvCxnSpPr>
        <p:spPr bwMode="auto">
          <a:xfrm rot="16200000" flipH="1">
            <a:off x="4306888" y="3719513"/>
            <a:ext cx="584200" cy="476250"/>
          </a:xfrm>
          <a:prstGeom prst="straightConnector1">
            <a:avLst/>
          </a:prstGeom>
          <a:noFill/>
          <a:ln w="28575" algn="ctr">
            <a:solidFill>
              <a:schemeClr val="tx1"/>
            </a:solidFill>
            <a:round/>
            <a:headEnd/>
            <a:tailEnd type="arrow" w="med" len="med"/>
          </a:ln>
        </p:spPr>
      </p:cxnSp>
      <p:cxnSp>
        <p:nvCxnSpPr>
          <p:cNvPr id="36" name="Straight Arrow Connector 35"/>
          <p:cNvCxnSpPr>
            <a:cxnSpLocks noChangeShapeType="1"/>
            <a:stCxn id="8" idx="1"/>
            <a:endCxn id="9" idx="5"/>
          </p:cNvCxnSpPr>
          <p:nvPr/>
        </p:nvCxnSpPr>
        <p:spPr bwMode="auto">
          <a:xfrm rot="16200000" flipV="1">
            <a:off x="5112544" y="4220369"/>
            <a:ext cx="715963" cy="1019175"/>
          </a:xfrm>
          <a:prstGeom prst="straightConnector1">
            <a:avLst/>
          </a:prstGeom>
          <a:noFill/>
          <a:ln w="28575" algn="ctr">
            <a:solidFill>
              <a:schemeClr val="tx1"/>
            </a:solidFill>
            <a:round/>
            <a:headEnd/>
            <a:tailEnd type="arrow" w="med" len="med"/>
          </a:ln>
        </p:spPr>
      </p:cxnSp>
      <p:cxnSp>
        <p:nvCxnSpPr>
          <p:cNvPr id="38" name="Straight Arrow Connector 37"/>
          <p:cNvCxnSpPr>
            <a:cxnSpLocks noChangeShapeType="1"/>
            <a:stCxn id="5" idx="3"/>
            <a:endCxn id="17" idx="7"/>
          </p:cNvCxnSpPr>
          <p:nvPr/>
        </p:nvCxnSpPr>
        <p:spPr bwMode="auto">
          <a:xfrm rot="5400000">
            <a:off x="1346200" y="3686176"/>
            <a:ext cx="561975" cy="1041400"/>
          </a:xfrm>
          <a:prstGeom prst="straightConnector1">
            <a:avLst/>
          </a:prstGeom>
          <a:noFill/>
          <a:ln w="28575" algn="ctr">
            <a:solidFill>
              <a:schemeClr val="tx1"/>
            </a:solidFill>
            <a:round/>
            <a:headEnd/>
            <a:tailEnd type="arrow" w="med" len="med"/>
          </a:ln>
        </p:spPr>
      </p:cxnSp>
      <p:cxnSp>
        <p:nvCxnSpPr>
          <p:cNvPr id="40" name="Straight Arrow Connector 39"/>
          <p:cNvCxnSpPr>
            <a:cxnSpLocks noChangeShapeType="1"/>
            <a:stCxn id="6" idx="1"/>
            <a:endCxn id="5" idx="5"/>
          </p:cNvCxnSpPr>
          <p:nvPr/>
        </p:nvCxnSpPr>
        <p:spPr bwMode="auto">
          <a:xfrm rot="16200000" flipV="1">
            <a:off x="2228057" y="3969544"/>
            <a:ext cx="736600" cy="649287"/>
          </a:xfrm>
          <a:prstGeom prst="straightConnector1">
            <a:avLst/>
          </a:prstGeom>
          <a:noFill/>
          <a:ln w="28575" algn="ctr">
            <a:solidFill>
              <a:schemeClr val="tx1"/>
            </a:solidFill>
            <a:round/>
            <a:headEnd/>
            <a:tailEnd type="arrow" w="med" len="med"/>
          </a:ln>
        </p:spPr>
      </p:cxnSp>
      <p:cxnSp>
        <p:nvCxnSpPr>
          <p:cNvPr id="42" name="Straight Arrow Connector 41"/>
          <p:cNvCxnSpPr>
            <a:cxnSpLocks noChangeShapeType="1"/>
            <a:stCxn id="17" idx="6"/>
            <a:endCxn id="9" idx="2"/>
          </p:cNvCxnSpPr>
          <p:nvPr/>
        </p:nvCxnSpPr>
        <p:spPr bwMode="auto">
          <a:xfrm flipV="1">
            <a:off x="1131888" y="4310063"/>
            <a:ext cx="3679825" cy="239712"/>
          </a:xfrm>
          <a:prstGeom prst="straightConnector1">
            <a:avLst/>
          </a:prstGeom>
          <a:noFill/>
          <a:ln w="28575" algn="ctr">
            <a:solidFill>
              <a:schemeClr val="tx1"/>
            </a:solidFill>
            <a:round/>
            <a:headEnd/>
            <a:tailEnd type="arrow" w="med" len="med"/>
          </a:ln>
        </p:spPr>
      </p:cxnSp>
      <p:cxnSp>
        <p:nvCxnSpPr>
          <p:cNvPr id="44" name="Straight Arrow Connector 43"/>
          <p:cNvCxnSpPr>
            <a:cxnSpLocks noChangeShapeType="1"/>
            <a:stCxn id="10" idx="2"/>
            <a:endCxn id="9" idx="7"/>
          </p:cNvCxnSpPr>
          <p:nvPr/>
        </p:nvCxnSpPr>
        <p:spPr bwMode="auto">
          <a:xfrm rot="10800000" flipV="1">
            <a:off x="4960938" y="3581400"/>
            <a:ext cx="2571750" cy="668338"/>
          </a:xfrm>
          <a:prstGeom prst="straightConnector1">
            <a:avLst/>
          </a:prstGeom>
          <a:noFill/>
          <a:ln w="28575" algn="ctr">
            <a:solidFill>
              <a:schemeClr val="tx1"/>
            </a:solidFill>
            <a:round/>
            <a:headEnd type="arrow" w="med" len="med"/>
            <a:tailEnd/>
          </a:ln>
        </p:spPr>
      </p:cxnSp>
      <p:grpSp>
        <p:nvGrpSpPr>
          <p:cNvPr id="3" name="Group 48"/>
          <p:cNvGrpSpPr>
            <a:grpSpLocks/>
          </p:cNvGrpSpPr>
          <p:nvPr/>
        </p:nvGrpSpPr>
        <p:grpSpPr bwMode="auto">
          <a:xfrm>
            <a:off x="282575" y="5257800"/>
            <a:ext cx="7805738" cy="1055688"/>
            <a:chOff x="283029" y="5257044"/>
            <a:chExt cx="7805057" cy="1056670"/>
          </a:xfrm>
        </p:grpSpPr>
        <p:sp>
          <p:nvSpPr>
            <p:cNvPr id="42015" name="Rectangle 47"/>
            <p:cNvSpPr>
              <a:spLocks noChangeArrowheads="1"/>
            </p:cNvSpPr>
            <p:nvPr/>
          </p:nvSpPr>
          <p:spPr bwMode="auto">
            <a:xfrm>
              <a:off x="283029" y="5290457"/>
              <a:ext cx="7805057" cy="1023257"/>
            </a:xfrm>
            <a:prstGeom prst="rect">
              <a:avLst/>
            </a:prstGeom>
            <a:solidFill>
              <a:srgbClr val="FFFF99"/>
            </a:solidFill>
            <a:ln w="9525" algn="ctr">
              <a:solidFill>
                <a:schemeClr val="tx1"/>
              </a:solidFill>
              <a:round/>
              <a:headEnd/>
              <a:tailEnd/>
            </a:ln>
          </p:spPr>
          <p:txBody>
            <a:bodyPr wrap="none" anchor="ctr"/>
            <a:lstStyle/>
            <a:p>
              <a:pPr marL="381000" indent="-381000"/>
              <a:endParaRPr lang="en-US"/>
            </a:p>
          </p:txBody>
        </p:sp>
        <p:sp>
          <p:nvSpPr>
            <p:cNvPr id="42016" name="TextBox 44"/>
            <p:cNvSpPr txBox="1">
              <a:spLocks noChangeArrowheads="1"/>
            </p:cNvSpPr>
            <p:nvPr/>
          </p:nvSpPr>
          <p:spPr bwMode="auto">
            <a:xfrm>
              <a:off x="402771" y="5257044"/>
              <a:ext cx="7562327" cy="924189"/>
            </a:xfrm>
            <a:prstGeom prst="rect">
              <a:avLst/>
            </a:prstGeom>
            <a:noFill/>
            <a:ln w="9525">
              <a:noFill/>
              <a:miter lim="800000"/>
              <a:headEnd/>
              <a:tailEnd/>
            </a:ln>
          </p:spPr>
          <p:txBody>
            <a:bodyPr>
              <a:spAutoFit/>
            </a:bodyPr>
            <a:lstStyle/>
            <a:p>
              <a:pPr algn="l">
                <a:buFontTx/>
                <a:buNone/>
              </a:pPr>
              <a:r>
                <a:rPr lang="en-US" sz="1800" dirty="0"/>
                <a:t>The resulting structure has some </a:t>
              </a:r>
              <a:r>
                <a:rPr lang="en-US" sz="1800" dirty="0">
                  <a:solidFill>
                    <a:srgbClr val="FF0000"/>
                  </a:solidFill>
                </a:rPr>
                <a:t>nice properties</a:t>
              </a:r>
            </a:p>
            <a:p>
              <a:pPr algn="l">
                <a:buFontTx/>
                <a:buNone/>
              </a:pPr>
              <a:r>
                <a:rPr lang="en-US" sz="1800" dirty="0">
                  <a:sym typeface="Wingdings" pitchFamily="2" charset="2"/>
                </a:rPr>
                <a:t> If each </a:t>
              </a:r>
              <a:r>
                <a:rPr lang="en-US" sz="1800" dirty="0" smtClean="0">
                  <a:sym typeface="Wingdings" pitchFamily="2" charset="2"/>
                </a:rPr>
                <a:t>link </a:t>
              </a:r>
              <a:r>
                <a:rPr lang="en-US" sz="1800" dirty="0">
                  <a:sym typeface="Wingdings" pitchFamily="2" charset="2"/>
                </a:rPr>
                <a:t>of T(X) can be scheduled at least once in L(X) time-slots </a:t>
              </a:r>
            </a:p>
            <a:p>
              <a:pPr algn="l">
                <a:buFontTx/>
                <a:buNone/>
              </a:pPr>
              <a:r>
                <a:rPr lang="en-US" sz="1800" dirty="0">
                  <a:sym typeface="Wingdings" pitchFamily="2" charset="2"/>
                </a:rPr>
                <a:t> Then, a rate of 1/L(X) can be achieved </a:t>
              </a:r>
              <a:endParaRPr lang="en-US" sz="1800" dirty="0"/>
            </a:p>
          </p:txBody>
        </p:sp>
      </p:grpSp>
      <p:sp>
        <p:nvSpPr>
          <p:cNvPr id="47" name="Rounded Rectangle 46"/>
          <p:cNvSpPr>
            <a:spLocks noChangeArrowheads="1"/>
          </p:cNvSpPr>
          <p:nvPr/>
        </p:nvSpPr>
        <p:spPr bwMode="auto">
          <a:xfrm rot="3052371">
            <a:off x="6824663" y="2503488"/>
            <a:ext cx="2776537" cy="674687"/>
          </a:xfrm>
          <a:prstGeom prst="roundRect">
            <a:avLst>
              <a:gd name="adj" fmla="val 16667"/>
            </a:avLst>
          </a:prstGeom>
          <a:solidFill>
            <a:srgbClr val="99FF33"/>
          </a:solidFill>
          <a:ln w="9525" algn="ctr">
            <a:solidFill>
              <a:schemeClr val="tx1"/>
            </a:solidFill>
            <a:round/>
            <a:headEnd/>
            <a:tailEnd/>
          </a:ln>
        </p:spPr>
        <p:txBody>
          <a:bodyPr wrap="none"/>
          <a:lstStyle/>
          <a:p>
            <a:pPr marL="381000" indent="-381000" algn="l">
              <a:buFontTx/>
              <a:buNone/>
            </a:pPr>
            <a:r>
              <a:rPr lang="en-US" sz="1600"/>
              <a:t>Can be adjusted if </a:t>
            </a:r>
          </a:p>
          <a:p>
            <a:pPr marL="381000" indent="-381000" algn="l">
              <a:buFontTx/>
              <a:buNone/>
            </a:pPr>
            <a:r>
              <a:rPr lang="en-US" sz="1600"/>
              <a:t>transmission power limited </a:t>
            </a:r>
          </a:p>
        </p:txBody>
      </p:sp>
      <p:grpSp>
        <p:nvGrpSpPr>
          <p:cNvPr id="4" name="Group 55"/>
          <p:cNvGrpSpPr>
            <a:grpSpLocks/>
          </p:cNvGrpSpPr>
          <p:nvPr/>
        </p:nvGrpSpPr>
        <p:grpSpPr bwMode="auto">
          <a:xfrm>
            <a:off x="6443663" y="4419600"/>
            <a:ext cx="2700337" cy="1165225"/>
            <a:chOff x="6444344" y="4419599"/>
            <a:chExt cx="2699656" cy="1164773"/>
          </a:xfrm>
        </p:grpSpPr>
        <p:sp>
          <p:nvSpPr>
            <p:cNvPr id="42013" name="Rounded Rectangle 49"/>
            <p:cNvSpPr>
              <a:spLocks noChangeArrowheads="1"/>
            </p:cNvSpPr>
            <p:nvPr/>
          </p:nvSpPr>
          <p:spPr bwMode="auto">
            <a:xfrm>
              <a:off x="6444344" y="4419599"/>
              <a:ext cx="2699656" cy="751116"/>
            </a:xfrm>
            <a:prstGeom prst="roundRect">
              <a:avLst>
                <a:gd name="adj" fmla="val 16667"/>
              </a:avLst>
            </a:prstGeom>
            <a:solidFill>
              <a:srgbClr val="FFC000"/>
            </a:solidFill>
            <a:ln w="9525" algn="ctr">
              <a:solidFill>
                <a:schemeClr val="tx1"/>
              </a:solidFill>
              <a:round/>
              <a:headEnd/>
              <a:tailEnd/>
            </a:ln>
          </p:spPr>
          <p:txBody>
            <a:bodyPr wrap="none"/>
            <a:lstStyle/>
            <a:p>
              <a:pPr marL="381000" indent="-381000" algn="l">
                <a:buFontTx/>
                <a:buNone/>
              </a:pPr>
              <a:r>
                <a:rPr lang="en-US" sz="1800"/>
                <a:t>Phase Scheduler: </a:t>
              </a:r>
            </a:p>
            <a:p>
              <a:pPr marL="381000" indent="-381000" algn="l">
                <a:buFontTx/>
                <a:buNone/>
              </a:pPr>
              <a:r>
                <a:rPr lang="en-US" sz="1800"/>
                <a:t>How to schedule T(X)?</a:t>
              </a:r>
            </a:p>
          </p:txBody>
        </p:sp>
        <p:cxnSp>
          <p:nvCxnSpPr>
            <p:cNvPr id="42014" name="Straight Arrow Connector 51"/>
            <p:cNvCxnSpPr>
              <a:cxnSpLocks noChangeShapeType="1"/>
              <a:stCxn id="42013" idx="2"/>
            </p:cNvCxnSpPr>
            <p:nvPr/>
          </p:nvCxnSpPr>
          <p:spPr bwMode="auto">
            <a:xfrm rot="5400000">
              <a:off x="7287987" y="5078186"/>
              <a:ext cx="413656" cy="598715"/>
            </a:xfrm>
            <a:prstGeom prst="straightConnector1">
              <a:avLst/>
            </a:prstGeom>
            <a:noFill/>
            <a:ln w="38100" algn="ctr">
              <a:solidFill>
                <a:schemeClr val="tx1"/>
              </a:solidFill>
              <a:round/>
              <a:headEnd/>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par>
                          <p:cTn id="35" fill="hold">
                            <p:stCondLst>
                              <p:cond delay="0"/>
                            </p:stCondLst>
                            <p:childTnLst>
                              <p:par>
                                <p:cTn id="36" presetID="1" presetClass="emph" presetSubtype="2" fill="hold" nodeType="afterEffect">
                                  <p:stCondLst>
                                    <p:cond delay="0"/>
                                  </p:stCondLst>
                                  <p:childTnLst>
                                    <p:animClr clrSpc="rgb" dir="cw">
                                      <p:cBhvr>
                                        <p:cTn id="37" dur="1000" fill="hold"/>
                                        <p:tgtEl>
                                          <p:spTgt spid="5"/>
                                        </p:tgtEl>
                                        <p:attrNameLst>
                                          <p:attrName>fillcolor</p:attrName>
                                        </p:attrNameLst>
                                      </p:cBhvr>
                                      <p:to>
                                        <a:schemeClr val="tx1"/>
                                      </p:to>
                                    </p:animClr>
                                    <p:set>
                                      <p:cBhvr>
                                        <p:cTn id="38" dur="1000" fill="hold"/>
                                        <p:tgtEl>
                                          <p:spTgt spid="5"/>
                                        </p:tgtEl>
                                        <p:attrNameLst>
                                          <p:attrName>fill.type</p:attrName>
                                        </p:attrNameLst>
                                      </p:cBhvr>
                                      <p:to>
                                        <p:strVal val="solid"/>
                                      </p:to>
                                    </p:set>
                                    <p:set>
                                      <p:cBhvr>
                                        <p:cTn id="39" dur="1000" fill="hold"/>
                                        <p:tgtEl>
                                          <p:spTgt spid="5"/>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1000" fill="hold"/>
                                        <p:tgtEl>
                                          <p:spTgt spid="6"/>
                                        </p:tgtEl>
                                        <p:attrNameLst>
                                          <p:attrName>fillcolor</p:attrName>
                                        </p:attrNameLst>
                                      </p:cBhvr>
                                      <p:to>
                                        <a:schemeClr val="tx1"/>
                                      </p:to>
                                    </p:animClr>
                                    <p:set>
                                      <p:cBhvr>
                                        <p:cTn id="42" dur="1000" fill="hold"/>
                                        <p:tgtEl>
                                          <p:spTgt spid="6"/>
                                        </p:tgtEl>
                                        <p:attrNameLst>
                                          <p:attrName>fill.type</p:attrName>
                                        </p:attrNameLst>
                                      </p:cBhvr>
                                      <p:to>
                                        <p:strVal val="solid"/>
                                      </p:to>
                                    </p:set>
                                    <p:set>
                                      <p:cBhvr>
                                        <p:cTn id="43" dur="1000" fill="hold"/>
                                        <p:tgtEl>
                                          <p:spTgt spid="6"/>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1000" fill="hold"/>
                                        <p:tgtEl>
                                          <p:spTgt spid="7"/>
                                        </p:tgtEl>
                                        <p:attrNameLst>
                                          <p:attrName>fillcolor</p:attrName>
                                        </p:attrNameLst>
                                      </p:cBhvr>
                                      <p:to>
                                        <a:schemeClr val="tx1"/>
                                      </p:to>
                                    </p:animClr>
                                    <p:set>
                                      <p:cBhvr>
                                        <p:cTn id="46" dur="1000" fill="hold"/>
                                        <p:tgtEl>
                                          <p:spTgt spid="7"/>
                                        </p:tgtEl>
                                        <p:attrNameLst>
                                          <p:attrName>fill.type</p:attrName>
                                        </p:attrNameLst>
                                      </p:cBhvr>
                                      <p:to>
                                        <p:strVal val="solid"/>
                                      </p:to>
                                    </p:set>
                                    <p:set>
                                      <p:cBhvr>
                                        <p:cTn id="47" dur="1000" fill="hold"/>
                                        <p:tgtEl>
                                          <p:spTgt spid="7"/>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1000" fill="hold"/>
                                        <p:tgtEl>
                                          <p:spTgt spid="8"/>
                                        </p:tgtEl>
                                        <p:attrNameLst>
                                          <p:attrName>fillcolor</p:attrName>
                                        </p:attrNameLst>
                                      </p:cBhvr>
                                      <p:to>
                                        <a:schemeClr val="tx1"/>
                                      </p:to>
                                    </p:animClr>
                                    <p:set>
                                      <p:cBhvr>
                                        <p:cTn id="50" dur="1000" fill="hold"/>
                                        <p:tgtEl>
                                          <p:spTgt spid="8"/>
                                        </p:tgtEl>
                                        <p:attrNameLst>
                                          <p:attrName>fill.type</p:attrName>
                                        </p:attrNameLst>
                                      </p:cBhvr>
                                      <p:to>
                                        <p:strVal val="solid"/>
                                      </p:to>
                                    </p:set>
                                    <p:set>
                                      <p:cBhvr>
                                        <p:cTn id="51" dur="1000" fill="hold"/>
                                        <p:tgtEl>
                                          <p:spTgt spid="8"/>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1000" fill="hold"/>
                                        <p:tgtEl>
                                          <p:spTgt spid="11"/>
                                        </p:tgtEl>
                                        <p:attrNameLst>
                                          <p:attrName>fillcolor</p:attrName>
                                        </p:attrNameLst>
                                      </p:cBhvr>
                                      <p:to>
                                        <a:schemeClr val="tx1"/>
                                      </p:to>
                                    </p:animClr>
                                    <p:set>
                                      <p:cBhvr>
                                        <p:cTn id="54" dur="1000" fill="hold"/>
                                        <p:tgtEl>
                                          <p:spTgt spid="11"/>
                                        </p:tgtEl>
                                        <p:attrNameLst>
                                          <p:attrName>fill.type</p:attrName>
                                        </p:attrNameLst>
                                      </p:cBhvr>
                                      <p:to>
                                        <p:strVal val="solid"/>
                                      </p:to>
                                    </p:set>
                                    <p:set>
                                      <p:cBhvr>
                                        <p:cTn id="55" dur="1000" fill="hold"/>
                                        <p:tgtEl>
                                          <p:spTgt spid="11"/>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 presetClass="emph" presetSubtype="2" fill="hold" nodeType="clickEffect">
                                  <p:stCondLst>
                                    <p:cond delay="0"/>
                                  </p:stCondLst>
                                  <p:childTnLst>
                                    <p:animClr clrSpc="rgb" dir="cw">
                                      <p:cBhvr>
                                        <p:cTn id="59" dur="1000" fill="hold"/>
                                        <p:tgtEl>
                                          <p:spTgt spid="17"/>
                                        </p:tgtEl>
                                        <p:attrNameLst>
                                          <p:attrName>fillcolor</p:attrName>
                                        </p:attrNameLst>
                                      </p:cBhvr>
                                      <p:to>
                                        <a:schemeClr val="tx1"/>
                                      </p:to>
                                    </p:animClr>
                                    <p:set>
                                      <p:cBhvr>
                                        <p:cTn id="60" dur="1000" fill="hold"/>
                                        <p:tgtEl>
                                          <p:spTgt spid="17"/>
                                        </p:tgtEl>
                                        <p:attrNameLst>
                                          <p:attrName>fill.type</p:attrName>
                                        </p:attrNameLst>
                                      </p:cBhvr>
                                      <p:to>
                                        <p:strVal val="solid"/>
                                      </p:to>
                                    </p:set>
                                    <p:set>
                                      <p:cBhvr>
                                        <p:cTn id="61" dur="1000" fill="hold"/>
                                        <p:tgtEl>
                                          <p:spTgt spid="17"/>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1000" fill="hold"/>
                                        <p:tgtEl>
                                          <p:spTgt spid="9"/>
                                        </p:tgtEl>
                                        <p:attrNameLst>
                                          <p:attrName>fillcolor</p:attrName>
                                        </p:attrNameLst>
                                      </p:cBhvr>
                                      <p:to>
                                        <a:schemeClr val="tx1"/>
                                      </p:to>
                                    </p:animClr>
                                    <p:set>
                                      <p:cBhvr>
                                        <p:cTn id="64" dur="1000" fill="hold"/>
                                        <p:tgtEl>
                                          <p:spTgt spid="9"/>
                                        </p:tgtEl>
                                        <p:attrNameLst>
                                          <p:attrName>fill.type</p:attrName>
                                        </p:attrNameLst>
                                      </p:cBhvr>
                                      <p:to>
                                        <p:strVal val="solid"/>
                                      </p:to>
                                    </p:set>
                                    <p:set>
                                      <p:cBhvr>
                                        <p:cTn id="65" dur="1000" fill="hold"/>
                                        <p:tgtEl>
                                          <p:spTgt spid="9"/>
                                        </p:tgtEl>
                                        <p:attrNameLst>
                                          <p:attrName>fill.on</p:attrName>
                                        </p:attrNameLst>
                                      </p:cBhvr>
                                      <p:to>
                                        <p:strVal val="true"/>
                                      </p:to>
                                    </p:set>
                                  </p:childTnLst>
                                </p:cTn>
                              </p:par>
                              <p:par>
                                <p:cTn id="66" presetID="1" presetClass="entr" presetSubtype="0"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childTnLst>
                                </p:cTn>
                              </p:par>
                            </p:childTnLst>
                          </p:cTn>
                        </p:par>
                        <p:par>
                          <p:cTn id="74" fill="hold">
                            <p:stCondLst>
                              <p:cond delay="0"/>
                            </p:stCondLst>
                            <p:childTnLst>
                              <p:par>
                                <p:cTn id="75" presetID="2" presetClass="entr" presetSubtype="2" fill="hold" nodeType="afterEffect">
                                  <p:stCondLst>
                                    <p:cond delay="50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1+#ppt_w/2"/>
                                          </p:val>
                                        </p:tav>
                                        <p:tav tm="100000">
                                          <p:val>
                                            <p:strVal val="#ppt_x"/>
                                          </p:val>
                                        </p:tav>
                                      </p:tavLst>
                                    </p:anim>
                                    <p:anim calcmode="lin" valueType="num">
                                      <p:cBhvr additive="base">
                                        <p:cTn id="7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7"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a:spLocks noChangeArrowheads="1"/>
          </p:cNvSpPr>
          <p:nvPr/>
        </p:nvSpPr>
        <p:spPr bwMode="auto">
          <a:xfrm>
            <a:off x="1795463" y="2709863"/>
            <a:ext cx="1568450" cy="1568450"/>
          </a:xfrm>
          <a:prstGeom prst="ellipse">
            <a:avLst/>
          </a:prstGeom>
          <a:solidFill>
            <a:srgbClr val="FFCC99"/>
          </a:solidFill>
          <a:ln w="9525" algn="ctr">
            <a:solidFill>
              <a:schemeClr val="tx1"/>
            </a:solidFill>
            <a:round/>
            <a:headEnd/>
            <a:tailEnd/>
          </a:ln>
        </p:spPr>
        <p:txBody>
          <a:bodyPr wrap="none" anchor="ctr"/>
          <a:lstStyle/>
          <a:p>
            <a:pPr marL="381000" indent="-381000"/>
            <a:endParaRPr lang="en-US"/>
          </a:p>
        </p:txBody>
      </p:sp>
      <p:sp>
        <p:nvSpPr>
          <p:cNvPr id="43013" name="Rectangle 2"/>
          <p:cNvSpPr>
            <a:spLocks noGrp="1" noChangeArrowheads="1"/>
          </p:cNvSpPr>
          <p:nvPr>
            <p:ph type="title"/>
          </p:nvPr>
        </p:nvSpPr>
        <p:spPr/>
        <p:txBody>
          <a:bodyPr/>
          <a:lstStyle/>
          <a:p>
            <a:pPr eaLnBrk="1" hangingPunct="1"/>
            <a:r>
              <a:rPr lang="en-US" smtClean="0"/>
              <a:t>Scheduling Algorithm – Phase Scheduler</a:t>
            </a:r>
          </a:p>
        </p:txBody>
      </p:sp>
      <p:sp>
        <p:nvSpPr>
          <p:cNvPr id="43011" name="Rectangle 3"/>
          <p:cNvSpPr>
            <a:spLocks noGrp="1" noChangeArrowheads="1"/>
          </p:cNvSpPr>
          <p:nvPr>
            <p:ph idx="1"/>
          </p:nvPr>
        </p:nvSpPr>
        <p:spPr>
          <a:xfrm>
            <a:off x="468313" y="1009133"/>
            <a:ext cx="8207375" cy="5337175"/>
          </a:xfrm>
        </p:spPr>
        <p:txBody>
          <a:bodyPr/>
          <a:lstStyle/>
          <a:p>
            <a:pPr marL="381000" indent="-381000" eaLnBrk="1" hangingPunct="1"/>
            <a:r>
              <a:rPr lang="en-US" smtClean="0"/>
              <a:t>How to schedule T(X) efficiently</a:t>
            </a:r>
            <a:endParaRPr lang="en-US" smtClean="0">
              <a:sym typeface="Wingdings" pitchFamily="2" charset="2"/>
            </a:endParaRPr>
          </a:p>
          <a:p>
            <a:pPr marL="381000" indent="-381000" eaLnBrk="1" hangingPunct="1"/>
            <a:r>
              <a:rPr lang="en-US" smtClean="0">
                <a:sym typeface="Wingdings" pitchFamily="2" charset="2"/>
              </a:rPr>
              <a:t>We need to </a:t>
            </a:r>
            <a:r>
              <a:rPr lang="en-US" smtClean="0">
                <a:solidFill>
                  <a:srgbClr val="FF0000"/>
                </a:solidFill>
                <a:sym typeface="Wingdings" pitchFamily="2" charset="2"/>
              </a:rPr>
              <a:t>schedule links of different magnitude simultaneously</a:t>
            </a:r>
            <a:r>
              <a:rPr lang="en-US" smtClean="0">
                <a:sym typeface="Wingdings" pitchFamily="2" charset="2"/>
              </a:rPr>
              <a:t>!</a:t>
            </a:r>
          </a:p>
          <a:p>
            <a:pPr marL="381000" indent="-381000" eaLnBrk="1" hangingPunct="1"/>
            <a:r>
              <a:rPr lang="en-US" smtClean="0">
                <a:sym typeface="Wingdings" pitchFamily="2" charset="2"/>
              </a:rPr>
              <a:t>Only possibility: </a:t>
            </a:r>
          </a:p>
          <a:p>
            <a:pPr marL="381000" indent="-381000" eaLnBrk="1" hangingPunct="1">
              <a:buFontTx/>
              <a:buNone/>
            </a:pPr>
            <a:r>
              <a:rPr lang="en-US" smtClean="0">
                <a:sym typeface="Wingdings" pitchFamily="2" charset="2"/>
              </a:rPr>
              <a:t>	senders of small links must </a:t>
            </a:r>
            <a:r>
              <a:rPr lang="en-US" smtClean="0">
                <a:solidFill>
                  <a:srgbClr val="FF0000"/>
                </a:solidFill>
                <a:sym typeface="Wingdings" pitchFamily="2" charset="2"/>
              </a:rPr>
              <a:t>overpower their receiver</a:t>
            </a:r>
            <a:r>
              <a:rPr lang="en-US" smtClean="0">
                <a:sym typeface="Wingdings" pitchFamily="2" charset="2"/>
              </a:rPr>
              <a:t>!</a:t>
            </a:r>
          </a:p>
          <a:p>
            <a:pPr marL="381000" indent="-381000" eaLnBrk="1" hangingPunct="1"/>
            <a:endParaRPr lang="en-US" smtClean="0">
              <a:sym typeface="Wingdings" pitchFamily="2" charset="2"/>
            </a:endParaRPr>
          </a:p>
          <a:p>
            <a:pPr marL="381000" indent="-381000" eaLnBrk="1" hangingPunct="1"/>
            <a:endParaRPr lang="en-US" smtClean="0">
              <a:sym typeface="Wingdings" pitchFamily="2" charset="2"/>
            </a:endParaRPr>
          </a:p>
          <a:p>
            <a:pPr marL="381000" indent="-381000" eaLnBrk="1" hangingPunct="1"/>
            <a:endParaRPr lang="en-US" smtClean="0"/>
          </a:p>
          <a:p>
            <a:pPr marL="990600" lvl="1" indent="-533400" eaLnBrk="1" hangingPunct="1"/>
            <a:endParaRPr lang="en-US" sz="1800" smtClean="0"/>
          </a:p>
          <a:p>
            <a:pPr marL="381000" indent="-381000" eaLnBrk="1" hangingPunct="1">
              <a:buFontTx/>
              <a:buNone/>
            </a:pPr>
            <a:endParaRPr lang="en-US" smtClean="0">
              <a:sym typeface="Wingdings" pitchFamily="2" charset="2"/>
            </a:endParaRPr>
          </a:p>
          <a:p>
            <a:pPr marL="381000" indent="-381000" eaLnBrk="1" hangingPunct="1">
              <a:buFontTx/>
              <a:buNone/>
            </a:pPr>
            <a:endParaRPr lang="en-US" smtClean="0">
              <a:sym typeface="Wingdings" pitchFamily="2" charset="2"/>
            </a:endParaRPr>
          </a:p>
          <a:p>
            <a:pPr marL="381000" indent="-381000" eaLnBrk="1" hangingPunct="1">
              <a:buFontTx/>
              <a:buNone/>
            </a:pPr>
            <a:endParaRPr lang="en-US" smtClean="0"/>
          </a:p>
        </p:txBody>
      </p:sp>
      <p:sp>
        <p:nvSpPr>
          <p:cNvPr id="43014" name="Oval 4"/>
          <p:cNvSpPr>
            <a:spLocks noChangeArrowheads="1"/>
          </p:cNvSpPr>
          <p:nvPr/>
        </p:nvSpPr>
        <p:spPr bwMode="auto">
          <a:xfrm>
            <a:off x="1709738" y="3395663"/>
            <a:ext cx="195262" cy="196850"/>
          </a:xfrm>
          <a:prstGeom prst="ellipse">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43015" name="Oval 5"/>
          <p:cNvSpPr>
            <a:spLocks noChangeArrowheads="1"/>
          </p:cNvSpPr>
          <p:nvPr/>
        </p:nvSpPr>
        <p:spPr bwMode="auto">
          <a:xfrm>
            <a:off x="2471738" y="3395663"/>
            <a:ext cx="195262" cy="196850"/>
          </a:xfrm>
          <a:prstGeom prst="ellipse">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43016" name="Oval 6"/>
          <p:cNvSpPr>
            <a:spLocks noChangeArrowheads="1"/>
          </p:cNvSpPr>
          <p:nvPr/>
        </p:nvSpPr>
        <p:spPr bwMode="auto">
          <a:xfrm>
            <a:off x="4300538" y="3395663"/>
            <a:ext cx="195262" cy="196850"/>
          </a:xfrm>
          <a:prstGeom prst="ellipse">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43017" name="Oval 7"/>
          <p:cNvSpPr>
            <a:spLocks noChangeArrowheads="1"/>
          </p:cNvSpPr>
          <p:nvPr/>
        </p:nvSpPr>
        <p:spPr bwMode="auto">
          <a:xfrm>
            <a:off x="7261225" y="3395663"/>
            <a:ext cx="195263" cy="196850"/>
          </a:xfrm>
          <a:prstGeom prst="ellipse">
            <a:avLst/>
          </a:prstGeom>
          <a:solidFill>
            <a:srgbClr val="FF0000"/>
          </a:solidFill>
          <a:ln w="9525" algn="ctr">
            <a:solidFill>
              <a:schemeClr val="tx1"/>
            </a:solidFill>
            <a:round/>
            <a:headEnd/>
            <a:tailEnd/>
          </a:ln>
        </p:spPr>
        <p:txBody>
          <a:bodyPr wrap="none" anchor="ctr"/>
          <a:lstStyle/>
          <a:p>
            <a:pPr marL="381000" indent="-381000"/>
            <a:endParaRPr lang="en-US"/>
          </a:p>
        </p:txBody>
      </p:sp>
      <p:cxnSp>
        <p:nvCxnSpPr>
          <p:cNvPr id="43018" name="Straight Arrow Connector 11"/>
          <p:cNvCxnSpPr>
            <a:cxnSpLocks noChangeShapeType="1"/>
            <a:stCxn id="43015" idx="2"/>
            <a:endCxn id="43014" idx="6"/>
          </p:cNvCxnSpPr>
          <p:nvPr/>
        </p:nvCxnSpPr>
        <p:spPr bwMode="auto">
          <a:xfrm rot="10800000">
            <a:off x="1905000" y="3494088"/>
            <a:ext cx="566738" cy="1587"/>
          </a:xfrm>
          <a:prstGeom prst="straightConnector1">
            <a:avLst/>
          </a:prstGeom>
          <a:noFill/>
          <a:ln w="28575" algn="ctr">
            <a:solidFill>
              <a:schemeClr val="tx1"/>
            </a:solidFill>
            <a:round/>
            <a:headEnd/>
            <a:tailEnd type="arrow" w="med" len="med"/>
          </a:ln>
        </p:spPr>
      </p:cxnSp>
      <p:cxnSp>
        <p:nvCxnSpPr>
          <p:cNvPr id="43019" name="Straight Arrow Connector 13"/>
          <p:cNvCxnSpPr>
            <a:cxnSpLocks noChangeShapeType="1"/>
            <a:stCxn id="43017" idx="2"/>
            <a:endCxn id="43016" idx="6"/>
          </p:cNvCxnSpPr>
          <p:nvPr/>
        </p:nvCxnSpPr>
        <p:spPr bwMode="auto">
          <a:xfrm rot="10800000">
            <a:off x="4495800" y="3494088"/>
            <a:ext cx="2765425" cy="0"/>
          </a:xfrm>
          <a:prstGeom prst="straightConnector1">
            <a:avLst/>
          </a:prstGeom>
          <a:noFill/>
          <a:ln w="28575" algn="ctr">
            <a:solidFill>
              <a:schemeClr val="tx1"/>
            </a:solidFill>
            <a:round/>
            <a:headEnd/>
            <a:tailEnd type="arrow" w="med" len="med"/>
          </a:ln>
        </p:spPr>
      </p:cxnSp>
      <p:sp>
        <p:nvSpPr>
          <p:cNvPr id="15" name="TextBox 14"/>
          <p:cNvSpPr txBox="1">
            <a:spLocks noChangeArrowheads="1"/>
          </p:cNvSpPr>
          <p:nvPr/>
        </p:nvSpPr>
        <p:spPr bwMode="auto">
          <a:xfrm>
            <a:off x="2679700" y="5529263"/>
            <a:ext cx="6463629" cy="707886"/>
          </a:xfrm>
          <a:prstGeom prst="rect">
            <a:avLst/>
          </a:prstGeom>
          <a:noFill/>
          <a:ln w="9525">
            <a:noFill/>
            <a:miter lim="800000"/>
            <a:headEnd/>
            <a:tailEnd/>
          </a:ln>
        </p:spPr>
        <p:txBody>
          <a:bodyPr wrap="none">
            <a:spAutoFit/>
          </a:bodyPr>
          <a:lstStyle/>
          <a:p>
            <a:pPr algn="l">
              <a:buFontTx/>
              <a:buNone/>
            </a:pPr>
            <a:r>
              <a:rPr lang="en-US" sz="2000"/>
              <a:t>If senders of small links overpower their receiver… </a:t>
            </a:r>
          </a:p>
          <a:p>
            <a:pPr algn="l">
              <a:buFontTx/>
              <a:buNone/>
            </a:pPr>
            <a:r>
              <a:rPr lang="en-US" sz="2000"/>
              <a:t>… their “safety radius” increases (spatial reuse smaller)</a:t>
            </a:r>
          </a:p>
        </p:txBody>
      </p:sp>
      <p:sp>
        <p:nvSpPr>
          <p:cNvPr id="17" name="TextBox 16"/>
          <p:cNvSpPr txBox="1">
            <a:spLocks noChangeArrowheads="1"/>
          </p:cNvSpPr>
          <p:nvPr/>
        </p:nvSpPr>
        <p:spPr bwMode="auto">
          <a:xfrm>
            <a:off x="2770188" y="4386263"/>
            <a:ext cx="4788490" cy="1015663"/>
          </a:xfrm>
          <a:prstGeom prst="rect">
            <a:avLst/>
          </a:prstGeom>
          <a:noFill/>
          <a:ln w="9525">
            <a:noFill/>
            <a:miter lim="800000"/>
            <a:headEnd/>
            <a:tailEnd/>
          </a:ln>
        </p:spPr>
        <p:txBody>
          <a:bodyPr wrap="none">
            <a:spAutoFit/>
          </a:bodyPr>
          <a:lstStyle/>
          <a:p>
            <a:pPr algn="l">
              <a:buFontTx/>
              <a:buNone/>
            </a:pPr>
            <a:r>
              <a:rPr lang="en-US" sz="2000" dirty="0"/>
              <a:t>If we want to schedule both links…</a:t>
            </a:r>
          </a:p>
          <a:p>
            <a:pPr algn="l">
              <a:buFontTx/>
              <a:buNone/>
            </a:pPr>
            <a:r>
              <a:rPr lang="en-US" sz="2000" dirty="0"/>
              <a:t>… R(x) must be </a:t>
            </a:r>
            <a:r>
              <a:rPr lang="en-US" sz="2000" dirty="0">
                <a:solidFill>
                  <a:srgbClr val="FF0000"/>
                </a:solidFill>
              </a:rPr>
              <a:t>overpowered</a:t>
            </a:r>
          </a:p>
          <a:p>
            <a:pPr algn="l">
              <a:buFontTx/>
              <a:buNone/>
            </a:pPr>
            <a:r>
              <a:rPr lang="en-US" sz="2000" dirty="0">
                <a:sym typeface="Wingdings" pitchFamily="2" charset="2"/>
              </a:rPr>
              <a:t> Must transmit at power more than ~d</a:t>
            </a:r>
            <a:r>
              <a:rPr lang="en-US" sz="2000" baseline="30000" dirty="0">
                <a:sym typeface="Symbol" pitchFamily="18" charset="2"/>
              </a:rPr>
              <a:t></a:t>
            </a:r>
            <a:endParaRPr lang="en-US" sz="2000" baseline="30000" dirty="0"/>
          </a:p>
        </p:txBody>
      </p:sp>
      <p:cxnSp>
        <p:nvCxnSpPr>
          <p:cNvPr id="19" name="Straight Arrow Connector 18"/>
          <p:cNvCxnSpPr>
            <a:cxnSpLocks noChangeShapeType="1"/>
          </p:cNvCxnSpPr>
          <p:nvPr/>
        </p:nvCxnSpPr>
        <p:spPr bwMode="auto">
          <a:xfrm rot="5400000" flipH="1" flipV="1">
            <a:off x="5097463" y="3786188"/>
            <a:ext cx="815975" cy="428625"/>
          </a:xfrm>
          <a:prstGeom prst="straightConnector1">
            <a:avLst/>
          </a:prstGeom>
          <a:noFill/>
          <a:ln w="9525" algn="ctr">
            <a:solidFill>
              <a:schemeClr val="tx1"/>
            </a:solidFill>
            <a:round/>
            <a:headEnd/>
            <a:tailEnd type="arrow" w="med" len="med"/>
          </a:ln>
        </p:spPr>
      </p:cxnSp>
      <p:cxnSp>
        <p:nvCxnSpPr>
          <p:cNvPr id="21" name="Straight Arrow Connector 20"/>
          <p:cNvCxnSpPr>
            <a:cxnSpLocks noChangeShapeType="1"/>
          </p:cNvCxnSpPr>
          <p:nvPr/>
        </p:nvCxnSpPr>
        <p:spPr bwMode="auto">
          <a:xfrm rot="10800000">
            <a:off x="2384425" y="3690938"/>
            <a:ext cx="990600" cy="717550"/>
          </a:xfrm>
          <a:prstGeom prst="straightConnector1">
            <a:avLst/>
          </a:prstGeom>
          <a:noFill/>
          <a:ln w="9525" algn="ctr">
            <a:solidFill>
              <a:schemeClr val="tx1"/>
            </a:solidFill>
            <a:round/>
            <a:headEnd/>
            <a:tailEnd type="arrow" w="med" len="med"/>
          </a:ln>
        </p:spPr>
      </p:cxnSp>
      <p:sp>
        <p:nvSpPr>
          <p:cNvPr id="43024" name="TextBox 21"/>
          <p:cNvSpPr txBox="1">
            <a:spLocks noChangeArrowheads="1"/>
          </p:cNvSpPr>
          <p:nvPr/>
        </p:nvSpPr>
        <p:spPr bwMode="auto">
          <a:xfrm>
            <a:off x="1393825" y="2938463"/>
            <a:ext cx="668338" cy="400050"/>
          </a:xfrm>
          <a:prstGeom prst="rect">
            <a:avLst/>
          </a:prstGeom>
          <a:noFill/>
          <a:ln w="9525">
            <a:noFill/>
            <a:miter lim="800000"/>
            <a:headEnd/>
            <a:tailEnd/>
          </a:ln>
        </p:spPr>
        <p:txBody>
          <a:bodyPr wrap="none">
            <a:spAutoFit/>
          </a:bodyPr>
          <a:lstStyle/>
          <a:p>
            <a:pPr>
              <a:buFontTx/>
              <a:buNone/>
            </a:pPr>
            <a:r>
              <a:rPr lang="en-US" sz="2000" dirty="0"/>
              <a:t>R(x)</a:t>
            </a:r>
          </a:p>
        </p:txBody>
      </p:sp>
      <p:sp>
        <p:nvSpPr>
          <p:cNvPr id="43025" name="TextBox 22"/>
          <p:cNvSpPr txBox="1">
            <a:spLocks noChangeArrowheads="1"/>
          </p:cNvSpPr>
          <p:nvPr/>
        </p:nvSpPr>
        <p:spPr bwMode="auto">
          <a:xfrm>
            <a:off x="2449513" y="2949575"/>
            <a:ext cx="312737" cy="400050"/>
          </a:xfrm>
          <a:prstGeom prst="rect">
            <a:avLst/>
          </a:prstGeom>
          <a:noFill/>
          <a:ln w="9525">
            <a:noFill/>
            <a:miter lim="800000"/>
            <a:headEnd/>
            <a:tailEnd/>
          </a:ln>
        </p:spPr>
        <p:txBody>
          <a:bodyPr wrap="none">
            <a:spAutoFit/>
          </a:bodyPr>
          <a:lstStyle/>
          <a:p>
            <a:pPr>
              <a:buFontTx/>
              <a:buNone/>
            </a:pPr>
            <a:r>
              <a:rPr lang="en-US" sz="2000"/>
              <a:t>x</a:t>
            </a:r>
          </a:p>
        </p:txBody>
      </p:sp>
      <p:sp>
        <p:nvSpPr>
          <p:cNvPr id="43026" name="TextBox 24"/>
          <p:cNvSpPr txBox="1">
            <a:spLocks noChangeArrowheads="1"/>
          </p:cNvSpPr>
          <p:nvPr/>
        </p:nvSpPr>
        <p:spPr bwMode="auto">
          <a:xfrm>
            <a:off x="2100263" y="3471863"/>
            <a:ext cx="328612" cy="400050"/>
          </a:xfrm>
          <a:prstGeom prst="rect">
            <a:avLst/>
          </a:prstGeom>
          <a:noFill/>
          <a:ln w="9525">
            <a:noFill/>
            <a:miter lim="800000"/>
            <a:headEnd/>
            <a:tailEnd/>
          </a:ln>
        </p:spPr>
        <p:txBody>
          <a:bodyPr wrap="none">
            <a:spAutoFit/>
          </a:bodyPr>
          <a:lstStyle/>
          <a:p>
            <a:pPr>
              <a:buFontTx/>
              <a:buNone/>
            </a:pPr>
            <a:r>
              <a:rPr lang="en-US" sz="2000"/>
              <a:t>d</a:t>
            </a:r>
          </a:p>
        </p:txBody>
      </p:sp>
      <p:sp>
        <p:nvSpPr>
          <p:cNvPr id="34" name="Left Brace 33"/>
          <p:cNvSpPr>
            <a:spLocks/>
          </p:cNvSpPr>
          <p:nvPr/>
        </p:nvSpPr>
        <p:spPr bwMode="auto">
          <a:xfrm>
            <a:off x="1463675" y="4397375"/>
            <a:ext cx="403225" cy="1873250"/>
          </a:xfrm>
          <a:prstGeom prst="leftBrace">
            <a:avLst>
              <a:gd name="adj1" fmla="val 54242"/>
              <a:gd name="adj2" fmla="val 50000"/>
            </a:avLst>
          </a:prstGeom>
          <a:noFill/>
          <a:ln w="9525" algn="ctr">
            <a:solidFill>
              <a:schemeClr val="tx1"/>
            </a:solidFill>
            <a:round/>
            <a:headEnd/>
            <a:tailEnd/>
          </a:ln>
        </p:spPr>
        <p:txBody>
          <a:bodyPr wrap="none" anchor="ctr"/>
          <a:lstStyle/>
          <a:p>
            <a:pPr marL="381000" indent="-381000"/>
            <a:endParaRPr lang="en-US"/>
          </a:p>
        </p:txBody>
      </p:sp>
      <p:sp>
        <p:nvSpPr>
          <p:cNvPr id="37" name="Rounded Rectangle 36"/>
          <p:cNvSpPr>
            <a:spLocks noChangeArrowheads="1"/>
          </p:cNvSpPr>
          <p:nvPr/>
        </p:nvSpPr>
        <p:spPr bwMode="auto">
          <a:xfrm rot="-5400000">
            <a:off x="-163512" y="4811713"/>
            <a:ext cx="2297112" cy="849312"/>
          </a:xfrm>
          <a:prstGeom prst="roundRect">
            <a:avLst>
              <a:gd name="adj" fmla="val 16667"/>
            </a:avLst>
          </a:prstGeom>
          <a:solidFill>
            <a:srgbClr val="FFC000"/>
          </a:solidFill>
          <a:ln w="9525" algn="ctr">
            <a:solidFill>
              <a:schemeClr val="tx1"/>
            </a:solidFill>
            <a:round/>
            <a:headEnd/>
            <a:tailEnd/>
          </a:ln>
        </p:spPr>
        <p:txBody>
          <a:bodyPr wrap="none" anchor="ctr"/>
          <a:lstStyle/>
          <a:p>
            <a:pPr marL="381000" indent="-381000">
              <a:buFontTx/>
              <a:buNone/>
            </a:pPr>
            <a:r>
              <a:rPr lang="en-US" sz="2000" dirty="0"/>
              <a:t>Subtle balance</a:t>
            </a:r>
          </a:p>
          <a:p>
            <a:pPr marL="381000" indent="-381000">
              <a:buFontTx/>
              <a:buNone/>
            </a:pPr>
            <a:r>
              <a:rPr lang="en-US" sz="2000" dirty="0"/>
              <a:t>is needed!</a:t>
            </a:r>
          </a:p>
        </p:txBody>
      </p:sp>
      <p:sp>
        <p:nvSpPr>
          <p:cNvPr id="38" name="TextBox 37"/>
          <p:cNvSpPr txBox="1">
            <a:spLocks noChangeArrowheads="1"/>
          </p:cNvSpPr>
          <p:nvPr/>
        </p:nvSpPr>
        <p:spPr bwMode="auto">
          <a:xfrm>
            <a:off x="2198688" y="4691063"/>
            <a:ext cx="458779" cy="461665"/>
          </a:xfrm>
          <a:prstGeom prst="rect">
            <a:avLst/>
          </a:prstGeom>
          <a:noFill/>
          <a:ln w="9525">
            <a:noFill/>
            <a:miter lim="800000"/>
            <a:headEnd/>
            <a:tailEnd/>
          </a:ln>
        </p:spPr>
        <p:txBody>
          <a:bodyPr wrap="none">
            <a:spAutoFit/>
          </a:bodyPr>
          <a:lstStyle/>
          <a:p>
            <a:pPr>
              <a:buFontTx/>
              <a:buNone/>
            </a:pPr>
            <a:r>
              <a:rPr lang="en-US" dirty="0"/>
              <a:t>1)</a:t>
            </a:r>
          </a:p>
        </p:txBody>
      </p:sp>
      <p:sp>
        <p:nvSpPr>
          <p:cNvPr id="39" name="TextBox 38"/>
          <p:cNvSpPr txBox="1">
            <a:spLocks noChangeArrowheads="1"/>
          </p:cNvSpPr>
          <p:nvPr/>
        </p:nvSpPr>
        <p:spPr bwMode="auto">
          <a:xfrm>
            <a:off x="2209800" y="5584825"/>
            <a:ext cx="458779" cy="461665"/>
          </a:xfrm>
          <a:prstGeom prst="rect">
            <a:avLst/>
          </a:prstGeom>
          <a:noFill/>
          <a:ln w="9525">
            <a:noFill/>
            <a:miter lim="800000"/>
            <a:headEnd/>
            <a:tailEnd/>
          </a:ln>
        </p:spPr>
        <p:txBody>
          <a:bodyPr wrap="none">
            <a:spAutoFit/>
          </a:bodyPr>
          <a:lstStyle/>
          <a:p>
            <a:pPr>
              <a:buFontTx/>
              <a:buNone/>
            </a:pPr>
            <a:r>
              <a:rPr lang="en-US"/>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6" presetClass="emph" presetSubtype="0" fill="hold" grpId="0" nodeType="withEffect">
                                  <p:stCondLst>
                                    <p:cond delay="0"/>
                                  </p:stCondLst>
                                  <p:childTnLst>
                                    <p:animScale>
                                      <p:cBhvr>
                                        <p:cTn id="14" dur="2000" fill="hold"/>
                                        <p:tgtEl>
                                          <p:spTgt spid="31"/>
                                        </p:tgtEl>
                                      </p:cBhvr>
                                      <p:by x="200000" y="200000"/>
                                    </p:animScale>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linds(horizontal)">
                                      <p:cBhvr>
                                        <p:cTn id="25" dur="500"/>
                                        <p:tgtEl>
                                          <p:spTgt spid="3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5" grpId="0"/>
      <p:bldP spid="17" grpId="0"/>
      <p:bldP spid="34" grpId="0" animBg="1"/>
      <p:bldP spid="37"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2"/>
          <p:cNvSpPr>
            <a:spLocks noGrp="1" noChangeArrowheads="1"/>
          </p:cNvSpPr>
          <p:nvPr>
            <p:ph type="title"/>
          </p:nvPr>
        </p:nvSpPr>
        <p:spPr/>
        <p:txBody>
          <a:bodyPr/>
          <a:lstStyle/>
          <a:p>
            <a:pPr eaLnBrk="1" hangingPunct="1"/>
            <a:r>
              <a:rPr lang="en-US" smtClean="0"/>
              <a:t>Scheduling Algorithm – Phase Scheduler</a:t>
            </a:r>
          </a:p>
        </p:txBody>
      </p:sp>
      <p:sp>
        <p:nvSpPr>
          <p:cNvPr id="227330" name="Rectangle 3"/>
          <p:cNvSpPr>
            <a:spLocks noGrp="1" noChangeArrowheads="1"/>
          </p:cNvSpPr>
          <p:nvPr>
            <p:ph idx="1"/>
          </p:nvPr>
        </p:nvSpPr>
        <p:spPr/>
        <p:txBody>
          <a:bodyPr/>
          <a:lstStyle/>
          <a:p>
            <a:pPr marL="457200" indent="-457200" eaLnBrk="1" hangingPunct="1">
              <a:buFontTx/>
              <a:buAutoNum type="arabicParenR"/>
            </a:pPr>
            <a:endParaRPr lang="en-US" dirty="0" smtClean="0"/>
          </a:p>
          <a:p>
            <a:pPr marL="457200" indent="-457200" eaLnBrk="1" hangingPunct="1">
              <a:buFontTx/>
              <a:buAutoNum type="arabicParenR"/>
            </a:pPr>
            <a:r>
              <a:rPr lang="en-US" dirty="0" smtClean="0"/>
              <a:t>Partition links into </a:t>
            </a:r>
            <a:r>
              <a:rPr lang="en-US" dirty="0" smtClean="0">
                <a:solidFill>
                  <a:srgbClr val="FF0000"/>
                </a:solidFill>
              </a:rPr>
              <a:t>sets</a:t>
            </a:r>
            <a:r>
              <a:rPr lang="en-US" dirty="0" smtClean="0"/>
              <a:t> of similar length </a:t>
            </a:r>
          </a:p>
          <a:p>
            <a:pPr marL="457200" indent="-457200" eaLnBrk="1" hangingPunct="1">
              <a:buFontTx/>
              <a:buNone/>
            </a:pPr>
            <a:r>
              <a:rPr lang="en-US" dirty="0" smtClean="0"/>
              <a:t>	</a:t>
            </a:r>
            <a:r>
              <a:rPr lang="en-US" sz="1800" dirty="0" smtClean="0"/>
              <a:t>	</a:t>
            </a:r>
          </a:p>
          <a:p>
            <a:pPr marL="457200" indent="-457200" eaLnBrk="1" hangingPunct="1">
              <a:buFontTx/>
              <a:buAutoNum type="arabicParenR" startAt="2"/>
            </a:pPr>
            <a:r>
              <a:rPr lang="en-US" dirty="0" smtClean="0"/>
              <a:t>Group sets such that links a and </a:t>
            </a:r>
          </a:p>
          <a:p>
            <a:pPr marL="457200" indent="-457200" eaLnBrk="1" hangingPunct="1">
              <a:buFontTx/>
              <a:buNone/>
            </a:pPr>
            <a:r>
              <a:rPr lang="en-US" dirty="0" smtClean="0"/>
              <a:t>	b in two sets in the same group </a:t>
            </a:r>
          </a:p>
          <a:p>
            <a:pPr marL="457200" indent="-457200" eaLnBrk="1" hangingPunct="1">
              <a:buFontTx/>
              <a:buNone/>
            </a:pPr>
            <a:r>
              <a:rPr lang="en-US" dirty="0" smtClean="0"/>
              <a:t>	have at least </a:t>
            </a:r>
            <a:r>
              <a:rPr lang="en-US" dirty="0" err="1" smtClean="0"/>
              <a:t>d</a:t>
            </a:r>
            <a:r>
              <a:rPr lang="en-US" baseline="-25000" dirty="0" err="1" smtClean="0"/>
              <a:t>a</a:t>
            </a:r>
            <a:r>
              <a:rPr lang="en-US" dirty="0" smtClean="0"/>
              <a:t> </a:t>
            </a:r>
            <a:r>
              <a:rPr lang="en-US" dirty="0" smtClean="0">
                <a:latin typeface="CMSY10" pitchFamily="34" charset="0"/>
              </a:rPr>
              <a:t>¸</a:t>
            </a:r>
            <a:r>
              <a:rPr lang="en-US" dirty="0" smtClean="0"/>
              <a:t> (</a:t>
            </a:r>
            <a:r>
              <a:rPr lang="en-US" dirty="0" smtClean="0">
                <a:sym typeface="Symbol" pitchFamily="18" charset="2"/>
              </a:rPr>
              <a:t>c</a:t>
            </a:r>
            <a:r>
              <a:rPr lang="en-US" dirty="0" smtClean="0"/>
              <a:t>)</a:t>
            </a:r>
            <a:r>
              <a:rPr lang="en-US" baseline="30000" dirty="0" smtClean="0">
                <a:sym typeface="Symbol" pitchFamily="18" charset="2"/>
              </a:rPr>
              <a:t>c(a-b)</a:t>
            </a:r>
            <a:r>
              <a:rPr lang="en-US" dirty="0" smtClean="0"/>
              <a:t> </a:t>
            </a:r>
            <a:r>
              <a:rPr lang="en-US" dirty="0" smtClean="0">
                <a:latin typeface="CMSY10" pitchFamily="34" charset="0"/>
              </a:rPr>
              <a:t>¢</a:t>
            </a:r>
            <a:r>
              <a:rPr lang="en-US" dirty="0" smtClean="0"/>
              <a:t>d</a:t>
            </a:r>
            <a:r>
              <a:rPr lang="en-US" baseline="-25000" dirty="0" smtClean="0"/>
              <a:t>b</a:t>
            </a:r>
          </a:p>
          <a:p>
            <a:pPr marL="457200" indent="-457200" eaLnBrk="1" hangingPunct="1">
              <a:buFontTx/>
              <a:buNone/>
            </a:pPr>
            <a:r>
              <a:rPr lang="en-US" baseline="-25000" dirty="0" smtClean="0"/>
              <a:t>	</a:t>
            </a:r>
            <a:r>
              <a:rPr lang="en-US" sz="1800" dirty="0" smtClean="0">
                <a:sym typeface="Wingdings" pitchFamily="2" charset="2"/>
              </a:rPr>
              <a:t> </a:t>
            </a:r>
            <a:r>
              <a:rPr lang="en-US" sz="1800" dirty="0" smtClean="0"/>
              <a:t>Each link gets a </a:t>
            </a:r>
            <a:r>
              <a:rPr lang="en-US" sz="1800" dirty="0" smtClean="0">
                <a:sym typeface="Symbol" pitchFamily="18" charset="2"/>
              </a:rPr>
              <a:t></a:t>
            </a:r>
            <a:r>
              <a:rPr lang="en-US" sz="1800" baseline="-25000" dirty="0" err="1" smtClean="0">
                <a:sym typeface="Symbol" pitchFamily="18" charset="2"/>
              </a:rPr>
              <a:t>ij</a:t>
            </a:r>
            <a:r>
              <a:rPr lang="en-US" sz="1800" dirty="0" smtClean="0"/>
              <a:t> value </a:t>
            </a:r>
            <a:r>
              <a:rPr lang="en-US" sz="1800" dirty="0" smtClean="0">
                <a:sym typeface="Wingdings" pitchFamily="2" charset="2"/>
              </a:rPr>
              <a:t> </a:t>
            </a:r>
            <a:r>
              <a:rPr lang="en-US" sz="1800" dirty="0" smtClean="0"/>
              <a:t>Small links have large </a:t>
            </a:r>
            <a:r>
              <a:rPr lang="en-US" sz="1800" dirty="0" smtClean="0">
                <a:sym typeface="Symbol" pitchFamily="18" charset="2"/>
              </a:rPr>
              <a:t></a:t>
            </a:r>
            <a:r>
              <a:rPr lang="en-US" sz="1800" baseline="-25000" dirty="0" err="1" smtClean="0">
                <a:sym typeface="Symbol" pitchFamily="18" charset="2"/>
              </a:rPr>
              <a:t>ij</a:t>
            </a:r>
            <a:r>
              <a:rPr lang="en-US" sz="1800" dirty="0" smtClean="0"/>
              <a:t> and vice versa</a:t>
            </a:r>
            <a:endParaRPr lang="en-US" sz="1800" dirty="0" smtClean="0">
              <a:sym typeface="Wingdings" pitchFamily="2" charset="2"/>
            </a:endParaRPr>
          </a:p>
          <a:p>
            <a:pPr marL="457200" indent="-457200" eaLnBrk="1" hangingPunct="1">
              <a:buFontTx/>
              <a:buNone/>
            </a:pPr>
            <a:r>
              <a:rPr lang="en-US" sz="1800" baseline="30000" dirty="0" smtClean="0"/>
              <a:t>	</a:t>
            </a:r>
            <a:r>
              <a:rPr lang="en-US" sz="1800" dirty="0" smtClean="0">
                <a:sym typeface="Wingdings" pitchFamily="2" charset="2"/>
              </a:rPr>
              <a:t> Schedule links in these sets in one outer-loop iteration</a:t>
            </a:r>
          </a:p>
          <a:p>
            <a:pPr marL="457200" indent="-457200" eaLnBrk="1" hangingPunct="1">
              <a:buFontTx/>
              <a:buNone/>
            </a:pPr>
            <a:r>
              <a:rPr lang="en-US" sz="1800" baseline="30000" dirty="0" smtClean="0"/>
              <a:t>	</a:t>
            </a:r>
            <a:r>
              <a:rPr lang="en-US" sz="1800" dirty="0" smtClean="0">
                <a:sym typeface="Wingdings" pitchFamily="2" charset="2"/>
              </a:rPr>
              <a:t> Intuition: Schedule links of similar length or very different length </a:t>
            </a:r>
          </a:p>
          <a:p>
            <a:pPr marL="457200" indent="-457200" eaLnBrk="1" hangingPunct="1">
              <a:buFontTx/>
              <a:buNone/>
            </a:pPr>
            <a:endParaRPr lang="en-US" sz="1800" dirty="0" smtClean="0">
              <a:sym typeface="Wingdings" pitchFamily="2" charset="2"/>
            </a:endParaRPr>
          </a:p>
          <a:p>
            <a:pPr marL="457200" indent="-457200" eaLnBrk="1" hangingPunct="1">
              <a:buFontTx/>
              <a:buAutoNum type="arabicParenR" startAt="3"/>
            </a:pPr>
            <a:r>
              <a:rPr lang="en-US" sz="1800" dirty="0" smtClean="0"/>
              <a:t>Schedule links in a group </a:t>
            </a:r>
            <a:r>
              <a:rPr lang="en-US" sz="1800" dirty="0" smtClean="0">
                <a:sym typeface="Wingdings" pitchFamily="2" charset="2"/>
              </a:rPr>
              <a:t> Consider in </a:t>
            </a:r>
            <a:r>
              <a:rPr lang="en-US" sz="1800" dirty="0" smtClean="0">
                <a:solidFill>
                  <a:srgbClr val="FF0000"/>
                </a:solidFill>
                <a:sym typeface="Wingdings" pitchFamily="2" charset="2"/>
              </a:rPr>
              <a:t>order of decreasing length</a:t>
            </a:r>
            <a:br>
              <a:rPr lang="en-US" sz="1800" dirty="0" smtClean="0">
                <a:solidFill>
                  <a:srgbClr val="FF0000"/>
                </a:solidFill>
                <a:sym typeface="Wingdings" pitchFamily="2" charset="2"/>
              </a:rPr>
            </a:br>
            <a:r>
              <a:rPr lang="en-US" sz="1800" dirty="0" smtClean="0">
                <a:solidFill>
                  <a:schemeClr val="tx1"/>
                </a:solidFill>
                <a:sym typeface="Wingdings" pitchFamily="2" charset="2"/>
              </a:rPr>
              <a:t>(I will not show details because of time constraints.)</a:t>
            </a:r>
            <a:endParaRPr lang="en-US" sz="1800" dirty="0" smtClean="0">
              <a:solidFill>
                <a:schemeClr val="tx1"/>
              </a:solidFill>
            </a:endParaRPr>
          </a:p>
          <a:p>
            <a:pPr marL="457200" indent="-457200" eaLnBrk="1" hangingPunct="1">
              <a:buFontTx/>
              <a:buNone/>
            </a:pPr>
            <a:r>
              <a:rPr lang="en-US" sz="1800" baseline="30000" dirty="0" smtClean="0"/>
              <a:t>		</a:t>
            </a:r>
          </a:p>
        </p:txBody>
      </p:sp>
      <p:sp>
        <p:nvSpPr>
          <p:cNvPr id="57" name="Rounded Rectangle 56"/>
          <p:cNvSpPr>
            <a:spLocks noChangeArrowheads="1"/>
          </p:cNvSpPr>
          <p:nvPr/>
        </p:nvSpPr>
        <p:spPr bwMode="auto">
          <a:xfrm>
            <a:off x="8251825" y="1987811"/>
            <a:ext cx="434975" cy="609600"/>
          </a:xfrm>
          <a:prstGeom prst="roundRect">
            <a:avLst>
              <a:gd name="adj" fmla="val 16667"/>
            </a:avLst>
          </a:prstGeom>
          <a:solidFill>
            <a:srgbClr val="FFFF00"/>
          </a:solidFill>
          <a:ln w="9525" algn="ctr">
            <a:solidFill>
              <a:schemeClr val="tx1"/>
            </a:solidFill>
            <a:round/>
            <a:headEnd/>
            <a:tailEnd/>
          </a:ln>
        </p:spPr>
        <p:txBody>
          <a:bodyPr wrap="none" anchor="ctr"/>
          <a:lstStyle/>
          <a:p>
            <a:pPr marL="381000" indent="-381000"/>
            <a:endParaRPr lang="en-US"/>
          </a:p>
        </p:txBody>
      </p:sp>
      <p:sp>
        <p:nvSpPr>
          <p:cNvPr id="56" name="Rounded Rectangle 55"/>
          <p:cNvSpPr>
            <a:spLocks noChangeArrowheads="1"/>
          </p:cNvSpPr>
          <p:nvPr/>
        </p:nvSpPr>
        <p:spPr bwMode="auto">
          <a:xfrm>
            <a:off x="5486400" y="2032261"/>
            <a:ext cx="434975" cy="609600"/>
          </a:xfrm>
          <a:prstGeom prst="roundRect">
            <a:avLst>
              <a:gd name="adj" fmla="val 16667"/>
            </a:avLst>
          </a:prstGeom>
          <a:solidFill>
            <a:srgbClr val="FFFF00"/>
          </a:solidFill>
          <a:ln w="9525" algn="ctr">
            <a:solidFill>
              <a:schemeClr val="tx1"/>
            </a:solidFill>
            <a:round/>
            <a:headEnd/>
            <a:tailEnd/>
          </a:ln>
        </p:spPr>
        <p:txBody>
          <a:bodyPr wrap="none" anchor="ctr"/>
          <a:lstStyle/>
          <a:p>
            <a:pPr marL="381000" indent="-381000"/>
            <a:endParaRPr lang="en-US"/>
          </a:p>
        </p:txBody>
      </p:sp>
      <p:cxnSp>
        <p:nvCxnSpPr>
          <p:cNvPr id="44039" name="Straight Connector 5"/>
          <p:cNvCxnSpPr>
            <a:cxnSpLocks noChangeShapeType="1"/>
          </p:cNvCxnSpPr>
          <p:nvPr/>
        </p:nvCxnSpPr>
        <p:spPr bwMode="auto">
          <a:xfrm>
            <a:off x="5540375" y="1465524"/>
            <a:ext cx="3389313" cy="1587"/>
          </a:xfrm>
          <a:prstGeom prst="line">
            <a:avLst/>
          </a:prstGeom>
          <a:noFill/>
          <a:ln w="9525" algn="ctr">
            <a:solidFill>
              <a:schemeClr val="tx1"/>
            </a:solidFill>
            <a:round/>
            <a:headEnd/>
            <a:tailEnd/>
          </a:ln>
        </p:spPr>
      </p:cxnSp>
      <p:cxnSp>
        <p:nvCxnSpPr>
          <p:cNvPr id="44040" name="Straight Connector 9"/>
          <p:cNvCxnSpPr>
            <a:cxnSpLocks noChangeShapeType="1"/>
          </p:cNvCxnSpPr>
          <p:nvPr/>
        </p:nvCxnSpPr>
        <p:spPr bwMode="auto">
          <a:xfrm rot="5400000" flipH="1" flipV="1">
            <a:off x="5454650" y="1375036"/>
            <a:ext cx="173038" cy="1588"/>
          </a:xfrm>
          <a:prstGeom prst="line">
            <a:avLst/>
          </a:prstGeom>
          <a:noFill/>
          <a:ln w="9525" algn="ctr">
            <a:solidFill>
              <a:schemeClr val="tx1"/>
            </a:solidFill>
            <a:round/>
            <a:headEnd/>
            <a:tailEnd/>
          </a:ln>
        </p:spPr>
      </p:cxnSp>
      <p:cxnSp>
        <p:nvCxnSpPr>
          <p:cNvPr id="44041" name="Straight Connector 10"/>
          <p:cNvCxnSpPr>
            <a:cxnSpLocks noChangeShapeType="1"/>
          </p:cNvCxnSpPr>
          <p:nvPr/>
        </p:nvCxnSpPr>
        <p:spPr bwMode="auto">
          <a:xfrm rot="5400000" flipH="1" flipV="1">
            <a:off x="5773738" y="1375036"/>
            <a:ext cx="173038" cy="1587"/>
          </a:xfrm>
          <a:prstGeom prst="line">
            <a:avLst/>
          </a:prstGeom>
          <a:noFill/>
          <a:ln w="9525" algn="ctr">
            <a:solidFill>
              <a:schemeClr val="tx1"/>
            </a:solidFill>
            <a:round/>
            <a:headEnd/>
            <a:tailEnd/>
          </a:ln>
        </p:spPr>
      </p:cxnSp>
      <p:cxnSp>
        <p:nvCxnSpPr>
          <p:cNvPr id="44042" name="Straight Connector 11"/>
          <p:cNvCxnSpPr>
            <a:cxnSpLocks noChangeShapeType="1"/>
          </p:cNvCxnSpPr>
          <p:nvPr/>
        </p:nvCxnSpPr>
        <p:spPr bwMode="auto">
          <a:xfrm rot="5400000" flipH="1" flipV="1">
            <a:off x="6078538" y="1375036"/>
            <a:ext cx="173038" cy="1587"/>
          </a:xfrm>
          <a:prstGeom prst="line">
            <a:avLst/>
          </a:prstGeom>
          <a:noFill/>
          <a:ln w="9525" algn="ctr">
            <a:solidFill>
              <a:schemeClr val="tx1"/>
            </a:solidFill>
            <a:round/>
            <a:headEnd/>
            <a:tailEnd/>
          </a:ln>
        </p:spPr>
      </p:cxnSp>
      <p:cxnSp>
        <p:nvCxnSpPr>
          <p:cNvPr id="44043" name="Straight Connector 12"/>
          <p:cNvCxnSpPr>
            <a:cxnSpLocks noChangeShapeType="1"/>
          </p:cNvCxnSpPr>
          <p:nvPr/>
        </p:nvCxnSpPr>
        <p:spPr bwMode="auto">
          <a:xfrm rot="5400000" flipH="1" flipV="1">
            <a:off x="6378575" y="1375036"/>
            <a:ext cx="173038" cy="1588"/>
          </a:xfrm>
          <a:prstGeom prst="line">
            <a:avLst/>
          </a:prstGeom>
          <a:noFill/>
          <a:ln w="9525" algn="ctr">
            <a:solidFill>
              <a:schemeClr val="tx1"/>
            </a:solidFill>
            <a:round/>
            <a:headEnd/>
            <a:tailEnd/>
          </a:ln>
        </p:spPr>
      </p:cxnSp>
      <p:cxnSp>
        <p:nvCxnSpPr>
          <p:cNvPr id="44044" name="Straight Connector 13"/>
          <p:cNvCxnSpPr>
            <a:cxnSpLocks noChangeShapeType="1"/>
          </p:cNvCxnSpPr>
          <p:nvPr/>
        </p:nvCxnSpPr>
        <p:spPr bwMode="auto">
          <a:xfrm rot="5400000" flipH="1" flipV="1">
            <a:off x="6697663" y="1375036"/>
            <a:ext cx="173038" cy="1587"/>
          </a:xfrm>
          <a:prstGeom prst="line">
            <a:avLst/>
          </a:prstGeom>
          <a:noFill/>
          <a:ln w="9525" algn="ctr">
            <a:solidFill>
              <a:schemeClr val="tx1"/>
            </a:solidFill>
            <a:round/>
            <a:headEnd/>
            <a:tailEnd/>
          </a:ln>
        </p:spPr>
      </p:cxnSp>
      <p:cxnSp>
        <p:nvCxnSpPr>
          <p:cNvPr id="44045" name="Straight Connector 14"/>
          <p:cNvCxnSpPr>
            <a:cxnSpLocks noChangeShapeType="1"/>
          </p:cNvCxnSpPr>
          <p:nvPr/>
        </p:nvCxnSpPr>
        <p:spPr bwMode="auto">
          <a:xfrm rot="5400000" flipH="1" flipV="1">
            <a:off x="7002463" y="1375036"/>
            <a:ext cx="173038" cy="1587"/>
          </a:xfrm>
          <a:prstGeom prst="line">
            <a:avLst/>
          </a:prstGeom>
          <a:noFill/>
          <a:ln w="9525" algn="ctr">
            <a:solidFill>
              <a:schemeClr val="tx1"/>
            </a:solidFill>
            <a:round/>
            <a:headEnd/>
            <a:tailEnd/>
          </a:ln>
        </p:spPr>
      </p:cxnSp>
      <p:cxnSp>
        <p:nvCxnSpPr>
          <p:cNvPr id="44046" name="Straight Connector 15"/>
          <p:cNvCxnSpPr>
            <a:cxnSpLocks noChangeShapeType="1"/>
          </p:cNvCxnSpPr>
          <p:nvPr/>
        </p:nvCxnSpPr>
        <p:spPr bwMode="auto">
          <a:xfrm rot="5400000" flipH="1" flipV="1">
            <a:off x="7312025" y="1379799"/>
            <a:ext cx="173037" cy="1588"/>
          </a:xfrm>
          <a:prstGeom prst="line">
            <a:avLst/>
          </a:prstGeom>
          <a:noFill/>
          <a:ln w="9525" algn="ctr">
            <a:solidFill>
              <a:schemeClr val="tx1"/>
            </a:solidFill>
            <a:round/>
            <a:headEnd/>
            <a:tailEnd/>
          </a:ln>
        </p:spPr>
      </p:cxnSp>
      <p:cxnSp>
        <p:nvCxnSpPr>
          <p:cNvPr id="44047" name="Straight Connector 16"/>
          <p:cNvCxnSpPr>
            <a:cxnSpLocks noChangeShapeType="1"/>
          </p:cNvCxnSpPr>
          <p:nvPr/>
        </p:nvCxnSpPr>
        <p:spPr bwMode="auto">
          <a:xfrm rot="5400000" flipH="1" flipV="1">
            <a:off x="7631113" y="1379799"/>
            <a:ext cx="173037" cy="1587"/>
          </a:xfrm>
          <a:prstGeom prst="line">
            <a:avLst/>
          </a:prstGeom>
          <a:noFill/>
          <a:ln w="9525" algn="ctr">
            <a:solidFill>
              <a:schemeClr val="tx1"/>
            </a:solidFill>
            <a:round/>
            <a:headEnd/>
            <a:tailEnd/>
          </a:ln>
        </p:spPr>
      </p:cxnSp>
      <p:cxnSp>
        <p:nvCxnSpPr>
          <p:cNvPr id="44048" name="Straight Connector 17"/>
          <p:cNvCxnSpPr>
            <a:cxnSpLocks noChangeShapeType="1"/>
          </p:cNvCxnSpPr>
          <p:nvPr/>
        </p:nvCxnSpPr>
        <p:spPr bwMode="auto">
          <a:xfrm rot="5400000" flipH="1" flipV="1">
            <a:off x="7935913" y="1379799"/>
            <a:ext cx="173037" cy="1587"/>
          </a:xfrm>
          <a:prstGeom prst="line">
            <a:avLst/>
          </a:prstGeom>
          <a:noFill/>
          <a:ln w="9525" algn="ctr">
            <a:solidFill>
              <a:schemeClr val="tx1"/>
            </a:solidFill>
            <a:round/>
            <a:headEnd/>
            <a:tailEnd/>
          </a:ln>
        </p:spPr>
      </p:cxnSp>
      <p:cxnSp>
        <p:nvCxnSpPr>
          <p:cNvPr id="44049" name="Straight Connector 18"/>
          <p:cNvCxnSpPr>
            <a:cxnSpLocks noChangeShapeType="1"/>
          </p:cNvCxnSpPr>
          <p:nvPr/>
        </p:nvCxnSpPr>
        <p:spPr bwMode="auto">
          <a:xfrm rot="5400000" flipH="1" flipV="1">
            <a:off x="8226425" y="1379799"/>
            <a:ext cx="173037" cy="1588"/>
          </a:xfrm>
          <a:prstGeom prst="line">
            <a:avLst/>
          </a:prstGeom>
          <a:noFill/>
          <a:ln w="9525" algn="ctr">
            <a:solidFill>
              <a:schemeClr val="tx1"/>
            </a:solidFill>
            <a:round/>
            <a:headEnd/>
            <a:tailEnd/>
          </a:ln>
        </p:spPr>
      </p:cxnSp>
      <p:cxnSp>
        <p:nvCxnSpPr>
          <p:cNvPr id="44050" name="Straight Connector 19"/>
          <p:cNvCxnSpPr>
            <a:cxnSpLocks noChangeShapeType="1"/>
          </p:cNvCxnSpPr>
          <p:nvPr/>
        </p:nvCxnSpPr>
        <p:spPr bwMode="auto">
          <a:xfrm rot="5400000" flipH="1" flipV="1">
            <a:off x="8545513" y="1379799"/>
            <a:ext cx="173037" cy="1587"/>
          </a:xfrm>
          <a:prstGeom prst="line">
            <a:avLst/>
          </a:prstGeom>
          <a:noFill/>
          <a:ln w="9525" algn="ctr">
            <a:solidFill>
              <a:schemeClr val="tx1"/>
            </a:solidFill>
            <a:round/>
            <a:headEnd/>
            <a:tailEnd/>
          </a:ln>
        </p:spPr>
      </p:cxnSp>
      <p:cxnSp>
        <p:nvCxnSpPr>
          <p:cNvPr id="44051" name="Straight Connector 20"/>
          <p:cNvCxnSpPr>
            <a:cxnSpLocks noChangeShapeType="1"/>
          </p:cNvCxnSpPr>
          <p:nvPr/>
        </p:nvCxnSpPr>
        <p:spPr bwMode="auto">
          <a:xfrm rot="5400000" flipH="1" flipV="1">
            <a:off x="8850313" y="1379799"/>
            <a:ext cx="173037" cy="1587"/>
          </a:xfrm>
          <a:prstGeom prst="line">
            <a:avLst/>
          </a:prstGeom>
          <a:noFill/>
          <a:ln w="9525" algn="ctr">
            <a:solidFill>
              <a:schemeClr val="tx1"/>
            </a:solidFill>
            <a:round/>
            <a:headEnd/>
            <a:tailEnd/>
          </a:ln>
        </p:spPr>
      </p:cxnSp>
      <p:sp>
        <p:nvSpPr>
          <p:cNvPr id="44052" name="Flowchart: Process 22"/>
          <p:cNvSpPr>
            <a:spLocks noChangeArrowheads="1"/>
          </p:cNvSpPr>
          <p:nvPr/>
        </p:nvSpPr>
        <p:spPr bwMode="auto">
          <a:xfrm>
            <a:off x="5595938" y="1357574"/>
            <a:ext cx="217487" cy="65087"/>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44053" name="Flowchart: Process 23"/>
          <p:cNvSpPr>
            <a:spLocks noChangeArrowheads="1"/>
          </p:cNvSpPr>
          <p:nvPr/>
        </p:nvSpPr>
        <p:spPr bwMode="auto">
          <a:xfrm>
            <a:off x="5595938" y="1236924"/>
            <a:ext cx="217487" cy="65087"/>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44054" name="Flowchart: Process 24"/>
          <p:cNvSpPr>
            <a:spLocks noChangeArrowheads="1"/>
          </p:cNvSpPr>
          <p:nvPr/>
        </p:nvSpPr>
        <p:spPr bwMode="auto">
          <a:xfrm>
            <a:off x="5584825" y="1117861"/>
            <a:ext cx="217488" cy="65088"/>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44055" name="Flowchart: Process 25"/>
          <p:cNvSpPr>
            <a:spLocks noChangeArrowheads="1"/>
          </p:cNvSpPr>
          <p:nvPr/>
        </p:nvSpPr>
        <p:spPr bwMode="auto">
          <a:xfrm>
            <a:off x="6194425" y="1357574"/>
            <a:ext cx="217488" cy="65087"/>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44056" name="Flowchart: Process 26"/>
          <p:cNvSpPr>
            <a:spLocks noChangeArrowheads="1"/>
          </p:cNvSpPr>
          <p:nvPr/>
        </p:nvSpPr>
        <p:spPr bwMode="auto">
          <a:xfrm>
            <a:off x="7129463" y="1378211"/>
            <a:ext cx="219075" cy="65088"/>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44057" name="Flowchart: Process 27"/>
          <p:cNvSpPr>
            <a:spLocks noChangeArrowheads="1"/>
          </p:cNvSpPr>
          <p:nvPr/>
        </p:nvSpPr>
        <p:spPr bwMode="auto">
          <a:xfrm>
            <a:off x="7129463" y="1270261"/>
            <a:ext cx="219075" cy="65088"/>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44058" name="Flowchart: Process 28"/>
          <p:cNvSpPr>
            <a:spLocks noChangeArrowheads="1"/>
          </p:cNvSpPr>
          <p:nvPr/>
        </p:nvSpPr>
        <p:spPr bwMode="auto">
          <a:xfrm>
            <a:off x="7456488" y="1367099"/>
            <a:ext cx="217487" cy="66675"/>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44059" name="Flowchart: Process 29"/>
          <p:cNvSpPr>
            <a:spLocks noChangeArrowheads="1"/>
          </p:cNvSpPr>
          <p:nvPr/>
        </p:nvSpPr>
        <p:spPr bwMode="auto">
          <a:xfrm>
            <a:off x="8359775" y="1357574"/>
            <a:ext cx="217488" cy="65087"/>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44060" name="Flowchart: Process 30"/>
          <p:cNvSpPr>
            <a:spLocks noChangeArrowheads="1"/>
          </p:cNvSpPr>
          <p:nvPr/>
        </p:nvSpPr>
        <p:spPr bwMode="auto">
          <a:xfrm>
            <a:off x="8359775" y="1236924"/>
            <a:ext cx="217488" cy="65087"/>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44061" name="TextBox 31"/>
          <p:cNvSpPr txBox="1">
            <a:spLocks noChangeArrowheads="1"/>
          </p:cNvSpPr>
          <p:nvPr/>
        </p:nvSpPr>
        <p:spPr bwMode="auto">
          <a:xfrm>
            <a:off x="6008688" y="1519499"/>
            <a:ext cx="2322512" cy="307975"/>
          </a:xfrm>
          <a:prstGeom prst="rect">
            <a:avLst/>
          </a:prstGeom>
          <a:noFill/>
          <a:ln w="9525">
            <a:noFill/>
            <a:miter lim="800000"/>
            <a:headEnd/>
            <a:tailEnd/>
          </a:ln>
        </p:spPr>
        <p:txBody>
          <a:bodyPr wrap="none">
            <a:spAutoFit/>
          </a:bodyPr>
          <a:lstStyle/>
          <a:p>
            <a:pPr>
              <a:buFontTx/>
              <a:buNone/>
            </a:pPr>
            <a:r>
              <a:rPr lang="en-US" sz="1400"/>
              <a:t>Factor 2 between two sets </a:t>
            </a:r>
          </a:p>
        </p:txBody>
      </p:sp>
      <p:cxnSp>
        <p:nvCxnSpPr>
          <p:cNvPr id="33" name="Straight Connector 32"/>
          <p:cNvCxnSpPr>
            <a:cxnSpLocks noChangeShapeType="1"/>
          </p:cNvCxnSpPr>
          <p:nvPr/>
        </p:nvCxnSpPr>
        <p:spPr bwMode="auto">
          <a:xfrm>
            <a:off x="5540375" y="2500574"/>
            <a:ext cx="3389313" cy="0"/>
          </a:xfrm>
          <a:prstGeom prst="line">
            <a:avLst/>
          </a:prstGeom>
          <a:noFill/>
          <a:ln w="9525" algn="ctr">
            <a:solidFill>
              <a:schemeClr val="tx1"/>
            </a:solidFill>
            <a:round/>
            <a:headEnd/>
            <a:tailEnd/>
          </a:ln>
        </p:spPr>
      </p:cxnSp>
      <p:cxnSp>
        <p:nvCxnSpPr>
          <p:cNvPr id="34" name="Straight Connector 33"/>
          <p:cNvCxnSpPr>
            <a:cxnSpLocks noChangeShapeType="1"/>
          </p:cNvCxnSpPr>
          <p:nvPr/>
        </p:nvCxnSpPr>
        <p:spPr bwMode="auto">
          <a:xfrm rot="5400000" flipH="1" flipV="1">
            <a:off x="5453856" y="2409293"/>
            <a:ext cx="174625" cy="1588"/>
          </a:xfrm>
          <a:prstGeom prst="line">
            <a:avLst/>
          </a:prstGeom>
          <a:noFill/>
          <a:ln w="9525" algn="ctr">
            <a:solidFill>
              <a:schemeClr val="tx1"/>
            </a:solidFill>
            <a:round/>
            <a:headEnd/>
            <a:tailEnd/>
          </a:ln>
        </p:spPr>
      </p:cxnSp>
      <p:cxnSp>
        <p:nvCxnSpPr>
          <p:cNvPr id="35" name="Straight Connector 34"/>
          <p:cNvCxnSpPr>
            <a:cxnSpLocks noChangeShapeType="1"/>
          </p:cNvCxnSpPr>
          <p:nvPr/>
        </p:nvCxnSpPr>
        <p:spPr bwMode="auto">
          <a:xfrm rot="5400000" flipH="1" flipV="1">
            <a:off x="5772944" y="2409293"/>
            <a:ext cx="174625" cy="1587"/>
          </a:xfrm>
          <a:prstGeom prst="line">
            <a:avLst/>
          </a:prstGeom>
          <a:noFill/>
          <a:ln w="9525" algn="ctr">
            <a:solidFill>
              <a:schemeClr val="tx1"/>
            </a:solidFill>
            <a:round/>
            <a:headEnd/>
            <a:tailEnd/>
          </a:ln>
        </p:spPr>
      </p:cxnSp>
      <p:cxnSp>
        <p:nvCxnSpPr>
          <p:cNvPr id="36" name="Straight Connector 35"/>
          <p:cNvCxnSpPr>
            <a:cxnSpLocks noChangeShapeType="1"/>
          </p:cNvCxnSpPr>
          <p:nvPr/>
        </p:nvCxnSpPr>
        <p:spPr bwMode="auto">
          <a:xfrm rot="5400000" flipH="1" flipV="1">
            <a:off x="6077744" y="2409293"/>
            <a:ext cx="174625" cy="1587"/>
          </a:xfrm>
          <a:prstGeom prst="line">
            <a:avLst/>
          </a:prstGeom>
          <a:noFill/>
          <a:ln w="9525" algn="ctr">
            <a:solidFill>
              <a:schemeClr val="tx1"/>
            </a:solidFill>
            <a:round/>
            <a:headEnd/>
            <a:tailEnd/>
          </a:ln>
        </p:spPr>
      </p:cxnSp>
      <p:cxnSp>
        <p:nvCxnSpPr>
          <p:cNvPr id="37" name="Straight Connector 36"/>
          <p:cNvCxnSpPr>
            <a:cxnSpLocks noChangeShapeType="1"/>
          </p:cNvCxnSpPr>
          <p:nvPr/>
        </p:nvCxnSpPr>
        <p:spPr bwMode="auto">
          <a:xfrm rot="5400000" flipH="1" flipV="1">
            <a:off x="6377781" y="2409293"/>
            <a:ext cx="174625" cy="1588"/>
          </a:xfrm>
          <a:prstGeom prst="line">
            <a:avLst/>
          </a:prstGeom>
          <a:noFill/>
          <a:ln w="9525" algn="ctr">
            <a:solidFill>
              <a:schemeClr val="tx1"/>
            </a:solidFill>
            <a:round/>
            <a:headEnd/>
            <a:tailEnd/>
          </a:ln>
        </p:spPr>
      </p:cxnSp>
      <p:cxnSp>
        <p:nvCxnSpPr>
          <p:cNvPr id="38" name="Straight Connector 37"/>
          <p:cNvCxnSpPr>
            <a:cxnSpLocks noChangeShapeType="1"/>
          </p:cNvCxnSpPr>
          <p:nvPr/>
        </p:nvCxnSpPr>
        <p:spPr bwMode="auto">
          <a:xfrm rot="5400000" flipH="1" flipV="1">
            <a:off x="6696869" y="2409293"/>
            <a:ext cx="174625" cy="1587"/>
          </a:xfrm>
          <a:prstGeom prst="line">
            <a:avLst/>
          </a:prstGeom>
          <a:noFill/>
          <a:ln w="9525" algn="ctr">
            <a:solidFill>
              <a:schemeClr val="tx1"/>
            </a:solidFill>
            <a:round/>
            <a:headEnd/>
            <a:tailEnd/>
          </a:ln>
        </p:spPr>
      </p:cxnSp>
      <p:cxnSp>
        <p:nvCxnSpPr>
          <p:cNvPr id="39" name="Straight Connector 38"/>
          <p:cNvCxnSpPr>
            <a:cxnSpLocks noChangeShapeType="1"/>
          </p:cNvCxnSpPr>
          <p:nvPr/>
        </p:nvCxnSpPr>
        <p:spPr bwMode="auto">
          <a:xfrm rot="5400000" flipH="1" flipV="1">
            <a:off x="7001669" y="2409293"/>
            <a:ext cx="174625" cy="1587"/>
          </a:xfrm>
          <a:prstGeom prst="line">
            <a:avLst/>
          </a:prstGeom>
          <a:noFill/>
          <a:ln w="9525" algn="ctr">
            <a:solidFill>
              <a:schemeClr val="tx1"/>
            </a:solidFill>
            <a:round/>
            <a:headEnd/>
            <a:tailEnd/>
          </a:ln>
        </p:spPr>
      </p:cxnSp>
      <p:cxnSp>
        <p:nvCxnSpPr>
          <p:cNvPr id="40" name="Straight Connector 39"/>
          <p:cNvCxnSpPr>
            <a:cxnSpLocks noChangeShapeType="1"/>
          </p:cNvCxnSpPr>
          <p:nvPr/>
        </p:nvCxnSpPr>
        <p:spPr bwMode="auto">
          <a:xfrm rot="5400000" flipH="1" flipV="1">
            <a:off x="7311231" y="2414055"/>
            <a:ext cx="174625" cy="1588"/>
          </a:xfrm>
          <a:prstGeom prst="line">
            <a:avLst/>
          </a:prstGeom>
          <a:noFill/>
          <a:ln w="9525" algn="ctr">
            <a:solidFill>
              <a:schemeClr val="tx1"/>
            </a:solidFill>
            <a:round/>
            <a:headEnd/>
            <a:tailEnd/>
          </a:ln>
        </p:spPr>
      </p:cxnSp>
      <p:cxnSp>
        <p:nvCxnSpPr>
          <p:cNvPr id="41" name="Straight Connector 40"/>
          <p:cNvCxnSpPr>
            <a:cxnSpLocks noChangeShapeType="1"/>
          </p:cNvCxnSpPr>
          <p:nvPr/>
        </p:nvCxnSpPr>
        <p:spPr bwMode="auto">
          <a:xfrm rot="5400000" flipH="1" flipV="1">
            <a:off x="7630319" y="2414055"/>
            <a:ext cx="174625" cy="1587"/>
          </a:xfrm>
          <a:prstGeom prst="line">
            <a:avLst/>
          </a:prstGeom>
          <a:noFill/>
          <a:ln w="9525" algn="ctr">
            <a:solidFill>
              <a:schemeClr val="tx1"/>
            </a:solidFill>
            <a:round/>
            <a:headEnd/>
            <a:tailEnd/>
          </a:ln>
        </p:spPr>
      </p:cxnSp>
      <p:cxnSp>
        <p:nvCxnSpPr>
          <p:cNvPr id="42" name="Straight Connector 41"/>
          <p:cNvCxnSpPr>
            <a:cxnSpLocks noChangeShapeType="1"/>
          </p:cNvCxnSpPr>
          <p:nvPr/>
        </p:nvCxnSpPr>
        <p:spPr bwMode="auto">
          <a:xfrm rot="5400000" flipH="1" flipV="1">
            <a:off x="7935119" y="2414055"/>
            <a:ext cx="174625" cy="1587"/>
          </a:xfrm>
          <a:prstGeom prst="line">
            <a:avLst/>
          </a:prstGeom>
          <a:noFill/>
          <a:ln w="9525" algn="ctr">
            <a:solidFill>
              <a:schemeClr val="tx1"/>
            </a:solidFill>
            <a:round/>
            <a:headEnd/>
            <a:tailEnd/>
          </a:ln>
        </p:spPr>
      </p:cxnSp>
      <p:cxnSp>
        <p:nvCxnSpPr>
          <p:cNvPr id="43" name="Straight Connector 42"/>
          <p:cNvCxnSpPr>
            <a:cxnSpLocks noChangeShapeType="1"/>
          </p:cNvCxnSpPr>
          <p:nvPr/>
        </p:nvCxnSpPr>
        <p:spPr bwMode="auto">
          <a:xfrm rot="5400000" flipH="1" flipV="1">
            <a:off x="8225631" y="2414055"/>
            <a:ext cx="174625" cy="1588"/>
          </a:xfrm>
          <a:prstGeom prst="line">
            <a:avLst/>
          </a:prstGeom>
          <a:noFill/>
          <a:ln w="9525" algn="ctr">
            <a:solidFill>
              <a:schemeClr val="tx1"/>
            </a:solidFill>
            <a:round/>
            <a:headEnd/>
            <a:tailEnd/>
          </a:ln>
        </p:spPr>
      </p:cxnSp>
      <p:cxnSp>
        <p:nvCxnSpPr>
          <p:cNvPr id="44" name="Straight Connector 43"/>
          <p:cNvCxnSpPr>
            <a:cxnSpLocks noChangeShapeType="1"/>
          </p:cNvCxnSpPr>
          <p:nvPr/>
        </p:nvCxnSpPr>
        <p:spPr bwMode="auto">
          <a:xfrm rot="5400000" flipH="1" flipV="1">
            <a:off x="8544719" y="2414055"/>
            <a:ext cx="174625" cy="1587"/>
          </a:xfrm>
          <a:prstGeom prst="line">
            <a:avLst/>
          </a:prstGeom>
          <a:noFill/>
          <a:ln w="9525" algn="ctr">
            <a:solidFill>
              <a:schemeClr val="tx1"/>
            </a:solidFill>
            <a:round/>
            <a:headEnd/>
            <a:tailEnd/>
          </a:ln>
        </p:spPr>
      </p:cxnSp>
      <p:cxnSp>
        <p:nvCxnSpPr>
          <p:cNvPr id="45" name="Straight Connector 44"/>
          <p:cNvCxnSpPr>
            <a:cxnSpLocks noChangeShapeType="1"/>
          </p:cNvCxnSpPr>
          <p:nvPr/>
        </p:nvCxnSpPr>
        <p:spPr bwMode="auto">
          <a:xfrm rot="5400000" flipH="1" flipV="1">
            <a:off x="8849519" y="2414055"/>
            <a:ext cx="174625" cy="1587"/>
          </a:xfrm>
          <a:prstGeom prst="line">
            <a:avLst/>
          </a:prstGeom>
          <a:noFill/>
          <a:ln w="9525" algn="ctr">
            <a:solidFill>
              <a:schemeClr val="tx1"/>
            </a:solidFill>
            <a:round/>
            <a:headEnd/>
            <a:tailEnd/>
          </a:ln>
        </p:spPr>
      </p:cxnSp>
      <p:sp>
        <p:nvSpPr>
          <p:cNvPr id="46" name="Flowchart: Process 45"/>
          <p:cNvSpPr>
            <a:spLocks noChangeArrowheads="1"/>
          </p:cNvSpPr>
          <p:nvPr/>
        </p:nvSpPr>
        <p:spPr bwMode="auto">
          <a:xfrm>
            <a:off x="5595938" y="2391036"/>
            <a:ext cx="217487" cy="65088"/>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47" name="Flowchart: Process 46"/>
          <p:cNvSpPr>
            <a:spLocks noChangeArrowheads="1"/>
          </p:cNvSpPr>
          <p:nvPr/>
        </p:nvSpPr>
        <p:spPr bwMode="auto">
          <a:xfrm>
            <a:off x="5595938" y="2271974"/>
            <a:ext cx="217487" cy="65087"/>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48" name="Flowchart: Process 47"/>
          <p:cNvSpPr>
            <a:spLocks noChangeArrowheads="1"/>
          </p:cNvSpPr>
          <p:nvPr/>
        </p:nvSpPr>
        <p:spPr bwMode="auto">
          <a:xfrm>
            <a:off x="5584825" y="2151324"/>
            <a:ext cx="217488" cy="65087"/>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49" name="Flowchart: Process 48"/>
          <p:cNvSpPr>
            <a:spLocks noChangeArrowheads="1"/>
          </p:cNvSpPr>
          <p:nvPr/>
        </p:nvSpPr>
        <p:spPr bwMode="auto">
          <a:xfrm>
            <a:off x="6194425" y="2391036"/>
            <a:ext cx="217488" cy="65088"/>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50" name="Flowchart: Process 49"/>
          <p:cNvSpPr>
            <a:spLocks noChangeArrowheads="1"/>
          </p:cNvSpPr>
          <p:nvPr/>
        </p:nvSpPr>
        <p:spPr bwMode="auto">
          <a:xfrm>
            <a:off x="7129463" y="2413261"/>
            <a:ext cx="219075" cy="65088"/>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51" name="Flowchart: Process 50"/>
          <p:cNvSpPr>
            <a:spLocks noChangeArrowheads="1"/>
          </p:cNvSpPr>
          <p:nvPr/>
        </p:nvSpPr>
        <p:spPr bwMode="auto">
          <a:xfrm>
            <a:off x="7129463" y="2303724"/>
            <a:ext cx="219075" cy="65087"/>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52" name="Flowchart: Process 51"/>
          <p:cNvSpPr>
            <a:spLocks noChangeArrowheads="1"/>
          </p:cNvSpPr>
          <p:nvPr/>
        </p:nvSpPr>
        <p:spPr bwMode="auto">
          <a:xfrm>
            <a:off x="7456488" y="2402149"/>
            <a:ext cx="217487" cy="65087"/>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53" name="Flowchart: Process 52"/>
          <p:cNvSpPr>
            <a:spLocks noChangeArrowheads="1"/>
          </p:cNvSpPr>
          <p:nvPr/>
        </p:nvSpPr>
        <p:spPr bwMode="auto">
          <a:xfrm>
            <a:off x="8359775" y="2391036"/>
            <a:ext cx="217488" cy="65088"/>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54" name="Flowchart: Process 53"/>
          <p:cNvSpPr>
            <a:spLocks noChangeArrowheads="1"/>
          </p:cNvSpPr>
          <p:nvPr/>
        </p:nvSpPr>
        <p:spPr bwMode="auto">
          <a:xfrm>
            <a:off x="8359775" y="2271974"/>
            <a:ext cx="217488" cy="65087"/>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58" name="Rounded Rectangle 57"/>
          <p:cNvSpPr>
            <a:spLocks noChangeArrowheads="1"/>
          </p:cNvSpPr>
          <p:nvPr/>
        </p:nvSpPr>
        <p:spPr bwMode="auto">
          <a:xfrm>
            <a:off x="6705600" y="2021149"/>
            <a:ext cx="434975" cy="609600"/>
          </a:xfrm>
          <a:prstGeom prst="roundRect">
            <a:avLst>
              <a:gd name="adj" fmla="val 16667"/>
            </a:avLst>
          </a:prstGeom>
          <a:solidFill>
            <a:srgbClr val="FFFF00"/>
          </a:solidFill>
          <a:ln w="9525" algn="ctr">
            <a:solidFill>
              <a:schemeClr val="tx1"/>
            </a:solidFill>
            <a:round/>
            <a:headEnd/>
            <a:tailEnd/>
          </a:ln>
        </p:spPr>
        <p:txBody>
          <a:bodyPr wrap="none" anchor="ctr"/>
          <a:lstStyle/>
          <a:p>
            <a:pPr marL="381000" indent="-381000"/>
            <a:endParaRPr lang="en-US"/>
          </a:p>
        </p:txBody>
      </p:sp>
      <p:sp>
        <p:nvSpPr>
          <p:cNvPr id="44085" name="Flowchart: Process 58"/>
          <p:cNvSpPr>
            <a:spLocks noChangeArrowheads="1"/>
          </p:cNvSpPr>
          <p:nvPr/>
        </p:nvSpPr>
        <p:spPr bwMode="auto">
          <a:xfrm>
            <a:off x="6815138" y="1367099"/>
            <a:ext cx="217487" cy="66675"/>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60" name="Flowchart: Process 59"/>
          <p:cNvSpPr>
            <a:spLocks noChangeArrowheads="1"/>
          </p:cNvSpPr>
          <p:nvPr/>
        </p:nvSpPr>
        <p:spPr bwMode="auto">
          <a:xfrm>
            <a:off x="6815138" y="2402149"/>
            <a:ext cx="217487" cy="65087"/>
          </a:xfrm>
          <a:prstGeom prst="flowChartProcess">
            <a:avLst/>
          </a:prstGeom>
          <a:solidFill>
            <a:srgbClr val="FF0000"/>
          </a:solidFill>
          <a:ln w="9525" algn="ctr">
            <a:solidFill>
              <a:schemeClr val="tx1"/>
            </a:solidFill>
            <a:round/>
            <a:headEnd/>
            <a:tailEnd/>
          </a:ln>
        </p:spPr>
        <p:txBody>
          <a:bodyPr wrap="none" anchor="ctr"/>
          <a:lstStyle/>
          <a:p>
            <a:pPr marL="381000" indent="-381000"/>
            <a:endParaRPr lang="en-US"/>
          </a:p>
        </p:txBody>
      </p:sp>
      <p:sp>
        <p:nvSpPr>
          <p:cNvPr id="44087" name="TextBox 60"/>
          <p:cNvSpPr txBox="1">
            <a:spLocks noChangeArrowheads="1"/>
          </p:cNvSpPr>
          <p:nvPr/>
        </p:nvSpPr>
        <p:spPr bwMode="auto">
          <a:xfrm>
            <a:off x="5311775" y="1498861"/>
            <a:ext cx="603250" cy="307975"/>
          </a:xfrm>
          <a:prstGeom prst="rect">
            <a:avLst/>
          </a:prstGeom>
          <a:noFill/>
          <a:ln w="9525">
            <a:noFill/>
            <a:miter lim="800000"/>
            <a:headEnd/>
            <a:tailEnd/>
          </a:ln>
        </p:spPr>
        <p:txBody>
          <a:bodyPr wrap="none">
            <a:spAutoFit/>
          </a:bodyPr>
          <a:lstStyle/>
          <a:p>
            <a:pPr>
              <a:buFontTx/>
              <a:buNone/>
            </a:pPr>
            <a:r>
              <a:rPr lang="en-US" sz="1400"/>
              <a:t>small</a:t>
            </a:r>
          </a:p>
        </p:txBody>
      </p:sp>
      <p:sp>
        <p:nvSpPr>
          <p:cNvPr id="44088" name="TextBox 61"/>
          <p:cNvSpPr txBox="1">
            <a:spLocks noChangeArrowheads="1"/>
          </p:cNvSpPr>
          <p:nvPr/>
        </p:nvSpPr>
        <p:spPr bwMode="auto">
          <a:xfrm>
            <a:off x="8540750" y="1498861"/>
            <a:ext cx="582613" cy="307975"/>
          </a:xfrm>
          <a:prstGeom prst="rect">
            <a:avLst/>
          </a:prstGeom>
          <a:noFill/>
          <a:ln w="9525">
            <a:noFill/>
            <a:miter lim="800000"/>
            <a:headEnd/>
            <a:tailEnd/>
          </a:ln>
        </p:spPr>
        <p:txBody>
          <a:bodyPr wrap="none">
            <a:spAutoFit/>
          </a:bodyPr>
          <a:lstStyle/>
          <a:p>
            <a:pPr>
              <a:buFontTx/>
              <a:buNone/>
            </a:pPr>
            <a:r>
              <a:rPr lang="en-US" sz="1400"/>
              <a:t>large</a:t>
            </a:r>
          </a:p>
        </p:txBody>
      </p:sp>
      <p:sp>
        <p:nvSpPr>
          <p:cNvPr id="63" name="TextBox 62"/>
          <p:cNvSpPr txBox="1">
            <a:spLocks noChangeArrowheads="1"/>
          </p:cNvSpPr>
          <p:nvPr/>
        </p:nvSpPr>
        <p:spPr bwMode="auto">
          <a:xfrm>
            <a:off x="8258175" y="2543436"/>
            <a:ext cx="466725" cy="307975"/>
          </a:xfrm>
          <a:prstGeom prst="rect">
            <a:avLst/>
          </a:prstGeom>
          <a:noFill/>
          <a:ln w="9525">
            <a:noFill/>
            <a:miter lim="800000"/>
            <a:headEnd/>
            <a:tailEnd/>
          </a:ln>
        </p:spPr>
        <p:txBody>
          <a:bodyPr wrap="none">
            <a:spAutoFit/>
          </a:bodyPr>
          <a:lstStyle/>
          <a:p>
            <a:pPr>
              <a:buFontTx/>
              <a:buNone/>
            </a:pPr>
            <a:r>
              <a:rPr lang="en-US" sz="1400">
                <a:sym typeface="Symbol" pitchFamily="18" charset="2"/>
              </a:rPr>
              <a:t></a:t>
            </a:r>
            <a:r>
              <a:rPr lang="en-US" sz="1400"/>
              <a:t>=1</a:t>
            </a:r>
          </a:p>
        </p:txBody>
      </p:sp>
      <p:sp>
        <p:nvSpPr>
          <p:cNvPr id="64" name="TextBox 63"/>
          <p:cNvSpPr txBox="1">
            <a:spLocks noChangeArrowheads="1"/>
          </p:cNvSpPr>
          <p:nvPr/>
        </p:nvSpPr>
        <p:spPr bwMode="auto">
          <a:xfrm>
            <a:off x="6723063" y="2576774"/>
            <a:ext cx="466725" cy="306387"/>
          </a:xfrm>
          <a:prstGeom prst="rect">
            <a:avLst/>
          </a:prstGeom>
          <a:noFill/>
          <a:ln w="9525">
            <a:noFill/>
            <a:miter lim="800000"/>
            <a:headEnd/>
            <a:tailEnd/>
          </a:ln>
        </p:spPr>
        <p:txBody>
          <a:bodyPr wrap="none">
            <a:spAutoFit/>
          </a:bodyPr>
          <a:lstStyle/>
          <a:p>
            <a:pPr>
              <a:buFontTx/>
              <a:buNone/>
            </a:pPr>
            <a:r>
              <a:rPr lang="en-US" sz="1400">
                <a:sym typeface="Symbol" pitchFamily="18" charset="2"/>
              </a:rPr>
              <a:t></a:t>
            </a:r>
            <a:r>
              <a:rPr lang="en-US" sz="1400"/>
              <a:t>=2</a:t>
            </a:r>
          </a:p>
        </p:txBody>
      </p:sp>
      <p:sp>
        <p:nvSpPr>
          <p:cNvPr id="65" name="TextBox 64"/>
          <p:cNvSpPr txBox="1">
            <a:spLocks noChangeArrowheads="1"/>
          </p:cNvSpPr>
          <p:nvPr/>
        </p:nvSpPr>
        <p:spPr bwMode="auto">
          <a:xfrm>
            <a:off x="5470525" y="2597411"/>
            <a:ext cx="466725" cy="307975"/>
          </a:xfrm>
          <a:prstGeom prst="rect">
            <a:avLst/>
          </a:prstGeom>
          <a:noFill/>
          <a:ln w="9525">
            <a:noFill/>
            <a:miter lim="800000"/>
            <a:headEnd/>
            <a:tailEnd/>
          </a:ln>
        </p:spPr>
        <p:txBody>
          <a:bodyPr wrap="none">
            <a:spAutoFit/>
          </a:bodyPr>
          <a:lstStyle/>
          <a:p>
            <a:pPr>
              <a:buFontTx/>
              <a:buNone/>
            </a:pPr>
            <a:r>
              <a:rPr lang="en-US" sz="1400">
                <a:sym typeface="Symbol" pitchFamily="18" charset="2"/>
              </a:rPr>
              <a:t></a:t>
            </a:r>
            <a:r>
              <a:rPr lang="en-US" sz="1400"/>
              <a:t>=3</a:t>
            </a:r>
          </a:p>
        </p:txBody>
      </p:sp>
      <p:sp>
        <p:nvSpPr>
          <p:cNvPr id="59" name="Rounded Rectangle 58"/>
          <p:cNvSpPr>
            <a:spLocks noChangeArrowheads="1"/>
          </p:cNvSpPr>
          <p:nvPr/>
        </p:nvSpPr>
        <p:spPr bwMode="auto">
          <a:xfrm>
            <a:off x="983178" y="5146163"/>
            <a:ext cx="6062662" cy="401638"/>
          </a:xfrm>
          <a:prstGeom prst="roundRect">
            <a:avLst>
              <a:gd name="adj" fmla="val 16667"/>
            </a:avLst>
          </a:prstGeom>
          <a:solidFill>
            <a:srgbClr val="FFC000"/>
          </a:solidFill>
          <a:ln w="9525" algn="ctr">
            <a:solidFill>
              <a:schemeClr val="tx1"/>
            </a:solidFill>
            <a:round/>
            <a:headEnd/>
            <a:tailEnd/>
          </a:ln>
        </p:spPr>
        <p:txBody>
          <a:bodyPr wrap="none" anchor="ctr"/>
          <a:lstStyle/>
          <a:p>
            <a:pPr marL="381000" indent="-381000">
              <a:buFontTx/>
              <a:buNone/>
            </a:pPr>
            <a:r>
              <a:rPr lang="en-US" sz="2000" dirty="0"/>
              <a:t>Together with structure of T(x) </a:t>
            </a:r>
            <a:r>
              <a:rPr lang="en-US" sz="2000" dirty="0">
                <a:sym typeface="Wingdings" pitchFamily="2" charset="2"/>
              </a:rPr>
              <a:t> </a:t>
            </a:r>
            <a:r>
              <a:rPr lang="en-US" sz="2000" dirty="0">
                <a:sym typeface="Symbol" pitchFamily="18" charset="2"/>
              </a:rPr>
              <a:t></a:t>
            </a:r>
            <a:r>
              <a:rPr lang="en-US" sz="2000" dirty="0">
                <a:sym typeface="Wingdings" pitchFamily="2" charset="2"/>
              </a:rPr>
              <a:t>(</a:t>
            </a:r>
            <a:r>
              <a:rPr lang="en-US" sz="2000" dirty="0" smtClean="0">
                <a:sym typeface="Wingdings" pitchFamily="2" charset="2"/>
              </a:rPr>
              <a:t>1/log</a:t>
            </a:r>
            <a:r>
              <a:rPr lang="en-US" sz="2000" baseline="30000" dirty="0" smtClean="0">
                <a:sym typeface="Wingdings" pitchFamily="2" charset="2"/>
              </a:rPr>
              <a:t>3</a:t>
            </a:r>
            <a:r>
              <a:rPr lang="en-US" sz="2000" i="1" dirty="0" smtClean="0">
                <a:sym typeface="Wingdings" pitchFamily="2" charset="2"/>
              </a:rPr>
              <a:t>n</a:t>
            </a:r>
            <a:r>
              <a:rPr lang="en-US" sz="2000" dirty="0">
                <a:sym typeface="Wingdings" pitchFamily="2" charset="2"/>
              </a:rPr>
              <a:t>) bound</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33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33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733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733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733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7330">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27330">
                                            <p:txEl>
                                              <p:pRg st="10" end="1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p:cTn id="83" dur="500" fill="hold"/>
                                        <p:tgtEl>
                                          <p:spTgt spid="59"/>
                                        </p:tgtEl>
                                        <p:attrNameLst>
                                          <p:attrName>ppt_w</p:attrName>
                                        </p:attrNameLst>
                                      </p:cBhvr>
                                      <p:tavLst>
                                        <p:tav tm="0">
                                          <p:val>
                                            <p:fltVal val="0"/>
                                          </p:val>
                                        </p:tav>
                                        <p:tav tm="100000">
                                          <p:val>
                                            <p:strVal val="#ppt_w"/>
                                          </p:val>
                                        </p:tav>
                                      </p:tavLst>
                                    </p:anim>
                                    <p:anim calcmode="lin" valueType="num">
                                      <p:cBhvr>
                                        <p:cTn id="84" dur="500" fill="hold"/>
                                        <p:tgtEl>
                                          <p:spTgt spid="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6" grpId="0" animBg="1"/>
      <p:bldP spid="46" grpId="0" animBg="1"/>
      <p:bldP spid="47" grpId="0" animBg="1"/>
      <p:bldP spid="48" grpId="0" animBg="1"/>
      <p:bldP spid="49" grpId="0" animBg="1"/>
      <p:bldP spid="50" grpId="0" animBg="1"/>
      <p:bldP spid="51" grpId="0" animBg="1"/>
      <p:bldP spid="52" grpId="0" animBg="1"/>
      <p:bldP spid="53" grpId="0" animBg="1"/>
      <p:bldP spid="54" grpId="0" animBg="1"/>
      <p:bldP spid="58" grpId="0" animBg="1"/>
      <p:bldP spid="60" grpId="0" animBg="1"/>
      <p:bldP spid="63" grpId="0"/>
      <p:bldP spid="64" grpId="0"/>
      <p:bldP spid="65" grpId="0"/>
      <p:bldP spid="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ounded Rectangle 18"/>
          <p:cNvSpPr>
            <a:spLocks noChangeArrowheads="1"/>
          </p:cNvSpPr>
          <p:nvPr/>
        </p:nvSpPr>
        <p:spPr bwMode="auto">
          <a:xfrm>
            <a:off x="3319097" y="3087688"/>
            <a:ext cx="1764323" cy="1306512"/>
          </a:xfrm>
          <a:prstGeom prst="roundRect">
            <a:avLst>
              <a:gd name="adj" fmla="val 16667"/>
            </a:avLst>
          </a:prstGeom>
          <a:solidFill>
            <a:srgbClr val="92D050"/>
          </a:solidFill>
          <a:ln w="9525" algn="ctr">
            <a:solidFill>
              <a:schemeClr val="tx1"/>
            </a:solidFill>
            <a:round/>
            <a:headEnd/>
            <a:tailEnd/>
          </a:ln>
        </p:spPr>
        <p:txBody>
          <a:bodyPr wrap="none" anchor="ctr"/>
          <a:lstStyle/>
          <a:p>
            <a:pPr marL="381000" indent="-381000"/>
            <a:endParaRPr lang="de-DE"/>
          </a:p>
        </p:txBody>
      </p:sp>
      <p:sp>
        <p:nvSpPr>
          <p:cNvPr id="38" name="Rounded Rectangle 37"/>
          <p:cNvSpPr>
            <a:spLocks noChangeArrowheads="1"/>
          </p:cNvSpPr>
          <p:nvPr/>
        </p:nvSpPr>
        <p:spPr bwMode="auto">
          <a:xfrm>
            <a:off x="3450982" y="3871913"/>
            <a:ext cx="4375638" cy="392112"/>
          </a:xfrm>
          <a:prstGeom prst="roundRect">
            <a:avLst>
              <a:gd name="adj" fmla="val 16667"/>
            </a:avLst>
          </a:prstGeom>
          <a:solidFill>
            <a:srgbClr val="FF9966"/>
          </a:solidFill>
          <a:ln w="9525" algn="ctr">
            <a:solidFill>
              <a:schemeClr val="tx1"/>
            </a:solidFill>
            <a:round/>
            <a:headEnd/>
            <a:tailEnd/>
          </a:ln>
        </p:spPr>
        <p:txBody>
          <a:bodyPr wrap="none" anchor="ctr"/>
          <a:lstStyle/>
          <a:p>
            <a:pPr marL="381000" indent="-381000"/>
            <a:endParaRPr lang="de-DE"/>
          </a:p>
        </p:txBody>
      </p:sp>
      <p:sp>
        <p:nvSpPr>
          <p:cNvPr id="43" name="Rounded Rectangle 42"/>
          <p:cNvSpPr>
            <a:spLocks noChangeArrowheads="1"/>
          </p:cNvSpPr>
          <p:nvPr/>
        </p:nvSpPr>
        <p:spPr bwMode="auto">
          <a:xfrm>
            <a:off x="3450982" y="3143251"/>
            <a:ext cx="4375638" cy="392113"/>
          </a:xfrm>
          <a:prstGeom prst="roundRect">
            <a:avLst>
              <a:gd name="adj" fmla="val 16667"/>
            </a:avLst>
          </a:prstGeom>
          <a:solidFill>
            <a:srgbClr val="FF9966"/>
          </a:solidFill>
          <a:ln w="9525" algn="ctr">
            <a:solidFill>
              <a:schemeClr val="tx1"/>
            </a:solidFill>
            <a:round/>
            <a:headEnd/>
            <a:tailEnd/>
          </a:ln>
        </p:spPr>
        <p:txBody>
          <a:bodyPr wrap="none" anchor="ctr"/>
          <a:lstStyle/>
          <a:p>
            <a:pPr marL="381000" indent="-381000"/>
            <a:endParaRPr lang="de-DE"/>
          </a:p>
        </p:txBody>
      </p:sp>
      <p:sp>
        <p:nvSpPr>
          <p:cNvPr id="45061" name="Rectangle 2"/>
          <p:cNvSpPr>
            <a:spLocks noGrp="1" noChangeArrowheads="1"/>
          </p:cNvSpPr>
          <p:nvPr>
            <p:ph type="title"/>
          </p:nvPr>
        </p:nvSpPr>
        <p:spPr/>
        <p:txBody>
          <a:bodyPr/>
          <a:lstStyle/>
          <a:p>
            <a:pPr eaLnBrk="1" hangingPunct="1"/>
            <a:r>
              <a:rPr lang="en-US" dirty="0" smtClean="0"/>
              <a:t>Rate in Wireless Sensor Networks: Summary</a:t>
            </a:r>
          </a:p>
        </p:txBody>
      </p:sp>
      <p:sp>
        <p:nvSpPr>
          <p:cNvPr id="31" name="Rectangle 6"/>
          <p:cNvSpPr>
            <a:spLocks noGrp="1" noChangeArrowheads="1"/>
          </p:cNvSpPr>
          <p:nvPr>
            <p:ph type="sldNum" sz="quarter" idx="4294967295"/>
          </p:nvPr>
        </p:nvSpPr>
        <p:spPr bwMode="auto">
          <a:xfrm>
            <a:off x="8382000" y="6632575"/>
            <a:ext cx="762000" cy="230188"/>
          </a:xfrm>
          <a:prstGeom prst="rect">
            <a:avLst/>
          </a:prstGeom>
          <a:noFill/>
          <a:ln w="9525">
            <a:noFill/>
            <a:miter lim="800000"/>
            <a:headEnd/>
            <a:tailEnd/>
          </a:ln>
          <a:effectLst/>
        </p:spPr>
        <p:txBody>
          <a:bodyPr vert="horz" wrap="square" lIns="0" tIns="144000" rIns="0" bIns="0" numCol="1" anchor="ctr" anchorCtr="0" compatLnSpc="1">
            <a:prstTxWarp prst="textNoShape">
              <a:avLst/>
            </a:prstTxWarp>
          </a:bodyPr>
          <a:lstStyle>
            <a:lvl1pPr algn="r" eaLnBrk="0" hangingPunct="0">
              <a:spcBef>
                <a:spcPct val="0"/>
              </a:spcBef>
              <a:buClrTx/>
              <a:buFontTx/>
              <a:buNone/>
              <a:defRPr sz="900">
                <a:solidFill>
                  <a:schemeClr val="bg1"/>
                </a:solidFill>
                <a:latin typeface="Arial" charset="0"/>
              </a:defRPr>
            </a:lvl1pPr>
          </a:lstStyle>
          <a:p>
            <a:pPr>
              <a:defRPr/>
            </a:pPr>
            <a:fld id="{65997390-695E-4AE7-923E-F2A3A6701E1A}" type="slidenum">
              <a:rPr lang="de-CH"/>
              <a:pPr>
                <a:defRPr/>
              </a:pPr>
              <a:t>34</a:t>
            </a:fld>
            <a:endParaRPr lang="de-CH" dirty="0"/>
          </a:p>
          <a:p>
            <a:pPr>
              <a:defRPr/>
            </a:pPr>
            <a:endParaRPr lang="de-CH" dirty="0"/>
          </a:p>
        </p:txBody>
      </p:sp>
      <p:sp>
        <p:nvSpPr>
          <p:cNvPr id="45062" name="Rectangle 8"/>
          <p:cNvSpPr>
            <a:spLocks noChangeArrowheads="1"/>
          </p:cNvSpPr>
          <p:nvPr/>
        </p:nvSpPr>
        <p:spPr bwMode="auto">
          <a:xfrm>
            <a:off x="423497" y="2087563"/>
            <a:ext cx="8056685" cy="2362200"/>
          </a:xfrm>
          <a:prstGeom prst="rect">
            <a:avLst/>
          </a:prstGeom>
          <a:noFill/>
          <a:ln w="9525" algn="ctr">
            <a:solidFill>
              <a:schemeClr val="tx1"/>
            </a:solidFill>
            <a:round/>
            <a:headEnd/>
            <a:tailEnd/>
          </a:ln>
        </p:spPr>
        <p:txBody>
          <a:bodyPr wrap="none" anchor="ctr"/>
          <a:lstStyle/>
          <a:p>
            <a:pPr marL="381000" indent="-381000"/>
            <a:endParaRPr lang="de-DE"/>
          </a:p>
        </p:txBody>
      </p:sp>
      <p:cxnSp>
        <p:nvCxnSpPr>
          <p:cNvPr id="45063" name="Straight Connector 10"/>
          <p:cNvCxnSpPr>
            <a:cxnSpLocks noChangeShapeType="1"/>
          </p:cNvCxnSpPr>
          <p:nvPr/>
        </p:nvCxnSpPr>
        <p:spPr bwMode="auto">
          <a:xfrm rot="16200000" flipH="1">
            <a:off x="1556238" y="3262802"/>
            <a:ext cx="2362200" cy="11723"/>
          </a:xfrm>
          <a:prstGeom prst="line">
            <a:avLst/>
          </a:prstGeom>
          <a:noFill/>
          <a:ln w="9525" algn="ctr">
            <a:solidFill>
              <a:schemeClr val="tx1"/>
            </a:solidFill>
            <a:round/>
            <a:headEnd/>
            <a:tailEnd/>
          </a:ln>
        </p:spPr>
      </p:cxnSp>
      <p:cxnSp>
        <p:nvCxnSpPr>
          <p:cNvPr id="45064" name="Straight Connector 12"/>
          <p:cNvCxnSpPr>
            <a:cxnSpLocks noChangeShapeType="1"/>
          </p:cNvCxnSpPr>
          <p:nvPr/>
        </p:nvCxnSpPr>
        <p:spPr bwMode="auto">
          <a:xfrm rot="5400000">
            <a:off x="4440848" y="3263535"/>
            <a:ext cx="2362200" cy="10257"/>
          </a:xfrm>
          <a:prstGeom prst="line">
            <a:avLst/>
          </a:prstGeom>
          <a:noFill/>
          <a:ln w="9525" algn="ctr">
            <a:solidFill>
              <a:schemeClr val="tx1"/>
            </a:solidFill>
            <a:round/>
            <a:headEnd/>
            <a:tailEnd/>
          </a:ln>
        </p:spPr>
      </p:cxnSp>
      <p:cxnSp>
        <p:nvCxnSpPr>
          <p:cNvPr id="45065" name="Straight Connector 13"/>
          <p:cNvCxnSpPr>
            <a:cxnSpLocks noChangeShapeType="1"/>
          </p:cNvCxnSpPr>
          <p:nvPr/>
        </p:nvCxnSpPr>
        <p:spPr bwMode="auto">
          <a:xfrm flipV="1">
            <a:off x="423497" y="2990851"/>
            <a:ext cx="8046426" cy="11113"/>
          </a:xfrm>
          <a:prstGeom prst="line">
            <a:avLst/>
          </a:prstGeom>
          <a:noFill/>
          <a:ln w="9525" algn="ctr">
            <a:solidFill>
              <a:schemeClr val="tx1"/>
            </a:solidFill>
            <a:round/>
            <a:headEnd/>
            <a:tailEnd/>
          </a:ln>
        </p:spPr>
      </p:cxnSp>
      <p:cxnSp>
        <p:nvCxnSpPr>
          <p:cNvPr id="45066" name="Straight Connector 16"/>
          <p:cNvCxnSpPr>
            <a:cxnSpLocks noChangeShapeType="1"/>
          </p:cNvCxnSpPr>
          <p:nvPr/>
        </p:nvCxnSpPr>
        <p:spPr bwMode="auto">
          <a:xfrm flipV="1">
            <a:off x="423497" y="3697288"/>
            <a:ext cx="8056685" cy="11112"/>
          </a:xfrm>
          <a:prstGeom prst="line">
            <a:avLst/>
          </a:prstGeom>
          <a:noFill/>
          <a:ln w="9525" algn="ctr">
            <a:solidFill>
              <a:schemeClr val="tx1"/>
            </a:solidFill>
            <a:round/>
            <a:headEnd/>
            <a:tailEnd/>
          </a:ln>
        </p:spPr>
      </p:cxnSp>
      <p:sp>
        <p:nvSpPr>
          <p:cNvPr id="45067" name="TextBox 20"/>
          <p:cNvSpPr txBox="1">
            <a:spLocks noChangeArrowheads="1"/>
          </p:cNvSpPr>
          <p:nvPr/>
        </p:nvSpPr>
        <p:spPr bwMode="auto">
          <a:xfrm>
            <a:off x="509372" y="2999247"/>
            <a:ext cx="2164374" cy="707886"/>
          </a:xfrm>
          <a:prstGeom prst="rect">
            <a:avLst/>
          </a:prstGeom>
          <a:noFill/>
          <a:ln w="9525">
            <a:noFill/>
            <a:miter lim="800000"/>
            <a:headEnd/>
            <a:tailEnd/>
          </a:ln>
        </p:spPr>
        <p:txBody>
          <a:bodyPr wrap="none">
            <a:spAutoFit/>
          </a:bodyPr>
          <a:lstStyle/>
          <a:p>
            <a:pPr>
              <a:buFontTx/>
              <a:buNone/>
            </a:pPr>
            <a:r>
              <a:rPr lang="en-US" sz="2000" dirty="0" smtClean="0"/>
              <a:t>protocol model or</a:t>
            </a:r>
            <a:br>
              <a:rPr lang="en-US" sz="2000" dirty="0" smtClean="0"/>
            </a:br>
            <a:r>
              <a:rPr lang="en-US" sz="2000" dirty="0" smtClean="0"/>
              <a:t>no power control</a:t>
            </a:r>
            <a:endParaRPr lang="en-US" sz="2000" dirty="0"/>
          </a:p>
        </p:txBody>
      </p:sp>
      <p:sp>
        <p:nvSpPr>
          <p:cNvPr id="45068" name="TextBox 22"/>
          <p:cNvSpPr txBox="1">
            <a:spLocks noChangeArrowheads="1"/>
          </p:cNvSpPr>
          <p:nvPr/>
        </p:nvSpPr>
        <p:spPr bwMode="auto">
          <a:xfrm>
            <a:off x="480923" y="3720427"/>
            <a:ext cx="2250937" cy="707886"/>
          </a:xfrm>
          <a:prstGeom prst="rect">
            <a:avLst/>
          </a:prstGeom>
          <a:noFill/>
          <a:ln w="9525">
            <a:noFill/>
            <a:miter lim="800000"/>
            <a:headEnd/>
            <a:tailEnd/>
          </a:ln>
        </p:spPr>
        <p:txBody>
          <a:bodyPr wrap="none">
            <a:spAutoFit/>
          </a:bodyPr>
          <a:lstStyle/>
          <a:p>
            <a:pPr>
              <a:buFontTx/>
              <a:buNone/>
            </a:pPr>
            <a:r>
              <a:rPr lang="en-US" sz="2000" dirty="0" smtClean="0"/>
              <a:t>physical model</a:t>
            </a:r>
            <a:br>
              <a:rPr lang="en-US" sz="2000" dirty="0" smtClean="0"/>
            </a:br>
            <a:r>
              <a:rPr lang="en-US" sz="2000" dirty="0" smtClean="0"/>
              <a:t>with power control</a:t>
            </a:r>
            <a:endParaRPr lang="en-US" sz="2000" dirty="0"/>
          </a:p>
        </p:txBody>
      </p:sp>
      <p:sp>
        <p:nvSpPr>
          <p:cNvPr id="46093" name="TextBox 25"/>
          <p:cNvSpPr txBox="1">
            <a:spLocks noChangeArrowheads="1"/>
          </p:cNvSpPr>
          <p:nvPr/>
        </p:nvSpPr>
        <p:spPr bwMode="auto">
          <a:xfrm>
            <a:off x="2770707" y="2155600"/>
            <a:ext cx="2820004" cy="707886"/>
          </a:xfrm>
          <a:prstGeom prst="rect">
            <a:avLst/>
          </a:prstGeom>
          <a:noFill/>
          <a:ln w="9525">
            <a:noFill/>
            <a:miter lim="800000"/>
            <a:headEnd/>
            <a:tailEnd/>
          </a:ln>
        </p:spPr>
        <p:txBody>
          <a:bodyPr wrap="none">
            <a:spAutoFit/>
          </a:bodyPr>
          <a:lstStyle/>
          <a:p>
            <a:pPr>
              <a:buFontTx/>
              <a:buNone/>
            </a:pPr>
            <a:r>
              <a:rPr lang="en-US" sz="2000" dirty="0"/>
              <a:t>Max. rate in arbitrary, </a:t>
            </a:r>
            <a:br>
              <a:rPr lang="en-US" sz="2000" dirty="0"/>
            </a:br>
            <a:r>
              <a:rPr lang="en-US" sz="2000" dirty="0"/>
              <a:t>worst-case deployment</a:t>
            </a:r>
          </a:p>
        </p:txBody>
      </p:sp>
      <p:sp>
        <p:nvSpPr>
          <p:cNvPr id="46094" name="TextBox 31"/>
          <p:cNvSpPr txBox="1">
            <a:spLocks noChangeArrowheads="1"/>
          </p:cNvSpPr>
          <p:nvPr/>
        </p:nvSpPr>
        <p:spPr bwMode="auto">
          <a:xfrm>
            <a:off x="3759785" y="3143250"/>
            <a:ext cx="901209" cy="400110"/>
          </a:xfrm>
          <a:prstGeom prst="rect">
            <a:avLst/>
          </a:prstGeom>
          <a:noFill/>
          <a:ln w="9525">
            <a:noFill/>
            <a:miter lim="800000"/>
            <a:headEnd/>
            <a:tailEnd/>
          </a:ln>
        </p:spPr>
        <p:txBody>
          <a:bodyPr wrap="none">
            <a:spAutoFit/>
          </a:bodyPr>
          <a:lstStyle/>
          <a:p>
            <a:pPr>
              <a:buFontTx/>
              <a:buNone/>
            </a:pPr>
            <a:r>
              <a:rPr lang="en-US" sz="2000" dirty="0">
                <a:sym typeface="Symbol" pitchFamily="18" charset="2"/>
              </a:rPr>
              <a:t></a:t>
            </a:r>
            <a:r>
              <a:rPr lang="en-US" sz="2000" dirty="0"/>
              <a:t>(1/</a:t>
            </a:r>
            <a:r>
              <a:rPr lang="en-US" sz="2000" i="1" dirty="0"/>
              <a:t>n</a:t>
            </a:r>
            <a:r>
              <a:rPr lang="en-US" sz="2000" dirty="0"/>
              <a:t>)</a:t>
            </a:r>
          </a:p>
        </p:txBody>
      </p:sp>
      <p:cxnSp>
        <p:nvCxnSpPr>
          <p:cNvPr id="45071" name="Straight Connector 36"/>
          <p:cNvCxnSpPr>
            <a:cxnSpLocks noChangeShapeType="1"/>
          </p:cNvCxnSpPr>
          <p:nvPr/>
        </p:nvCxnSpPr>
        <p:spPr bwMode="auto">
          <a:xfrm>
            <a:off x="423497" y="2087564"/>
            <a:ext cx="2307980" cy="903287"/>
          </a:xfrm>
          <a:prstGeom prst="line">
            <a:avLst/>
          </a:prstGeom>
          <a:noFill/>
          <a:ln w="9525" algn="ctr">
            <a:solidFill>
              <a:schemeClr val="tx1"/>
            </a:solidFill>
            <a:round/>
            <a:headEnd/>
            <a:tailEnd/>
          </a:ln>
        </p:spPr>
      </p:cxnSp>
      <p:sp>
        <p:nvSpPr>
          <p:cNvPr id="44" name="Rounded Rectangle 43"/>
          <p:cNvSpPr>
            <a:spLocks noChangeArrowheads="1"/>
          </p:cNvSpPr>
          <p:nvPr/>
        </p:nvSpPr>
        <p:spPr bwMode="auto">
          <a:xfrm>
            <a:off x="3810000" y="4714876"/>
            <a:ext cx="4995497" cy="1622425"/>
          </a:xfrm>
          <a:prstGeom prst="roundRect">
            <a:avLst>
              <a:gd name="adj" fmla="val 16667"/>
            </a:avLst>
          </a:prstGeom>
          <a:solidFill>
            <a:srgbClr val="FF9966"/>
          </a:solidFill>
          <a:ln w="9525" algn="ctr">
            <a:solidFill>
              <a:schemeClr val="tx1"/>
            </a:solidFill>
            <a:round/>
            <a:headEnd/>
            <a:tailEnd/>
          </a:ln>
        </p:spPr>
        <p:txBody>
          <a:bodyPr wrap="none"/>
          <a:lstStyle/>
          <a:p>
            <a:pPr marL="381000" indent="-381000" algn="l">
              <a:buFontTx/>
              <a:buNone/>
            </a:pPr>
            <a:r>
              <a:rPr lang="en-US" sz="2000" u="sng" dirty="0">
                <a:sym typeface="Wingdings" pitchFamily="2" charset="2"/>
              </a:rPr>
              <a:t>The Price of Worst-Case Node Placement</a:t>
            </a:r>
          </a:p>
          <a:p>
            <a:pPr marL="381000" indent="-381000" algn="l">
              <a:buFontTx/>
              <a:buChar char="-"/>
            </a:pPr>
            <a:r>
              <a:rPr lang="en-US" sz="2000" dirty="0">
                <a:sym typeface="Wingdings" pitchFamily="2" charset="2"/>
              </a:rPr>
              <a:t>Exponential in protocol model </a:t>
            </a:r>
          </a:p>
          <a:p>
            <a:pPr marL="381000" indent="-381000" algn="l">
              <a:buFontTx/>
              <a:buChar char="-"/>
            </a:pPr>
            <a:r>
              <a:rPr lang="en-US" sz="2000" dirty="0" err="1" smtClean="0">
                <a:sym typeface="Wingdings" pitchFamily="2" charset="2"/>
              </a:rPr>
              <a:t>Polylogarithmic</a:t>
            </a:r>
            <a:r>
              <a:rPr lang="en-US" sz="2000" dirty="0" smtClean="0">
                <a:sym typeface="Wingdings" pitchFamily="2" charset="2"/>
              </a:rPr>
              <a:t> </a:t>
            </a:r>
            <a:r>
              <a:rPr lang="en-US" sz="2000" dirty="0">
                <a:sym typeface="Wingdings" pitchFamily="2" charset="2"/>
              </a:rPr>
              <a:t>in physical model</a:t>
            </a:r>
          </a:p>
          <a:p>
            <a:pPr marL="381000" indent="-381000" algn="l">
              <a:buFontTx/>
              <a:buNone/>
            </a:pPr>
            <a:r>
              <a:rPr lang="en-US" sz="2000" dirty="0">
                <a:sym typeface="Wingdings" pitchFamily="2" charset="2"/>
              </a:rPr>
              <a:t>	(almost no worst-case penalty!)</a:t>
            </a:r>
          </a:p>
          <a:p>
            <a:pPr marL="381000" indent="-381000" algn="l">
              <a:buFontTx/>
              <a:buNone/>
            </a:pPr>
            <a:r>
              <a:rPr lang="en-US" sz="2000" dirty="0">
                <a:sym typeface="Wingdings" pitchFamily="2" charset="2"/>
              </a:rPr>
              <a:t>	     </a:t>
            </a:r>
          </a:p>
          <a:p>
            <a:pPr marL="381000" indent="-381000" algn="l">
              <a:buFontTx/>
              <a:buNone/>
            </a:pPr>
            <a:endParaRPr lang="en-US" sz="2000" dirty="0"/>
          </a:p>
        </p:txBody>
      </p:sp>
      <p:sp>
        <p:nvSpPr>
          <p:cNvPr id="46097" name="TextBox 17"/>
          <p:cNvSpPr txBox="1">
            <a:spLocks noChangeArrowheads="1"/>
          </p:cNvSpPr>
          <p:nvPr/>
        </p:nvSpPr>
        <p:spPr bwMode="auto">
          <a:xfrm>
            <a:off x="3413180" y="3871913"/>
            <a:ext cx="1645626" cy="400050"/>
          </a:xfrm>
          <a:prstGeom prst="rect">
            <a:avLst/>
          </a:prstGeom>
          <a:noFill/>
          <a:ln w="9525">
            <a:noFill/>
            <a:miter lim="800000"/>
            <a:headEnd/>
            <a:tailEnd/>
          </a:ln>
        </p:spPr>
        <p:txBody>
          <a:bodyPr>
            <a:spAutoFit/>
          </a:bodyPr>
          <a:lstStyle/>
          <a:p>
            <a:pPr>
              <a:buFontTx/>
              <a:buNone/>
            </a:pPr>
            <a:r>
              <a:rPr lang="en-US" sz="2000" dirty="0">
                <a:sym typeface="Symbol" pitchFamily="18" charset="2"/>
              </a:rPr>
              <a:t></a:t>
            </a:r>
            <a:r>
              <a:rPr lang="en-US" sz="2000" dirty="0"/>
              <a:t>(</a:t>
            </a:r>
            <a:r>
              <a:rPr lang="en-US" sz="2000" dirty="0" smtClean="0"/>
              <a:t>1/log</a:t>
            </a:r>
            <a:r>
              <a:rPr lang="en-US" sz="2000" baseline="30000" dirty="0" smtClean="0"/>
              <a:t>2</a:t>
            </a:r>
            <a:r>
              <a:rPr lang="en-US" sz="2000" i="1" dirty="0" smtClean="0"/>
              <a:t>n</a:t>
            </a:r>
            <a:r>
              <a:rPr lang="en-US" sz="2000" dirty="0"/>
              <a:t>)</a:t>
            </a:r>
          </a:p>
        </p:txBody>
      </p:sp>
      <p:sp>
        <p:nvSpPr>
          <p:cNvPr id="46098" name="Rounded Rectangle 19"/>
          <p:cNvSpPr>
            <a:spLocks noChangeArrowheads="1"/>
          </p:cNvSpPr>
          <p:nvPr/>
        </p:nvSpPr>
        <p:spPr bwMode="auto">
          <a:xfrm>
            <a:off x="457200" y="4813301"/>
            <a:ext cx="2602523" cy="1273175"/>
          </a:xfrm>
          <a:prstGeom prst="roundRect">
            <a:avLst>
              <a:gd name="adj" fmla="val 16667"/>
            </a:avLst>
          </a:prstGeom>
          <a:solidFill>
            <a:srgbClr val="92D050"/>
          </a:solidFill>
          <a:ln w="9525" algn="ctr">
            <a:solidFill>
              <a:schemeClr val="tx1"/>
            </a:solidFill>
            <a:round/>
            <a:headEnd/>
            <a:tailEnd/>
          </a:ln>
        </p:spPr>
        <p:txBody>
          <a:bodyPr wrap="none"/>
          <a:lstStyle/>
          <a:p>
            <a:pPr marL="381000" indent="-381000">
              <a:buFontTx/>
              <a:buNone/>
            </a:pPr>
            <a:r>
              <a:rPr lang="en-US" sz="2000"/>
              <a:t>Exponential gap </a:t>
            </a:r>
          </a:p>
          <a:p>
            <a:pPr marL="381000" indent="-381000">
              <a:buFontTx/>
              <a:buNone/>
            </a:pPr>
            <a:r>
              <a:rPr lang="en-US" sz="2000"/>
              <a:t>between protocol and</a:t>
            </a:r>
          </a:p>
          <a:p>
            <a:pPr marL="381000" indent="-381000">
              <a:buFontTx/>
              <a:buNone/>
            </a:pPr>
            <a:r>
              <a:rPr lang="en-US" sz="2000"/>
              <a:t>physical model!</a:t>
            </a:r>
          </a:p>
        </p:txBody>
      </p:sp>
      <p:sp>
        <p:nvSpPr>
          <p:cNvPr id="46099" name="Freeform 33"/>
          <p:cNvSpPr>
            <a:spLocks noChangeArrowheads="1"/>
          </p:cNvSpPr>
          <p:nvPr/>
        </p:nvSpPr>
        <p:spPr bwMode="auto">
          <a:xfrm flipH="1">
            <a:off x="1905000" y="3524250"/>
            <a:ext cx="1414097" cy="1262063"/>
          </a:xfrm>
          <a:custGeom>
            <a:avLst/>
            <a:gdLst>
              <a:gd name="T0" fmla="*/ 0 w 1447800"/>
              <a:gd name="T1" fmla="*/ 0 h 609600"/>
              <a:gd name="T2" fmla="*/ 1792017 w 1447800"/>
              <a:gd name="T3" fmla="*/ 0 h 609600"/>
              <a:gd name="T4" fmla="*/ 1778543 w 1447800"/>
              <a:gd name="T5" fmla="*/ 362276327 h 609600"/>
              <a:gd name="T6" fmla="*/ 0 60000 65536"/>
              <a:gd name="T7" fmla="*/ 0 60000 65536"/>
              <a:gd name="T8" fmla="*/ 0 60000 65536"/>
              <a:gd name="T9" fmla="*/ 0 w 1447800"/>
              <a:gd name="T10" fmla="*/ 0 h 609600"/>
              <a:gd name="T11" fmla="*/ 1447800 w 1447800"/>
              <a:gd name="T12" fmla="*/ 609600 h 609600"/>
            </a:gdLst>
            <a:ahLst/>
            <a:cxnLst>
              <a:cxn ang="T6">
                <a:pos x="T0" y="T1"/>
              </a:cxn>
              <a:cxn ang="T7">
                <a:pos x="T2" y="T3"/>
              </a:cxn>
              <a:cxn ang="T8">
                <a:pos x="T4" y="T5"/>
              </a:cxn>
            </a:cxnLst>
            <a:rect l="T9" t="T10" r="T11" b="T12"/>
            <a:pathLst>
              <a:path w="1447800" h="609600">
                <a:moveTo>
                  <a:pt x="0" y="0"/>
                </a:moveTo>
                <a:lnTo>
                  <a:pt x="1447800" y="0"/>
                </a:lnTo>
                <a:lnTo>
                  <a:pt x="1436914" y="609600"/>
                </a:lnTo>
              </a:path>
            </a:pathLst>
          </a:custGeom>
          <a:noFill/>
          <a:ln w="38100" algn="ctr">
            <a:solidFill>
              <a:srgbClr val="C00000"/>
            </a:solidFill>
            <a:round/>
            <a:headEnd/>
            <a:tailEnd type="triangle" w="lg" len="lg"/>
          </a:ln>
        </p:spPr>
        <p:txBody>
          <a:bodyPr wrap="none" anchor="ctr"/>
          <a:lstStyle/>
          <a:p>
            <a:pPr marL="381000" indent="-381000"/>
            <a:endParaRPr lang="de-DE"/>
          </a:p>
        </p:txBody>
      </p:sp>
      <p:grpSp>
        <p:nvGrpSpPr>
          <p:cNvPr id="2" name="Group 41"/>
          <p:cNvGrpSpPr>
            <a:grpSpLocks/>
          </p:cNvGrpSpPr>
          <p:nvPr/>
        </p:nvGrpSpPr>
        <p:grpSpPr bwMode="auto">
          <a:xfrm>
            <a:off x="5758187" y="2152651"/>
            <a:ext cx="2601995" cy="2119339"/>
            <a:chOff x="5965373" y="1774369"/>
            <a:chExt cx="2602474" cy="2120220"/>
          </a:xfrm>
        </p:grpSpPr>
        <p:sp>
          <p:nvSpPr>
            <p:cNvPr id="45084" name="TextBox 24"/>
            <p:cNvSpPr txBox="1">
              <a:spLocks noChangeArrowheads="1"/>
            </p:cNvSpPr>
            <p:nvPr/>
          </p:nvSpPr>
          <p:spPr bwMode="auto">
            <a:xfrm>
              <a:off x="5965373" y="1774369"/>
              <a:ext cx="2602474" cy="708180"/>
            </a:xfrm>
            <a:prstGeom prst="rect">
              <a:avLst/>
            </a:prstGeom>
            <a:noFill/>
            <a:ln w="9525">
              <a:noFill/>
              <a:miter lim="800000"/>
              <a:headEnd/>
              <a:tailEnd/>
            </a:ln>
          </p:spPr>
          <p:txBody>
            <a:bodyPr wrap="none">
              <a:spAutoFit/>
            </a:bodyPr>
            <a:lstStyle/>
            <a:p>
              <a:pPr>
                <a:buFontTx/>
                <a:buNone/>
              </a:pPr>
              <a:r>
                <a:rPr lang="en-US" sz="2000" dirty="0"/>
                <a:t>Max. rate in random, </a:t>
              </a:r>
              <a:br>
                <a:rPr lang="en-US" sz="2000" dirty="0"/>
              </a:br>
              <a:r>
                <a:rPr lang="en-US" sz="2000" dirty="0"/>
                <a:t>uniform deployment</a:t>
              </a:r>
            </a:p>
          </p:txBody>
        </p:sp>
        <p:sp>
          <p:nvSpPr>
            <p:cNvPr id="45085" name="TextBox 26"/>
            <p:cNvSpPr txBox="1">
              <a:spLocks noChangeArrowheads="1"/>
            </p:cNvSpPr>
            <p:nvPr/>
          </p:nvSpPr>
          <p:spPr bwMode="auto">
            <a:xfrm>
              <a:off x="6422572" y="2775856"/>
              <a:ext cx="1315026" cy="400276"/>
            </a:xfrm>
            <a:prstGeom prst="rect">
              <a:avLst/>
            </a:prstGeom>
            <a:noFill/>
            <a:ln w="9525">
              <a:noFill/>
              <a:miter lim="800000"/>
              <a:headEnd/>
              <a:tailEnd/>
            </a:ln>
          </p:spPr>
          <p:txBody>
            <a:bodyPr wrap="none">
              <a:spAutoFit/>
            </a:bodyPr>
            <a:lstStyle/>
            <a:p>
              <a:pPr>
                <a:buFontTx/>
                <a:buNone/>
              </a:pPr>
              <a:r>
                <a:rPr lang="en-US" sz="2000" dirty="0">
                  <a:sym typeface="Symbol" pitchFamily="18" charset="2"/>
                </a:rPr>
                <a:t></a:t>
              </a:r>
              <a:r>
                <a:rPr lang="en-US" sz="2000" dirty="0"/>
                <a:t>(1/log </a:t>
              </a:r>
              <a:r>
                <a:rPr lang="en-US" sz="2000" i="1" dirty="0"/>
                <a:t>n</a:t>
              </a:r>
              <a:r>
                <a:rPr lang="en-US" sz="2000" dirty="0"/>
                <a:t>)</a:t>
              </a:r>
            </a:p>
          </p:txBody>
        </p:sp>
        <p:sp>
          <p:nvSpPr>
            <p:cNvPr id="45086" name="TextBox 27"/>
            <p:cNvSpPr txBox="1">
              <a:spLocks noChangeArrowheads="1"/>
            </p:cNvSpPr>
            <p:nvPr/>
          </p:nvSpPr>
          <p:spPr bwMode="auto">
            <a:xfrm>
              <a:off x="6433457" y="3494313"/>
              <a:ext cx="1321439" cy="400276"/>
            </a:xfrm>
            <a:prstGeom prst="rect">
              <a:avLst/>
            </a:prstGeom>
            <a:noFill/>
            <a:ln w="9525">
              <a:noFill/>
              <a:miter lim="800000"/>
              <a:headEnd/>
              <a:tailEnd/>
            </a:ln>
          </p:spPr>
          <p:txBody>
            <a:bodyPr wrap="none">
              <a:spAutoFit/>
            </a:bodyPr>
            <a:lstStyle/>
            <a:p>
              <a:pPr>
                <a:buFontTx/>
                <a:buNone/>
              </a:pPr>
              <a:r>
                <a:rPr lang="en-US" sz="2000" dirty="0" smtClean="0">
                  <a:sym typeface="Symbol" pitchFamily="18" charset="2"/>
                </a:rPr>
                <a:t></a:t>
              </a:r>
              <a:r>
                <a:rPr lang="en-US" sz="2000" dirty="0" smtClean="0"/>
                <a:t>(</a:t>
              </a:r>
              <a:r>
                <a:rPr lang="en-US" sz="2000" dirty="0"/>
                <a:t>1/log </a:t>
              </a:r>
              <a:r>
                <a:rPr lang="en-US" sz="2000" i="1" dirty="0"/>
                <a:t>n</a:t>
              </a:r>
              <a:r>
                <a:rPr lang="en-US" sz="2000" dirty="0"/>
                <a:t>)</a:t>
              </a:r>
            </a:p>
          </p:txBody>
        </p:sp>
      </p:grpSp>
      <p:cxnSp>
        <p:nvCxnSpPr>
          <p:cNvPr id="35" name="Straight Arrow Connector 34"/>
          <p:cNvCxnSpPr>
            <a:cxnSpLocks noChangeShapeType="1"/>
          </p:cNvCxnSpPr>
          <p:nvPr/>
        </p:nvCxnSpPr>
        <p:spPr bwMode="auto">
          <a:xfrm rot="5400000">
            <a:off x="5940303" y="4500563"/>
            <a:ext cx="428625" cy="0"/>
          </a:xfrm>
          <a:prstGeom prst="straightConnector1">
            <a:avLst/>
          </a:prstGeom>
          <a:noFill/>
          <a:ln w="38100" algn="ctr">
            <a:solidFill>
              <a:srgbClr val="C00000"/>
            </a:solidFill>
            <a:round/>
            <a:headEnd/>
            <a:tailEnd type="triangle" w="lg" len="lg"/>
          </a:ln>
        </p:spPr>
      </p:cxnSp>
      <p:cxnSp>
        <p:nvCxnSpPr>
          <p:cNvPr id="41" name="Straight Connector 40"/>
          <p:cNvCxnSpPr>
            <a:cxnSpLocks noChangeShapeType="1"/>
          </p:cNvCxnSpPr>
          <p:nvPr/>
        </p:nvCxnSpPr>
        <p:spPr bwMode="auto">
          <a:xfrm rot="16200000" flipV="1">
            <a:off x="5965031" y="3699669"/>
            <a:ext cx="338138" cy="0"/>
          </a:xfrm>
          <a:prstGeom prst="line">
            <a:avLst/>
          </a:prstGeom>
          <a:noFill/>
          <a:ln w="38100" algn="ctr">
            <a:solidFill>
              <a:srgbClr val="C00000"/>
            </a:solidFill>
            <a:round/>
            <a:headEnd/>
            <a:tailEnd/>
          </a:ln>
        </p:spPr>
      </p:cxnSp>
      <p:sp>
        <p:nvSpPr>
          <p:cNvPr id="46103" name="Rounded Rectangular Callout 53"/>
          <p:cNvSpPr>
            <a:spLocks noChangeArrowheads="1"/>
          </p:cNvSpPr>
          <p:nvPr/>
        </p:nvSpPr>
        <p:spPr bwMode="auto">
          <a:xfrm>
            <a:off x="2187820" y="1427163"/>
            <a:ext cx="2384180" cy="501650"/>
          </a:xfrm>
          <a:prstGeom prst="wedgeRoundRectCallout">
            <a:avLst>
              <a:gd name="adj1" fmla="val 31769"/>
              <a:gd name="adj2" fmla="val 116250"/>
              <a:gd name="adj3" fmla="val 16667"/>
            </a:avLst>
          </a:prstGeom>
          <a:solidFill>
            <a:srgbClr val="99FF33"/>
          </a:solidFill>
          <a:ln w="9525" algn="ctr">
            <a:solidFill>
              <a:schemeClr val="tx1"/>
            </a:solidFill>
            <a:round/>
            <a:headEnd/>
            <a:tailEnd/>
          </a:ln>
        </p:spPr>
        <p:txBody>
          <a:bodyPr wrap="none" anchor="ctr"/>
          <a:lstStyle/>
          <a:p>
            <a:pPr marL="381000" indent="-381000">
              <a:buFontTx/>
              <a:buNone/>
            </a:pPr>
            <a:r>
              <a:rPr lang="en-US" sz="1800"/>
              <a:t>Worst-Case Capacity</a:t>
            </a:r>
          </a:p>
        </p:txBody>
      </p:sp>
      <p:sp>
        <p:nvSpPr>
          <p:cNvPr id="45080" name="TextBox 54"/>
          <p:cNvSpPr txBox="1">
            <a:spLocks noChangeArrowheads="1"/>
          </p:cNvSpPr>
          <p:nvPr/>
        </p:nvSpPr>
        <p:spPr bwMode="auto">
          <a:xfrm>
            <a:off x="1524001" y="2184400"/>
            <a:ext cx="1039067" cy="338554"/>
          </a:xfrm>
          <a:prstGeom prst="rect">
            <a:avLst/>
          </a:prstGeom>
          <a:noFill/>
          <a:ln w="9525">
            <a:noFill/>
            <a:miter lim="800000"/>
            <a:headEnd/>
            <a:tailEnd/>
          </a:ln>
        </p:spPr>
        <p:txBody>
          <a:bodyPr wrap="none">
            <a:spAutoFit/>
          </a:bodyPr>
          <a:lstStyle/>
          <a:p>
            <a:pPr>
              <a:buFontTx/>
              <a:buNone/>
            </a:pPr>
            <a:r>
              <a:rPr lang="en-US" sz="1600"/>
              <a:t>Networks</a:t>
            </a:r>
          </a:p>
        </p:txBody>
      </p:sp>
      <p:sp>
        <p:nvSpPr>
          <p:cNvPr id="45081" name="TextBox 55"/>
          <p:cNvSpPr txBox="1">
            <a:spLocks noChangeArrowheads="1"/>
          </p:cNvSpPr>
          <p:nvPr/>
        </p:nvSpPr>
        <p:spPr bwMode="auto">
          <a:xfrm>
            <a:off x="747856" y="2565400"/>
            <a:ext cx="742511" cy="338554"/>
          </a:xfrm>
          <a:prstGeom prst="rect">
            <a:avLst/>
          </a:prstGeom>
          <a:noFill/>
          <a:ln w="9525">
            <a:noFill/>
            <a:miter lim="800000"/>
            <a:headEnd/>
            <a:tailEnd/>
          </a:ln>
        </p:spPr>
        <p:txBody>
          <a:bodyPr wrap="none">
            <a:spAutoFit/>
          </a:bodyPr>
          <a:lstStyle/>
          <a:p>
            <a:pPr>
              <a:buFontTx/>
              <a:buNone/>
            </a:pPr>
            <a:r>
              <a:rPr lang="en-US" sz="1600" smtClean="0"/>
              <a:t>Model</a:t>
            </a:r>
            <a:endParaRPr lang="en-US" sz="1600" dirty="0"/>
          </a:p>
        </p:txBody>
      </p:sp>
      <p:sp>
        <p:nvSpPr>
          <p:cNvPr id="46106" name="Rounded Rectangular Callout 56"/>
          <p:cNvSpPr>
            <a:spLocks noChangeArrowheads="1"/>
          </p:cNvSpPr>
          <p:nvPr/>
        </p:nvSpPr>
        <p:spPr bwMode="auto">
          <a:xfrm>
            <a:off x="6465277" y="1427163"/>
            <a:ext cx="2385646" cy="500062"/>
          </a:xfrm>
          <a:prstGeom prst="wedgeRoundRectCallout">
            <a:avLst>
              <a:gd name="adj1" fmla="val -28509"/>
              <a:gd name="adj2" fmla="val 116250"/>
              <a:gd name="adj3" fmla="val 16667"/>
            </a:avLst>
          </a:prstGeom>
          <a:solidFill>
            <a:srgbClr val="99FF33"/>
          </a:solidFill>
          <a:ln w="9525" algn="ctr">
            <a:solidFill>
              <a:schemeClr val="tx1"/>
            </a:solidFill>
            <a:round/>
            <a:headEnd/>
            <a:tailEnd/>
          </a:ln>
        </p:spPr>
        <p:txBody>
          <a:bodyPr wrap="none" anchor="ctr"/>
          <a:lstStyle/>
          <a:p>
            <a:pPr marL="381000" indent="-381000">
              <a:buFontTx/>
              <a:buNone/>
            </a:pPr>
            <a:r>
              <a:rPr lang="en-US" sz="1800"/>
              <a:t>Traditional Capacity</a:t>
            </a:r>
          </a:p>
        </p:txBody>
      </p:sp>
      <p:sp>
        <p:nvSpPr>
          <p:cNvPr id="45083" name="Rectangle 30"/>
          <p:cNvSpPr>
            <a:spLocks noChangeArrowheads="1"/>
          </p:cNvSpPr>
          <p:nvPr/>
        </p:nvSpPr>
        <p:spPr bwMode="auto">
          <a:xfrm rot="-5400000">
            <a:off x="7308255" y="3334643"/>
            <a:ext cx="2024400" cy="307777"/>
          </a:xfrm>
          <a:prstGeom prst="rect">
            <a:avLst/>
          </a:prstGeom>
          <a:noFill/>
          <a:ln w="9525">
            <a:noFill/>
            <a:miter lim="800000"/>
            <a:headEnd/>
            <a:tailEnd/>
          </a:ln>
        </p:spPr>
        <p:txBody>
          <a:bodyPr wrap="none">
            <a:spAutoFit/>
          </a:bodyPr>
          <a:lstStyle/>
          <a:p>
            <a:pPr>
              <a:buFont typeface="Wingdings" pitchFamily="2" charset="2"/>
              <a:buNone/>
            </a:pPr>
            <a:r>
              <a:rPr lang="en-US" sz="1400"/>
              <a:t>[Giridhar, Kumar, 2005]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1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1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0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0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0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0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linds(horizontal)">
                                      <p:cBhvr>
                                        <p:cTn id="31" dur="500"/>
                                        <p:tgtEl>
                                          <p:spTgt spid="43"/>
                                        </p:tgtEl>
                                      </p:cBhvr>
                                    </p:animEffect>
                                  </p:childTnLst>
                                </p:cTn>
                              </p:par>
                              <p:par>
                                <p:cTn id="32" presetID="22" presetClass="entr" presetSubtype="1"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up)">
                                      <p:cBhvr>
                                        <p:cTn id="34" dur="500"/>
                                        <p:tgtEl>
                                          <p:spTgt spid="4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par>
                                <p:cTn id="38" presetID="22" presetClass="entr" presetSubtype="1"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up)">
                                      <p:cBhvr>
                                        <p:cTn id="40" dur="500"/>
                                        <p:tgtEl>
                                          <p:spTgt spid="3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blinds(horizontal)">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P spid="38" grpId="0" animBg="1"/>
      <p:bldP spid="43" grpId="0" animBg="1"/>
      <p:bldP spid="46093" grpId="0"/>
      <p:bldP spid="46094" grpId="0"/>
      <p:bldP spid="44" grpId="0" animBg="1"/>
      <p:bldP spid="46097" grpId="0"/>
      <p:bldP spid="46098" grpId="0" animBg="1"/>
      <p:bldP spid="46099" grpId="0" animBg="1"/>
      <p:bldP spid="46103" grpId="0" animBg="1"/>
      <p:bldP spid="46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Rectangle 2"/>
          <p:cNvSpPr>
            <a:spLocks noGrp="1" noChangeArrowheads="1"/>
          </p:cNvSpPr>
          <p:nvPr>
            <p:ph type="title"/>
          </p:nvPr>
        </p:nvSpPr>
        <p:spPr/>
        <p:txBody>
          <a:bodyPr/>
          <a:lstStyle/>
          <a:p>
            <a:r>
              <a:rPr lang="en-US" dirty="0" smtClean="0"/>
              <a:t>Theoretical Implications</a:t>
            </a:r>
            <a:endParaRPr lang="en-US" dirty="0"/>
          </a:p>
        </p:txBody>
      </p:sp>
      <p:sp>
        <p:nvSpPr>
          <p:cNvPr id="1388547" name="Rectangle 3"/>
          <p:cNvSpPr>
            <a:spLocks noGrp="1" noChangeArrowheads="1"/>
          </p:cNvSpPr>
          <p:nvPr>
            <p:ph type="body" idx="1"/>
          </p:nvPr>
        </p:nvSpPr>
        <p:spPr>
          <a:xfrm>
            <a:off x="468313" y="750888"/>
            <a:ext cx="8207375" cy="5289550"/>
          </a:xfrm>
        </p:spPr>
        <p:txBody>
          <a:bodyPr/>
          <a:lstStyle/>
          <a:p>
            <a:endParaRPr lang="en-US" dirty="0"/>
          </a:p>
          <a:p>
            <a:r>
              <a:rPr lang="en-US" dirty="0"/>
              <a:t>All MAC layer protocols we are aware of use either uniform or d</a:t>
            </a:r>
            <a:r>
              <a:rPr lang="en-US" baseline="30000" dirty="0">
                <a:latin typeface="Symbol" charset="2"/>
              </a:rPr>
              <a:t></a:t>
            </a:r>
            <a:r>
              <a:rPr lang="en-US" dirty="0"/>
              <a:t> power assignment. </a:t>
            </a:r>
          </a:p>
          <a:p>
            <a:pPr lvl="1"/>
            <a:r>
              <a:rPr lang="en-US" dirty="0"/>
              <a:t>Thus, the theoretical performance of </a:t>
            </a:r>
            <a:r>
              <a:rPr lang="en-US" dirty="0">
                <a:solidFill>
                  <a:srgbClr val="FF0000"/>
                </a:solidFill>
              </a:rPr>
              <a:t>current MAC layer protocols</a:t>
            </a:r>
            <a:r>
              <a:rPr lang="en-US" dirty="0"/>
              <a:t> </a:t>
            </a:r>
            <a:r>
              <a:rPr lang="en-US" dirty="0" smtClean="0"/>
              <a:t>is in theory as </a:t>
            </a:r>
            <a:r>
              <a:rPr lang="en-US" dirty="0"/>
              <a:t>bad as scheduling every single node individually!</a:t>
            </a:r>
          </a:p>
          <a:p>
            <a:endParaRPr lang="en-US" dirty="0">
              <a:solidFill>
                <a:srgbClr val="FF0000"/>
              </a:solidFill>
            </a:endParaRPr>
          </a:p>
          <a:p>
            <a:r>
              <a:rPr lang="en-US" dirty="0" smtClean="0"/>
              <a:t>Faster </a:t>
            </a:r>
            <a:r>
              <a:rPr lang="en-US" dirty="0" err="1"/>
              <a:t>polylogarithmic</a:t>
            </a:r>
            <a:r>
              <a:rPr lang="en-US" dirty="0"/>
              <a:t> scheduling (faster MAC protocols) are theoretically possible in all </a:t>
            </a:r>
            <a:r>
              <a:rPr lang="en-US" dirty="0">
                <a:solidFill>
                  <a:schemeClr val="tx1"/>
                </a:solidFill>
              </a:rPr>
              <a:t>(even </a:t>
            </a:r>
            <a:r>
              <a:rPr lang="en-US" dirty="0">
                <a:solidFill>
                  <a:srgbClr val="FF0000"/>
                </a:solidFill>
              </a:rPr>
              <a:t>worst-case</a:t>
            </a:r>
            <a:r>
              <a:rPr lang="en-US" dirty="0">
                <a:solidFill>
                  <a:schemeClr val="tx1"/>
                </a:solidFill>
              </a:rPr>
              <a:t>) networks</a:t>
            </a:r>
            <a:r>
              <a:rPr lang="en-US" dirty="0"/>
              <a:t>, if nodes choose </a:t>
            </a:r>
            <a:r>
              <a:rPr lang="en-US" dirty="0" smtClean="0"/>
              <a:t>their transmission power </a:t>
            </a:r>
            <a:r>
              <a:rPr lang="en-US" dirty="0"/>
              <a:t>carefully.</a:t>
            </a:r>
            <a:r>
              <a:rPr lang="en-US" dirty="0">
                <a:solidFill>
                  <a:schemeClr val="tx1"/>
                </a:solidFill>
              </a:rPr>
              <a:t> </a:t>
            </a:r>
          </a:p>
          <a:p>
            <a:pPr lvl="1"/>
            <a:r>
              <a:rPr lang="en-US" dirty="0"/>
              <a:t>Theoretically, there is </a:t>
            </a:r>
            <a:r>
              <a:rPr lang="en-US" dirty="0">
                <a:solidFill>
                  <a:srgbClr val="FF0000"/>
                </a:solidFill>
              </a:rPr>
              <a:t>no fundamental scaling problem</a:t>
            </a:r>
            <a:r>
              <a:rPr lang="en-US" dirty="0"/>
              <a:t> with </a:t>
            </a:r>
            <a:r>
              <a:rPr lang="en-US" dirty="0" smtClean="0"/>
              <a:t>scheduling.</a:t>
            </a:r>
            <a:endParaRPr lang="en-US" dirty="0"/>
          </a:p>
          <a:p>
            <a:pPr lvl="1"/>
            <a:r>
              <a:rPr lang="en-US" dirty="0"/>
              <a:t>Theoretically efficient MAC protocols </a:t>
            </a:r>
            <a:r>
              <a:rPr lang="en-US" dirty="0">
                <a:solidFill>
                  <a:srgbClr val="FF0000"/>
                </a:solidFill>
              </a:rPr>
              <a:t>must use</a:t>
            </a:r>
            <a:r>
              <a:rPr lang="en-US" dirty="0"/>
              <a:t> </a:t>
            </a:r>
            <a:r>
              <a:rPr lang="en-US" dirty="0">
                <a:solidFill>
                  <a:srgbClr val="FF0000"/>
                </a:solidFill>
              </a:rPr>
              <a:t>non-trivial power levels</a:t>
            </a:r>
            <a:r>
              <a:rPr lang="en-US" dirty="0"/>
              <a:t>!</a:t>
            </a:r>
          </a:p>
          <a:p>
            <a:endParaRPr lang="en-US" dirty="0"/>
          </a:p>
          <a:p>
            <a:r>
              <a:rPr lang="en-US" dirty="0"/>
              <a:t>Well, the word </a:t>
            </a:r>
            <a:r>
              <a:rPr lang="en-US" dirty="0">
                <a:solidFill>
                  <a:srgbClr val="FF0000"/>
                </a:solidFill>
              </a:rPr>
              <a:t>theory</a:t>
            </a:r>
            <a:r>
              <a:rPr lang="en-US" dirty="0"/>
              <a:t> appeared in every line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85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854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854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854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85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2" name="Rectangle 2"/>
          <p:cNvSpPr>
            <a:spLocks noGrp="1" noChangeArrowheads="1"/>
          </p:cNvSpPr>
          <p:nvPr>
            <p:ph type="title"/>
          </p:nvPr>
        </p:nvSpPr>
        <p:spPr>
          <a:noFill/>
          <a:ln/>
        </p:spPr>
        <p:txBody>
          <a:bodyPr/>
          <a:lstStyle/>
          <a:p>
            <a:r>
              <a:rPr lang="en-US"/>
              <a:t>Possible Applications – Improved “Channel Capacity”</a:t>
            </a:r>
          </a:p>
        </p:txBody>
      </p:sp>
      <p:sp>
        <p:nvSpPr>
          <p:cNvPr id="1392643" name="Text Box 3"/>
          <p:cNvSpPr txBox="1">
            <a:spLocks noChangeArrowheads="1"/>
          </p:cNvSpPr>
          <p:nvPr/>
        </p:nvSpPr>
        <p:spPr bwMode="auto">
          <a:xfrm>
            <a:off x="457200" y="1052513"/>
            <a:ext cx="8229600" cy="396875"/>
          </a:xfrm>
          <a:prstGeom prst="rect">
            <a:avLst/>
          </a:prstGeom>
          <a:noFill/>
          <a:ln w="9525" algn="ctr">
            <a:noFill/>
            <a:miter lim="800000"/>
            <a:headEnd/>
            <a:tailEnd/>
          </a:ln>
          <a:effectLst/>
        </p:spPr>
        <p:txBody>
          <a:bodyPr>
            <a:spAutoFit/>
          </a:bodyPr>
          <a:lstStyle/>
          <a:p>
            <a:pPr marL="381000" indent="-381000">
              <a:spcBef>
                <a:spcPct val="50000"/>
              </a:spcBef>
            </a:pPr>
            <a:endParaRPr lang="en-US"/>
          </a:p>
        </p:txBody>
      </p:sp>
      <p:sp>
        <p:nvSpPr>
          <p:cNvPr id="1392644" name="Text Box 4"/>
          <p:cNvSpPr txBox="1">
            <a:spLocks noChangeArrowheads="1"/>
          </p:cNvSpPr>
          <p:nvPr/>
        </p:nvSpPr>
        <p:spPr bwMode="auto">
          <a:xfrm>
            <a:off x="457200" y="1052513"/>
            <a:ext cx="8229600" cy="861774"/>
          </a:xfrm>
          <a:prstGeom prst="rect">
            <a:avLst/>
          </a:prstGeom>
          <a:noFill/>
          <a:ln w="9525" algn="ctr">
            <a:noFill/>
            <a:miter lim="800000"/>
            <a:headEnd/>
            <a:tailEnd/>
          </a:ln>
          <a:effectLst/>
        </p:spPr>
        <p:txBody>
          <a:bodyPr>
            <a:spAutoFit/>
          </a:bodyPr>
          <a:lstStyle/>
          <a:p>
            <a:pPr marL="381000" indent="-381000" algn="l">
              <a:spcBef>
                <a:spcPct val="50000"/>
              </a:spcBef>
              <a:buFont typeface="Arial" pitchFamily="34" charset="0"/>
              <a:buChar char="•"/>
            </a:pPr>
            <a:r>
              <a:rPr lang="en-US" sz="2000" smtClean="0">
                <a:solidFill>
                  <a:schemeClr val="tx1"/>
                </a:solidFill>
              </a:rPr>
              <a:t>Consider a channel consisting of wireless sensor nodes</a:t>
            </a:r>
          </a:p>
          <a:p>
            <a:pPr marL="381000" indent="-381000" algn="l">
              <a:spcBef>
                <a:spcPct val="50000"/>
              </a:spcBef>
              <a:buFont typeface="Arial" pitchFamily="34" charset="0"/>
              <a:buChar char="•"/>
            </a:pPr>
            <a:r>
              <a:rPr lang="en-US" sz="2000" smtClean="0">
                <a:solidFill>
                  <a:schemeClr val="tx1"/>
                </a:solidFill>
              </a:rPr>
              <a:t>What is the throughput-capacity of this channel...?</a:t>
            </a:r>
            <a:endParaRPr lang="en-US" sz="2000">
              <a:solidFill>
                <a:schemeClr val="tx1"/>
              </a:solidFill>
            </a:endParaRPr>
          </a:p>
        </p:txBody>
      </p:sp>
      <p:sp>
        <p:nvSpPr>
          <p:cNvPr id="1392645" name="Oval 5"/>
          <p:cNvSpPr>
            <a:spLocks noChangeArrowheads="1"/>
          </p:cNvSpPr>
          <p:nvPr/>
        </p:nvSpPr>
        <p:spPr bwMode="auto">
          <a:xfrm>
            <a:off x="1371600" y="2286000"/>
            <a:ext cx="230188" cy="230188"/>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1392646" name="Oval 6"/>
          <p:cNvSpPr>
            <a:spLocks noChangeArrowheads="1"/>
          </p:cNvSpPr>
          <p:nvPr/>
        </p:nvSpPr>
        <p:spPr bwMode="auto">
          <a:xfrm>
            <a:off x="2286000" y="2286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47" name="Oval 7"/>
          <p:cNvSpPr>
            <a:spLocks noChangeArrowheads="1"/>
          </p:cNvSpPr>
          <p:nvPr/>
        </p:nvSpPr>
        <p:spPr bwMode="auto">
          <a:xfrm>
            <a:off x="3200400" y="2286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48" name="Oval 8"/>
          <p:cNvSpPr>
            <a:spLocks noChangeArrowheads="1"/>
          </p:cNvSpPr>
          <p:nvPr/>
        </p:nvSpPr>
        <p:spPr bwMode="auto">
          <a:xfrm>
            <a:off x="4114800" y="2286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49" name="Oval 9"/>
          <p:cNvSpPr>
            <a:spLocks noChangeArrowheads="1"/>
          </p:cNvSpPr>
          <p:nvPr/>
        </p:nvSpPr>
        <p:spPr bwMode="auto">
          <a:xfrm>
            <a:off x="5029200" y="2286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50" name="Oval 10"/>
          <p:cNvSpPr>
            <a:spLocks noChangeArrowheads="1"/>
          </p:cNvSpPr>
          <p:nvPr/>
        </p:nvSpPr>
        <p:spPr bwMode="auto">
          <a:xfrm>
            <a:off x="5943600" y="2286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51" name="Oval 11"/>
          <p:cNvSpPr>
            <a:spLocks noChangeArrowheads="1"/>
          </p:cNvSpPr>
          <p:nvPr/>
        </p:nvSpPr>
        <p:spPr bwMode="auto">
          <a:xfrm>
            <a:off x="6858000" y="2286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52" name="Oval 12"/>
          <p:cNvSpPr>
            <a:spLocks noChangeArrowheads="1"/>
          </p:cNvSpPr>
          <p:nvPr/>
        </p:nvSpPr>
        <p:spPr bwMode="auto">
          <a:xfrm>
            <a:off x="7772400" y="2286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53" name="Line 13"/>
          <p:cNvSpPr>
            <a:spLocks noChangeShapeType="1"/>
          </p:cNvSpPr>
          <p:nvPr/>
        </p:nvSpPr>
        <p:spPr bwMode="auto">
          <a:xfrm flipH="1">
            <a:off x="914400" y="2287588"/>
            <a:ext cx="0" cy="32004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392654" name="Text Box 14"/>
          <p:cNvSpPr txBox="1">
            <a:spLocks noChangeArrowheads="1"/>
          </p:cNvSpPr>
          <p:nvPr/>
        </p:nvSpPr>
        <p:spPr bwMode="auto">
          <a:xfrm>
            <a:off x="457200" y="5516563"/>
            <a:ext cx="663575" cy="396875"/>
          </a:xfrm>
          <a:prstGeom prst="rect">
            <a:avLst/>
          </a:prstGeom>
          <a:noFill/>
          <a:ln w="9525" algn="ctr">
            <a:noFill/>
            <a:miter lim="800000"/>
            <a:headEnd/>
            <a:tailEnd/>
          </a:ln>
          <a:effectLst/>
        </p:spPr>
        <p:txBody>
          <a:bodyPr wrap="none">
            <a:spAutoFit/>
          </a:bodyPr>
          <a:lstStyle/>
          <a:p>
            <a:pPr marL="381000" indent="-381000" algn="ctr">
              <a:buFontTx/>
              <a:buNone/>
            </a:pPr>
            <a:r>
              <a:rPr lang="en-US" sz="2000" dirty="0">
                <a:solidFill>
                  <a:schemeClr val="tx1"/>
                </a:solidFill>
              </a:rPr>
              <a:t>time</a:t>
            </a:r>
          </a:p>
        </p:txBody>
      </p:sp>
      <p:sp>
        <p:nvSpPr>
          <p:cNvPr id="1392655" name="Oval 15"/>
          <p:cNvSpPr>
            <a:spLocks noChangeArrowheads="1"/>
          </p:cNvSpPr>
          <p:nvPr/>
        </p:nvSpPr>
        <p:spPr bwMode="auto">
          <a:xfrm>
            <a:off x="1371600" y="2743200"/>
            <a:ext cx="230188" cy="230188"/>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1392656" name="Oval 16"/>
          <p:cNvSpPr>
            <a:spLocks noChangeArrowheads="1"/>
          </p:cNvSpPr>
          <p:nvPr/>
        </p:nvSpPr>
        <p:spPr bwMode="auto">
          <a:xfrm>
            <a:off x="2286000" y="27432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a:p>
        </p:txBody>
      </p:sp>
      <p:sp>
        <p:nvSpPr>
          <p:cNvPr id="1392657" name="Oval 17"/>
          <p:cNvSpPr>
            <a:spLocks noChangeArrowheads="1"/>
          </p:cNvSpPr>
          <p:nvPr/>
        </p:nvSpPr>
        <p:spPr bwMode="auto">
          <a:xfrm>
            <a:off x="3200400" y="2743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58" name="Oval 18"/>
          <p:cNvSpPr>
            <a:spLocks noChangeArrowheads="1"/>
          </p:cNvSpPr>
          <p:nvPr/>
        </p:nvSpPr>
        <p:spPr bwMode="auto">
          <a:xfrm>
            <a:off x="4114800" y="2743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59" name="Oval 19"/>
          <p:cNvSpPr>
            <a:spLocks noChangeArrowheads="1"/>
          </p:cNvSpPr>
          <p:nvPr/>
        </p:nvSpPr>
        <p:spPr bwMode="auto">
          <a:xfrm>
            <a:off x="5029200" y="2743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60" name="Oval 20"/>
          <p:cNvSpPr>
            <a:spLocks noChangeArrowheads="1"/>
          </p:cNvSpPr>
          <p:nvPr/>
        </p:nvSpPr>
        <p:spPr bwMode="auto">
          <a:xfrm>
            <a:off x="5943600" y="2743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61" name="Oval 21"/>
          <p:cNvSpPr>
            <a:spLocks noChangeArrowheads="1"/>
          </p:cNvSpPr>
          <p:nvPr/>
        </p:nvSpPr>
        <p:spPr bwMode="auto">
          <a:xfrm>
            <a:off x="6858000" y="2743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62" name="Oval 22"/>
          <p:cNvSpPr>
            <a:spLocks noChangeArrowheads="1"/>
          </p:cNvSpPr>
          <p:nvPr/>
        </p:nvSpPr>
        <p:spPr bwMode="auto">
          <a:xfrm>
            <a:off x="7772400" y="2743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63" name="Oval 23"/>
          <p:cNvSpPr>
            <a:spLocks noChangeArrowheads="1"/>
          </p:cNvSpPr>
          <p:nvPr/>
        </p:nvSpPr>
        <p:spPr bwMode="auto">
          <a:xfrm>
            <a:off x="1371600" y="3200400"/>
            <a:ext cx="230188" cy="230188"/>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1392664" name="Oval 24"/>
          <p:cNvSpPr>
            <a:spLocks noChangeArrowheads="1"/>
          </p:cNvSpPr>
          <p:nvPr/>
        </p:nvSpPr>
        <p:spPr bwMode="auto">
          <a:xfrm>
            <a:off x="2286000" y="32004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65" name="Oval 25"/>
          <p:cNvSpPr>
            <a:spLocks noChangeArrowheads="1"/>
          </p:cNvSpPr>
          <p:nvPr/>
        </p:nvSpPr>
        <p:spPr bwMode="auto">
          <a:xfrm>
            <a:off x="3200400" y="32004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a:p>
        </p:txBody>
      </p:sp>
      <p:sp>
        <p:nvSpPr>
          <p:cNvPr id="1392666" name="Oval 26"/>
          <p:cNvSpPr>
            <a:spLocks noChangeArrowheads="1"/>
          </p:cNvSpPr>
          <p:nvPr/>
        </p:nvSpPr>
        <p:spPr bwMode="auto">
          <a:xfrm>
            <a:off x="4114800" y="32004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67" name="Oval 27"/>
          <p:cNvSpPr>
            <a:spLocks noChangeArrowheads="1"/>
          </p:cNvSpPr>
          <p:nvPr/>
        </p:nvSpPr>
        <p:spPr bwMode="auto">
          <a:xfrm>
            <a:off x="5029200" y="32004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68" name="Oval 28"/>
          <p:cNvSpPr>
            <a:spLocks noChangeArrowheads="1"/>
          </p:cNvSpPr>
          <p:nvPr/>
        </p:nvSpPr>
        <p:spPr bwMode="auto">
          <a:xfrm>
            <a:off x="5943600" y="32004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69" name="Oval 29"/>
          <p:cNvSpPr>
            <a:spLocks noChangeArrowheads="1"/>
          </p:cNvSpPr>
          <p:nvPr/>
        </p:nvSpPr>
        <p:spPr bwMode="auto">
          <a:xfrm>
            <a:off x="6858000" y="32004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70" name="Oval 30"/>
          <p:cNvSpPr>
            <a:spLocks noChangeArrowheads="1"/>
          </p:cNvSpPr>
          <p:nvPr/>
        </p:nvSpPr>
        <p:spPr bwMode="auto">
          <a:xfrm>
            <a:off x="7772400" y="32004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71" name="Oval 31"/>
          <p:cNvSpPr>
            <a:spLocks noChangeArrowheads="1"/>
          </p:cNvSpPr>
          <p:nvPr/>
        </p:nvSpPr>
        <p:spPr bwMode="auto">
          <a:xfrm>
            <a:off x="1371600" y="3657600"/>
            <a:ext cx="230188" cy="230188"/>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1392672" name="Oval 32"/>
          <p:cNvSpPr>
            <a:spLocks noChangeArrowheads="1"/>
          </p:cNvSpPr>
          <p:nvPr/>
        </p:nvSpPr>
        <p:spPr bwMode="auto">
          <a:xfrm>
            <a:off x="2286000" y="36576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73" name="Oval 33"/>
          <p:cNvSpPr>
            <a:spLocks noChangeArrowheads="1"/>
          </p:cNvSpPr>
          <p:nvPr/>
        </p:nvSpPr>
        <p:spPr bwMode="auto">
          <a:xfrm>
            <a:off x="3200400" y="36576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74" name="Oval 34"/>
          <p:cNvSpPr>
            <a:spLocks noChangeArrowheads="1"/>
          </p:cNvSpPr>
          <p:nvPr/>
        </p:nvSpPr>
        <p:spPr bwMode="auto">
          <a:xfrm>
            <a:off x="4114800" y="36576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a:p>
        </p:txBody>
      </p:sp>
      <p:sp>
        <p:nvSpPr>
          <p:cNvPr id="1392675" name="Oval 35"/>
          <p:cNvSpPr>
            <a:spLocks noChangeArrowheads="1"/>
          </p:cNvSpPr>
          <p:nvPr/>
        </p:nvSpPr>
        <p:spPr bwMode="auto">
          <a:xfrm>
            <a:off x="5029200" y="36576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76" name="Oval 36"/>
          <p:cNvSpPr>
            <a:spLocks noChangeArrowheads="1"/>
          </p:cNvSpPr>
          <p:nvPr/>
        </p:nvSpPr>
        <p:spPr bwMode="auto">
          <a:xfrm>
            <a:off x="5943600" y="36576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77" name="Oval 37"/>
          <p:cNvSpPr>
            <a:spLocks noChangeArrowheads="1"/>
          </p:cNvSpPr>
          <p:nvPr/>
        </p:nvSpPr>
        <p:spPr bwMode="auto">
          <a:xfrm>
            <a:off x="6858000" y="36576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78" name="Oval 38"/>
          <p:cNvSpPr>
            <a:spLocks noChangeArrowheads="1"/>
          </p:cNvSpPr>
          <p:nvPr/>
        </p:nvSpPr>
        <p:spPr bwMode="auto">
          <a:xfrm>
            <a:off x="7772400" y="36576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79" name="Oval 39"/>
          <p:cNvSpPr>
            <a:spLocks noChangeArrowheads="1"/>
          </p:cNvSpPr>
          <p:nvPr/>
        </p:nvSpPr>
        <p:spPr bwMode="auto">
          <a:xfrm>
            <a:off x="1371600" y="4114800"/>
            <a:ext cx="230188" cy="230188"/>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1392680" name="Oval 40"/>
          <p:cNvSpPr>
            <a:spLocks noChangeArrowheads="1"/>
          </p:cNvSpPr>
          <p:nvPr/>
        </p:nvSpPr>
        <p:spPr bwMode="auto">
          <a:xfrm>
            <a:off x="2286000" y="41148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a:p>
        </p:txBody>
      </p:sp>
      <p:sp>
        <p:nvSpPr>
          <p:cNvPr id="1392681" name="Oval 41"/>
          <p:cNvSpPr>
            <a:spLocks noChangeArrowheads="1"/>
          </p:cNvSpPr>
          <p:nvPr/>
        </p:nvSpPr>
        <p:spPr bwMode="auto">
          <a:xfrm>
            <a:off x="3200400" y="41148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82" name="Oval 42"/>
          <p:cNvSpPr>
            <a:spLocks noChangeArrowheads="1"/>
          </p:cNvSpPr>
          <p:nvPr/>
        </p:nvSpPr>
        <p:spPr bwMode="auto">
          <a:xfrm>
            <a:off x="4114800" y="41148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83" name="Oval 43"/>
          <p:cNvSpPr>
            <a:spLocks noChangeArrowheads="1"/>
          </p:cNvSpPr>
          <p:nvPr/>
        </p:nvSpPr>
        <p:spPr bwMode="auto">
          <a:xfrm>
            <a:off x="5029200" y="41148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a:p>
        </p:txBody>
      </p:sp>
      <p:sp>
        <p:nvSpPr>
          <p:cNvPr id="1392684" name="Oval 44"/>
          <p:cNvSpPr>
            <a:spLocks noChangeArrowheads="1"/>
          </p:cNvSpPr>
          <p:nvPr/>
        </p:nvSpPr>
        <p:spPr bwMode="auto">
          <a:xfrm>
            <a:off x="5943600" y="41148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85" name="Oval 45"/>
          <p:cNvSpPr>
            <a:spLocks noChangeArrowheads="1"/>
          </p:cNvSpPr>
          <p:nvPr/>
        </p:nvSpPr>
        <p:spPr bwMode="auto">
          <a:xfrm>
            <a:off x="6858000" y="41148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86" name="Oval 46"/>
          <p:cNvSpPr>
            <a:spLocks noChangeArrowheads="1"/>
          </p:cNvSpPr>
          <p:nvPr/>
        </p:nvSpPr>
        <p:spPr bwMode="auto">
          <a:xfrm>
            <a:off x="7772400" y="41148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87" name="Oval 47"/>
          <p:cNvSpPr>
            <a:spLocks noChangeArrowheads="1"/>
          </p:cNvSpPr>
          <p:nvPr/>
        </p:nvSpPr>
        <p:spPr bwMode="auto">
          <a:xfrm>
            <a:off x="1371600" y="4572000"/>
            <a:ext cx="230188" cy="230188"/>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1392688" name="Oval 48"/>
          <p:cNvSpPr>
            <a:spLocks noChangeArrowheads="1"/>
          </p:cNvSpPr>
          <p:nvPr/>
        </p:nvSpPr>
        <p:spPr bwMode="auto">
          <a:xfrm>
            <a:off x="2286000" y="4572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89" name="Oval 49"/>
          <p:cNvSpPr>
            <a:spLocks noChangeArrowheads="1"/>
          </p:cNvSpPr>
          <p:nvPr/>
        </p:nvSpPr>
        <p:spPr bwMode="auto">
          <a:xfrm>
            <a:off x="3200400" y="45720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a:p>
        </p:txBody>
      </p:sp>
      <p:sp>
        <p:nvSpPr>
          <p:cNvPr id="1392690" name="Oval 50"/>
          <p:cNvSpPr>
            <a:spLocks noChangeArrowheads="1"/>
          </p:cNvSpPr>
          <p:nvPr/>
        </p:nvSpPr>
        <p:spPr bwMode="auto">
          <a:xfrm>
            <a:off x="4114800" y="4572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91" name="Oval 51"/>
          <p:cNvSpPr>
            <a:spLocks noChangeArrowheads="1"/>
          </p:cNvSpPr>
          <p:nvPr/>
        </p:nvSpPr>
        <p:spPr bwMode="auto">
          <a:xfrm>
            <a:off x="5029200" y="4572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92" name="Oval 52"/>
          <p:cNvSpPr>
            <a:spLocks noChangeArrowheads="1"/>
          </p:cNvSpPr>
          <p:nvPr/>
        </p:nvSpPr>
        <p:spPr bwMode="auto">
          <a:xfrm>
            <a:off x="5943600" y="45720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a:p>
        </p:txBody>
      </p:sp>
      <p:sp>
        <p:nvSpPr>
          <p:cNvPr id="1392693" name="Oval 53"/>
          <p:cNvSpPr>
            <a:spLocks noChangeArrowheads="1"/>
          </p:cNvSpPr>
          <p:nvPr/>
        </p:nvSpPr>
        <p:spPr bwMode="auto">
          <a:xfrm>
            <a:off x="6858000" y="4572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94" name="Oval 54"/>
          <p:cNvSpPr>
            <a:spLocks noChangeArrowheads="1"/>
          </p:cNvSpPr>
          <p:nvPr/>
        </p:nvSpPr>
        <p:spPr bwMode="auto">
          <a:xfrm>
            <a:off x="7772400" y="4572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95" name="Oval 55"/>
          <p:cNvSpPr>
            <a:spLocks noChangeArrowheads="1"/>
          </p:cNvSpPr>
          <p:nvPr/>
        </p:nvSpPr>
        <p:spPr bwMode="auto">
          <a:xfrm>
            <a:off x="1371600" y="5029200"/>
            <a:ext cx="230188" cy="230188"/>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1392696" name="Oval 56"/>
          <p:cNvSpPr>
            <a:spLocks noChangeArrowheads="1"/>
          </p:cNvSpPr>
          <p:nvPr/>
        </p:nvSpPr>
        <p:spPr bwMode="auto">
          <a:xfrm>
            <a:off x="2286000" y="5029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97" name="Oval 57"/>
          <p:cNvSpPr>
            <a:spLocks noChangeArrowheads="1"/>
          </p:cNvSpPr>
          <p:nvPr/>
        </p:nvSpPr>
        <p:spPr bwMode="auto">
          <a:xfrm>
            <a:off x="3200400" y="5029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2698" name="Oval 58"/>
          <p:cNvSpPr>
            <a:spLocks noChangeArrowheads="1"/>
          </p:cNvSpPr>
          <p:nvPr/>
        </p:nvSpPr>
        <p:spPr bwMode="auto">
          <a:xfrm>
            <a:off x="4114800" y="50292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sz="2000"/>
          </a:p>
        </p:txBody>
      </p:sp>
      <p:sp>
        <p:nvSpPr>
          <p:cNvPr id="1392699" name="Oval 59"/>
          <p:cNvSpPr>
            <a:spLocks noChangeArrowheads="1"/>
          </p:cNvSpPr>
          <p:nvPr/>
        </p:nvSpPr>
        <p:spPr bwMode="auto">
          <a:xfrm>
            <a:off x="5029200" y="5029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sz="2000"/>
          </a:p>
        </p:txBody>
      </p:sp>
      <p:sp>
        <p:nvSpPr>
          <p:cNvPr id="1392700" name="Oval 60"/>
          <p:cNvSpPr>
            <a:spLocks noChangeArrowheads="1"/>
          </p:cNvSpPr>
          <p:nvPr/>
        </p:nvSpPr>
        <p:spPr bwMode="auto">
          <a:xfrm>
            <a:off x="5943600" y="5029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sz="2000"/>
          </a:p>
        </p:txBody>
      </p:sp>
      <p:sp>
        <p:nvSpPr>
          <p:cNvPr id="1392701" name="Oval 61"/>
          <p:cNvSpPr>
            <a:spLocks noChangeArrowheads="1"/>
          </p:cNvSpPr>
          <p:nvPr/>
        </p:nvSpPr>
        <p:spPr bwMode="auto">
          <a:xfrm>
            <a:off x="6858000" y="50292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sz="2000"/>
          </a:p>
        </p:txBody>
      </p:sp>
      <p:sp>
        <p:nvSpPr>
          <p:cNvPr id="1392702" name="Oval 62"/>
          <p:cNvSpPr>
            <a:spLocks noChangeArrowheads="1"/>
          </p:cNvSpPr>
          <p:nvPr/>
        </p:nvSpPr>
        <p:spPr bwMode="auto">
          <a:xfrm>
            <a:off x="7772400" y="5029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sz="2000"/>
          </a:p>
        </p:txBody>
      </p:sp>
      <p:cxnSp>
        <p:nvCxnSpPr>
          <p:cNvPr id="1392703" name="AutoShape 63"/>
          <p:cNvCxnSpPr>
            <a:cxnSpLocks noChangeShapeType="1"/>
            <a:stCxn id="1392645" idx="0"/>
            <a:endCxn id="1392646" idx="0"/>
          </p:cNvCxnSpPr>
          <p:nvPr/>
        </p:nvCxnSpPr>
        <p:spPr bwMode="auto">
          <a:xfrm rot="5400000" flipV="1">
            <a:off x="1943894" y="1829594"/>
            <a:ext cx="1588" cy="914400"/>
          </a:xfrm>
          <a:prstGeom prst="curvedConnector3">
            <a:avLst>
              <a:gd name="adj1" fmla="val -14400000"/>
            </a:avLst>
          </a:prstGeom>
          <a:noFill/>
          <a:ln w="28575">
            <a:solidFill>
              <a:srgbClr val="333399"/>
            </a:solidFill>
            <a:round/>
            <a:headEnd/>
            <a:tailEnd type="triangle" w="med" len="med"/>
          </a:ln>
          <a:effectLst/>
        </p:spPr>
      </p:cxnSp>
      <p:cxnSp>
        <p:nvCxnSpPr>
          <p:cNvPr id="1392704" name="AutoShape 64"/>
          <p:cNvCxnSpPr>
            <a:cxnSpLocks noChangeShapeType="1"/>
          </p:cNvCxnSpPr>
          <p:nvPr/>
        </p:nvCxnSpPr>
        <p:spPr bwMode="auto">
          <a:xfrm rot="5400000" flipV="1">
            <a:off x="2858294" y="2286794"/>
            <a:ext cx="1588" cy="914400"/>
          </a:xfrm>
          <a:prstGeom prst="curvedConnector3">
            <a:avLst>
              <a:gd name="adj1" fmla="val -14400000"/>
            </a:avLst>
          </a:prstGeom>
          <a:noFill/>
          <a:ln w="28575">
            <a:solidFill>
              <a:srgbClr val="333399"/>
            </a:solidFill>
            <a:round/>
            <a:headEnd/>
            <a:tailEnd type="triangle" w="med" len="med"/>
          </a:ln>
          <a:effectLst/>
        </p:spPr>
      </p:cxnSp>
      <p:cxnSp>
        <p:nvCxnSpPr>
          <p:cNvPr id="1392705" name="AutoShape 65"/>
          <p:cNvCxnSpPr>
            <a:cxnSpLocks noChangeShapeType="1"/>
          </p:cNvCxnSpPr>
          <p:nvPr/>
        </p:nvCxnSpPr>
        <p:spPr bwMode="auto">
          <a:xfrm rot="5400000" flipV="1">
            <a:off x="3772694" y="2742407"/>
            <a:ext cx="1587" cy="914400"/>
          </a:xfrm>
          <a:prstGeom prst="curvedConnector3">
            <a:avLst>
              <a:gd name="adj1" fmla="val -14400000"/>
            </a:avLst>
          </a:prstGeom>
          <a:noFill/>
          <a:ln w="28575">
            <a:solidFill>
              <a:srgbClr val="333399"/>
            </a:solidFill>
            <a:round/>
            <a:headEnd/>
            <a:tailEnd type="triangle" w="med" len="med"/>
          </a:ln>
          <a:effectLst/>
        </p:spPr>
      </p:cxnSp>
      <p:cxnSp>
        <p:nvCxnSpPr>
          <p:cNvPr id="1392706" name="AutoShape 66"/>
          <p:cNvCxnSpPr>
            <a:cxnSpLocks noChangeShapeType="1"/>
          </p:cNvCxnSpPr>
          <p:nvPr/>
        </p:nvCxnSpPr>
        <p:spPr bwMode="auto">
          <a:xfrm rot="5400000" flipV="1">
            <a:off x="1943894" y="3201194"/>
            <a:ext cx="1588" cy="914400"/>
          </a:xfrm>
          <a:prstGeom prst="curvedConnector3">
            <a:avLst>
              <a:gd name="adj1" fmla="val -14400000"/>
            </a:avLst>
          </a:prstGeom>
          <a:noFill/>
          <a:ln w="28575">
            <a:solidFill>
              <a:srgbClr val="333399"/>
            </a:solidFill>
            <a:round/>
            <a:headEnd/>
            <a:tailEnd type="triangle" w="med" len="med"/>
          </a:ln>
          <a:effectLst/>
        </p:spPr>
      </p:cxnSp>
      <p:cxnSp>
        <p:nvCxnSpPr>
          <p:cNvPr id="1392707" name="AutoShape 67"/>
          <p:cNvCxnSpPr>
            <a:cxnSpLocks noChangeShapeType="1"/>
          </p:cNvCxnSpPr>
          <p:nvPr/>
        </p:nvCxnSpPr>
        <p:spPr bwMode="auto">
          <a:xfrm rot="5400000" flipV="1">
            <a:off x="4687094" y="3199607"/>
            <a:ext cx="1587" cy="914400"/>
          </a:xfrm>
          <a:prstGeom prst="curvedConnector3">
            <a:avLst>
              <a:gd name="adj1" fmla="val -14400000"/>
            </a:avLst>
          </a:prstGeom>
          <a:noFill/>
          <a:ln w="28575">
            <a:solidFill>
              <a:srgbClr val="333399"/>
            </a:solidFill>
            <a:round/>
            <a:headEnd/>
            <a:tailEnd type="triangle" w="med" len="med"/>
          </a:ln>
          <a:effectLst/>
        </p:spPr>
      </p:cxnSp>
      <p:cxnSp>
        <p:nvCxnSpPr>
          <p:cNvPr id="1392708" name="AutoShape 68"/>
          <p:cNvCxnSpPr>
            <a:cxnSpLocks noChangeShapeType="1"/>
          </p:cNvCxnSpPr>
          <p:nvPr/>
        </p:nvCxnSpPr>
        <p:spPr bwMode="auto">
          <a:xfrm rot="5400000" flipV="1">
            <a:off x="2858294" y="3658394"/>
            <a:ext cx="1588" cy="914400"/>
          </a:xfrm>
          <a:prstGeom prst="curvedConnector3">
            <a:avLst>
              <a:gd name="adj1" fmla="val -14400000"/>
            </a:avLst>
          </a:prstGeom>
          <a:noFill/>
          <a:ln w="28575">
            <a:solidFill>
              <a:srgbClr val="333399"/>
            </a:solidFill>
            <a:round/>
            <a:headEnd/>
            <a:tailEnd type="triangle" w="med" len="med"/>
          </a:ln>
          <a:effectLst/>
        </p:spPr>
      </p:cxnSp>
      <p:cxnSp>
        <p:nvCxnSpPr>
          <p:cNvPr id="1392709" name="AutoShape 69"/>
          <p:cNvCxnSpPr>
            <a:cxnSpLocks noChangeShapeType="1"/>
          </p:cNvCxnSpPr>
          <p:nvPr/>
        </p:nvCxnSpPr>
        <p:spPr bwMode="auto">
          <a:xfrm rot="5400000" flipV="1">
            <a:off x="5601494" y="3659982"/>
            <a:ext cx="1587" cy="914400"/>
          </a:xfrm>
          <a:prstGeom prst="curvedConnector3">
            <a:avLst>
              <a:gd name="adj1" fmla="val -14400000"/>
            </a:avLst>
          </a:prstGeom>
          <a:noFill/>
          <a:ln w="28575">
            <a:solidFill>
              <a:srgbClr val="333399"/>
            </a:solidFill>
            <a:round/>
            <a:headEnd/>
            <a:tailEnd type="triangle" w="med" len="med"/>
          </a:ln>
          <a:effectLst/>
        </p:spPr>
      </p:cxnSp>
      <p:cxnSp>
        <p:nvCxnSpPr>
          <p:cNvPr id="1392710" name="AutoShape 70"/>
          <p:cNvCxnSpPr>
            <a:cxnSpLocks noChangeShapeType="1"/>
          </p:cNvCxnSpPr>
          <p:nvPr/>
        </p:nvCxnSpPr>
        <p:spPr bwMode="auto">
          <a:xfrm rot="5400000" flipV="1">
            <a:off x="3772694" y="4115594"/>
            <a:ext cx="1588" cy="914400"/>
          </a:xfrm>
          <a:prstGeom prst="curvedConnector3">
            <a:avLst>
              <a:gd name="adj1" fmla="val -14400000"/>
            </a:avLst>
          </a:prstGeom>
          <a:noFill/>
          <a:ln w="28575">
            <a:solidFill>
              <a:srgbClr val="333399"/>
            </a:solidFill>
            <a:round/>
            <a:headEnd/>
            <a:tailEnd type="triangle" w="med" len="med"/>
          </a:ln>
          <a:effectLst/>
        </p:spPr>
      </p:cxnSp>
      <p:cxnSp>
        <p:nvCxnSpPr>
          <p:cNvPr id="1392711" name="AutoShape 71"/>
          <p:cNvCxnSpPr>
            <a:cxnSpLocks noChangeShapeType="1"/>
          </p:cNvCxnSpPr>
          <p:nvPr/>
        </p:nvCxnSpPr>
        <p:spPr bwMode="auto">
          <a:xfrm rot="5400000" flipV="1">
            <a:off x="6515894" y="4117182"/>
            <a:ext cx="1587" cy="914400"/>
          </a:xfrm>
          <a:prstGeom prst="curvedConnector3">
            <a:avLst>
              <a:gd name="adj1" fmla="val -14400000"/>
            </a:avLst>
          </a:prstGeom>
          <a:noFill/>
          <a:ln w="28575">
            <a:solidFill>
              <a:srgbClr val="333399"/>
            </a:solidFill>
            <a:round/>
            <a:headEnd/>
            <a:tailEnd type="triangle" w="med" len="med"/>
          </a:ln>
          <a:effectLst/>
        </p:spPr>
      </p:cxnSp>
      <p:cxnSp>
        <p:nvCxnSpPr>
          <p:cNvPr id="1392712" name="AutoShape 72"/>
          <p:cNvCxnSpPr>
            <a:cxnSpLocks noChangeShapeType="1"/>
          </p:cNvCxnSpPr>
          <p:nvPr/>
        </p:nvCxnSpPr>
        <p:spPr bwMode="auto">
          <a:xfrm rot="5400000" flipV="1">
            <a:off x="1943894" y="4572794"/>
            <a:ext cx="1588" cy="914400"/>
          </a:xfrm>
          <a:prstGeom prst="curvedConnector3">
            <a:avLst>
              <a:gd name="adj1" fmla="val -14400000"/>
            </a:avLst>
          </a:prstGeom>
          <a:noFill/>
          <a:ln w="28575">
            <a:solidFill>
              <a:srgbClr val="333399"/>
            </a:solidFill>
            <a:round/>
            <a:headEnd/>
            <a:tailEnd type="triangle" w="med" len="med"/>
          </a:ln>
          <a:effectLst/>
        </p:spPr>
      </p:cxnSp>
      <p:cxnSp>
        <p:nvCxnSpPr>
          <p:cNvPr id="1392713" name="AutoShape 73"/>
          <p:cNvCxnSpPr>
            <a:cxnSpLocks noChangeShapeType="1"/>
          </p:cNvCxnSpPr>
          <p:nvPr/>
        </p:nvCxnSpPr>
        <p:spPr bwMode="auto">
          <a:xfrm rot="5400000" flipV="1">
            <a:off x="4687094" y="4574382"/>
            <a:ext cx="1587" cy="914400"/>
          </a:xfrm>
          <a:prstGeom prst="curvedConnector3">
            <a:avLst>
              <a:gd name="adj1" fmla="val -14400000"/>
            </a:avLst>
          </a:prstGeom>
          <a:noFill/>
          <a:ln w="28575">
            <a:solidFill>
              <a:srgbClr val="333399"/>
            </a:solidFill>
            <a:round/>
            <a:headEnd/>
            <a:tailEnd type="triangle" w="med" len="med"/>
          </a:ln>
          <a:effectLst/>
        </p:spPr>
      </p:cxnSp>
      <p:cxnSp>
        <p:nvCxnSpPr>
          <p:cNvPr id="1392714" name="AutoShape 74"/>
          <p:cNvCxnSpPr>
            <a:cxnSpLocks noChangeShapeType="1"/>
          </p:cNvCxnSpPr>
          <p:nvPr/>
        </p:nvCxnSpPr>
        <p:spPr bwMode="auto">
          <a:xfrm rot="5400000" flipV="1">
            <a:off x="7430294" y="4575969"/>
            <a:ext cx="1588" cy="914400"/>
          </a:xfrm>
          <a:prstGeom prst="curvedConnector3">
            <a:avLst>
              <a:gd name="adj1" fmla="val -14400000"/>
            </a:avLst>
          </a:prstGeom>
          <a:noFill/>
          <a:ln w="28575">
            <a:solidFill>
              <a:srgbClr val="333399"/>
            </a:solidFill>
            <a:round/>
            <a:headEnd/>
            <a:tailEnd type="triangle" w="med" len="med"/>
          </a:ln>
          <a:effectLst/>
        </p:spPr>
      </p:cxnSp>
      <p:sp>
        <p:nvSpPr>
          <p:cNvPr id="1392715" name="Text Box 75"/>
          <p:cNvSpPr txBox="1">
            <a:spLocks noChangeArrowheads="1"/>
          </p:cNvSpPr>
          <p:nvPr/>
        </p:nvSpPr>
        <p:spPr bwMode="auto">
          <a:xfrm>
            <a:off x="4929188" y="5516563"/>
            <a:ext cx="3757612" cy="396875"/>
          </a:xfrm>
          <a:prstGeom prst="rect">
            <a:avLst/>
          </a:prstGeom>
          <a:noFill/>
          <a:ln w="9525" algn="ctr">
            <a:noFill/>
            <a:miter lim="800000"/>
            <a:headEnd/>
            <a:tailEnd/>
          </a:ln>
          <a:effectLst/>
        </p:spPr>
        <p:txBody>
          <a:bodyPr>
            <a:spAutoFit/>
          </a:bodyPr>
          <a:lstStyle/>
          <a:p>
            <a:pPr marL="381000" indent="-381000" algn="ctr">
              <a:spcBef>
                <a:spcPct val="50000"/>
              </a:spcBef>
              <a:buFontTx/>
              <a:buNone/>
            </a:pPr>
            <a:r>
              <a:rPr lang="en-US" sz="2000">
                <a:solidFill>
                  <a:schemeClr val="tx1"/>
                </a:solidFill>
              </a:rPr>
              <a:t>Channel capacity is 1/3</a:t>
            </a:r>
          </a:p>
        </p:txBody>
      </p:sp>
      <p:sp>
        <p:nvSpPr>
          <p:cNvPr id="1392716" name="Rectangle 76"/>
          <p:cNvSpPr>
            <a:spLocks noChangeArrowheads="1"/>
          </p:cNvSpPr>
          <p:nvPr/>
        </p:nvSpPr>
        <p:spPr bwMode="auto">
          <a:xfrm>
            <a:off x="5145088" y="5487988"/>
            <a:ext cx="3275012" cy="425450"/>
          </a:xfrm>
          <a:prstGeom prst="rect">
            <a:avLst/>
          </a:prstGeom>
          <a:solidFill>
            <a:srgbClr val="FF0000">
              <a:alpha val="21001"/>
            </a:srgbClr>
          </a:solidFill>
          <a:ln w="9525" algn="ctr">
            <a:solidFill>
              <a:schemeClr val="tx1"/>
            </a:solidFill>
            <a:miter lim="800000"/>
            <a:headEnd/>
            <a:tailEnd/>
          </a:ln>
          <a:effectLst/>
        </p:spPr>
        <p:txBody>
          <a:bodyPr wrap="none" anchor="ctr"/>
          <a:lstStyle/>
          <a:p>
            <a:pPr marL="381000" indent="-381000" algn="ctr">
              <a:buFontTx/>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26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26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26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26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26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26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26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927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26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926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926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9270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926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926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926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266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926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926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926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9267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9267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9267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9267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926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9267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9270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9270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9267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9268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9268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9268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9268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9268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9268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9268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9268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9268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39268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9269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9269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39269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9269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39269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9269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39269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39269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39269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39269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39270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9270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9270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39271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39271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39271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39271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392714"/>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39270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392709"/>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39271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392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55" grpId="0" animBg="1"/>
      <p:bldP spid="1392656" grpId="0" animBg="1"/>
      <p:bldP spid="1392657" grpId="0" animBg="1"/>
      <p:bldP spid="1392658" grpId="0" animBg="1"/>
      <p:bldP spid="1392659" grpId="0" animBg="1"/>
      <p:bldP spid="1392660" grpId="0" animBg="1"/>
      <p:bldP spid="1392661" grpId="0" animBg="1"/>
      <p:bldP spid="1392662" grpId="0" animBg="1"/>
      <p:bldP spid="1392663" grpId="0" animBg="1"/>
      <p:bldP spid="1392664" grpId="0" animBg="1"/>
      <p:bldP spid="1392665" grpId="0" animBg="1"/>
      <p:bldP spid="1392666" grpId="0" animBg="1"/>
      <p:bldP spid="1392667" grpId="0" animBg="1"/>
      <p:bldP spid="1392668" grpId="0" animBg="1"/>
      <p:bldP spid="1392669" grpId="0" animBg="1"/>
      <p:bldP spid="1392670" grpId="0" animBg="1"/>
      <p:bldP spid="1392671" grpId="0" animBg="1"/>
      <p:bldP spid="1392672" grpId="0" animBg="1"/>
      <p:bldP spid="1392673" grpId="0" animBg="1"/>
      <p:bldP spid="1392674" grpId="0" animBg="1"/>
      <p:bldP spid="1392675" grpId="0" animBg="1"/>
      <p:bldP spid="1392676" grpId="0" animBg="1"/>
      <p:bldP spid="1392677" grpId="0" animBg="1"/>
      <p:bldP spid="1392678" grpId="0" animBg="1"/>
      <p:bldP spid="1392679" grpId="0" animBg="1"/>
      <p:bldP spid="1392680" grpId="0" animBg="1"/>
      <p:bldP spid="1392681" grpId="0" animBg="1"/>
      <p:bldP spid="1392682" grpId="0" animBg="1"/>
      <p:bldP spid="1392683" grpId="0" animBg="1"/>
      <p:bldP spid="1392684" grpId="0" animBg="1"/>
      <p:bldP spid="1392685" grpId="0" animBg="1"/>
      <p:bldP spid="1392686" grpId="0" animBg="1"/>
      <p:bldP spid="1392687" grpId="0" animBg="1"/>
      <p:bldP spid="1392688" grpId="0" animBg="1"/>
      <p:bldP spid="1392689" grpId="0" animBg="1"/>
      <p:bldP spid="1392690" grpId="0" animBg="1"/>
      <p:bldP spid="1392691" grpId="0" animBg="1"/>
      <p:bldP spid="1392692" grpId="0" animBg="1"/>
      <p:bldP spid="1392693" grpId="0" animBg="1"/>
      <p:bldP spid="1392694" grpId="0" animBg="1"/>
      <p:bldP spid="1392695" grpId="0" animBg="1"/>
      <p:bldP spid="1392696" grpId="0" animBg="1"/>
      <p:bldP spid="1392697" grpId="0" animBg="1"/>
      <p:bldP spid="1392698" grpId="0" animBg="1"/>
      <p:bldP spid="1392699" grpId="0" animBg="1"/>
      <p:bldP spid="1392700" grpId="0" animBg="1"/>
      <p:bldP spid="1392701" grpId="0" animBg="1"/>
      <p:bldP spid="1392702" grpId="0" animBg="1"/>
      <p:bldP spid="1392715" grpId="0"/>
      <p:bldP spid="13927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0" name="Rectangle 2"/>
          <p:cNvSpPr>
            <a:spLocks noGrp="1" noChangeArrowheads="1"/>
          </p:cNvSpPr>
          <p:nvPr>
            <p:ph type="title"/>
          </p:nvPr>
        </p:nvSpPr>
        <p:spPr>
          <a:noFill/>
          <a:ln/>
        </p:spPr>
        <p:txBody>
          <a:bodyPr/>
          <a:lstStyle/>
          <a:p>
            <a:r>
              <a:rPr lang="en-US"/>
              <a:t>Possible Applications – Improved “Channel Capacity”</a:t>
            </a:r>
          </a:p>
        </p:txBody>
      </p:sp>
      <p:sp>
        <p:nvSpPr>
          <p:cNvPr id="1394691" name="Text Box 3"/>
          <p:cNvSpPr txBox="1">
            <a:spLocks noChangeArrowheads="1"/>
          </p:cNvSpPr>
          <p:nvPr/>
        </p:nvSpPr>
        <p:spPr bwMode="auto">
          <a:xfrm>
            <a:off x="457200" y="1052513"/>
            <a:ext cx="8229600" cy="396875"/>
          </a:xfrm>
          <a:prstGeom prst="rect">
            <a:avLst/>
          </a:prstGeom>
          <a:noFill/>
          <a:ln w="9525" algn="ctr">
            <a:noFill/>
            <a:miter lim="800000"/>
            <a:headEnd/>
            <a:tailEnd/>
          </a:ln>
          <a:effectLst/>
        </p:spPr>
        <p:txBody>
          <a:bodyPr>
            <a:spAutoFit/>
          </a:bodyPr>
          <a:lstStyle/>
          <a:p>
            <a:pPr marL="381000" indent="-381000" algn="l">
              <a:spcBef>
                <a:spcPct val="50000"/>
              </a:spcBef>
            </a:pPr>
            <a:endParaRPr lang="en-US" sz="2000"/>
          </a:p>
        </p:txBody>
      </p:sp>
      <p:sp>
        <p:nvSpPr>
          <p:cNvPr id="1394692" name="Text Box 4"/>
          <p:cNvSpPr txBox="1">
            <a:spLocks noChangeArrowheads="1"/>
          </p:cNvSpPr>
          <p:nvPr/>
        </p:nvSpPr>
        <p:spPr bwMode="auto">
          <a:xfrm>
            <a:off x="457200" y="1052513"/>
            <a:ext cx="8229600" cy="854075"/>
          </a:xfrm>
          <a:prstGeom prst="rect">
            <a:avLst/>
          </a:prstGeom>
          <a:noFill/>
          <a:ln w="9525" algn="ctr">
            <a:noFill/>
            <a:miter lim="800000"/>
            <a:headEnd/>
            <a:tailEnd/>
          </a:ln>
          <a:effectLst/>
        </p:spPr>
        <p:txBody>
          <a:bodyPr>
            <a:spAutoFit/>
          </a:bodyPr>
          <a:lstStyle/>
          <a:p>
            <a:pPr marL="381000" indent="-381000" algn="l">
              <a:spcBef>
                <a:spcPct val="50000"/>
              </a:spcBef>
              <a:buFont typeface="Arial" pitchFamily="34" charset="0"/>
              <a:buChar char="•"/>
            </a:pPr>
            <a:r>
              <a:rPr lang="en-US" sz="2000" smtClean="0">
                <a:solidFill>
                  <a:schemeClr val="tx1"/>
                </a:solidFill>
              </a:rPr>
              <a:t>A better strategy... </a:t>
            </a:r>
          </a:p>
          <a:p>
            <a:pPr marL="381000" indent="-381000" algn="l">
              <a:spcBef>
                <a:spcPct val="50000"/>
              </a:spcBef>
              <a:buFont typeface="Arial" pitchFamily="34" charset="0"/>
              <a:buChar char="•"/>
            </a:pPr>
            <a:r>
              <a:rPr lang="en-US" sz="2000" smtClean="0">
                <a:solidFill>
                  <a:schemeClr val="tx1"/>
                </a:solidFill>
              </a:rPr>
              <a:t>Assume node can reach 3-hop neighbor</a:t>
            </a:r>
            <a:endParaRPr lang="en-US" sz="2000">
              <a:solidFill>
                <a:schemeClr val="tx1"/>
              </a:solidFill>
            </a:endParaRPr>
          </a:p>
        </p:txBody>
      </p:sp>
      <p:sp>
        <p:nvSpPr>
          <p:cNvPr id="1394693" name="Oval 5"/>
          <p:cNvSpPr>
            <a:spLocks noChangeArrowheads="1"/>
          </p:cNvSpPr>
          <p:nvPr/>
        </p:nvSpPr>
        <p:spPr bwMode="auto">
          <a:xfrm>
            <a:off x="1371600" y="2286000"/>
            <a:ext cx="230188" cy="230188"/>
          </a:xfrm>
          <a:prstGeom prst="ellipse">
            <a:avLst/>
          </a:prstGeom>
          <a:solidFill>
            <a:srgbClr val="FF0000"/>
          </a:solidFill>
          <a:ln w="9525" algn="ctr">
            <a:solidFill>
              <a:schemeClr val="tx1"/>
            </a:solidFill>
            <a:round/>
            <a:headEnd/>
            <a:tailEnd/>
          </a:ln>
          <a:effectLst/>
        </p:spPr>
        <p:txBody>
          <a:bodyPr wrap="none" anchor="ctr"/>
          <a:lstStyle/>
          <a:p>
            <a:pPr algn="l"/>
            <a:endParaRPr lang="en-US" sz="2000"/>
          </a:p>
        </p:txBody>
      </p:sp>
      <p:sp>
        <p:nvSpPr>
          <p:cNvPr id="1394694" name="Oval 6"/>
          <p:cNvSpPr>
            <a:spLocks noChangeArrowheads="1"/>
          </p:cNvSpPr>
          <p:nvPr/>
        </p:nvSpPr>
        <p:spPr bwMode="auto">
          <a:xfrm>
            <a:off x="2286000" y="22860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695" name="Oval 7"/>
          <p:cNvSpPr>
            <a:spLocks noChangeArrowheads="1"/>
          </p:cNvSpPr>
          <p:nvPr/>
        </p:nvSpPr>
        <p:spPr bwMode="auto">
          <a:xfrm>
            <a:off x="3200400" y="22860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696" name="Oval 8"/>
          <p:cNvSpPr>
            <a:spLocks noChangeArrowheads="1"/>
          </p:cNvSpPr>
          <p:nvPr/>
        </p:nvSpPr>
        <p:spPr bwMode="auto">
          <a:xfrm>
            <a:off x="4114800" y="22860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697" name="Oval 9"/>
          <p:cNvSpPr>
            <a:spLocks noChangeArrowheads="1"/>
          </p:cNvSpPr>
          <p:nvPr/>
        </p:nvSpPr>
        <p:spPr bwMode="auto">
          <a:xfrm>
            <a:off x="5029200" y="22860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698" name="Oval 10"/>
          <p:cNvSpPr>
            <a:spLocks noChangeArrowheads="1"/>
          </p:cNvSpPr>
          <p:nvPr/>
        </p:nvSpPr>
        <p:spPr bwMode="auto">
          <a:xfrm>
            <a:off x="5943600" y="22860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699" name="Oval 11"/>
          <p:cNvSpPr>
            <a:spLocks noChangeArrowheads="1"/>
          </p:cNvSpPr>
          <p:nvPr/>
        </p:nvSpPr>
        <p:spPr bwMode="auto">
          <a:xfrm>
            <a:off x="6858000" y="22860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00" name="Oval 12"/>
          <p:cNvSpPr>
            <a:spLocks noChangeArrowheads="1"/>
          </p:cNvSpPr>
          <p:nvPr/>
        </p:nvSpPr>
        <p:spPr bwMode="auto">
          <a:xfrm>
            <a:off x="7772400" y="22860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01" name="Line 13"/>
          <p:cNvSpPr>
            <a:spLocks noChangeShapeType="1"/>
          </p:cNvSpPr>
          <p:nvPr/>
        </p:nvSpPr>
        <p:spPr bwMode="auto">
          <a:xfrm flipH="1">
            <a:off x="914400" y="2287588"/>
            <a:ext cx="0" cy="3200400"/>
          </a:xfrm>
          <a:prstGeom prst="line">
            <a:avLst/>
          </a:prstGeom>
          <a:noFill/>
          <a:ln w="28575">
            <a:solidFill>
              <a:schemeClr val="tx1"/>
            </a:solidFill>
            <a:round/>
            <a:headEnd/>
            <a:tailEnd type="triangle" w="med" len="med"/>
          </a:ln>
          <a:effectLst/>
        </p:spPr>
        <p:txBody>
          <a:bodyPr wrap="none" anchor="ctr"/>
          <a:lstStyle/>
          <a:p>
            <a:pPr algn="l"/>
            <a:endParaRPr lang="en-US" sz="2000"/>
          </a:p>
        </p:txBody>
      </p:sp>
      <p:sp>
        <p:nvSpPr>
          <p:cNvPr id="1394702" name="Text Box 14"/>
          <p:cNvSpPr txBox="1">
            <a:spLocks noChangeArrowheads="1"/>
          </p:cNvSpPr>
          <p:nvPr/>
        </p:nvSpPr>
        <p:spPr bwMode="auto">
          <a:xfrm>
            <a:off x="457200" y="5516563"/>
            <a:ext cx="668773" cy="400110"/>
          </a:xfrm>
          <a:prstGeom prst="rect">
            <a:avLst/>
          </a:prstGeom>
          <a:noFill/>
          <a:ln w="9525" algn="ctr">
            <a:noFill/>
            <a:miter lim="800000"/>
            <a:headEnd/>
            <a:tailEnd/>
          </a:ln>
          <a:effectLst/>
        </p:spPr>
        <p:txBody>
          <a:bodyPr wrap="none">
            <a:spAutoFit/>
          </a:bodyPr>
          <a:lstStyle/>
          <a:p>
            <a:pPr marL="381000" indent="-381000" algn="l"/>
            <a:r>
              <a:rPr lang="en-US" sz="2000">
                <a:solidFill>
                  <a:schemeClr val="tx1"/>
                </a:solidFill>
              </a:rPr>
              <a:t>time</a:t>
            </a:r>
          </a:p>
        </p:txBody>
      </p:sp>
      <p:sp>
        <p:nvSpPr>
          <p:cNvPr id="1394703" name="Oval 15"/>
          <p:cNvSpPr>
            <a:spLocks noChangeArrowheads="1"/>
          </p:cNvSpPr>
          <p:nvPr/>
        </p:nvSpPr>
        <p:spPr bwMode="auto">
          <a:xfrm>
            <a:off x="1371600" y="2743200"/>
            <a:ext cx="230188" cy="230188"/>
          </a:xfrm>
          <a:prstGeom prst="ellipse">
            <a:avLst/>
          </a:prstGeom>
          <a:solidFill>
            <a:srgbClr val="FF0000"/>
          </a:solidFill>
          <a:ln w="9525" algn="ctr">
            <a:solidFill>
              <a:schemeClr val="tx1"/>
            </a:solidFill>
            <a:round/>
            <a:headEnd/>
            <a:tailEnd/>
          </a:ln>
          <a:effectLst/>
        </p:spPr>
        <p:txBody>
          <a:bodyPr wrap="none" anchor="ctr"/>
          <a:lstStyle/>
          <a:p>
            <a:pPr algn="l"/>
            <a:endParaRPr lang="en-US" sz="2000"/>
          </a:p>
        </p:txBody>
      </p:sp>
      <p:sp>
        <p:nvSpPr>
          <p:cNvPr id="1394704" name="Oval 16"/>
          <p:cNvSpPr>
            <a:spLocks noChangeArrowheads="1"/>
          </p:cNvSpPr>
          <p:nvPr/>
        </p:nvSpPr>
        <p:spPr bwMode="auto">
          <a:xfrm>
            <a:off x="2286000" y="27432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05" name="Oval 17"/>
          <p:cNvSpPr>
            <a:spLocks noChangeArrowheads="1"/>
          </p:cNvSpPr>
          <p:nvPr/>
        </p:nvSpPr>
        <p:spPr bwMode="auto">
          <a:xfrm>
            <a:off x="3200400" y="27432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06" name="Oval 18"/>
          <p:cNvSpPr>
            <a:spLocks noChangeArrowheads="1"/>
          </p:cNvSpPr>
          <p:nvPr/>
        </p:nvSpPr>
        <p:spPr bwMode="auto">
          <a:xfrm>
            <a:off x="4114800" y="2743200"/>
            <a:ext cx="230188" cy="230188"/>
          </a:xfrm>
          <a:prstGeom prst="ellipse">
            <a:avLst/>
          </a:prstGeom>
          <a:solidFill>
            <a:srgbClr val="FF9900"/>
          </a:solidFill>
          <a:ln w="9525" algn="ctr">
            <a:solidFill>
              <a:schemeClr val="tx1"/>
            </a:solidFill>
            <a:round/>
            <a:headEnd/>
            <a:tailEnd/>
          </a:ln>
          <a:effectLst/>
        </p:spPr>
        <p:txBody>
          <a:bodyPr wrap="none" anchor="ctr"/>
          <a:lstStyle/>
          <a:p>
            <a:pPr algn="l"/>
            <a:endParaRPr lang="en-US" sz="2000"/>
          </a:p>
        </p:txBody>
      </p:sp>
      <p:sp>
        <p:nvSpPr>
          <p:cNvPr id="1394707" name="Oval 19"/>
          <p:cNvSpPr>
            <a:spLocks noChangeArrowheads="1"/>
          </p:cNvSpPr>
          <p:nvPr/>
        </p:nvSpPr>
        <p:spPr bwMode="auto">
          <a:xfrm>
            <a:off x="5029200" y="27432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08" name="Oval 20"/>
          <p:cNvSpPr>
            <a:spLocks noChangeArrowheads="1"/>
          </p:cNvSpPr>
          <p:nvPr/>
        </p:nvSpPr>
        <p:spPr bwMode="auto">
          <a:xfrm>
            <a:off x="5943600" y="27432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09" name="Oval 21"/>
          <p:cNvSpPr>
            <a:spLocks noChangeArrowheads="1"/>
          </p:cNvSpPr>
          <p:nvPr/>
        </p:nvSpPr>
        <p:spPr bwMode="auto">
          <a:xfrm>
            <a:off x="6858000" y="27432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10" name="Oval 22"/>
          <p:cNvSpPr>
            <a:spLocks noChangeArrowheads="1"/>
          </p:cNvSpPr>
          <p:nvPr/>
        </p:nvSpPr>
        <p:spPr bwMode="auto">
          <a:xfrm>
            <a:off x="7772400" y="27432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11" name="Oval 23"/>
          <p:cNvSpPr>
            <a:spLocks noChangeArrowheads="1"/>
          </p:cNvSpPr>
          <p:nvPr/>
        </p:nvSpPr>
        <p:spPr bwMode="auto">
          <a:xfrm>
            <a:off x="1371600" y="3200400"/>
            <a:ext cx="230188" cy="230188"/>
          </a:xfrm>
          <a:prstGeom prst="ellipse">
            <a:avLst/>
          </a:prstGeom>
          <a:solidFill>
            <a:srgbClr val="FF0000"/>
          </a:solidFill>
          <a:ln w="9525" algn="ctr">
            <a:solidFill>
              <a:schemeClr val="tx1"/>
            </a:solidFill>
            <a:round/>
            <a:headEnd/>
            <a:tailEnd/>
          </a:ln>
          <a:effectLst/>
        </p:spPr>
        <p:txBody>
          <a:bodyPr wrap="none" anchor="ctr"/>
          <a:lstStyle/>
          <a:p>
            <a:pPr algn="l"/>
            <a:endParaRPr lang="en-US" sz="2000"/>
          </a:p>
        </p:txBody>
      </p:sp>
      <p:sp>
        <p:nvSpPr>
          <p:cNvPr id="1394712" name="Oval 24"/>
          <p:cNvSpPr>
            <a:spLocks noChangeArrowheads="1"/>
          </p:cNvSpPr>
          <p:nvPr/>
        </p:nvSpPr>
        <p:spPr bwMode="auto">
          <a:xfrm>
            <a:off x="2286000" y="32004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13" name="Oval 25"/>
          <p:cNvSpPr>
            <a:spLocks noChangeArrowheads="1"/>
          </p:cNvSpPr>
          <p:nvPr/>
        </p:nvSpPr>
        <p:spPr bwMode="auto">
          <a:xfrm>
            <a:off x="3200400" y="32004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14" name="Oval 26"/>
          <p:cNvSpPr>
            <a:spLocks noChangeArrowheads="1"/>
          </p:cNvSpPr>
          <p:nvPr/>
        </p:nvSpPr>
        <p:spPr bwMode="auto">
          <a:xfrm>
            <a:off x="4114800" y="32004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15" name="Oval 27"/>
          <p:cNvSpPr>
            <a:spLocks noChangeArrowheads="1"/>
          </p:cNvSpPr>
          <p:nvPr/>
        </p:nvSpPr>
        <p:spPr bwMode="auto">
          <a:xfrm>
            <a:off x="5029200" y="32004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16" name="Oval 28"/>
          <p:cNvSpPr>
            <a:spLocks noChangeArrowheads="1"/>
          </p:cNvSpPr>
          <p:nvPr/>
        </p:nvSpPr>
        <p:spPr bwMode="auto">
          <a:xfrm>
            <a:off x="5943600" y="32004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17" name="Oval 29"/>
          <p:cNvSpPr>
            <a:spLocks noChangeArrowheads="1"/>
          </p:cNvSpPr>
          <p:nvPr/>
        </p:nvSpPr>
        <p:spPr bwMode="auto">
          <a:xfrm>
            <a:off x="6858000" y="3200400"/>
            <a:ext cx="230188" cy="230188"/>
          </a:xfrm>
          <a:prstGeom prst="ellipse">
            <a:avLst/>
          </a:prstGeom>
          <a:solidFill>
            <a:srgbClr val="FF9900"/>
          </a:solidFill>
          <a:ln w="9525" algn="ctr">
            <a:solidFill>
              <a:schemeClr val="tx1"/>
            </a:solidFill>
            <a:round/>
            <a:headEnd/>
            <a:tailEnd/>
          </a:ln>
          <a:effectLst/>
        </p:spPr>
        <p:txBody>
          <a:bodyPr wrap="none" anchor="ctr"/>
          <a:lstStyle/>
          <a:p>
            <a:pPr algn="l"/>
            <a:endParaRPr lang="en-US" sz="2000"/>
          </a:p>
        </p:txBody>
      </p:sp>
      <p:sp>
        <p:nvSpPr>
          <p:cNvPr id="1394718" name="Oval 30"/>
          <p:cNvSpPr>
            <a:spLocks noChangeArrowheads="1"/>
          </p:cNvSpPr>
          <p:nvPr/>
        </p:nvSpPr>
        <p:spPr bwMode="auto">
          <a:xfrm>
            <a:off x="7772400" y="32004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19" name="Oval 31"/>
          <p:cNvSpPr>
            <a:spLocks noChangeArrowheads="1"/>
          </p:cNvSpPr>
          <p:nvPr/>
        </p:nvSpPr>
        <p:spPr bwMode="auto">
          <a:xfrm>
            <a:off x="1371600" y="3657600"/>
            <a:ext cx="230188" cy="230188"/>
          </a:xfrm>
          <a:prstGeom prst="ellipse">
            <a:avLst/>
          </a:prstGeom>
          <a:solidFill>
            <a:srgbClr val="FF0000"/>
          </a:solidFill>
          <a:ln w="9525" algn="ctr">
            <a:solidFill>
              <a:schemeClr val="tx1"/>
            </a:solidFill>
            <a:round/>
            <a:headEnd/>
            <a:tailEnd/>
          </a:ln>
          <a:effectLst/>
        </p:spPr>
        <p:txBody>
          <a:bodyPr wrap="none" anchor="ctr"/>
          <a:lstStyle/>
          <a:p>
            <a:pPr algn="l"/>
            <a:endParaRPr lang="en-US" sz="2000"/>
          </a:p>
        </p:txBody>
      </p:sp>
      <p:sp>
        <p:nvSpPr>
          <p:cNvPr id="1394720" name="Oval 32"/>
          <p:cNvSpPr>
            <a:spLocks noChangeArrowheads="1"/>
          </p:cNvSpPr>
          <p:nvPr/>
        </p:nvSpPr>
        <p:spPr bwMode="auto">
          <a:xfrm>
            <a:off x="2286000" y="36576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21" name="Oval 33"/>
          <p:cNvSpPr>
            <a:spLocks noChangeArrowheads="1"/>
          </p:cNvSpPr>
          <p:nvPr/>
        </p:nvSpPr>
        <p:spPr bwMode="auto">
          <a:xfrm>
            <a:off x="3200400" y="3657600"/>
            <a:ext cx="230188" cy="230188"/>
          </a:xfrm>
          <a:prstGeom prst="ellipse">
            <a:avLst/>
          </a:prstGeom>
          <a:solidFill>
            <a:srgbClr val="FF9900"/>
          </a:solidFill>
          <a:ln w="9525" algn="ctr">
            <a:solidFill>
              <a:schemeClr val="tx1"/>
            </a:solidFill>
            <a:round/>
            <a:headEnd/>
            <a:tailEnd/>
          </a:ln>
          <a:effectLst/>
        </p:spPr>
        <p:txBody>
          <a:bodyPr wrap="none" anchor="ctr"/>
          <a:lstStyle/>
          <a:p>
            <a:pPr algn="l"/>
            <a:endParaRPr lang="en-US" sz="2000"/>
          </a:p>
        </p:txBody>
      </p:sp>
      <p:sp>
        <p:nvSpPr>
          <p:cNvPr id="1394722" name="Oval 34"/>
          <p:cNvSpPr>
            <a:spLocks noChangeArrowheads="1"/>
          </p:cNvSpPr>
          <p:nvPr/>
        </p:nvSpPr>
        <p:spPr bwMode="auto">
          <a:xfrm>
            <a:off x="4114800" y="36576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23" name="Oval 35"/>
          <p:cNvSpPr>
            <a:spLocks noChangeArrowheads="1"/>
          </p:cNvSpPr>
          <p:nvPr/>
        </p:nvSpPr>
        <p:spPr bwMode="auto">
          <a:xfrm>
            <a:off x="5029200" y="36576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24" name="Oval 36"/>
          <p:cNvSpPr>
            <a:spLocks noChangeArrowheads="1"/>
          </p:cNvSpPr>
          <p:nvPr/>
        </p:nvSpPr>
        <p:spPr bwMode="auto">
          <a:xfrm>
            <a:off x="5943600" y="36576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25" name="Oval 37"/>
          <p:cNvSpPr>
            <a:spLocks noChangeArrowheads="1"/>
          </p:cNvSpPr>
          <p:nvPr/>
        </p:nvSpPr>
        <p:spPr bwMode="auto">
          <a:xfrm>
            <a:off x="6858000" y="36576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26" name="Oval 38"/>
          <p:cNvSpPr>
            <a:spLocks noChangeArrowheads="1"/>
          </p:cNvSpPr>
          <p:nvPr/>
        </p:nvSpPr>
        <p:spPr bwMode="auto">
          <a:xfrm>
            <a:off x="7772400" y="36576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27" name="Oval 39"/>
          <p:cNvSpPr>
            <a:spLocks noChangeArrowheads="1"/>
          </p:cNvSpPr>
          <p:nvPr/>
        </p:nvSpPr>
        <p:spPr bwMode="auto">
          <a:xfrm>
            <a:off x="1371600" y="4114800"/>
            <a:ext cx="230188" cy="230188"/>
          </a:xfrm>
          <a:prstGeom prst="ellipse">
            <a:avLst/>
          </a:prstGeom>
          <a:solidFill>
            <a:srgbClr val="FF0000"/>
          </a:solidFill>
          <a:ln w="9525" algn="ctr">
            <a:solidFill>
              <a:schemeClr val="tx1"/>
            </a:solidFill>
            <a:round/>
            <a:headEnd/>
            <a:tailEnd/>
          </a:ln>
          <a:effectLst/>
        </p:spPr>
        <p:txBody>
          <a:bodyPr wrap="none" anchor="ctr"/>
          <a:lstStyle/>
          <a:p>
            <a:pPr algn="l"/>
            <a:endParaRPr lang="en-US" sz="2000"/>
          </a:p>
        </p:txBody>
      </p:sp>
      <p:sp>
        <p:nvSpPr>
          <p:cNvPr id="1394728" name="Oval 40"/>
          <p:cNvSpPr>
            <a:spLocks noChangeArrowheads="1"/>
          </p:cNvSpPr>
          <p:nvPr/>
        </p:nvSpPr>
        <p:spPr bwMode="auto">
          <a:xfrm>
            <a:off x="2286000" y="41148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29" name="Oval 41"/>
          <p:cNvSpPr>
            <a:spLocks noChangeArrowheads="1"/>
          </p:cNvSpPr>
          <p:nvPr/>
        </p:nvSpPr>
        <p:spPr bwMode="auto">
          <a:xfrm>
            <a:off x="3200400" y="41148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30" name="Oval 42"/>
          <p:cNvSpPr>
            <a:spLocks noChangeArrowheads="1"/>
          </p:cNvSpPr>
          <p:nvPr/>
        </p:nvSpPr>
        <p:spPr bwMode="auto">
          <a:xfrm>
            <a:off x="4114800" y="41148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31" name="Oval 43"/>
          <p:cNvSpPr>
            <a:spLocks noChangeArrowheads="1"/>
          </p:cNvSpPr>
          <p:nvPr/>
        </p:nvSpPr>
        <p:spPr bwMode="auto">
          <a:xfrm>
            <a:off x="5029200" y="41148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32" name="Oval 44"/>
          <p:cNvSpPr>
            <a:spLocks noChangeArrowheads="1"/>
          </p:cNvSpPr>
          <p:nvPr/>
        </p:nvSpPr>
        <p:spPr bwMode="auto">
          <a:xfrm>
            <a:off x="5943600" y="4114800"/>
            <a:ext cx="230188" cy="230188"/>
          </a:xfrm>
          <a:prstGeom prst="ellipse">
            <a:avLst/>
          </a:prstGeom>
          <a:solidFill>
            <a:srgbClr val="FF9900"/>
          </a:solidFill>
          <a:ln w="9525" algn="ctr">
            <a:solidFill>
              <a:schemeClr val="tx1"/>
            </a:solidFill>
            <a:round/>
            <a:headEnd/>
            <a:tailEnd/>
          </a:ln>
          <a:effectLst/>
        </p:spPr>
        <p:txBody>
          <a:bodyPr wrap="none" anchor="ctr"/>
          <a:lstStyle/>
          <a:p>
            <a:pPr algn="l"/>
            <a:endParaRPr lang="en-US" sz="2000"/>
          </a:p>
        </p:txBody>
      </p:sp>
      <p:sp>
        <p:nvSpPr>
          <p:cNvPr id="1394733" name="Oval 45"/>
          <p:cNvSpPr>
            <a:spLocks noChangeArrowheads="1"/>
          </p:cNvSpPr>
          <p:nvPr/>
        </p:nvSpPr>
        <p:spPr bwMode="auto">
          <a:xfrm>
            <a:off x="6858000" y="41148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34" name="Oval 46"/>
          <p:cNvSpPr>
            <a:spLocks noChangeArrowheads="1"/>
          </p:cNvSpPr>
          <p:nvPr/>
        </p:nvSpPr>
        <p:spPr bwMode="auto">
          <a:xfrm>
            <a:off x="7772400" y="41148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35" name="Oval 47"/>
          <p:cNvSpPr>
            <a:spLocks noChangeArrowheads="1"/>
          </p:cNvSpPr>
          <p:nvPr/>
        </p:nvSpPr>
        <p:spPr bwMode="auto">
          <a:xfrm>
            <a:off x="1371600" y="4572000"/>
            <a:ext cx="230188" cy="230188"/>
          </a:xfrm>
          <a:prstGeom prst="ellipse">
            <a:avLst/>
          </a:prstGeom>
          <a:solidFill>
            <a:srgbClr val="FF0000"/>
          </a:solidFill>
          <a:ln w="9525" algn="ctr">
            <a:solidFill>
              <a:schemeClr val="tx1"/>
            </a:solidFill>
            <a:round/>
            <a:headEnd/>
            <a:tailEnd/>
          </a:ln>
          <a:effectLst/>
        </p:spPr>
        <p:txBody>
          <a:bodyPr wrap="none" anchor="ctr"/>
          <a:lstStyle/>
          <a:p>
            <a:pPr algn="l"/>
            <a:endParaRPr lang="en-US" sz="2000"/>
          </a:p>
        </p:txBody>
      </p:sp>
      <p:sp>
        <p:nvSpPr>
          <p:cNvPr id="1394736" name="Oval 48"/>
          <p:cNvSpPr>
            <a:spLocks noChangeArrowheads="1"/>
          </p:cNvSpPr>
          <p:nvPr/>
        </p:nvSpPr>
        <p:spPr bwMode="auto">
          <a:xfrm>
            <a:off x="2286000" y="4572000"/>
            <a:ext cx="230188" cy="230188"/>
          </a:xfrm>
          <a:prstGeom prst="ellipse">
            <a:avLst/>
          </a:prstGeom>
          <a:solidFill>
            <a:srgbClr val="FF9900"/>
          </a:solidFill>
          <a:ln w="9525" algn="ctr">
            <a:solidFill>
              <a:schemeClr val="tx1"/>
            </a:solidFill>
            <a:round/>
            <a:headEnd/>
            <a:tailEnd/>
          </a:ln>
          <a:effectLst/>
        </p:spPr>
        <p:txBody>
          <a:bodyPr wrap="none" anchor="ctr"/>
          <a:lstStyle/>
          <a:p>
            <a:pPr algn="l"/>
            <a:endParaRPr lang="en-US" sz="2000"/>
          </a:p>
        </p:txBody>
      </p:sp>
      <p:sp>
        <p:nvSpPr>
          <p:cNvPr id="1394737" name="Oval 49"/>
          <p:cNvSpPr>
            <a:spLocks noChangeArrowheads="1"/>
          </p:cNvSpPr>
          <p:nvPr/>
        </p:nvSpPr>
        <p:spPr bwMode="auto">
          <a:xfrm>
            <a:off x="3200400" y="45720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38" name="Oval 50"/>
          <p:cNvSpPr>
            <a:spLocks noChangeArrowheads="1"/>
          </p:cNvSpPr>
          <p:nvPr/>
        </p:nvSpPr>
        <p:spPr bwMode="auto">
          <a:xfrm>
            <a:off x="4114800" y="45720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39" name="Oval 51"/>
          <p:cNvSpPr>
            <a:spLocks noChangeArrowheads="1"/>
          </p:cNvSpPr>
          <p:nvPr/>
        </p:nvSpPr>
        <p:spPr bwMode="auto">
          <a:xfrm>
            <a:off x="5029200" y="45720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40" name="Oval 52"/>
          <p:cNvSpPr>
            <a:spLocks noChangeArrowheads="1"/>
          </p:cNvSpPr>
          <p:nvPr/>
        </p:nvSpPr>
        <p:spPr bwMode="auto">
          <a:xfrm>
            <a:off x="5943600" y="45720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41" name="Oval 53"/>
          <p:cNvSpPr>
            <a:spLocks noChangeArrowheads="1"/>
          </p:cNvSpPr>
          <p:nvPr/>
        </p:nvSpPr>
        <p:spPr bwMode="auto">
          <a:xfrm>
            <a:off x="6858000" y="45720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42" name="Oval 54"/>
          <p:cNvSpPr>
            <a:spLocks noChangeArrowheads="1"/>
          </p:cNvSpPr>
          <p:nvPr/>
        </p:nvSpPr>
        <p:spPr bwMode="auto">
          <a:xfrm>
            <a:off x="7772400" y="45720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43" name="Oval 55"/>
          <p:cNvSpPr>
            <a:spLocks noChangeArrowheads="1"/>
          </p:cNvSpPr>
          <p:nvPr/>
        </p:nvSpPr>
        <p:spPr bwMode="auto">
          <a:xfrm>
            <a:off x="1371600" y="5029200"/>
            <a:ext cx="230188" cy="230188"/>
          </a:xfrm>
          <a:prstGeom prst="ellipse">
            <a:avLst/>
          </a:prstGeom>
          <a:solidFill>
            <a:srgbClr val="FF0000"/>
          </a:solidFill>
          <a:ln w="9525" algn="ctr">
            <a:solidFill>
              <a:schemeClr val="tx1"/>
            </a:solidFill>
            <a:round/>
            <a:headEnd/>
            <a:tailEnd/>
          </a:ln>
          <a:effectLst/>
        </p:spPr>
        <p:txBody>
          <a:bodyPr wrap="none" anchor="ctr"/>
          <a:lstStyle/>
          <a:p>
            <a:pPr algn="l"/>
            <a:endParaRPr lang="en-US" sz="2000"/>
          </a:p>
        </p:txBody>
      </p:sp>
      <p:sp>
        <p:nvSpPr>
          <p:cNvPr id="1394744" name="Oval 56"/>
          <p:cNvSpPr>
            <a:spLocks noChangeArrowheads="1"/>
          </p:cNvSpPr>
          <p:nvPr/>
        </p:nvSpPr>
        <p:spPr bwMode="auto">
          <a:xfrm>
            <a:off x="2286000" y="50292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45" name="Oval 57"/>
          <p:cNvSpPr>
            <a:spLocks noChangeArrowheads="1"/>
          </p:cNvSpPr>
          <p:nvPr/>
        </p:nvSpPr>
        <p:spPr bwMode="auto">
          <a:xfrm>
            <a:off x="3200400" y="50292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46" name="Oval 58"/>
          <p:cNvSpPr>
            <a:spLocks noChangeArrowheads="1"/>
          </p:cNvSpPr>
          <p:nvPr/>
        </p:nvSpPr>
        <p:spPr bwMode="auto">
          <a:xfrm>
            <a:off x="4114800" y="50292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47" name="Oval 59"/>
          <p:cNvSpPr>
            <a:spLocks noChangeArrowheads="1"/>
          </p:cNvSpPr>
          <p:nvPr/>
        </p:nvSpPr>
        <p:spPr bwMode="auto">
          <a:xfrm>
            <a:off x="5029200" y="5029200"/>
            <a:ext cx="230188" cy="230188"/>
          </a:xfrm>
          <a:prstGeom prst="ellipse">
            <a:avLst/>
          </a:prstGeom>
          <a:solidFill>
            <a:srgbClr val="FF9900"/>
          </a:solidFill>
          <a:ln w="9525" algn="ctr">
            <a:solidFill>
              <a:schemeClr val="tx1"/>
            </a:solidFill>
            <a:round/>
            <a:headEnd/>
            <a:tailEnd/>
          </a:ln>
          <a:effectLst/>
        </p:spPr>
        <p:txBody>
          <a:bodyPr wrap="none" anchor="ctr"/>
          <a:lstStyle/>
          <a:p>
            <a:pPr algn="l"/>
            <a:endParaRPr lang="en-US" sz="2000"/>
          </a:p>
        </p:txBody>
      </p:sp>
      <p:sp>
        <p:nvSpPr>
          <p:cNvPr id="1394748" name="Oval 60"/>
          <p:cNvSpPr>
            <a:spLocks noChangeArrowheads="1"/>
          </p:cNvSpPr>
          <p:nvPr/>
        </p:nvSpPr>
        <p:spPr bwMode="auto">
          <a:xfrm>
            <a:off x="5943600" y="50292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49" name="Oval 61"/>
          <p:cNvSpPr>
            <a:spLocks noChangeArrowheads="1"/>
          </p:cNvSpPr>
          <p:nvPr/>
        </p:nvSpPr>
        <p:spPr bwMode="auto">
          <a:xfrm>
            <a:off x="6858000" y="50292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sp>
        <p:nvSpPr>
          <p:cNvPr id="1394750" name="Oval 62"/>
          <p:cNvSpPr>
            <a:spLocks noChangeArrowheads="1"/>
          </p:cNvSpPr>
          <p:nvPr/>
        </p:nvSpPr>
        <p:spPr bwMode="auto">
          <a:xfrm>
            <a:off x="7772400" y="5029200"/>
            <a:ext cx="230188" cy="230188"/>
          </a:xfrm>
          <a:prstGeom prst="ellipse">
            <a:avLst/>
          </a:prstGeom>
          <a:solidFill>
            <a:schemeClr val="accent1"/>
          </a:solidFill>
          <a:ln w="9525" algn="ctr">
            <a:solidFill>
              <a:schemeClr val="tx1"/>
            </a:solidFill>
            <a:round/>
            <a:headEnd/>
            <a:tailEnd/>
          </a:ln>
          <a:effectLst/>
        </p:spPr>
        <p:txBody>
          <a:bodyPr wrap="none" anchor="ctr"/>
          <a:lstStyle/>
          <a:p>
            <a:pPr algn="l"/>
            <a:endParaRPr lang="en-US" sz="2000"/>
          </a:p>
        </p:txBody>
      </p:sp>
      <p:cxnSp>
        <p:nvCxnSpPr>
          <p:cNvPr id="1394751" name="AutoShape 63"/>
          <p:cNvCxnSpPr>
            <a:cxnSpLocks noChangeShapeType="1"/>
            <a:stCxn id="1394711" idx="0"/>
            <a:endCxn id="1394713" idx="0"/>
          </p:cNvCxnSpPr>
          <p:nvPr/>
        </p:nvCxnSpPr>
        <p:spPr bwMode="auto">
          <a:xfrm rot="5400000" flipV="1">
            <a:off x="2401094" y="2286794"/>
            <a:ext cx="1588" cy="1828800"/>
          </a:xfrm>
          <a:prstGeom prst="curvedConnector3">
            <a:avLst>
              <a:gd name="adj1" fmla="val -8000000"/>
            </a:avLst>
          </a:prstGeom>
          <a:noFill/>
          <a:ln w="28575">
            <a:solidFill>
              <a:srgbClr val="333399"/>
            </a:solidFill>
            <a:round/>
            <a:headEnd/>
            <a:tailEnd type="triangle" w="med" len="med"/>
          </a:ln>
          <a:effectLst/>
        </p:spPr>
      </p:cxnSp>
      <p:cxnSp>
        <p:nvCxnSpPr>
          <p:cNvPr id="1394752" name="AutoShape 64"/>
          <p:cNvCxnSpPr>
            <a:cxnSpLocks noChangeShapeType="1"/>
          </p:cNvCxnSpPr>
          <p:nvPr/>
        </p:nvCxnSpPr>
        <p:spPr bwMode="auto">
          <a:xfrm rot="5400000" flipV="1">
            <a:off x="1943894" y="3658394"/>
            <a:ext cx="1588" cy="914400"/>
          </a:xfrm>
          <a:prstGeom prst="curvedConnector3">
            <a:avLst>
              <a:gd name="adj1" fmla="val -8000000"/>
            </a:avLst>
          </a:prstGeom>
          <a:noFill/>
          <a:ln w="28575">
            <a:solidFill>
              <a:srgbClr val="333399"/>
            </a:solidFill>
            <a:round/>
            <a:headEnd/>
            <a:tailEnd type="triangle" w="med" len="med"/>
          </a:ln>
          <a:effectLst/>
        </p:spPr>
      </p:cxnSp>
      <p:sp>
        <p:nvSpPr>
          <p:cNvPr id="1394753" name="Text Box 65"/>
          <p:cNvSpPr txBox="1">
            <a:spLocks noChangeArrowheads="1"/>
          </p:cNvSpPr>
          <p:nvPr/>
        </p:nvSpPr>
        <p:spPr bwMode="auto">
          <a:xfrm>
            <a:off x="5406992" y="5500087"/>
            <a:ext cx="3003850" cy="396875"/>
          </a:xfrm>
          <a:prstGeom prst="rect">
            <a:avLst/>
          </a:prstGeom>
          <a:noFill/>
          <a:ln w="9525" algn="ctr">
            <a:noFill/>
            <a:miter lim="800000"/>
            <a:headEnd/>
            <a:tailEnd/>
          </a:ln>
          <a:effectLst/>
        </p:spPr>
        <p:txBody>
          <a:bodyPr wrap="square">
            <a:spAutoFit/>
          </a:bodyPr>
          <a:lstStyle/>
          <a:p>
            <a:pPr marL="381000" indent="-381000" algn="l">
              <a:spcBef>
                <a:spcPct val="50000"/>
              </a:spcBef>
            </a:pPr>
            <a:r>
              <a:rPr lang="en-US" sz="2000" dirty="0">
                <a:solidFill>
                  <a:schemeClr val="tx1"/>
                </a:solidFill>
              </a:rPr>
              <a:t>Channel capacity is 3/7</a:t>
            </a:r>
          </a:p>
        </p:txBody>
      </p:sp>
      <p:sp>
        <p:nvSpPr>
          <p:cNvPr id="1394754" name="Rectangle 66"/>
          <p:cNvSpPr>
            <a:spLocks noChangeArrowheads="1"/>
          </p:cNvSpPr>
          <p:nvPr/>
        </p:nvSpPr>
        <p:spPr bwMode="auto">
          <a:xfrm>
            <a:off x="5145088" y="5487988"/>
            <a:ext cx="3275012" cy="425450"/>
          </a:xfrm>
          <a:prstGeom prst="rect">
            <a:avLst/>
          </a:prstGeom>
          <a:solidFill>
            <a:srgbClr val="FF0000">
              <a:alpha val="21001"/>
            </a:srgbClr>
          </a:solidFill>
          <a:ln w="9525" algn="ctr">
            <a:solidFill>
              <a:schemeClr val="tx1"/>
            </a:solidFill>
            <a:miter lim="800000"/>
            <a:headEnd/>
            <a:tailEnd/>
          </a:ln>
          <a:effectLst/>
        </p:spPr>
        <p:txBody>
          <a:bodyPr wrap="none" anchor="ctr"/>
          <a:lstStyle/>
          <a:p>
            <a:pPr marL="381000" indent="-381000" algn="l"/>
            <a:endParaRPr lang="en-US" sz="2000"/>
          </a:p>
        </p:txBody>
      </p:sp>
      <p:cxnSp>
        <p:nvCxnSpPr>
          <p:cNvPr id="1394755" name="AutoShape 67"/>
          <p:cNvCxnSpPr>
            <a:cxnSpLocks noChangeShapeType="1"/>
          </p:cNvCxnSpPr>
          <p:nvPr/>
        </p:nvCxnSpPr>
        <p:spPr bwMode="auto">
          <a:xfrm rot="5400000" flipV="1">
            <a:off x="5601494" y="1370807"/>
            <a:ext cx="1587" cy="2743200"/>
          </a:xfrm>
          <a:prstGeom prst="curvedConnector3">
            <a:avLst>
              <a:gd name="adj1" fmla="val -9600000"/>
            </a:avLst>
          </a:prstGeom>
          <a:noFill/>
          <a:ln w="28575">
            <a:solidFill>
              <a:srgbClr val="333399"/>
            </a:solidFill>
            <a:round/>
            <a:headEnd/>
            <a:tailEnd type="triangle" w="med" len="med"/>
          </a:ln>
          <a:effectLst/>
        </p:spPr>
      </p:cxnSp>
      <p:cxnSp>
        <p:nvCxnSpPr>
          <p:cNvPr id="1394756" name="AutoShape 68"/>
          <p:cNvCxnSpPr>
            <a:cxnSpLocks noChangeShapeType="1"/>
          </p:cNvCxnSpPr>
          <p:nvPr/>
        </p:nvCxnSpPr>
        <p:spPr bwMode="auto">
          <a:xfrm rot="5400000" flipV="1">
            <a:off x="8344694" y="1828007"/>
            <a:ext cx="1587" cy="2743200"/>
          </a:xfrm>
          <a:prstGeom prst="curvedConnector3">
            <a:avLst>
              <a:gd name="adj1" fmla="val -9600000"/>
            </a:avLst>
          </a:prstGeom>
          <a:noFill/>
          <a:ln w="28575">
            <a:solidFill>
              <a:srgbClr val="333399"/>
            </a:solidFill>
            <a:round/>
            <a:headEnd/>
            <a:tailEnd type="triangle" w="med" len="med"/>
          </a:ln>
          <a:effectLst/>
        </p:spPr>
      </p:cxnSp>
      <p:cxnSp>
        <p:nvCxnSpPr>
          <p:cNvPr id="1394757" name="AutoShape 69"/>
          <p:cNvCxnSpPr>
            <a:cxnSpLocks noChangeShapeType="1"/>
          </p:cNvCxnSpPr>
          <p:nvPr/>
        </p:nvCxnSpPr>
        <p:spPr bwMode="auto">
          <a:xfrm rot="5400000" flipV="1">
            <a:off x="2858294" y="913607"/>
            <a:ext cx="1587" cy="2743200"/>
          </a:xfrm>
          <a:prstGeom prst="curvedConnector3">
            <a:avLst>
              <a:gd name="adj1" fmla="val -9600000"/>
            </a:avLst>
          </a:prstGeom>
          <a:noFill/>
          <a:ln w="28575">
            <a:solidFill>
              <a:srgbClr val="333399"/>
            </a:solidFill>
            <a:round/>
            <a:headEnd/>
            <a:tailEnd type="triangle" w="med" len="med"/>
          </a:ln>
          <a:effectLst/>
        </p:spPr>
      </p:cxnSp>
      <p:cxnSp>
        <p:nvCxnSpPr>
          <p:cNvPr id="1394758" name="AutoShape 70"/>
          <p:cNvCxnSpPr>
            <a:cxnSpLocks noChangeShapeType="1"/>
          </p:cNvCxnSpPr>
          <p:nvPr/>
        </p:nvCxnSpPr>
        <p:spPr bwMode="auto">
          <a:xfrm rot="5400000" flipV="1">
            <a:off x="4687094" y="2285207"/>
            <a:ext cx="1587" cy="2743200"/>
          </a:xfrm>
          <a:prstGeom prst="curvedConnector3">
            <a:avLst>
              <a:gd name="adj1" fmla="val -9600000"/>
            </a:avLst>
          </a:prstGeom>
          <a:noFill/>
          <a:ln w="28575">
            <a:solidFill>
              <a:srgbClr val="333399"/>
            </a:solidFill>
            <a:round/>
            <a:headEnd/>
            <a:tailEnd type="triangle" w="med" len="med"/>
          </a:ln>
          <a:effectLst/>
        </p:spPr>
      </p:cxnSp>
      <p:cxnSp>
        <p:nvCxnSpPr>
          <p:cNvPr id="1394759" name="AutoShape 71"/>
          <p:cNvCxnSpPr>
            <a:cxnSpLocks noChangeShapeType="1"/>
          </p:cNvCxnSpPr>
          <p:nvPr/>
        </p:nvCxnSpPr>
        <p:spPr bwMode="auto">
          <a:xfrm rot="5400000" flipV="1">
            <a:off x="7430294" y="2742407"/>
            <a:ext cx="1587" cy="2743200"/>
          </a:xfrm>
          <a:prstGeom prst="curvedConnector3">
            <a:avLst>
              <a:gd name="adj1" fmla="val -9600000"/>
            </a:avLst>
          </a:prstGeom>
          <a:noFill/>
          <a:ln w="28575">
            <a:solidFill>
              <a:srgbClr val="333399"/>
            </a:solidFill>
            <a:round/>
            <a:headEnd/>
            <a:tailEnd type="triangle" w="med" len="med"/>
          </a:ln>
          <a:effectLst/>
        </p:spPr>
      </p:cxnSp>
      <p:sp>
        <p:nvSpPr>
          <p:cNvPr id="1394760" name="Rectangle 72"/>
          <p:cNvSpPr>
            <a:spLocks noChangeArrowheads="1"/>
          </p:cNvSpPr>
          <p:nvPr/>
        </p:nvSpPr>
        <p:spPr bwMode="auto">
          <a:xfrm>
            <a:off x="8204200" y="1714500"/>
            <a:ext cx="939800" cy="3544888"/>
          </a:xfrm>
          <a:prstGeom prst="rect">
            <a:avLst/>
          </a:prstGeom>
          <a:solidFill>
            <a:schemeClr val="bg1"/>
          </a:solidFill>
          <a:ln w="9525" algn="ctr">
            <a:solidFill>
              <a:schemeClr val="bg1"/>
            </a:solidFill>
            <a:miter lim="800000"/>
            <a:headEnd/>
            <a:tailEnd/>
          </a:ln>
          <a:effectLst/>
        </p:spPr>
        <p:txBody>
          <a:bodyPr wrap="none" anchor="ctr"/>
          <a:lstStyle/>
          <a:p>
            <a:pPr algn="l"/>
            <a:endParaRPr lang="en-US" sz="2000"/>
          </a:p>
        </p:txBody>
      </p:sp>
      <p:cxnSp>
        <p:nvCxnSpPr>
          <p:cNvPr id="1394761" name="AutoShape 73"/>
          <p:cNvCxnSpPr>
            <a:cxnSpLocks noChangeShapeType="1"/>
          </p:cNvCxnSpPr>
          <p:nvPr/>
        </p:nvCxnSpPr>
        <p:spPr bwMode="auto">
          <a:xfrm rot="5400000" flipV="1">
            <a:off x="3772694" y="3199607"/>
            <a:ext cx="1587" cy="2743200"/>
          </a:xfrm>
          <a:prstGeom prst="curvedConnector3">
            <a:avLst>
              <a:gd name="adj1" fmla="val -9600000"/>
            </a:avLst>
          </a:prstGeom>
          <a:noFill/>
          <a:ln w="28575">
            <a:solidFill>
              <a:srgbClr val="333399"/>
            </a:solidFill>
            <a:round/>
            <a:headEnd/>
            <a:tailEnd type="triangle" w="med" len="med"/>
          </a:ln>
          <a:effectLst/>
        </p:spPr>
      </p:cxnSp>
      <p:cxnSp>
        <p:nvCxnSpPr>
          <p:cNvPr id="1394762" name="AutoShape 74"/>
          <p:cNvCxnSpPr>
            <a:cxnSpLocks noChangeShapeType="1"/>
          </p:cNvCxnSpPr>
          <p:nvPr/>
        </p:nvCxnSpPr>
        <p:spPr bwMode="auto">
          <a:xfrm rot="5400000" flipV="1">
            <a:off x="6515894" y="3656807"/>
            <a:ext cx="1587" cy="2743200"/>
          </a:xfrm>
          <a:prstGeom prst="curvedConnector3">
            <a:avLst>
              <a:gd name="adj1" fmla="val -9600000"/>
            </a:avLst>
          </a:prstGeom>
          <a:noFill/>
          <a:ln w="28575">
            <a:solidFill>
              <a:srgbClr val="333399"/>
            </a:solidFill>
            <a:round/>
            <a:headEn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47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47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47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47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47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47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47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47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947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47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947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947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947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947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947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947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47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947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9475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947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947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947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947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947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947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947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9472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9475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947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9472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947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9473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9473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9473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947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9473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39475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39475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9473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9473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39473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9473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39473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9474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39474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39474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39476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39474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9474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9474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9474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9474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39474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39474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39475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39476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39475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394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4703" grpId="0" animBg="1"/>
      <p:bldP spid="1394704" grpId="0" animBg="1"/>
      <p:bldP spid="1394705" grpId="0" animBg="1"/>
      <p:bldP spid="1394706" grpId="0" animBg="1"/>
      <p:bldP spid="1394707" grpId="0" animBg="1"/>
      <p:bldP spid="1394708" grpId="0" animBg="1"/>
      <p:bldP spid="1394709" grpId="0" animBg="1"/>
      <p:bldP spid="1394710" grpId="0" animBg="1"/>
      <p:bldP spid="1394711" grpId="0" animBg="1"/>
      <p:bldP spid="1394712" grpId="0" animBg="1"/>
      <p:bldP spid="1394713" grpId="0" animBg="1"/>
      <p:bldP spid="1394714" grpId="0" animBg="1"/>
      <p:bldP spid="1394715" grpId="0" animBg="1"/>
      <p:bldP spid="1394716" grpId="0" animBg="1"/>
      <p:bldP spid="1394717" grpId="0" animBg="1"/>
      <p:bldP spid="1394718" grpId="0" animBg="1"/>
      <p:bldP spid="1394719" grpId="0" animBg="1"/>
      <p:bldP spid="1394720" grpId="0" animBg="1"/>
      <p:bldP spid="1394721" grpId="0" animBg="1"/>
      <p:bldP spid="1394722" grpId="0" animBg="1"/>
      <p:bldP spid="1394723" grpId="0" animBg="1"/>
      <p:bldP spid="1394724" grpId="0" animBg="1"/>
      <p:bldP spid="1394725" grpId="0" animBg="1"/>
      <p:bldP spid="1394726" grpId="0" animBg="1"/>
      <p:bldP spid="1394727" grpId="0" animBg="1"/>
      <p:bldP spid="1394728" grpId="0" animBg="1"/>
      <p:bldP spid="1394729" grpId="0" animBg="1"/>
      <p:bldP spid="1394730" grpId="0" animBg="1"/>
      <p:bldP spid="1394731" grpId="0" animBg="1"/>
      <p:bldP spid="1394732" grpId="0" animBg="1"/>
      <p:bldP spid="1394733" grpId="0" animBg="1"/>
      <p:bldP spid="1394734" grpId="0" animBg="1"/>
      <p:bldP spid="1394735" grpId="0" animBg="1"/>
      <p:bldP spid="1394736" grpId="0" animBg="1"/>
      <p:bldP spid="1394737" grpId="0" animBg="1"/>
      <p:bldP spid="1394738" grpId="0" animBg="1"/>
      <p:bldP spid="1394739" grpId="0" animBg="1"/>
      <p:bldP spid="1394740" grpId="0" animBg="1"/>
      <p:bldP spid="1394741" grpId="0" animBg="1"/>
      <p:bldP spid="1394742" grpId="0" animBg="1"/>
      <p:bldP spid="1394743" grpId="0" animBg="1"/>
      <p:bldP spid="1394744" grpId="0" animBg="1"/>
      <p:bldP spid="1394745" grpId="0" animBg="1"/>
      <p:bldP spid="1394746" grpId="0" animBg="1"/>
      <p:bldP spid="1394747" grpId="0" animBg="1"/>
      <p:bldP spid="1394748" grpId="0" animBg="1"/>
      <p:bldP spid="1394749" grpId="0" animBg="1"/>
      <p:bldP spid="1394750" grpId="0" animBg="1"/>
      <p:bldP spid="1394753" grpId="0"/>
      <p:bldP spid="139475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38" name="Rectangle 2"/>
          <p:cNvSpPr>
            <a:spLocks noGrp="1" noChangeArrowheads="1"/>
          </p:cNvSpPr>
          <p:nvPr>
            <p:ph type="title"/>
          </p:nvPr>
        </p:nvSpPr>
        <p:spPr>
          <a:noFill/>
          <a:ln/>
        </p:spPr>
        <p:txBody>
          <a:bodyPr/>
          <a:lstStyle/>
          <a:p>
            <a:r>
              <a:rPr lang="en-US"/>
              <a:t>Possible Applications – Improved “Channel Capacity”</a:t>
            </a:r>
          </a:p>
        </p:txBody>
      </p:sp>
      <p:sp>
        <p:nvSpPr>
          <p:cNvPr id="1396739" name="Text Box 3"/>
          <p:cNvSpPr txBox="1">
            <a:spLocks noChangeArrowheads="1"/>
          </p:cNvSpPr>
          <p:nvPr/>
        </p:nvSpPr>
        <p:spPr bwMode="auto">
          <a:xfrm>
            <a:off x="457200" y="1052513"/>
            <a:ext cx="8229600" cy="396875"/>
          </a:xfrm>
          <a:prstGeom prst="rect">
            <a:avLst/>
          </a:prstGeom>
          <a:noFill/>
          <a:ln w="9525" algn="ctr">
            <a:noFill/>
            <a:miter lim="800000"/>
            <a:headEnd/>
            <a:tailEnd/>
          </a:ln>
          <a:effectLst/>
        </p:spPr>
        <p:txBody>
          <a:bodyPr>
            <a:spAutoFit/>
          </a:bodyPr>
          <a:lstStyle/>
          <a:p>
            <a:pPr marL="381000" indent="-381000">
              <a:spcBef>
                <a:spcPct val="50000"/>
              </a:spcBef>
            </a:pPr>
            <a:endParaRPr lang="en-US"/>
          </a:p>
        </p:txBody>
      </p:sp>
      <p:sp>
        <p:nvSpPr>
          <p:cNvPr id="1396740" name="Text Box 4"/>
          <p:cNvSpPr txBox="1">
            <a:spLocks noChangeArrowheads="1"/>
          </p:cNvSpPr>
          <p:nvPr/>
        </p:nvSpPr>
        <p:spPr bwMode="auto">
          <a:xfrm>
            <a:off x="457200" y="1052513"/>
            <a:ext cx="8372475" cy="854075"/>
          </a:xfrm>
          <a:prstGeom prst="rect">
            <a:avLst/>
          </a:prstGeom>
          <a:noFill/>
          <a:ln w="9525" algn="ctr">
            <a:noFill/>
            <a:miter lim="800000"/>
            <a:headEnd/>
            <a:tailEnd/>
          </a:ln>
          <a:effectLst/>
        </p:spPr>
        <p:txBody>
          <a:bodyPr>
            <a:spAutoFit/>
          </a:bodyPr>
          <a:lstStyle/>
          <a:p>
            <a:pPr marL="381000" indent="-381000" algn="l">
              <a:spcBef>
                <a:spcPct val="50000"/>
              </a:spcBef>
              <a:buFont typeface="Arial" pitchFamily="34" charset="0"/>
              <a:buChar char="•"/>
            </a:pPr>
            <a:r>
              <a:rPr lang="en-US" sz="2000" smtClean="0">
                <a:solidFill>
                  <a:schemeClr val="tx1"/>
                </a:solidFill>
              </a:rPr>
              <a:t>All such (graph-based) strategies have capacity </a:t>
            </a:r>
            <a:r>
              <a:rPr lang="en-US" sz="2000" smtClean="0">
                <a:solidFill>
                  <a:srgbClr val="FF0000"/>
                </a:solidFill>
              </a:rPr>
              <a:t>strictly less than 1/2</a:t>
            </a:r>
            <a:r>
              <a:rPr lang="en-US" sz="2000" smtClean="0">
                <a:solidFill>
                  <a:schemeClr val="tx1"/>
                </a:solidFill>
              </a:rPr>
              <a:t>!</a:t>
            </a:r>
          </a:p>
          <a:p>
            <a:pPr marL="381000" indent="-381000" algn="l">
              <a:spcBef>
                <a:spcPct val="50000"/>
              </a:spcBef>
              <a:buFont typeface="Arial" pitchFamily="34" charset="0"/>
              <a:buChar char="•"/>
            </a:pPr>
            <a:r>
              <a:rPr lang="en-US" sz="2000" smtClean="0">
                <a:solidFill>
                  <a:schemeClr val="tx1"/>
                </a:solidFill>
              </a:rPr>
              <a:t>For certain </a:t>
            </a:r>
            <a:r>
              <a:rPr lang="en-US" sz="2000" smtClean="0">
                <a:solidFill>
                  <a:schemeClr val="tx1"/>
                </a:solidFill>
                <a:latin typeface="Symbol" pitchFamily="18" charset="2"/>
                <a:sym typeface="Symbol" pitchFamily="18" charset="2"/>
              </a:rPr>
              <a:t></a:t>
            </a:r>
            <a:r>
              <a:rPr lang="en-US" sz="2000" smtClean="0">
                <a:solidFill>
                  <a:schemeClr val="tx1"/>
                </a:solidFill>
              </a:rPr>
              <a:t> and </a:t>
            </a:r>
            <a:r>
              <a:rPr lang="en-US" sz="2000" smtClean="0">
                <a:solidFill>
                  <a:schemeClr val="tx1"/>
                </a:solidFill>
                <a:latin typeface="Symbol" pitchFamily="18" charset="2"/>
                <a:sym typeface="Symbol" pitchFamily="18" charset="2"/>
              </a:rPr>
              <a:t></a:t>
            </a:r>
            <a:r>
              <a:rPr lang="en-US" sz="2000" smtClean="0">
                <a:solidFill>
                  <a:schemeClr val="tx1"/>
                </a:solidFill>
              </a:rPr>
              <a:t>, the following strategy is better!</a:t>
            </a:r>
            <a:endParaRPr lang="en-US" sz="2000">
              <a:solidFill>
                <a:schemeClr val="tx1"/>
              </a:solidFill>
            </a:endParaRPr>
          </a:p>
        </p:txBody>
      </p:sp>
      <p:sp>
        <p:nvSpPr>
          <p:cNvPr id="1396741" name="Oval 5"/>
          <p:cNvSpPr>
            <a:spLocks noChangeArrowheads="1"/>
          </p:cNvSpPr>
          <p:nvPr/>
        </p:nvSpPr>
        <p:spPr bwMode="auto">
          <a:xfrm>
            <a:off x="1371600" y="2286000"/>
            <a:ext cx="230188" cy="230188"/>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1396742" name="Oval 6"/>
          <p:cNvSpPr>
            <a:spLocks noChangeArrowheads="1"/>
          </p:cNvSpPr>
          <p:nvPr/>
        </p:nvSpPr>
        <p:spPr bwMode="auto">
          <a:xfrm>
            <a:off x="2286000" y="2286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43" name="Oval 7"/>
          <p:cNvSpPr>
            <a:spLocks noChangeArrowheads="1"/>
          </p:cNvSpPr>
          <p:nvPr/>
        </p:nvSpPr>
        <p:spPr bwMode="auto">
          <a:xfrm>
            <a:off x="3200400" y="2286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44" name="Oval 8"/>
          <p:cNvSpPr>
            <a:spLocks noChangeArrowheads="1"/>
          </p:cNvSpPr>
          <p:nvPr/>
        </p:nvSpPr>
        <p:spPr bwMode="auto">
          <a:xfrm>
            <a:off x="4114800" y="2286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45" name="Oval 9"/>
          <p:cNvSpPr>
            <a:spLocks noChangeArrowheads="1"/>
          </p:cNvSpPr>
          <p:nvPr/>
        </p:nvSpPr>
        <p:spPr bwMode="auto">
          <a:xfrm>
            <a:off x="5029200" y="2286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46" name="Oval 10"/>
          <p:cNvSpPr>
            <a:spLocks noChangeArrowheads="1"/>
          </p:cNvSpPr>
          <p:nvPr/>
        </p:nvSpPr>
        <p:spPr bwMode="auto">
          <a:xfrm>
            <a:off x="5943600" y="2286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47" name="Oval 11"/>
          <p:cNvSpPr>
            <a:spLocks noChangeArrowheads="1"/>
          </p:cNvSpPr>
          <p:nvPr/>
        </p:nvSpPr>
        <p:spPr bwMode="auto">
          <a:xfrm>
            <a:off x="6858000" y="2286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48" name="Oval 12"/>
          <p:cNvSpPr>
            <a:spLocks noChangeArrowheads="1"/>
          </p:cNvSpPr>
          <p:nvPr/>
        </p:nvSpPr>
        <p:spPr bwMode="auto">
          <a:xfrm>
            <a:off x="7772400" y="2286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49" name="Line 13"/>
          <p:cNvSpPr>
            <a:spLocks noChangeShapeType="1"/>
          </p:cNvSpPr>
          <p:nvPr/>
        </p:nvSpPr>
        <p:spPr bwMode="auto">
          <a:xfrm flipH="1">
            <a:off x="914400" y="2287588"/>
            <a:ext cx="0" cy="32004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396750" name="Text Box 14"/>
          <p:cNvSpPr txBox="1">
            <a:spLocks noChangeArrowheads="1"/>
          </p:cNvSpPr>
          <p:nvPr/>
        </p:nvSpPr>
        <p:spPr bwMode="auto">
          <a:xfrm>
            <a:off x="457200" y="5516563"/>
            <a:ext cx="663575" cy="396875"/>
          </a:xfrm>
          <a:prstGeom prst="rect">
            <a:avLst/>
          </a:prstGeom>
          <a:noFill/>
          <a:ln w="9525" algn="ctr">
            <a:noFill/>
            <a:miter lim="800000"/>
            <a:headEnd/>
            <a:tailEnd/>
          </a:ln>
          <a:effectLst/>
        </p:spPr>
        <p:txBody>
          <a:bodyPr wrap="none">
            <a:spAutoFit/>
          </a:bodyPr>
          <a:lstStyle/>
          <a:p>
            <a:pPr marL="381000" indent="-381000" algn="ctr">
              <a:buFontTx/>
              <a:buNone/>
            </a:pPr>
            <a:r>
              <a:rPr lang="en-US" sz="2000">
                <a:solidFill>
                  <a:schemeClr val="tx1"/>
                </a:solidFill>
              </a:rPr>
              <a:t>time</a:t>
            </a:r>
          </a:p>
        </p:txBody>
      </p:sp>
      <p:sp>
        <p:nvSpPr>
          <p:cNvPr id="1396751" name="Oval 15"/>
          <p:cNvSpPr>
            <a:spLocks noChangeArrowheads="1"/>
          </p:cNvSpPr>
          <p:nvPr/>
        </p:nvSpPr>
        <p:spPr bwMode="auto">
          <a:xfrm>
            <a:off x="1371600" y="2743200"/>
            <a:ext cx="230188" cy="230188"/>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1396752" name="Oval 16"/>
          <p:cNvSpPr>
            <a:spLocks noChangeArrowheads="1"/>
          </p:cNvSpPr>
          <p:nvPr/>
        </p:nvSpPr>
        <p:spPr bwMode="auto">
          <a:xfrm>
            <a:off x="2286000" y="27432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a:p>
        </p:txBody>
      </p:sp>
      <p:sp>
        <p:nvSpPr>
          <p:cNvPr id="1396753" name="Oval 17"/>
          <p:cNvSpPr>
            <a:spLocks noChangeArrowheads="1"/>
          </p:cNvSpPr>
          <p:nvPr/>
        </p:nvSpPr>
        <p:spPr bwMode="auto">
          <a:xfrm>
            <a:off x="3200400" y="2743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54" name="Oval 18"/>
          <p:cNvSpPr>
            <a:spLocks noChangeArrowheads="1"/>
          </p:cNvSpPr>
          <p:nvPr/>
        </p:nvSpPr>
        <p:spPr bwMode="auto">
          <a:xfrm>
            <a:off x="4114800" y="2743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55" name="Oval 19"/>
          <p:cNvSpPr>
            <a:spLocks noChangeArrowheads="1"/>
          </p:cNvSpPr>
          <p:nvPr/>
        </p:nvSpPr>
        <p:spPr bwMode="auto">
          <a:xfrm>
            <a:off x="5029200" y="2743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56" name="Oval 20"/>
          <p:cNvSpPr>
            <a:spLocks noChangeArrowheads="1"/>
          </p:cNvSpPr>
          <p:nvPr/>
        </p:nvSpPr>
        <p:spPr bwMode="auto">
          <a:xfrm>
            <a:off x="5943600" y="2743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57" name="Oval 21"/>
          <p:cNvSpPr>
            <a:spLocks noChangeArrowheads="1"/>
          </p:cNvSpPr>
          <p:nvPr/>
        </p:nvSpPr>
        <p:spPr bwMode="auto">
          <a:xfrm>
            <a:off x="6858000" y="2743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58" name="Oval 22"/>
          <p:cNvSpPr>
            <a:spLocks noChangeArrowheads="1"/>
          </p:cNvSpPr>
          <p:nvPr/>
        </p:nvSpPr>
        <p:spPr bwMode="auto">
          <a:xfrm>
            <a:off x="7772400" y="2743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59" name="Oval 23"/>
          <p:cNvSpPr>
            <a:spLocks noChangeArrowheads="1"/>
          </p:cNvSpPr>
          <p:nvPr/>
        </p:nvSpPr>
        <p:spPr bwMode="auto">
          <a:xfrm>
            <a:off x="1371600" y="3200400"/>
            <a:ext cx="230188" cy="230188"/>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1396760" name="Oval 24"/>
          <p:cNvSpPr>
            <a:spLocks noChangeArrowheads="1"/>
          </p:cNvSpPr>
          <p:nvPr/>
        </p:nvSpPr>
        <p:spPr bwMode="auto">
          <a:xfrm>
            <a:off x="2286000" y="32004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61" name="Oval 25"/>
          <p:cNvSpPr>
            <a:spLocks noChangeArrowheads="1"/>
          </p:cNvSpPr>
          <p:nvPr/>
        </p:nvSpPr>
        <p:spPr bwMode="auto">
          <a:xfrm>
            <a:off x="3200400" y="32004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a:p>
        </p:txBody>
      </p:sp>
      <p:sp>
        <p:nvSpPr>
          <p:cNvPr id="1396762" name="Oval 26"/>
          <p:cNvSpPr>
            <a:spLocks noChangeArrowheads="1"/>
          </p:cNvSpPr>
          <p:nvPr/>
        </p:nvSpPr>
        <p:spPr bwMode="auto">
          <a:xfrm>
            <a:off x="4114800" y="32004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a:p>
        </p:txBody>
      </p:sp>
      <p:sp>
        <p:nvSpPr>
          <p:cNvPr id="1396763" name="Oval 27"/>
          <p:cNvSpPr>
            <a:spLocks noChangeArrowheads="1"/>
          </p:cNvSpPr>
          <p:nvPr/>
        </p:nvSpPr>
        <p:spPr bwMode="auto">
          <a:xfrm>
            <a:off x="5029200" y="32004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64" name="Oval 28"/>
          <p:cNvSpPr>
            <a:spLocks noChangeArrowheads="1"/>
          </p:cNvSpPr>
          <p:nvPr/>
        </p:nvSpPr>
        <p:spPr bwMode="auto">
          <a:xfrm>
            <a:off x="5943600" y="32004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65" name="Oval 29"/>
          <p:cNvSpPr>
            <a:spLocks noChangeArrowheads="1"/>
          </p:cNvSpPr>
          <p:nvPr/>
        </p:nvSpPr>
        <p:spPr bwMode="auto">
          <a:xfrm>
            <a:off x="6858000" y="32004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66" name="Oval 30"/>
          <p:cNvSpPr>
            <a:spLocks noChangeArrowheads="1"/>
          </p:cNvSpPr>
          <p:nvPr/>
        </p:nvSpPr>
        <p:spPr bwMode="auto">
          <a:xfrm>
            <a:off x="7772400" y="32004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67" name="Oval 31"/>
          <p:cNvSpPr>
            <a:spLocks noChangeArrowheads="1"/>
          </p:cNvSpPr>
          <p:nvPr/>
        </p:nvSpPr>
        <p:spPr bwMode="auto">
          <a:xfrm>
            <a:off x="1371600" y="3657600"/>
            <a:ext cx="230188" cy="230188"/>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1396768" name="Oval 32"/>
          <p:cNvSpPr>
            <a:spLocks noChangeArrowheads="1"/>
          </p:cNvSpPr>
          <p:nvPr/>
        </p:nvSpPr>
        <p:spPr bwMode="auto">
          <a:xfrm>
            <a:off x="2286000" y="36576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69" name="Oval 33"/>
          <p:cNvSpPr>
            <a:spLocks noChangeArrowheads="1"/>
          </p:cNvSpPr>
          <p:nvPr/>
        </p:nvSpPr>
        <p:spPr bwMode="auto">
          <a:xfrm>
            <a:off x="3200400" y="36576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70" name="Oval 34"/>
          <p:cNvSpPr>
            <a:spLocks noChangeArrowheads="1"/>
          </p:cNvSpPr>
          <p:nvPr/>
        </p:nvSpPr>
        <p:spPr bwMode="auto">
          <a:xfrm>
            <a:off x="4114800" y="36576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71" name="Oval 35"/>
          <p:cNvSpPr>
            <a:spLocks noChangeArrowheads="1"/>
          </p:cNvSpPr>
          <p:nvPr/>
        </p:nvSpPr>
        <p:spPr bwMode="auto">
          <a:xfrm>
            <a:off x="5029200" y="36576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a:p>
        </p:txBody>
      </p:sp>
      <p:sp>
        <p:nvSpPr>
          <p:cNvPr id="1396772" name="Oval 36"/>
          <p:cNvSpPr>
            <a:spLocks noChangeArrowheads="1"/>
          </p:cNvSpPr>
          <p:nvPr/>
        </p:nvSpPr>
        <p:spPr bwMode="auto">
          <a:xfrm>
            <a:off x="5943600" y="36576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a:p>
        </p:txBody>
      </p:sp>
      <p:sp>
        <p:nvSpPr>
          <p:cNvPr id="1396773" name="Oval 37"/>
          <p:cNvSpPr>
            <a:spLocks noChangeArrowheads="1"/>
          </p:cNvSpPr>
          <p:nvPr/>
        </p:nvSpPr>
        <p:spPr bwMode="auto">
          <a:xfrm>
            <a:off x="6858000" y="36576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74" name="Oval 38"/>
          <p:cNvSpPr>
            <a:spLocks noChangeArrowheads="1"/>
          </p:cNvSpPr>
          <p:nvPr/>
        </p:nvSpPr>
        <p:spPr bwMode="auto">
          <a:xfrm>
            <a:off x="7772400" y="36576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75" name="Oval 39"/>
          <p:cNvSpPr>
            <a:spLocks noChangeArrowheads="1"/>
          </p:cNvSpPr>
          <p:nvPr/>
        </p:nvSpPr>
        <p:spPr bwMode="auto">
          <a:xfrm>
            <a:off x="1371600" y="4114800"/>
            <a:ext cx="230188" cy="230188"/>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1396776" name="Oval 40"/>
          <p:cNvSpPr>
            <a:spLocks noChangeArrowheads="1"/>
          </p:cNvSpPr>
          <p:nvPr/>
        </p:nvSpPr>
        <p:spPr bwMode="auto">
          <a:xfrm>
            <a:off x="2286000" y="41148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77" name="Oval 41"/>
          <p:cNvSpPr>
            <a:spLocks noChangeArrowheads="1"/>
          </p:cNvSpPr>
          <p:nvPr/>
        </p:nvSpPr>
        <p:spPr bwMode="auto">
          <a:xfrm>
            <a:off x="3200400" y="41148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78" name="Oval 42"/>
          <p:cNvSpPr>
            <a:spLocks noChangeArrowheads="1"/>
          </p:cNvSpPr>
          <p:nvPr/>
        </p:nvSpPr>
        <p:spPr bwMode="auto">
          <a:xfrm>
            <a:off x="4114800" y="41148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79" name="Oval 43"/>
          <p:cNvSpPr>
            <a:spLocks noChangeArrowheads="1"/>
          </p:cNvSpPr>
          <p:nvPr/>
        </p:nvSpPr>
        <p:spPr bwMode="auto">
          <a:xfrm>
            <a:off x="5029200" y="41148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80" name="Oval 44"/>
          <p:cNvSpPr>
            <a:spLocks noChangeArrowheads="1"/>
          </p:cNvSpPr>
          <p:nvPr/>
        </p:nvSpPr>
        <p:spPr bwMode="auto">
          <a:xfrm>
            <a:off x="5943600" y="41148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81" name="Oval 45"/>
          <p:cNvSpPr>
            <a:spLocks noChangeArrowheads="1"/>
          </p:cNvSpPr>
          <p:nvPr/>
        </p:nvSpPr>
        <p:spPr bwMode="auto">
          <a:xfrm>
            <a:off x="6858000" y="41148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a:p>
        </p:txBody>
      </p:sp>
      <p:sp>
        <p:nvSpPr>
          <p:cNvPr id="1396782" name="Oval 46"/>
          <p:cNvSpPr>
            <a:spLocks noChangeArrowheads="1"/>
          </p:cNvSpPr>
          <p:nvPr/>
        </p:nvSpPr>
        <p:spPr bwMode="auto">
          <a:xfrm>
            <a:off x="7772400" y="41148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a:p>
        </p:txBody>
      </p:sp>
      <p:sp>
        <p:nvSpPr>
          <p:cNvPr id="1396783" name="Oval 47"/>
          <p:cNvSpPr>
            <a:spLocks noChangeArrowheads="1"/>
          </p:cNvSpPr>
          <p:nvPr/>
        </p:nvSpPr>
        <p:spPr bwMode="auto">
          <a:xfrm>
            <a:off x="1371600" y="4572000"/>
            <a:ext cx="230188" cy="230188"/>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1396784" name="Oval 48"/>
          <p:cNvSpPr>
            <a:spLocks noChangeArrowheads="1"/>
          </p:cNvSpPr>
          <p:nvPr/>
        </p:nvSpPr>
        <p:spPr bwMode="auto">
          <a:xfrm>
            <a:off x="2286000" y="45720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a:p>
        </p:txBody>
      </p:sp>
      <p:sp>
        <p:nvSpPr>
          <p:cNvPr id="1396785" name="Oval 49"/>
          <p:cNvSpPr>
            <a:spLocks noChangeArrowheads="1"/>
          </p:cNvSpPr>
          <p:nvPr/>
        </p:nvSpPr>
        <p:spPr bwMode="auto">
          <a:xfrm>
            <a:off x="3200400" y="4572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86" name="Oval 50"/>
          <p:cNvSpPr>
            <a:spLocks noChangeArrowheads="1"/>
          </p:cNvSpPr>
          <p:nvPr/>
        </p:nvSpPr>
        <p:spPr bwMode="auto">
          <a:xfrm>
            <a:off x="4114800" y="4572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87" name="Oval 51"/>
          <p:cNvSpPr>
            <a:spLocks noChangeArrowheads="1"/>
          </p:cNvSpPr>
          <p:nvPr/>
        </p:nvSpPr>
        <p:spPr bwMode="auto">
          <a:xfrm>
            <a:off x="5029200" y="4572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88" name="Oval 52"/>
          <p:cNvSpPr>
            <a:spLocks noChangeArrowheads="1"/>
          </p:cNvSpPr>
          <p:nvPr/>
        </p:nvSpPr>
        <p:spPr bwMode="auto">
          <a:xfrm>
            <a:off x="5943600" y="4572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89" name="Oval 53"/>
          <p:cNvSpPr>
            <a:spLocks noChangeArrowheads="1"/>
          </p:cNvSpPr>
          <p:nvPr/>
        </p:nvSpPr>
        <p:spPr bwMode="auto">
          <a:xfrm>
            <a:off x="6858000" y="4572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90" name="Oval 54"/>
          <p:cNvSpPr>
            <a:spLocks noChangeArrowheads="1"/>
          </p:cNvSpPr>
          <p:nvPr/>
        </p:nvSpPr>
        <p:spPr bwMode="auto">
          <a:xfrm>
            <a:off x="7772400" y="45720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396791" name="Oval 55"/>
          <p:cNvSpPr>
            <a:spLocks noChangeArrowheads="1"/>
          </p:cNvSpPr>
          <p:nvPr/>
        </p:nvSpPr>
        <p:spPr bwMode="auto">
          <a:xfrm>
            <a:off x="1371600" y="5029200"/>
            <a:ext cx="230188" cy="230188"/>
          </a:xfrm>
          <a:prstGeom prst="ellipse">
            <a:avLst/>
          </a:prstGeom>
          <a:solidFill>
            <a:srgbClr val="FF0000"/>
          </a:solidFill>
          <a:ln w="9525" algn="ctr">
            <a:solidFill>
              <a:schemeClr val="tx1"/>
            </a:solidFill>
            <a:round/>
            <a:headEnd/>
            <a:tailEnd/>
          </a:ln>
          <a:effectLst/>
        </p:spPr>
        <p:txBody>
          <a:bodyPr wrap="none" anchor="ctr"/>
          <a:lstStyle/>
          <a:p>
            <a:endParaRPr lang="en-US" sz="2000"/>
          </a:p>
        </p:txBody>
      </p:sp>
      <p:sp>
        <p:nvSpPr>
          <p:cNvPr id="1396792" name="Oval 56"/>
          <p:cNvSpPr>
            <a:spLocks noChangeArrowheads="1"/>
          </p:cNvSpPr>
          <p:nvPr/>
        </p:nvSpPr>
        <p:spPr bwMode="auto">
          <a:xfrm>
            <a:off x="2286000" y="5029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sz="2000"/>
          </a:p>
        </p:txBody>
      </p:sp>
      <p:sp>
        <p:nvSpPr>
          <p:cNvPr id="1396793" name="Oval 57"/>
          <p:cNvSpPr>
            <a:spLocks noChangeArrowheads="1"/>
          </p:cNvSpPr>
          <p:nvPr/>
        </p:nvSpPr>
        <p:spPr bwMode="auto">
          <a:xfrm>
            <a:off x="3200400" y="50292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sz="2000"/>
          </a:p>
        </p:txBody>
      </p:sp>
      <p:sp>
        <p:nvSpPr>
          <p:cNvPr id="1396794" name="Oval 58"/>
          <p:cNvSpPr>
            <a:spLocks noChangeArrowheads="1"/>
          </p:cNvSpPr>
          <p:nvPr/>
        </p:nvSpPr>
        <p:spPr bwMode="auto">
          <a:xfrm>
            <a:off x="4114800" y="5029200"/>
            <a:ext cx="230188" cy="230188"/>
          </a:xfrm>
          <a:prstGeom prst="ellipse">
            <a:avLst/>
          </a:prstGeom>
          <a:solidFill>
            <a:srgbClr val="FF9900"/>
          </a:solidFill>
          <a:ln w="9525" algn="ctr">
            <a:solidFill>
              <a:schemeClr val="tx1"/>
            </a:solidFill>
            <a:round/>
            <a:headEnd/>
            <a:tailEnd/>
          </a:ln>
          <a:effectLst/>
        </p:spPr>
        <p:txBody>
          <a:bodyPr wrap="none" anchor="ctr"/>
          <a:lstStyle/>
          <a:p>
            <a:endParaRPr lang="en-US" sz="2000"/>
          </a:p>
        </p:txBody>
      </p:sp>
      <p:sp>
        <p:nvSpPr>
          <p:cNvPr id="1396795" name="Oval 59"/>
          <p:cNvSpPr>
            <a:spLocks noChangeArrowheads="1"/>
          </p:cNvSpPr>
          <p:nvPr/>
        </p:nvSpPr>
        <p:spPr bwMode="auto">
          <a:xfrm>
            <a:off x="5029200" y="5029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sz="2000"/>
          </a:p>
        </p:txBody>
      </p:sp>
      <p:sp>
        <p:nvSpPr>
          <p:cNvPr id="1396796" name="Oval 60"/>
          <p:cNvSpPr>
            <a:spLocks noChangeArrowheads="1"/>
          </p:cNvSpPr>
          <p:nvPr/>
        </p:nvSpPr>
        <p:spPr bwMode="auto">
          <a:xfrm>
            <a:off x="5943600" y="5029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sz="2000"/>
          </a:p>
        </p:txBody>
      </p:sp>
      <p:sp>
        <p:nvSpPr>
          <p:cNvPr id="1396797" name="Oval 61"/>
          <p:cNvSpPr>
            <a:spLocks noChangeArrowheads="1"/>
          </p:cNvSpPr>
          <p:nvPr/>
        </p:nvSpPr>
        <p:spPr bwMode="auto">
          <a:xfrm>
            <a:off x="6858000" y="5029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sz="2000"/>
          </a:p>
        </p:txBody>
      </p:sp>
      <p:sp>
        <p:nvSpPr>
          <p:cNvPr id="1396798" name="Oval 62"/>
          <p:cNvSpPr>
            <a:spLocks noChangeArrowheads="1"/>
          </p:cNvSpPr>
          <p:nvPr/>
        </p:nvSpPr>
        <p:spPr bwMode="auto">
          <a:xfrm>
            <a:off x="7772400" y="5029200"/>
            <a:ext cx="230188" cy="230188"/>
          </a:xfrm>
          <a:prstGeom prst="ellipse">
            <a:avLst/>
          </a:prstGeom>
          <a:solidFill>
            <a:schemeClr val="accent1"/>
          </a:solidFill>
          <a:ln w="9525" algn="ctr">
            <a:solidFill>
              <a:schemeClr val="tx1"/>
            </a:solidFill>
            <a:round/>
            <a:headEnd/>
            <a:tailEnd/>
          </a:ln>
          <a:effectLst/>
        </p:spPr>
        <p:txBody>
          <a:bodyPr wrap="none" anchor="ctr"/>
          <a:lstStyle/>
          <a:p>
            <a:endParaRPr lang="en-US" sz="2000"/>
          </a:p>
        </p:txBody>
      </p:sp>
      <p:cxnSp>
        <p:nvCxnSpPr>
          <p:cNvPr id="1396799" name="AutoShape 63"/>
          <p:cNvCxnSpPr>
            <a:cxnSpLocks noChangeShapeType="1"/>
          </p:cNvCxnSpPr>
          <p:nvPr/>
        </p:nvCxnSpPr>
        <p:spPr bwMode="auto">
          <a:xfrm rot="5400000" flipV="1">
            <a:off x="1943894" y="1831182"/>
            <a:ext cx="1587" cy="914400"/>
          </a:xfrm>
          <a:prstGeom prst="curvedConnector3">
            <a:avLst>
              <a:gd name="adj1" fmla="val -4800000"/>
            </a:avLst>
          </a:prstGeom>
          <a:noFill/>
          <a:ln w="28575">
            <a:solidFill>
              <a:srgbClr val="333399"/>
            </a:solidFill>
            <a:round/>
            <a:headEnd/>
            <a:tailEnd type="triangle" w="med" len="med"/>
          </a:ln>
          <a:effectLst/>
        </p:spPr>
      </p:cxnSp>
      <p:sp>
        <p:nvSpPr>
          <p:cNvPr id="1396800" name="Text Box 64"/>
          <p:cNvSpPr txBox="1">
            <a:spLocks noChangeArrowheads="1"/>
          </p:cNvSpPr>
          <p:nvPr/>
        </p:nvSpPr>
        <p:spPr bwMode="auto">
          <a:xfrm>
            <a:off x="4929188" y="5516563"/>
            <a:ext cx="3757612" cy="396875"/>
          </a:xfrm>
          <a:prstGeom prst="rect">
            <a:avLst/>
          </a:prstGeom>
          <a:noFill/>
          <a:ln w="9525" algn="ctr">
            <a:noFill/>
            <a:miter lim="800000"/>
            <a:headEnd/>
            <a:tailEnd/>
          </a:ln>
          <a:effectLst/>
        </p:spPr>
        <p:txBody>
          <a:bodyPr>
            <a:spAutoFit/>
          </a:bodyPr>
          <a:lstStyle/>
          <a:p>
            <a:pPr marL="381000" indent="-381000" algn="ctr">
              <a:spcBef>
                <a:spcPct val="50000"/>
              </a:spcBef>
              <a:buFontTx/>
              <a:buNone/>
            </a:pPr>
            <a:r>
              <a:rPr lang="en-US" sz="2000">
                <a:solidFill>
                  <a:schemeClr val="tx1"/>
                </a:solidFill>
              </a:rPr>
              <a:t>Channel capacity is 1/2</a:t>
            </a:r>
          </a:p>
        </p:txBody>
      </p:sp>
      <p:sp>
        <p:nvSpPr>
          <p:cNvPr id="1396801" name="Rectangle 65"/>
          <p:cNvSpPr>
            <a:spLocks noChangeArrowheads="1"/>
          </p:cNvSpPr>
          <p:nvPr/>
        </p:nvSpPr>
        <p:spPr bwMode="auto">
          <a:xfrm>
            <a:off x="5246688" y="5487988"/>
            <a:ext cx="3044825" cy="425450"/>
          </a:xfrm>
          <a:prstGeom prst="rect">
            <a:avLst/>
          </a:prstGeom>
          <a:solidFill>
            <a:srgbClr val="FF0000">
              <a:alpha val="21001"/>
            </a:srgbClr>
          </a:solidFill>
          <a:ln w="9525" algn="ctr">
            <a:solidFill>
              <a:schemeClr val="tx1"/>
            </a:solidFill>
            <a:miter lim="800000"/>
            <a:headEnd/>
            <a:tailEnd/>
          </a:ln>
          <a:effectLst/>
        </p:spPr>
        <p:txBody>
          <a:bodyPr wrap="none" anchor="ctr"/>
          <a:lstStyle/>
          <a:p>
            <a:pPr marL="381000" indent="-381000" algn="ctr">
              <a:buFontTx/>
              <a:buNone/>
            </a:pPr>
            <a:endParaRPr lang="en-US" sz="2000"/>
          </a:p>
        </p:txBody>
      </p:sp>
      <p:cxnSp>
        <p:nvCxnSpPr>
          <p:cNvPr id="1396802" name="AutoShape 66"/>
          <p:cNvCxnSpPr>
            <a:cxnSpLocks noChangeShapeType="1"/>
          </p:cNvCxnSpPr>
          <p:nvPr/>
        </p:nvCxnSpPr>
        <p:spPr bwMode="auto">
          <a:xfrm rot="5400000" flipV="1">
            <a:off x="2858294" y="1367632"/>
            <a:ext cx="1587" cy="2743200"/>
          </a:xfrm>
          <a:prstGeom prst="curvedConnector3">
            <a:avLst>
              <a:gd name="adj1" fmla="val -9600000"/>
            </a:avLst>
          </a:prstGeom>
          <a:noFill/>
          <a:ln w="28575">
            <a:solidFill>
              <a:srgbClr val="333399"/>
            </a:solidFill>
            <a:round/>
            <a:headEnd/>
            <a:tailEnd type="triangle" w="med" len="med"/>
          </a:ln>
          <a:effectLst/>
        </p:spPr>
      </p:cxnSp>
      <p:sp>
        <p:nvSpPr>
          <p:cNvPr id="1396803" name="Rectangle 67"/>
          <p:cNvSpPr>
            <a:spLocks noChangeArrowheads="1"/>
          </p:cNvSpPr>
          <p:nvPr/>
        </p:nvSpPr>
        <p:spPr bwMode="auto">
          <a:xfrm>
            <a:off x="8204200" y="1714500"/>
            <a:ext cx="939800" cy="3544888"/>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cxnSp>
        <p:nvCxnSpPr>
          <p:cNvPr id="1396804" name="AutoShape 68"/>
          <p:cNvCxnSpPr>
            <a:cxnSpLocks noChangeShapeType="1"/>
          </p:cNvCxnSpPr>
          <p:nvPr/>
        </p:nvCxnSpPr>
        <p:spPr bwMode="auto">
          <a:xfrm rot="5400000" flipV="1">
            <a:off x="2858294" y="2283619"/>
            <a:ext cx="1588" cy="914400"/>
          </a:xfrm>
          <a:prstGeom prst="curvedConnector3">
            <a:avLst>
              <a:gd name="adj1" fmla="val -4800000"/>
            </a:avLst>
          </a:prstGeom>
          <a:noFill/>
          <a:ln w="28575">
            <a:solidFill>
              <a:srgbClr val="333399"/>
            </a:solidFill>
            <a:round/>
            <a:headEnd/>
            <a:tailEnd type="triangle" w="med" len="med"/>
          </a:ln>
          <a:effectLst/>
        </p:spPr>
      </p:cxnSp>
      <p:cxnSp>
        <p:nvCxnSpPr>
          <p:cNvPr id="1396805" name="AutoShape 69"/>
          <p:cNvCxnSpPr>
            <a:cxnSpLocks noChangeShapeType="1"/>
          </p:cNvCxnSpPr>
          <p:nvPr/>
        </p:nvCxnSpPr>
        <p:spPr bwMode="auto">
          <a:xfrm rot="5400000" flipV="1">
            <a:off x="4687094" y="1831182"/>
            <a:ext cx="1587" cy="2743200"/>
          </a:xfrm>
          <a:prstGeom prst="curvedConnector3">
            <a:avLst>
              <a:gd name="adj1" fmla="val -9600000"/>
            </a:avLst>
          </a:prstGeom>
          <a:noFill/>
          <a:ln w="28575">
            <a:solidFill>
              <a:srgbClr val="333399"/>
            </a:solidFill>
            <a:round/>
            <a:headEnd/>
            <a:tailEnd type="triangle" w="med" len="med"/>
          </a:ln>
          <a:effectLst/>
        </p:spPr>
      </p:cxnSp>
      <p:cxnSp>
        <p:nvCxnSpPr>
          <p:cNvPr id="1396806" name="AutoShape 70"/>
          <p:cNvCxnSpPr>
            <a:cxnSpLocks noChangeShapeType="1"/>
          </p:cNvCxnSpPr>
          <p:nvPr/>
        </p:nvCxnSpPr>
        <p:spPr bwMode="auto">
          <a:xfrm rot="5400000" flipV="1">
            <a:off x="4687094" y="2740819"/>
            <a:ext cx="1588" cy="914400"/>
          </a:xfrm>
          <a:prstGeom prst="curvedConnector3">
            <a:avLst>
              <a:gd name="adj1" fmla="val -4800000"/>
            </a:avLst>
          </a:prstGeom>
          <a:noFill/>
          <a:ln w="28575">
            <a:solidFill>
              <a:srgbClr val="333399"/>
            </a:solidFill>
            <a:round/>
            <a:headEnd/>
            <a:tailEnd type="triangle" w="med" len="med"/>
          </a:ln>
          <a:effectLst/>
        </p:spPr>
      </p:cxnSp>
      <p:cxnSp>
        <p:nvCxnSpPr>
          <p:cNvPr id="1396807" name="AutoShape 71"/>
          <p:cNvCxnSpPr>
            <a:cxnSpLocks noChangeShapeType="1"/>
          </p:cNvCxnSpPr>
          <p:nvPr/>
        </p:nvCxnSpPr>
        <p:spPr bwMode="auto">
          <a:xfrm rot="5400000" flipV="1">
            <a:off x="1943894" y="3656807"/>
            <a:ext cx="1587" cy="914400"/>
          </a:xfrm>
          <a:prstGeom prst="curvedConnector3">
            <a:avLst>
              <a:gd name="adj1" fmla="val -4800000"/>
            </a:avLst>
          </a:prstGeom>
          <a:noFill/>
          <a:ln w="28575">
            <a:solidFill>
              <a:srgbClr val="333399"/>
            </a:solidFill>
            <a:round/>
            <a:headEnd/>
            <a:tailEnd type="triangle" w="med" len="med"/>
          </a:ln>
          <a:effectLst/>
        </p:spPr>
      </p:cxnSp>
      <p:cxnSp>
        <p:nvCxnSpPr>
          <p:cNvPr id="1396808" name="AutoShape 72"/>
          <p:cNvCxnSpPr>
            <a:cxnSpLocks noChangeShapeType="1"/>
          </p:cNvCxnSpPr>
          <p:nvPr/>
        </p:nvCxnSpPr>
        <p:spPr bwMode="auto">
          <a:xfrm rot="5400000" flipV="1">
            <a:off x="6515894" y="3201194"/>
            <a:ext cx="1588" cy="914400"/>
          </a:xfrm>
          <a:prstGeom prst="curvedConnector3">
            <a:avLst>
              <a:gd name="adj1" fmla="val -4800000"/>
            </a:avLst>
          </a:prstGeom>
          <a:noFill/>
          <a:ln w="28575">
            <a:solidFill>
              <a:srgbClr val="333399"/>
            </a:solidFill>
            <a:round/>
            <a:headEnd/>
            <a:tailEnd type="triangle" w="med" len="med"/>
          </a:ln>
          <a:effectLst/>
        </p:spPr>
      </p:cxnSp>
      <p:cxnSp>
        <p:nvCxnSpPr>
          <p:cNvPr id="1396809" name="AutoShape 73"/>
          <p:cNvCxnSpPr>
            <a:cxnSpLocks noChangeShapeType="1"/>
          </p:cNvCxnSpPr>
          <p:nvPr/>
        </p:nvCxnSpPr>
        <p:spPr bwMode="auto">
          <a:xfrm rot="5400000" flipV="1">
            <a:off x="2858294" y="4114007"/>
            <a:ext cx="1587" cy="914400"/>
          </a:xfrm>
          <a:prstGeom prst="curvedConnector3">
            <a:avLst>
              <a:gd name="adj1" fmla="val -4800000"/>
            </a:avLst>
          </a:prstGeom>
          <a:noFill/>
          <a:ln w="28575">
            <a:solidFill>
              <a:srgbClr val="333399"/>
            </a:solidFill>
            <a:round/>
            <a:headEnd/>
            <a:tailEnd type="triangle" w="med" len="med"/>
          </a:ln>
          <a:effectLst/>
        </p:spPr>
      </p:cxnSp>
      <p:cxnSp>
        <p:nvCxnSpPr>
          <p:cNvPr id="1396810" name="AutoShape 74"/>
          <p:cNvCxnSpPr>
            <a:cxnSpLocks noChangeShapeType="1"/>
          </p:cNvCxnSpPr>
          <p:nvPr/>
        </p:nvCxnSpPr>
        <p:spPr bwMode="auto">
          <a:xfrm rot="5400000" flipV="1">
            <a:off x="6515894" y="2283619"/>
            <a:ext cx="1588" cy="2743200"/>
          </a:xfrm>
          <a:prstGeom prst="curvedConnector3">
            <a:avLst>
              <a:gd name="adj1" fmla="val -9600000"/>
            </a:avLst>
          </a:prstGeom>
          <a:noFill/>
          <a:ln w="28575">
            <a:solidFill>
              <a:srgbClr val="333399"/>
            </a:solidFill>
            <a:round/>
            <a:headEnd/>
            <a:tailEnd type="triangle" w="med" len="med"/>
          </a:ln>
          <a:effectLst/>
        </p:spPr>
      </p:cxnSp>
      <p:cxnSp>
        <p:nvCxnSpPr>
          <p:cNvPr id="1396811" name="AutoShape 75"/>
          <p:cNvCxnSpPr>
            <a:cxnSpLocks noChangeShapeType="1"/>
          </p:cNvCxnSpPr>
          <p:nvPr/>
        </p:nvCxnSpPr>
        <p:spPr bwMode="auto">
          <a:xfrm rot="5400000" flipV="1">
            <a:off x="2858294" y="3198019"/>
            <a:ext cx="1588" cy="2743200"/>
          </a:xfrm>
          <a:prstGeom prst="curvedConnector3">
            <a:avLst>
              <a:gd name="adj1" fmla="val -9600000"/>
            </a:avLst>
          </a:prstGeom>
          <a:noFill/>
          <a:ln w="28575">
            <a:solidFill>
              <a:srgbClr val="333399"/>
            </a:solidFill>
            <a:round/>
            <a:headEnd/>
            <a:tailEnd type="triangle" w="med" len="med"/>
          </a:ln>
          <a:effectLst/>
        </p:spPr>
      </p:cxnSp>
      <p:cxnSp>
        <p:nvCxnSpPr>
          <p:cNvPr id="1396812" name="AutoShape 76"/>
          <p:cNvCxnSpPr>
            <a:cxnSpLocks noChangeShapeType="1"/>
          </p:cNvCxnSpPr>
          <p:nvPr/>
        </p:nvCxnSpPr>
        <p:spPr bwMode="auto">
          <a:xfrm rot="5400000" flipV="1">
            <a:off x="4687094" y="3655219"/>
            <a:ext cx="1588" cy="2743200"/>
          </a:xfrm>
          <a:prstGeom prst="curvedConnector3">
            <a:avLst>
              <a:gd name="adj1" fmla="val -9600000"/>
            </a:avLst>
          </a:prstGeom>
          <a:noFill/>
          <a:ln w="28575">
            <a:solidFill>
              <a:srgbClr val="333399"/>
            </a:solidFill>
            <a:round/>
            <a:headEnd/>
            <a:tailEnd type="triangle" w="med" len="med"/>
          </a:ln>
          <a:effectLst/>
        </p:spPr>
      </p:cxnSp>
      <p:cxnSp>
        <p:nvCxnSpPr>
          <p:cNvPr id="1396813" name="AutoShape 77"/>
          <p:cNvCxnSpPr>
            <a:cxnSpLocks noChangeShapeType="1"/>
          </p:cNvCxnSpPr>
          <p:nvPr/>
        </p:nvCxnSpPr>
        <p:spPr bwMode="auto">
          <a:xfrm rot="5400000" flipV="1">
            <a:off x="4687094" y="4571207"/>
            <a:ext cx="1587" cy="914400"/>
          </a:xfrm>
          <a:prstGeom prst="curvedConnector3">
            <a:avLst>
              <a:gd name="adj1" fmla="val -4800000"/>
            </a:avLst>
          </a:prstGeom>
          <a:noFill/>
          <a:ln w="28575">
            <a:solidFill>
              <a:srgbClr val="333399"/>
            </a:solidFill>
            <a:round/>
            <a:headEnd/>
            <a:tailEnd type="triangle" w="med" len="med"/>
          </a:ln>
          <a:effectLst/>
        </p:spPr>
      </p:cxnSp>
      <p:cxnSp>
        <p:nvCxnSpPr>
          <p:cNvPr id="1396814" name="AutoShape 78"/>
          <p:cNvCxnSpPr>
            <a:cxnSpLocks noChangeShapeType="1"/>
          </p:cNvCxnSpPr>
          <p:nvPr/>
        </p:nvCxnSpPr>
        <p:spPr bwMode="auto">
          <a:xfrm rot="5400000" flipV="1">
            <a:off x="8344694" y="3655219"/>
            <a:ext cx="1588" cy="914400"/>
          </a:xfrm>
          <a:prstGeom prst="curvedConnector3">
            <a:avLst>
              <a:gd name="adj1" fmla="val -4800000"/>
            </a:avLst>
          </a:prstGeom>
          <a:noFill/>
          <a:ln w="28575">
            <a:solidFill>
              <a:srgbClr val="333399"/>
            </a:solidFill>
            <a:round/>
            <a:headEnd/>
            <a:tailEnd type="triangle" w="med" len="med"/>
          </a:ln>
          <a:effectLst/>
        </p:spPr>
      </p:cxnSp>
      <p:cxnSp>
        <p:nvCxnSpPr>
          <p:cNvPr id="1396815" name="AutoShape 79"/>
          <p:cNvCxnSpPr>
            <a:cxnSpLocks noChangeShapeType="1"/>
          </p:cNvCxnSpPr>
          <p:nvPr/>
        </p:nvCxnSpPr>
        <p:spPr bwMode="auto">
          <a:xfrm rot="5400000" flipV="1">
            <a:off x="8344694" y="2739232"/>
            <a:ext cx="1587" cy="2743200"/>
          </a:xfrm>
          <a:prstGeom prst="curvedConnector3">
            <a:avLst>
              <a:gd name="adj1" fmla="val -9600000"/>
            </a:avLst>
          </a:prstGeom>
          <a:noFill/>
          <a:ln w="28575">
            <a:solidFill>
              <a:srgbClr val="333399"/>
            </a:solidFill>
            <a:round/>
            <a:headEnd/>
            <a:tailEnd type="triangle" w="med" len="med"/>
          </a:ln>
          <a:effectLst/>
        </p:spPr>
      </p:cxnSp>
      <p:sp>
        <p:nvSpPr>
          <p:cNvPr id="1396816" name="Rectangle 80"/>
          <p:cNvSpPr>
            <a:spLocks noChangeArrowheads="1"/>
          </p:cNvSpPr>
          <p:nvPr/>
        </p:nvSpPr>
        <p:spPr bwMode="auto">
          <a:xfrm>
            <a:off x="8204200" y="3197225"/>
            <a:ext cx="939800" cy="1604963"/>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67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67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67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967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67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67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67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967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967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967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967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9679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967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967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67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967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967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967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967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9675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9680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968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967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967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9676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9676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9676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9676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9676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9676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9680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9680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39676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9676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967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9677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39677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9677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9677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39677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39680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39681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39677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39680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39681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39681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39677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9677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9677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9677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9678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39678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39678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39678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39680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39681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39678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39678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39678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39678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39678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39678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396790"/>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1396791"/>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396812"/>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396813"/>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396792"/>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396793"/>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39679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396795"/>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396796"/>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39679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396798"/>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396800"/>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396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6741" grpId="0" animBg="1"/>
      <p:bldP spid="1396742" grpId="0" animBg="1"/>
      <p:bldP spid="1396743" grpId="0" animBg="1"/>
      <p:bldP spid="1396744" grpId="0" animBg="1"/>
      <p:bldP spid="1396745" grpId="0" animBg="1"/>
      <p:bldP spid="1396746" grpId="0" animBg="1"/>
      <p:bldP spid="1396747" grpId="0" animBg="1"/>
      <p:bldP spid="1396748" grpId="0" animBg="1"/>
      <p:bldP spid="1396749" grpId="0" animBg="1"/>
      <p:bldP spid="1396750" grpId="0"/>
      <p:bldP spid="1396751" grpId="0" animBg="1"/>
      <p:bldP spid="1396752" grpId="0" animBg="1"/>
      <p:bldP spid="1396753" grpId="0" animBg="1"/>
      <p:bldP spid="1396754" grpId="0" animBg="1"/>
      <p:bldP spid="1396755" grpId="0" animBg="1"/>
      <p:bldP spid="1396756" grpId="0" animBg="1"/>
      <p:bldP spid="1396757" grpId="0" animBg="1"/>
      <p:bldP spid="1396758" grpId="0" animBg="1"/>
      <p:bldP spid="1396759" grpId="0" animBg="1"/>
      <p:bldP spid="1396760" grpId="0" animBg="1"/>
      <p:bldP spid="1396761" grpId="0" animBg="1"/>
      <p:bldP spid="1396762" grpId="0" animBg="1"/>
      <p:bldP spid="1396763" grpId="0" animBg="1"/>
      <p:bldP spid="1396764" grpId="0" animBg="1"/>
      <p:bldP spid="1396765" grpId="0" animBg="1"/>
      <p:bldP spid="1396766" grpId="0" animBg="1"/>
      <p:bldP spid="1396767" grpId="0" animBg="1"/>
      <p:bldP spid="1396768" grpId="0" animBg="1"/>
      <p:bldP spid="1396769" grpId="0" animBg="1"/>
      <p:bldP spid="1396770" grpId="0" animBg="1"/>
      <p:bldP spid="1396771" grpId="0" animBg="1"/>
      <p:bldP spid="1396772" grpId="0" animBg="1"/>
      <p:bldP spid="1396773" grpId="0" animBg="1"/>
      <p:bldP spid="1396774" grpId="0" animBg="1"/>
      <p:bldP spid="1396775" grpId="0" animBg="1"/>
      <p:bldP spid="1396776" grpId="0" animBg="1"/>
      <p:bldP spid="1396777" grpId="0" animBg="1"/>
      <p:bldP spid="1396778" grpId="0" animBg="1"/>
      <p:bldP spid="1396779" grpId="0" animBg="1"/>
      <p:bldP spid="1396780" grpId="0" animBg="1"/>
      <p:bldP spid="1396781" grpId="0" animBg="1"/>
      <p:bldP spid="1396782" grpId="0" animBg="1"/>
      <p:bldP spid="1396783" grpId="0" animBg="1"/>
      <p:bldP spid="1396784" grpId="0" animBg="1"/>
      <p:bldP spid="1396785" grpId="0" animBg="1"/>
      <p:bldP spid="1396786" grpId="0" animBg="1"/>
      <p:bldP spid="1396787" grpId="0" animBg="1"/>
      <p:bldP spid="1396788" grpId="0" animBg="1"/>
      <p:bldP spid="1396789" grpId="0" animBg="1"/>
      <p:bldP spid="1396790" grpId="0" animBg="1"/>
      <p:bldP spid="1396791" grpId="0" animBg="1"/>
      <p:bldP spid="1396792" grpId="0" animBg="1"/>
      <p:bldP spid="1396793" grpId="0" animBg="1"/>
      <p:bldP spid="1396794" grpId="0" animBg="1"/>
      <p:bldP spid="1396795" grpId="0" animBg="1"/>
      <p:bldP spid="1396796" grpId="0" animBg="1"/>
      <p:bldP spid="1396797" grpId="0" animBg="1"/>
      <p:bldP spid="1396798" grpId="0" animBg="1"/>
      <p:bldP spid="1396800" grpId="0"/>
      <p:bldP spid="139680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noFill/>
          <a:ln/>
        </p:spPr>
        <p:txBody>
          <a:bodyPr/>
          <a:lstStyle/>
          <a:p>
            <a:r>
              <a:rPr lang="en-US"/>
              <a:t>Possible Application – Hotspots in WLAN</a:t>
            </a:r>
          </a:p>
        </p:txBody>
      </p:sp>
      <p:sp>
        <p:nvSpPr>
          <p:cNvPr id="316419" name="Text Box 3"/>
          <p:cNvSpPr txBox="1">
            <a:spLocks noChangeArrowheads="1"/>
          </p:cNvSpPr>
          <p:nvPr/>
        </p:nvSpPr>
        <p:spPr bwMode="auto">
          <a:xfrm>
            <a:off x="457200" y="1052513"/>
            <a:ext cx="8229600" cy="396875"/>
          </a:xfrm>
          <a:prstGeom prst="rect">
            <a:avLst/>
          </a:prstGeom>
          <a:noFill/>
          <a:ln w="9525" algn="ctr">
            <a:noFill/>
            <a:miter lim="800000"/>
            <a:headEnd/>
            <a:tailEnd/>
          </a:ln>
          <a:effectLst/>
        </p:spPr>
        <p:txBody>
          <a:bodyPr>
            <a:spAutoFit/>
          </a:bodyPr>
          <a:lstStyle/>
          <a:p>
            <a:pPr marL="381000" indent="-381000" algn="l">
              <a:spcBef>
                <a:spcPct val="50000"/>
              </a:spcBef>
              <a:buFontTx/>
              <a:buChar char="•"/>
            </a:pPr>
            <a:endParaRPr lang="en-US" sz="2000">
              <a:solidFill>
                <a:srgbClr val="009900"/>
              </a:solidFill>
            </a:endParaRPr>
          </a:p>
        </p:txBody>
      </p:sp>
      <p:pic>
        <p:nvPicPr>
          <p:cNvPr id="316420" name="Picture 4" descr="howeyGfloor"/>
          <p:cNvPicPr>
            <a:picLocks noChangeAspect="1" noChangeArrowheads="1"/>
          </p:cNvPicPr>
          <p:nvPr/>
        </p:nvPicPr>
        <p:blipFill>
          <a:blip r:embed="rId3" cstate="print">
            <a:grayscl/>
          </a:blip>
          <a:srcRect/>
          <a:stretch>
            <a:fillRect/>
          </a:stretch>
        </p:blipFill>
        <p:spPr bwMode="auto">
          <a:xfrm>
            <a:off x="773113" y="2541588"/>
            <a:ext cx="7454900" cy="3541712"/>
          </a:xfrm>
          <a:prstGeom prst="rect">
            <a:avLst/>
          </a:prstGeom>
          <a:noFill/>
        </p:spPr>
      </p:pic>
      <p:sp>
        <p:nvSpPr>
          <p:cNvPr id="316421" name="Rectangle 5"/>
          <p:cNvSpPr>
            <a:spLocks noChangeArrowheads="1"/>
          </p:cNvSpPr>
          <p:nvPr/>
        </p:nvSpPr>
        <p:spPr bwMode="auto">
          <a:xfrm>
            <a:off x="1557338" y="2563813"/>
            <a:ext cx="5103812" cy="536575"/>
          </a:xfrm>
          <a:prstGeom prst="rect">
            <a:avLst/>
          </a:prstGeom>
          <a:solidFill>
            <a:schemeClr val="bg1"/>
          </a:solidFill>
          <a:ln w="9525" algn="ctr">
            <a:noFill/>
            <a:miter lim="800000"/>
            <a:headEnd/>
            <a:tailEnd/>
          </a:ln>
          <a:effectLst/>
        </p:spPr>
        <p:txBody>
          <a:bodyPr wrap="none" anchor="ctr"/>
          <a:lstStyle/>
          <a:p>
            <a:endParaRPr lang="en-US"/>
          </a:p>
        </p:txBody>
      </p:sp>
      <p:pic>
        <p:nvPicPr>
          <p:cNvPr id="316422" name="Picture 6" descr="cisco_basestation"/>
          <p:cNvPicPr>
            <a:picLocks noChangeAspect="1" noChangeArrowheads="1"/>
          </p:cNvPicPr>
          <p:nvPr/>
        </p:nvPicPr>
        <p:blipFill>
          <a:blip r:embed="rId4" cstate="print"/>
          <a:srcRect/>
          <a:stretch>
            <a:fillRect/>
          </a:stretch>
        </p:blipFill>
        <p:spPr bwMode="auto">
          <a:xfrm>
            <a:off x="6804025" y="3300413"/>
            <a:ext cx="557213" cy="609600"/>
          </a:xfrm>
          <a:prstGeom prst="rect">
            <a:avLst/>
          </a:prstGeom>
          <a:noFill/>
        </p:spPr>
      </p:pic>
      <p:pic>
        <p:nvPicPr>
          <p:cNvPr id="316423" name="Picture 7" descr="laptop"/>
          <p:cNvPicPr>
            <a:picLocks noChangeAspect="1" noChangeArrowheads="1"/>
          </p:cNvPicPr>
          <p:nvPr/>
        </p:nvPicPr>
        <p:blipFill>
          <a:blip r:embed="rId5" cstate="print"/>
          <a:srcRect/>
          <a:stretch>
            <a:fillRect/>
          </a:stretch>
        </p:blipFill>
        <p:spPr bwMode="auto">
          <a:xfrm>
            <a:off x="5305425" y="5354638"/>
            <a:ext cx="412750" cy="477837"/>
          </a:xfrm>
          <a:prstGeom prst="rect">
            <a:avLst/>
          </a:prstGeom>
          <a:noFill/>
        </p:spPr>
      </p:pic>
      <p:pic>
        <p:nvPicPr>
          <p:cNvPr id="316424" name="Picture 8" descr="laptop"/>
          <p:cNvPicPr>
            <a:picLocks noChangeAspect="1" noChangeArrowheads="1"/>
          </p:cNvPicPr>
          <p:nvPr/>
        </p:nvPicPr>
        <p:blipFill>
          <a:blip r:embed="rId5" cstate="print"/>
          <a:srcRect/>
          <a:stretch>
            <a:fillRect/>
          </a:stretch>
        </p:blipFill>
        <p:spPr bwMode="auto">
          <a:xfrm>
            <a:off x="4867275" y="5083175"/>
            <a:ext cx="412750" cy="477838"/>
          </a:xfrm>
          <a:prstGeom prst="rect">
            <a:avLst/>
          </a:prstGeom>
          <a:noFill/>
        </p:spPr>
      </p:pic>
      <p:pic>
        <p:nvPicPr>
          <p:cNvPr id="316425" name="Picture 9" descr="laptop"/>
          <p:cNvPicPr>
            <a:picLocks noChangeAspect="1" noChangeArrowheads="1"/>
          </p:cNvPicPr>
          <p:nvPr/>
        </p:nvPicPr>
        <p:blipFill>
          <a:blip r:embed="rId5" cstate="print"/>
          <a:srcRect/>
          <a:stretch>
            <a:fillRect/>
          </a:stretch>
        </p:blipFill>
        <p:spPr bwMode="auto">
          <a:xfrm>
            <a:off x="4410075" y="3622675"/>
            <a:ext cx="412750" cy="477838"/>
          </a:xfrm>
          <a:prstGeom prst="rect">
            <a:avLst/>
          </a:prstGeom>
          <a:noFill/>
        </p:spPr>
      </p:pic>
      <p:pic>
        <p:nvPicPr>
          <p:cNvPr id="316426" name="Picture 10" descr="laptop"/>
          <p:cNvPicPr>
            <a:picLocks noChangeAspect="1" noChangeArrowheads="1"/>
          </p:cNvPicPr>
          <p:nvPr/>
        </p:nvPicPr>
        <p:blipFill>
          <a:blip r:embed="rId5" cstate="print"/>
          <a:srcRect/>
          <a:stretch>
            <a:fillRect/>
          </a:stretch>
        </p:blipFill>
        <p:spPr bwMode="auto">
          <a:xfrm>
            <a:off x="4616450" y="3313113"/>
            <a:ext cx="412750" cy="477837"/>
          </a:xfrm>
          <a:prstGeom prst="rect">
            <a:avLst/>
          </a:prstGeom>
          <a:noFill/>
        </p:spPr>
      </p:pic>
      <p:pic>
        <p:nvPicPr>
          <p:cNvPr id="316427" name="Picture 11" descr="laptop"/>
          <p:cNvPicPr>
            <a:picLocks noChangeAspect="1" noChangeArrowheads="1"/>
          </p:cNvPicPr>
          <p:nvPr/>
        </p:nvPicPr>
        <p:blipFill>
          <a:blip r:embed="rId5" cstate="print"/>
          <a:srcRect/>
          <a:stretch>
            <a:fillRect/>
          </a:stretch>
        </p:blipFill>
        <p:spPr bwMode="auto">
          <a:xfrm>
            <a:off x="3590925" y="3100388"/>
            <a:ext cx="412750" cy="477837"/>
          </a:xfrm>
          <a:prstGeom prst="rect">
            <a:avLst/>
          </a:prstGeom>
          <a:noFill/>
        </p:spPr>
      </p:pic>
      <p:pic>
        <p:nvPicPr>
          <p:cNvPr id="316428" name="Picture 12" descr="laptop"/>
          <p:cNvPicPr>
            <a:picLocks noChangeAspect="1" noChangeArrowheads="1"/>
          </p:cNvPicPr>
          <p:nvPr/>
        </p:nvPicPr>
        <p:blipFill>
          <a:blip r:embed="rId5" cstate="print"/>
          <a:srcRect/>
          <a:stretch>
            <a:fillRect/>
          </a:stretch>
        </p:blipFill>
        <p:spPr bwMode="auto">
          <a:xfrm>
            <a:off x="1766888" y="5426075"/>
            <a:ext cx="412750" cy="477838"/>
          </a:xfrm>
          <a:prstGeom prst="rect">
            <a:avLst/>
          </a:prstGeom>
          <a:noFill/>
        </p:spPr>
      </p:pic>
      <p:pic>
        <p:nvPicPr>
          <p:cNvPr id="316429" name="Picture 13" descr="laptop"/>
          <p:cNvPicPr>
            <a:picLocks noChangeAspect="1" noChangeArrowheads="1"/>
          </p:cNvPicPr>
          <p:nvPr/>
        </p:nvPicPr>
        <p:blipFill>
          <a:blip r:embed="rId5" cstate="print"/>
          <a:srcRect/>
          <a:stretch>
            <a:fillRect/>
          </a:stretch>
        </p:blipFill>
        <p:spPr bwMode="auto">
          <a:xfrm>
            <a:off x="5735638" y="5619750"/>
            <a:ext cx="412750" cy="477838"/>
          </a:xfrm>
          <a:prstGeom prst="rect">
            <a:avLst/>
          </a:prstGeom>
          <a:noFill/>
        </p:spPr>
      </p:pic>
      <p:pic>
        <p:nvPicPr>
          <p:cNvPr id="316430" name="Picture 14" descr="laptop"/>
          <p:cNvPicPr>
            <a:picLocks noChangeAspect="1" noChangeArrowheads="1"/>
          </p:cNvPicPr>
          <p:nvPr/>
        </p:nvPicPr>
        <p:blipFill>
          <a:blip r:embed="rId5" cstate="print"/>
          <a:srcRect/>
          <a:stretch>
            <a:fillRect/>
          </a:stretch>
        </p:blipFill>
        <p:spPr bwMode="auto">
          <a:xfrm>
            <a:off x="3875088" y="3549650"/>
            <a:ext cx="412750" cy="477838"/>
          </a:xfrm>
          <a:prstGeom prst="rect">
            <a:avLst/>
          </a:prstGeom>
          <a:noFill/>
        </p:spPr>
      </p:pic>
      <p:pic>
        <p:nvPicPr>
          <p:cNvPr id="316431" name="Picture 15" descr="laptop"/>
          <p:cNvPicPr>
            <a:picLocks noChangeAspect="1" noChangeArrowheads="1"/>
          </p:cNvPicPr>
          <p:nvPr/>
        </p:nvPicPr>
        <p:blipFill>
          <a:blip r:embed="rId5" cstate="print"/>
          <a:srcRect/>
          <a:stretch>
            <a:fillRect/>
          </a:stretch>
        </p:blipFill>
        <p:spPr bwMode="auto">
          <a:xfrm>
            <a:off x="6381750" y="3376613"/>
            <a:ext cx="412750" cy="477837"/>
          </a:xfrm>
          <a:prstGeom prst="rect">
            <a:avLst/>
          </a:prstGeom>
          <a:noFill/>
        </p:spPr>
      </p:pic>
      <p:pic>
        <p:nvPicPr>
          <p:cNvPr id="316432" name="Picture 16" descr="laptop"/>
          <p:cNvPicPr>
            <a:picLocks noChangeAspect="1" noChangeArrowheads="1"/>
          </p:cNvPicPr>
          <p:nvPr/>
        </p:nvPicPr>
        <p:blipFill>
          <a:blip r:embed="rId5" cstate="print"/>
          <a:srcRect/>
          <a:stretch>
            <a:fillRect/>
          </a:stretch>
        </p:blipFill>
        <p:spPr bwMode="auto">
          <a:xfrm>
            <a:off x="990600" y="3560763"/>
            <a:ext cx="412750" cy="477837"/>
          </a:xfrm>
          <a:prstGeom prst="rect">
            <a:avLst/>
          </a:prstGeom>
          <a:noFill/>
        </p:spPr>
      </p:pic>
      <p:pic>
        <p:nvPicPr>
          <p:cNvPr id="316433" name="Picture 17" descr="laptop"/>
          <p:cNvPicPr>
            <a:picLocks noChangeAspect="1" noChangeArrowheads="1"/>
          </p:cNvPicPr>
          <p:nvPr/>
        </p:nvPicPr>
        <p:blipFill>
          <a:blip r:embed="rId5" cstate="print"/>
          <a:srcRect/>
          <a:stretch>
            <a:fillRect/>
          </a:stretch>
        </p:blipFill>
        <p:spPr bwMode="auto">
          <a:xfrm>
            <a:off x="4843463" y="2982913"/>
            <a:ext cx="412750" cy="477837"/>
          </a:xfrm>
          <a:prstGeom prst="rect">
            <a:avLst/>
          </a:prstGeom>
          <a:noFill/>
        </p:spPr>
      </p:pic>
      <p:sp>
        <p:nvSpPr>
          <p:cNvPr id="316434" name="Text Box 18"/>
          <p:cNvSpPr txBox="1">
            <a:spLocks noChangeArrowheads="1"/>
          </p:cNvSpPr>
          <p:nvPr/>
        </p:nvSpPr>
        <p:spPr bwMode="auto">
          <a:xfrm>
            <a:off x="522288" y="1077913"/>
            <a:ext cx="8140700" cy="762000"/>
          </a:xfrm>
          <a:prstGeom prst="rect">
            <a:avLst/>
          </a:prstGeom>
          <a:noFill/>
          <a:ln w="9525" algn="ctr">
            <a:noFill/>
            <a:miter lim="800000"/>
            <a:headEnd/>
            <a:tailEnd/>
          </a:ln>
          <a:effectLst/>
        </p:spPr>
        <p:txBody>
          <a:bodyPr wrap="none">
            <a:spAutoFit/>
          </a:bodyPr>
          <a:lstStyle/>
          <a:p>
            <a:pPr marL="381000" indent="-381000" algn="l">
              <a:spcBef>
                <a:spcPct val="20000"/>
              </a:spcBef>
              <a:buFontTx/>
              <a:buChar char="•"/>
            </a:pPr>
            <a:r>
              <a:rPr lang="en-US" sz="2000" dirty="0"/>
              <a:t>Traditionally: clients assigned to (more or less) closest access point</a:t>
            </a:r>
          </a:p>
          <a:p>
            <a:pPr marL="381000" indent="-381000" algn="l">
              <a:spcBef>
                <a:spcPct val="20000"/>
              </a:spcBef>
            </a:pPr>
            <a:r>
              <a:rPr lang="en-US" sz="2000" dirty="0"/>
              <a:t>	</a:t>
            </a:r>
            <a:r>
              <a:rPr lang="en-US" sz="2000" dirty="0">
                <a:sym typeface="Wingdings" pitchFamily="2" charset="2"/>
              </a:rPr>
              <a:t> far-terminal problem  hotspots have less throughput</a:t>
            </a:r>
            <a:endParaRPr lang="en-US" sz="2000" dirty="0"/>
          </a:p>
        </p:txBody>
      </p:sp>
      <p:sp>
        <p:nvSpPr>
          <p:cNvPr id="316435" name="Text Box 19"/>
          <p:cNvSpPr txBox="1">
            <a:spLocks noChangeArrowheads="1"/>
          </p:cNvSpPr>
          <p:nvPr/>
        </p:nvSpPr>
        <p:spPr bwMode="auto">
          <a:xfrm>
            <a:off x="7235825" y="3103563"/>
            <a:ext cx="354013" cy="396875"/>
          </a:xfrm>
          <a:prstGeom prst="rect">
            <a:avLst/>
          </a:prstGeom>
          <a:noFill/>
          <a:ln w="9525" algn="ctr">
            <a:noFill/>
            <a:miter lim="800000"/>
            <a:headEnd/>
            <a:tailEnd/>
          </a:ln>
          <a:effectLst/>
        </p:spPr>
        <p:txBody>
          <a:bodyPr wrap="none">
            <a:spAutoFit/>
          </a:bodyPr>
          <a:lstStyle/>
          <a:p>
            <a:pPr marL="381000" indent="-381000">
              <a:spcBef>
                <a:spcPct val="20000"/>
              </a:spcBef>
            </a:pPr>
            <a:r>
              <a:rPr lang="en-US" sz="2000"/>
              <a:t>X</a:t>
            </a:r>
          </a:p>
        </p:txBody>
      </p:sp>
      <p:sp>
        <p:nvSpPr>
          <p:cNvPr id="316436" name="Text Box 20"/>
          <p:cNvSpPr txBox="1">
            <a:spLocks noChangeArrowheads="1"/>
          </p:cNvSpPr>
          <p:nvPr/>
        </p:nvSpPr>
        <p:spPr bwMode="auto">
          <a:xfrm>
            <a:off x="4114800" y="2713038"/>
            <a:ext cx="354013" cy="396875"/>
          </a:xfrm>
          <a:prstGeom prst="rect">
            <a:avLst/>
          </a:prstGeom>
          <a:noFill/>
          <a:ln w="9525" algn="ctr">
            <a:noFill/>
            <a:miter lim="800000"/>
            <a:headEnd/>
            <a:tailEnd/>
          </a:ln>
          <a:effectLst/>
        </p:spPr>
        <p:txBody>
          <a:bodyPr wrap="none">
            <a:spAutoFit/>
          </a:bodyPr>
          <a:lstStyle/>
          <a:p>
            <a:pPr marL="381000" indent="-381000">
              <a:spcBef>
                <a:spcPct val="20000"/>
              </a:spcBef>
            </a:pPr>
            <a:r>
              <a:rPr lang="en-US" sz="2000"/>
              <a:t>Y</a:t>
            </a:r>
          </a:p>
        </p:txBody>
      </p:sp>
      <p:pic>
        <p:nvPicPr>
          <p:cNvPr id="316437" name="Picture 21" descr="cisco_basestation"/>
          <p:cNvPicPr>
            <a:picLocks noChangeAspect="1" noChangeArrowheads="1"/>
          </p:cNvPicPr>
          <p:nvPr/>
        </p:nvPicPr>
        <p:blipFill>
          <a:blip r:embed="rId4" cstate="print"/>
          <a:srcRect/>
          <a:stretch>
            <a:fillRect/>
          </a:stretch>
        </p:blipFill>
        <p:spPr bwMode="auto">
          <a:xfrm>
            <a:off x="4794250" y="5554663"/>
            <a:ext cx="557213" cy="609600"/>
          </a:xfrm>
          <a:prstGeom prst="rect">
            <a:avLst/>
          </a:prstGeom>
          <a:noFill/>
        </p:spPr>
      </p:pic>
      <p:pic>
        <p:nvPicPr>
          <p:cNvPr id="316438" name="Picture 22" descr="laptop"/>
          <p:cNvPicPr>
            <a:picLocks noChangeAspect="1" noChangeArrowheads="1"/>
          </p:cNvPicPr>
          <p:nvPr/>
        </p:nvPicPr>
        <p:blipFill>
          <a:blip r:embed="rId5" cstate="print"/>
          <a:srcRect/>
          <a:stretch>
            <a:fillRect/>
          </a:stretch>
        </p:blipFill>
        <p:spPr bwMode="auto">
          <a:xfrm>
            <a:off x="4432300" y="5119688"/>
            <a:ext cx="412750" cy="477837"/>
          </a:xfrm>
          <a:prstGeom prst="rect">
            <a:avLst/>
          </a:prstGeom>
          <a:noFill/>
        </p:spPr>
      </p:pic>
      <p:pic>
        <p:nvPicPr>
          <p:cNvPr id="316439" name="Picture 23" descr="laptop"/>
          <p:cNvPicPr>
            <a:picLocks noChangeAspect="1" noChangeArrowheads="1"/>
          </p:cNvPicPr>
          <p:nvPr/>
        </p:nvPicPr>
        <p:blipFill>
          <a:blip r:embed="rId5" cstate="print"/>
          <a:srcRect/>
          <a:stretch>
            <a:fillRect/>
          </a:stretch>
        </p:blipFill>
        <p:spPr bwMode="auto">
          <a:xfrm>
            <a:off x="4270375" y="5567363"/>
            <a:ext cx="412750" cy="477837"/>
          </a:xfrm>
          <a:prstGeom prst="rect">
            <a:avLst/>
          </a:prstGeom>
          <a:noFill/>
        </p:spPr>
      </p:pic>
      <p:sp>
        <p:nvSpPr>
          <p:cNvPr id="316440" name="Oval 24"/>
          <p:cNvSpPr>
            <a:spLocks noChangeArrowheads="1"/>
          </p:cNvSpPr>
          <p:nvPr/>
        </p:nvSpPr>
        <p:spPr bwMode="auto">
          <a:xfrm>
            <a:off x="4841875" y="5683250"/>
            <a:ext cx="544513" cy="576263"/>
          </a:xfrm>
          <a:prstGeom prst="ellipse">
            <a:avLst/>
          </a:prstGeom>
          <a:solidFill>
            <a:srgbClr val="FFC000">
              <a:alpha val="39000"/>
            </a:srgbClr>
          </a:solidFill>
          <a:ln w="9525" algn="ctr">
            <a:solidFill>
              <a:schemeClr val="tx1"/>
            </a:solidFill>
            <a:round/>
            <a:headEnd/>
            <a:tailEnd/>
          </a:ln>
          <a:effectLst/>
        </p:spPr>
        <p:txBody>
          <a:bodyPr wrap="none" anchor="ctr"/>
          <a:lstStyle/>
          <a:p>
            <a:endParaRPr lang="en-US"/>
          </a:p>
        </p:txBody>
      </p:sp>
      <p:sp>
        <p:nvSpPr>
          <p:cNvPr id="316441" name="Oval 25"/>
          <p:cNvSpPr>
            <a:spLocks noChangeArrowheads="1"/>
          </p:cNvSpPr>
          <p:nvPr/>
        </p:nvSpPr>
        <p:spPr bwMode="auto">
          <a:xfrm>
            <a:off x="6837363" y="3398838"/>
            <a:ext cx="544512" cy="576262"/>
          </a:xfrm>
          <a:prstGeom prst="ellipse">
            <a:avLst/>
          </a:prstGeom>
          <a:solidFill>
            <a:schemeClr val="folHlink">
              <a:alpha val="39000"/>
            </a:schemeClr>
          </a:solidFill>
          <a:ln w="9525" algn="ctr">
            <a:solidFill>
              <a:schemeClr val="tx1"/>
            </a:solidFill>
            <a:round/>
            <a:headEnd/>
            <a:tailEnd/>
          </a:ln>
          <a:effectLst/>
        </p:spPr>
        <p:txBody>
          <a:bodyPr wrap="none" anchor="ctr"/>
          <a:lstStyle/>
          <a:p>
            <a:endParaRPr lang="en-US"/>
          </a:p>
        </p:txBody>
      </p:sp>
      <p:pic>
        <p:nvPicPr>
          <p:cNvPr id="316442" name="Picture 26" descr="cisco_basestation"/>
          <p:cNvPicPr>
            <a:picLocks noChangeAspect="1" noChangeArrowheads="1"/>
          </p:cNvPicPr>
          <p:nvPr/>
        </p:nvPicPr>
        <p:blipFill>
          <a:blip r:embed="rId4" cstate="print"/>
          <a:srcRect/>
          <a:stretch>
            <a:fillRect/>
          </a:stretch>
        </p:blipFill>
        <p:spPr bwMode="auto">
          <a:xfrm>
            <a:off x="4044950" y="3019425"/>
            <a:ext cx="557213" cy="609600"/>
          </a:xfrm>
          <a:prstGeom prst="rect">
            <a:avLst/>
          </a:prstGeom>
          <a:noFill/>
        </p:spPr>
      </p:pic>
      <p:sp>
        <p:nvSpPr>
          <p:cNvPr id="316443" name="Text Box 27"/>
          <p:cNvSpPr txBox="1">
            <a:spLocks noChangeArrowheads="1"/>
          </p:cNvSpPr>
          <p:nvPr/>
        </p:nvSpPr>
        <p:spPr bwMode="auto">
          <a:xfrm>
            <a:off x="5319713" y="6022975"/>
            <a:ext cx="339725" cy="396875"/>
          </a:xfrm>
          <a:prstGeom prst="rect">
            <a:avLst/>
          </a:prstGeom>
          <a:noFill/>
          <a:ln w="9525" algn="ctr">
            <a:noFill/>
            <a:miter lim="800000"/>
            <a:headEnd/>
            <a:tailEnd/>
          </a:ln>
          <a:effectLst/>
        </p:spPr>
        <p:txBody>
          <a:bodyPr wrap="none">
            <a:spAutoFit/>
          </a:bodyPr>
          <a:lstStyle/>
          <a:p>
            <a:pPr marL="381000" indent="-381000">
              <a:spcBef>
                <a:spcPct val="20000"/>
              </a:spcBef>
            </a:pPr>
            <a:r>
              <a:rPr lang="en-US" sz="2000"/>
              <a:t>Z</a:t>
            </a:r>
          </a:p>
        </p:txBody>
      </p:sp>
      <p:sp>
        <p:nvSpPr>
          <p:cNvPr id="316444" name="Oval 28"/>
          <p:cNvSpPr>
            <a:spLocks noChangeArrowheads="1"/>
          </p:cNvSpPr>
          <p:nvPr/>
        </p:nvSpPr>
        <p:spPr bwMode="auto">
          <a:xfrm>
            <a:off x="4070350" y="3116263"/>
            <a:ext cx="544513" cy="576262"/>
          </a:xfrm>
          <a:prstGeom prst="ellipse">
            <a:avLst/>
          </a:prstGeom>
          <a:solidFill>
            <a:srgbClr val="F00000">
              <a:alpha val="39000"/>
            </a:srgbClr>
          </a:solidFill>
          <a:ln w="9525" algn="ctr">
            <a:solidFill>
              <a:schemeClr val="tx1"/>
            </a:solidFill>
            <a:round/>
            <a:headEnd/>
            <a:tailEnd/>
          </a:ln>
          <a:effectLst/>
        </p:spPr>
        <p:txBody>
          <a:bodyPr wrap="none" anchor="ctr"/>
          <a:lstStyle/>
          <a:p>
            <a:endParaRPr lang="en-US"/>
          </a:p>
        </p:txBody>
      </p:sp>
      <p:sp>
        <p:nvSpPr>
          <p:cNvPr id="316445" name="Freeform 29"/>
          <p:cNvSpPr>
            <a:spLocks/>
          </p:cNvSpPr>
          <p:nvPr/>
        </p:nvSpPr>
        <p:spPr bwMode="auto">
          <a:xfrm>
            <a:off x="736600" y="2547938"/>
            <a:ext cx="4881563" cy="1911350"/>
          </a:xfrm>
          <a:custGeom>
            <a:avLst/>
            <a:gdLst/>
            <a:ahLst/>
            <a:cxnLst>
              <a:cxn ang="0">
                <a:pos x="1769" y="96"/>
              </a:cxn>
              <a:cxn ang="0">
                <a:pos x="967" y="219"/>
              </a:cxn>
              <a:cxn ang="0">
                <a:pos x="205" y="384"/>
              </a:cxn>
              <a:cxn ang="0">
                <a:pos x="13" y="617"/>
              </a:cxn>
              <a:cxn ang="0">
                <a:pos x="144" y="1125"/>
              </a:cxn>
              <a:cxn ang="0">
                <a:pos x="877" y="1090"/>
              </a:cxn>
              <a:cxn ang="0">
                <a:pos x="1837" y="1035"/>
              </a:cxn>
              <a:cxn ang="0">
                <a:pos x="2674" y="1029"/>
              </a:cxn>
              <a:cxn ang="0">
                <a:pos x="3024" y="706"/>
              </a:cxn>
              <a:cxn ang="0">
                <a:pos x="2983" y="261"/>
              </a:cxn>
              <a:cxn ang="0">
                <a:pos x="2592" y="27"/>
              </a:cxn>
              <a:cxn ang="0">
                <a:pos x="1769" y="96"/>
              </a:cxn>
            </a:cxnLst>
            <a:rect l="0" t="0" r="r" b="b"/>
            <a:pathLst>
              <a:path w="3075" h="1204">
                <a:moveTo>
                  <a:pt x="1769" y="96"/>
                </a:moveTo>
                <a:cubicBezTo>
                  <a:pt x="1498" y="128"/>
                  <a:pt x="1228" y="171"/>
                  <a:pt x="967" y="219"/>
                </a:cubicBezTo>
                <a:cubicBezTo>
                  <a:pt x="706" y="267"/>
                  <a:pt x="364" y="318"/>
                  <a:pt x="205" y="384"/>
                </a:cubicBezTo>
                <a:cubicBezTo>
                  <a:pt x="46" y="450"/>
                  <a:pt x="23" y="494"/>
                  <a:pt x="13" y="617"/>
                </a:cubicBezTo>
                <a:cubicBezTo>
                  <a:pt x="3" y="740"/>
                  <a:pt x="0" y="1046"/>
                  <a:pt x="144" y="1125"/>
                </a:cubicBezTo>
                <a:cubicBezTo>
                  <a:pt x="288" y="1204"/>
                  <a:pt x="595" y="1105"/>
                  <a:pt x="877" y="1090"/>
                </a:cubicBezTo>
                <a:cubicBezTo>
                  <a:pt x="1159" y="1075"/>
                  <a:pt x="1538" y="1045"/>
                  <a:pt x="1837" y="1035"/>
                </a:cubicBezTo>
                <a:cubicBezTo>
                  <a:pt x="2136" y="1025"/>
                  <a:pt x="2476" y="1084"/>
                  <a:pt x="2674" y="1029"/>
                </a:cubicBezTo>
                <a:cubicBezTo>
                  <a:pt x="2872" y="974"/>
                  <a:pt x="2973" y="834"/>
                  <a:pt x="3024" y="706"/>
                </a:cubicBezTo>
                <a:cubicBezTo>
                  <a:pt x="3075" y="578"/>
                  <a:pt x="3055" y="374"/>
                  <a:pt x="2983" y="261"/>
                </a:cubicBezTo>
                <a:cubicBezTo>
                  <a:pt x="2911" y="148"/>
                  <a:pt x="2795" y="54"/>
                  <a:pt x="2592" y="27"/>
                </a:cubicBezTo>
                <a:cubicBezTo>
                  <a:pt x="2389" y="0"/>
                  <a:pt x="2040" y="64"/>
                  <a:pt x="1769" y="96"/>
                </a:cubicBezTo>
                <a:close/>
              </a:path>
            </a:pathLst>
          </a:custGeom>
          <a:solidFill>
            <a:srgbClr val="F00000">
              <a:alpha val="35001"/>
            </a:srgbClr>
          </a:solidFill>
          <a:ln w="9525" cap="flat" cmpd="sng">
            <a:solidFill>
              <a:schemeClr val="tx1"/>
            </a:solidFill>
            <a:prstDash val="solid"/>
            <a:round/>
            <a:headEnd/>
            <a:tailEnd/>
          </a:ln>
          <a:effectLst/>
        </p:spPr>
        <p:txBody>
          <a:bodyPr wrap="none" anchor="ctr"/>
          <a:lstStyle/>
          <a:p>
            <a:endParaRPr lang="en-US"/>
          </a:p>
        </p:txBody>
      </p:sp>
      <p:sp>
        <p:nvSpPr>
          <p:cNvPr id="316446" name="Freeform 30"/>
          <p:cNvSpPr>
            <a:spLocks/>
          </p:cNvSpPr>
          <p:nvPr/>
        </p:nvSpPr>
        <p:spPr bwMode="auto">
          <a:xfrm>
            <a:off x="1389063" y="4941888"/>
            <a:ext cx="4967287" cy="1620837"/>
          </a:xfrm>
          <a:custGeom>
            <a:avLst/>
            <a:gdLst/>
            <a:ahLst/>
            <a:cxnLst>
              <a:cxn ang="0">
                <a:pos x="1801" y="2"/>
              </a:cxn>
              <a:cxn ang="0">
                <a:pos x="1006" y="64"/>
              </a:cxn>
              <a:cxn ang="0">
                <a:pos x="156" y="290"/>
              </a:cxn>
              <a:cxn ang="0">
                <a:pos x="67" y="641"/>
              </a:cxn>
              <a:cxn ang="0">
                <a:pos x="327" y="873"/>
              </a:cxn>
              <a:cxn ang="0">
                <a:pos x="1075" y="893"/>
              </a:cxn>
              <a:cxn ang="0">
                <a:pos x="1911" y="962"/>
              </a:cxn>
              <a:cxn ang="0">
                <a:pos x="2734" y="982"/>
              </a:cxn>
              <a:cxn ang="0">
                <a:pos x="3078" y="730"/>
              </a:cxn>
              <a:cxn ang="0">
                <a:pos x="3037" y="285"/>
              </a:cxn>
              <a:cxn ang="0">
                <a:pos x="2646" y="51"/>
              </a:cxn>
              <a:cxn ang="0">
                <a:pos x="1801" y="2"/>
              </a:cxn>
            </a:cxnLst>
            <a:rect l="0" t="0" r="r" b="b"/>
            <a:pathLst>
              <a:path w="3129" h="1021">
                <a:moveTo>
                  <a:pt x="1801" y="2"/>
                </a:moveTo>
                <a:cubicBezTo>
                  <a:pt x="1528" y="4"/>
                  <a:pt x="1280" y="16"/>
                  <a:pt x="1006" y="64"/>
                </a:cubicBezTo>
                <a:cubicBezTo>
                  <a:pt x="732" y="112"/>
                  <a:pt x="312" y="194"/>
                  <a:pt x="156" y="290"/>
                </a:cubicBezTo>
                <a:cubicBezTo>
                  <a:pt x="0" y="386"/>
                  <a:pt x="39" y="544"/>
                  <a:pt x="67" y="641"/>
                </a:cubicBezTo>
                <a:cubicBezTo>
                  <a:pt x="95" y="738"/>
                  <a:pt x="159" y="831"/>
                  <a:pt x="327" y="873"/>
                </a:cubicBezTo>
                <a:cubicBezTo>
                  <a:pt x="495" y="915"/>
                  <a:pt x="811" y="878"/>
                  <a:pt x="1075" y="893"/>
                </a:cubicBezTo>
                <a:cubicBezTo>
                  <a:pt x="1339" y="908"/>
                  <a:pt x="1635" y="947"/>
                  <a:pt x="1911" y="962"/>
                </a:cubicBezTo>
                <a:cubicBezTo>
                  <a:pt x="2187" y="977"/>
                  <a:pt x="2540" y="1021"/>
                  <a:pt x="2734" y="982"/>
                </a:cubicBezTo>
                <a:cubicBezTo>
                  <a:pt x="2928" y="943"/>
                  <a:pt x="3027" y="846"/>
                  <a:pt x="3078" y="730"/>
                </a:cubicBezTo>
                <a:cubicBezTo>
                  <a:pt x="3129" y="614"/>
                  <a:pt x="3109" y="398"/>
                  <a:pt x="3037" y="285"/>
                </a:cubicBezTo>
                <a:cubicBezTo>
                  <a:pt x="2965" y="172"/>
                  <a:pt x="2852" y="98"/>
                  <a:pt x="2646" y="51"/>
                </a:cubicBezTo>
                <a:cubicBezTo>
                  <a:pt x="2440" y="4"/>
                  <a:pt x="2074" y="0"/>
                  <a:pt x="1801" y="2"/>
                </a:cubicBezTo>
                <a:close/>
              </a:path>
            </a:pathLst>
          </a:custGeom>
          <a:solidFill>
            <a:srgbClr val="FFC000">
              <a:alpha val="35001"/>
            </a:srgbClr>
          </a:solidFill>
          <a:ln w="9525" cap="flat" cmpd="sng">
            <a:solidFill>
              <a:schemeClr val="tx1"/>
            </a:solidFill>
            <a:prstDash val="solid"/>
            <a:round/>
            <a:headEnd/>
            <a:tailEnd/>
          </a:ln>
          <a:effectLst/>
        </p:spPr>
        <p:txBody>
          <a:bodyPr wrap="none" anchor="ctr"/>
          <a:lstStyle/>
          <a:p>
            <a:endParaRPr lang="en-US"/>
          </a:p>
        </p:txBody>
      </p:sp>
      <p:sp>
        <p:nvSpPr>
          <p:cNvPr id="316447" name="Freeform 31"/>
          <p:cNvSpPr>
            <a:spLocks/>
          </p:cNvSpPr>
          <p:nvPr/>
        </p:nvSpPr>
        <p:spPr bwMode="auto">
          <a:xfrm>
            <a:off x="5873750" y="2651125"/>
            <a:ext cx="2316163" cy="1704975"/>
          </a:xfrm>
          <a:custGeom>
            <a:avLst/>
            <a:gdLst/>
            <a:ahLst/>
            <a:cxnLst>
              <a:cxn ang="0">
                <a:pos x="158" y="158"/>
              </a:cxn>
              <a:cxn ang="0">
                <a:pos x="28" y="611"/>
              </a:cxn>
              <a:cxn ang="0">
                <a:pos x="199" y="810"/>
              </a:cxn>
              <a:cxn ang="0">
                <a:pos x="556" y="1036"/>
              </a:cxn>
              <a:cxn ang="0">
                <a:pos x="1058" y="1017"/>
              </a:cxn>
              <a:cxn ang="0">
                <a:pos x="1408" y="694"/>
              </a:cxn>
              <a:cxn ang="0">
                <a:pos x="1367" y="249"/>
              </a:cxn>
              <a:cxn ang="0">
                <a:pos x="976" y="15"/>
              </a:cxn>
              <a:cxn ang="0">
                <a:pos x="158" y="158"/>
              </a:cxn>
            </a:cxnLst>
            <a:rect l="0" t="0" r="r" b="b"/>
            <a:pathLst>
              <a:path w="1459" h="1074">
                <a:moveTo>
                  <a:pt x="158" y="158"/>
                </a:moveTo>
                <a:cubicBezTo>
                  <a:pt x="0" y="257"/>
                  <a:pt x="21" y="502"/>
                  <a:pt x="28" y="611"/>
                </a:cubicBezTo>
                <a:cubicBezTo>
                  <a:pt x="35" y="720"/>
                  <a:pt x="111" y="739"/>
                  <a:pt x="199" y="810"/>
                </a:cubicBezTo>
                <a:cubicBezTo>
                  <a:pt x="287" y="881"/>
                  <a:pt x="413" y="1001"/>
                  <a:pt x="556" y="1036"/>
                </a:cubicBezTo>
                <a:cubicBezTo>
                  <a:pt x="699" y="1071"/>
                  <a:pt x="916" y="1074"/>
                  <a:pt x="1058" y="1017"/>
                </a:cubicBezTo>
                <a:cubicBezTo>
                  <a:pt x="1200" y="960"/>
                  <a:pt x="1357" y="822"/>
                  <a:pt x="1408" y="694"/>
                </a:cubicBezTo>
                <a:cubicBezTo>
                  <a:pt x="1459" y="566"/>
                  <a:pt x="1439" y="362"/>
                  <a:pt x="1367" y="249"/>
                </a:cubicBezTo>
                <a:cubicBezTo>
                  <a:pt x="1295" y="136"/>
                  <a:pt x="1177" y="30"/>
                  <a:pt x="976" y="15"/>
                </a:cubicBezTo>
                <a:cubicBezTo>
                  <a:pt x="775" y="0"/>
                  <a:pt x="316" y="59"/>
                  <a:pt x="158" y="158"/>
                </a:cubicBezTo>
                <a:close/>
              </a:path>
            </a:pathLst>
          </a:custGeom>
          <a:solidFill>
            <a:schemeClr val="folHlink">
              <a:alpha val="35001"/>
            </a:schemeClr>
          </a:solidFill>
          <a:ln w="9525" cap="flat" cmpd="sng">
            <a:solidFill>
              <a:schemeClr val="tx1"/>
            </a:solidFill>
            <a:prstDash val="solid"/>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6437"/>
                                        </p:tgtEl>
                                        <p:attrNameLst>
                                          <p:attrName>style.visibility</p:attrName>
                                        </p:attrNameLst>
                                      </p:cBhvr>
                                      <p:to>
                                        <p:strVal val="visible"/>
                                      </p:to>
                                    </p:set>
                                    <p:animEffect transition="in" filter="blinds(horizontal)">
                                      <p:cBhvr>
                                        <p:cTn id="7" dur="500"/>
                                        <p:tgtEl>
                                          <p:spTgt spid="316437"/>
                                        </p:tgtEl>
                                      </p:cBhvr>
                                    </p:animEffect>
                                  </p:childTnLst>
                                </p:cTn>
                              </p:par>
                              <p:par>
                                <p:cTn id="8" presetID="3" presetClass="entr" presetSubtype="10" fill="hold" nodeType="withEffect">
                                  <p:stCondLst>
                                    <p:cond delay="0"/>
                                  </p:stCondLst>
                                  <p:childTnLst>
                                    <p:set>
                                      <p:cBhvr>
                                        <p:cTn id="9" dur="1" fill="hold">
                                          <p:stCondLst>
                                            <p:cond delay="0"/>
                                          </p:stCondLst>
                                        </p:cTn>
                                        <p:tgtEl>
                                          <p:spTgt spid="316422"/>
                                        </p:tgtEl>
                                        <p:attrNameLst>
                                          <p:attrName>style.visibility</p:attrName>
                                        </p:attrNameLst>
                                      </p:cBhvr>
                                      <p:to>
                                        <p:strVal val="visible"/>
                                      </p:to>
                                    </p:set>
                                    <p:animEffect transition="in" filter="blinds(horizontal)">
                                      <p:cBhvr>
                                        <p:cTn id="10" dur="500"/>
                                        <p:tgtEl>
                                          <p:spTgt spid="316422"/>
                                        </p:tgtEl>
                                      </p:cBhvr>
                                    </p:animEffect>
                                  </p:childTnLst>
                                </p:cTn>
                              </p:par>
                              <p:par>
                                <p:cTn id="11" presetID="3" presetClass="entr" presetSubtype="10" fill="hold" nodeType="withEffect">
                                  <p:stCondLst>
                                    <p:cond delay="0"/>
                                  </p:stCondLst>
                                  <p:childTnLst>
                                    <p:set>
                                      <p:cBhvr>
                                        <p:cTn id="12" dur="1" fill="hold">
                                          <p:stCondLst>
                                            <p:cond delay="0"/>
                                          </p:stCondLst>
                                        </p:cTn>
                                        <p:tgtEl>
                                          <p:spTgt spid="316442"/>
                                        </p:tgtEl>
                                        <p:attrNameLst>
                                          <p:attrName>style.visibility</p:attrName>
                                        </p:attrNameLst>
                                      </p:cBhvr>
                                      <p:to>
                                        <p:strVal val="visible"/>
                                      </p:to>
                                    </p:set>
                                    <p:animEffect transition="in" filter="blinds(horizontal)">
                                      <p:cBhvr>
                                        <p:cTn id="13" dur="500"/>
                                        <p:tgtEl>
                                          <p:spTgt spid="31644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1643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1643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1644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16432"/>
                                        </p:tgtEl>
                                        <p:attrNameLst>
                                          <p:attrName>style.visibility</p:attrName>
                                        </p:attrNameLst>
                                      </p:cBhvr>
                                      <p:to>
                                        <p:strVal val="visible"/>
                                      </p:to>
                                    </p:set>
                                    <p:animEffect transition="in" filter="blinds(horizontal)">
                                      <p:cBhvr>
                                        <p:cTn id="24" dur="500"/>
                                        <p:tgtEl>
                                          <p:spTgt spid="316432"/>
                                        </p:tgtEl>
                                      </p:cBhvr>
                                    </p:animEffect>
                                  </p:childTnLst>
                                </p:cTn>
                              </p:par>
                              <p:par>
                                <p:cTn id="25" presetID="3" presetClass="entr" presetSubtype="10" fill="hold" nodeType="withEffect">
                                  <p:stCondLst>
                                    <p:cond delay="0"/>
                                  </p:stCondLst>
                                  <p:childTnLst>
                                    <p:set>
                                      <p:cBhvr>
                                        <p:cTn id="26" dur="1" fill="hold">
                                          <p:stCondLst>
                                            <p:cond delay="0"/>
                                          </p:stCondLst>
                                        </p:cTn>
                                        <p:tgtEl>
                                          <p:spTgt spid="316428"/>
                                        </p:tgtEl>
                                        <p:attrNameLst>
                                          <p:attrName>style.visibility</p:attrName>
                                        </p:attrNameLst>
                                      </p:cBhvr>
                                      <p:to>
                                        <p:strVal val="visible"/>
                                      </p:to>
                                    </p:set>
                                    <p:animEffect transition="in" filter="blinds(horizontal)">
                                      <p:cBhvr>
                                        <p:cTn id="27" dur="500"/>
                                        <p:tgtEl>
                                          <p:spTgt spid="316428"/>
                                        </p:tgtEl>
                                      </p:cBhvr>
                                    </p:animEffect>
                                  </p:childTnLst>
                                </p:cTn>
                              </p:par>
                              <p:par>
                                <p:cTn id="28" presetID="3" presetClass="entr" presetSubtype="10" fill="hold" nodeType="withEffect">
                                  <p:stCondLst>
                                    <p:cond delay="0"/>
                                  </p:stCondLst>
                                  <p:childTnLst>
                                    <p:set>
                                      <p:cBhvr>
                                        <p:cTn id="29" dur="1" fill="hold">
                                          <p:stCondLst>
                                            <p:cond delay="0"/>
                                          </p:stCondLst>
                                        </p:cTn>
                                        <p:tgtEl>
                                          <p:spTgt spid="316431"/>
                                        </p:tgtEl>
                                        <p:attrNameLst>
                                          <p:attrName>style.visibility</p:attrName>
                                        </p:attrNameLst>
                                      </p:cBhvr>
                                      <p:to>
                                        <p:strVal val="visible"/>
                                      </p:to>
                                    </p:set>
                                    <p:animEffect transition="in" filter="blinds(horizontal)">
                                      <p:cBhvr>
                                        <p:cTn id="30" dur="500"/>
                                        <p:tgtEl>
                                          <p:spTgt spid="316431"/>
                                        </p:tgtEl>
                                      </p:cBhvr>
                                    </p:animEffect>
                                  </p:childTnLst>
                                </p:cTn>
                              </p:par>
                              <p:par>
                                <p:cTn id="31" presetID="3" presetClass="entr" presetSubtype="10" fill="hold" nodeType="withEffect">
                                  <p:stCondLst>
                                    <p:cond delay="0"/>
                                  </p:stCondLst>
                                  <p:childTnLst>
                                    <p:set>
                                      <p:cBhvr>
                                        <p:cTn id="32" dur="1" fill="hold">
                                          <p:stCondLst>
                                            <p:cond delay="0"/>
                                          </p:stCondLst>
                                        </p:cTn>
                                        <p:tgtEl>
                                          <p:spTgt spid="316426"/>
                                        </p:tgtEl>
                                        <p:attrNameLst>
                                          <p:attrName>style.visibility</p:attrName>
                                        </p:attrNameLst>
                                      </p:cBhvr>
                                      <p:to>
                                        <p:strVal val="visible"/>
                                      </p:to>
                                    </p:set>
                                    <p:animEffect transition="in" filter="blinds(horizontal)">
                                      <p:cBhvr>
                                        <p:cTn id="33" dur="500"/>
                                        <p:tgtEl>
                                          <p:spTgt spid="316426"/>
                                        </p:tgtEl>
                                      </p:cBhvr>
                                    </p:animEffect>
                                  </p:childTnLst>
                                </p:cTn>
                              </p:par>
                              <p:par>
                                <p:cTn id="34" presetID="3" presetClass="entr" presetSubtype="10" fill="hold" nodeType="withEffect">
                                  <p:stCondLst>
                                    <p:cond delay="0"/>
                                  </p:stCondLst>
                                  <p:childTnLst>
                                    <p:set>
                                      <p:cBhvr>
                                        <p:cTn id="35" dur="1" fill="hold">
                                          <p:stCondLst>
                                            <p:cond delay="0"/>
                                          </p:stCondLst>
                                        </p:cTn>
                                        <p:tgtEl>
                                          <p:spTgt spid="316433"/>
                                        </p:tgtEl>
                                        <p:attrNameLst>
                                          <p:attrName>style.visibility</p:attrName>
                                        </p:attrNameLst>
                                      </p:cBhvr>
                                      <p:to>
                                        <p:strVal val="visible"/>
                                      </p:to>
                                    </p:set>
                                    <p:animEffect transition="in" filter="blinds(horizontal)">
                                      <p:cBhvr>
                                        <p:cTn id="36" dur="500"/>
                                        <p:tgtEl>
                                          <p:spTgt spid="316433"/>
                                        </p:tgtEl>
                                      </p:cBhvr>
                                    </p:animEffect>
                                  </p:childTnLst>
                                </p:cTn>
                              </p:par>
                              <p:par>
                                <p:cTn id="37" presetID="3" presetClass="entr" presetSubtype="10" fill="hold" nodeType="withEffect">
                                  <p:stCondLst>
                                    <p:cond delay="0"/>
                                  </p:stCondLst>
                                  <p:childTnLst>
                                    <p:set>
                                      <p:cBhvr>
                                        <p:cTn id="38" dur="1" fill="hold">
                                          <p:stCondLst>
                                            <p:cond delay="0"/>
                                          </p:stCondLst>
                                        </p:cTn>
                                        <p:tgtEl>
                                          <p:spTgt spid="316425"/>
                                        </p:tgtEl>
                                        <p:attrNameLst>
                                          <p:attrName>style.visibility</p:attrName>
                                        </p:attrNameLst>
                                      </p:cBhvr>
                                      <p:to>
                                        <p:strVal val="visible"/>
                                      </p:to>
                                    </p:set>
                                    <p:animEffect transition="in" filter="blinds(horizontal)">
                                      <p:cBhvr>
                                        <p:cTn id="39" dur="500"/>
                                        <p:tgtEl>
                                          <p:spTgt spid="316425"/>
                                        </p:tgtEl>
                                      </p:cBhvr>
                                    </p:animEffect>
                                  </p:childTnLst>
                                </p:cTn>
                              </p:par>
                              <p:par>
                                <p:cTn id="40" presetID="3" presetClass="entr" presetSubtype="10" fill="hold" nodeType="withEffect">
                                  <p:stCondLst>
                                    <p:cond delay="0"/>
                                  </p:stCondLst>
                                  <p:childTnLst>
                                    <p:set>
                                      <p:cBhvr>
                                        <p:cTn id="41" dur="1" fill="hold">
                                          <p:stCondLst>
                                            <p:cond delay="0"/>
                                          </p:stCondLst>
                                        </p:cTn>
                                        <p:tgtEl>
                                          <p:spTgt spid="316427"/>
                                        </p:tgtEl>
                                        <p:attrNameLst>
                                          <p:attrName>style.visibility</p:attrName>
                                        </p:attrNameLst>
                                      </p:cBhvr>
                                      <p:to>
                                        <p:strVal val="visible"/>
                                      </p:to>
                                    </p:set>
                                    <p:animEffect transition="in" filter="blinds(horizontal)">
                                      <p:cBhvr>
                                        <p:cTn id="42" dur="500"/>
                                        <p:tgtEl>
                                          <p:spTgt spid="316427"/>
                                        </p:tgtEl>
                                      </p:cBhvr>
                                    </p:animEffect>
                                  </p:childTnLst>
                                </p:cTn>
                              </p:par>
                              <p:par>
                                <p:cTn id="43" presetID="3" presetClass="entr" presetSubtype="10" fill="hold" nodeType="withEffect">
                                  <p:stCondLst>
                                    <p:cond delay="0"/>
                                  </p:stCondLst>
                                  <p:childTnLst>
                                    <p:set>
                                      <p:cBhvr>
                                        <p:cTn id="44" dur="1" fill="hold">
                                          <p:stCondLst>
                                            <p:cond delay="0"/>
                                          </p:stCondLst>
                                        </p:cTn>
                                        <p:tgtEl>
                                          <p:spTgt spid="316430"/>
                                        </p:tgtEl>
                                        <p:attrNameLst>
                                          <p:attrName>style.visibility</p:attrName>
                                        </p:attrNameLst>
                                      </p:cBhvr>
                                      <p:to>
                                        <p:strVal val="visible"/>
                                      </p:to>
                                    </p:set>
                                    <p:animEffect transition="in" filter="blinds(horizontal)">
                                      <p:cBhvr>
                                        <p:cTn id="45" dur="500"/>
                                        <p:tgtEl>
                                          <p:spTgt spid="316430"/>
                                        </p:tgtEl>
                                      </p:cBhvr>
                                    </p:animEffect>
                                  </p:childTnLst>
                                </p:cTn>
                              </p:par>
                              <p:par>
                                <p:cTn id="46" presetID="3" presetClass="entr" presetSubtype="10" fill="hold" nodeType="withEffect">
                                  <p:stCondLst>
                                    <p:cond delay="0"/>
                                  </p:stCondLst>
                                  <p:childTnLst>
                                    <p:set>
                                      <p:cBhvr>
                                        <p:cTn id="47" dur="1" fill="hold">
                                          <p:stCondLst>
                                            <p:cond delay="0"/>
                                          </p:stCondLst>
                                        </p:cTn>
                                        <p:tgtEl>
                                          <p:spTgt spid="316429"/>
                                        </p:tgtEl>
                                        <p:attrNameLst>
                                          <p:attrName>style.visibility</p:attrName>
                                        </p:attrNameLst>
                                      </p:cBhvr>
                                      <p:to>
                                        <p:strVal val="visible"/>
                                      </p:to>
                                    </p:set>
                                    <p:animEffect transition="in" filter="blinds(horizontal)">
                                      <p:cBhvr>
                                        <p:cTn id="48" dur="500"/>
                                        <p:tgtEl>
                                          <p:spTgt spid="316429"/>
                                        </p:tgtEl>
                                      </p:cBhvr>
                                    </p:animEffect>
                                  </p:childTnLst>
                                </p:cTn>
                              </p:par>
                              <p:par>
                                <p:cTn id="49" presetID="3" presetClass="entr" presetSubtype="10" fill="hold" nodeType="withEffect">
                                  <p:stCondLst>
                                    <p:cond delay="0"/>
                                  </p:stCondLst>
                                  <p:childTnLst>
                                    <p:set>
                                      <p:cBhvr>
                                        <p:cTn id="50" dur="1" fill="hold">
                                          <p:stCondLst>
                                            <p:cond delay="0"/>
                                          </p:stCondLst>
                                        </p:cTn>
                                        <p:tgtEl>
                                          <p:spTgt spid="316423"/>
                                        </p:tgtEl>
                                        <p:attrNameLst>
                                          <p:attrName>style.visibility</p:attrName>
                                        </p:attrNameLst>
                                      </p:cBhvr>
                                      <p:to>
                                        <p:strVal val="visible"/>
                                      </p:to>
                                    </p:set>
                                    <p:animEffect transition="in" filter="blinds(horizontal)">
                                      <p:cBhvr>
                                        <p:cTn id="51" dur="500"/>
                                        <p:tgtEl>
                                          <p:spTgt spid="316423"/>
                                        </p:tgtEl>
                                      </p:cBhvr>
                                    </p:animEffect>
                                  </p:childTnLst>
                                </p:cTn>
                              </p:par>
                              <p:par>
                                <p:cTn id="52" presetID="3" presetClass="entr" presetSubtype="10" fill="hold" nodeType="withEffect">
                                  <p:stCondLst>
                                    <p:cond delay="0"/>
                                  </p:stCondLst>
                                  <p:childTnLst>
                                    <p:set>
                                      <p:cBhvr>
                                        <p:cTn id="53" dur="1" fill="hold">
                                          <p:stCondLst>
                                            <p:cond delay="0"/>
                                          </p:stCondLst>
                                        </p:cTn>
                                        <p:tgtEl>
                                          <p:spTgt spid="316424"/>
                                        </p:tgtEl>
                                        <p:attrNameLst>
                                          <p:attrName>style.visibility</p:attrName>
                                        </p:attrNameLst>
                                      </p:cBhvr>
                                      <p:to>
                                        <p:strVal val="visible"/>
                                      </p:to>
                                    </p:set>
                                    <p:animEffect transition="in" filter="blinds(horizontal)">
                                      <p:cBhvr>
                                        <p:cTn id="54" dur="500"/>
                                        <p:tgtEl>
                                          <p:spTgt spid="316424"/>
                                        </p:tgtEl>
                                      </p:cBhvr>
                                    </p:animEffect>
                                  </p:childTnLst>
                                </p:cTn>
                              </p:par>
                              <p:par>
                                <p:cTn id="55" presetID="3" presetClass="entr" presetSubtype="10" fill="hold" nodeType="withEffect">
                                  <p:stCondLst>
                                    <p:cond delay="0"/>
                                  </p:stCondLst>
                                  <p:childTnLst>
                                    <p:set>
                                      <p:cBhvr>
                                        <p:cTn id="56" dur="1" fill="hold">
                                          <p:stCondLst>
                                            <p:cond delay="0"/>
                                          </p:stCondLst>
                                        </p:cTn>
                                        <p:tgtEl>
                                          <p:spTgt spid="316438"/>
                                        </p:tgtEl>
                                        <p:attrNameLst>
                                          <p:attrName>style.visibility</p:attrName>
                                        </p:attrNameLst>
                                      </p:cBhvr>
                                      <p:to>
                                        <p:strVal val="visible"/>
                                      </p:to>
                                    </p:set>
                                    <p:animEffect transition="in" filter="blinds(horizontal)">
                                      <p:cBhvr>
                                        <p:cTn id="57" dur="500"/>
                                        <p:tgtEl>
                                          <p:spTgt spid="316438"/>
                                        </p:tgtEl>
                                      </p:cBhvr>
                                    </p:animEffect>
                                  </p:childTnLst>
                                </p:cTn>
                              </p:par>
                              <p:par>
                                <p:cTn id="58" presetID="3" presetClass="entr" presetSubtype="10" fill="hold" nodeType="withEffect">
                                  <p:stCondLst>
                                    <p:cond delay="0"/>
                                  </p:stCondLst>
                                  <p:childTnLst>
                                    <p:set>
                                      <p:cBhvr>
                                        <p:cTn id="59" dur="1" fill="hold">
                                          <p:stCondLst>
                                            <p:cond delay="0"/>
                                          </p:stCondLst>
                                        </p:cTn>
                                        <p:tgtEl>
                                          <p:spTgt spid="316439"/>
                                        </p:tgtEl>
                                        <p:attrNameLst>
                                          <p:attrName>style.visibility</p:attrName>
                                        </p:attrNameLst>
                                      </p:cBhvr>
                                      <p:to>
                                        <p:strVal val="visible"/>
                                      </p:to>
                                    </p:set>
                                    <p:animEffect transition="in" filter="blinds(horizontal)">
                                      <p:cBhvr>
                                        <p:cTn id="60" dur="500"/>
                                        <p:tgtEl>
                                          <p:spTgt spid="316439"/>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64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64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1644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16445"/>
                                        </p:tgtEl>
                                        <p:attrNameLst>
                                          <p:attrName>style.visibility</p:attrName>
                                        </p:attrNameLst>
                                      </p:cBhvr>
                                      <p:to>
                                        <p:strVal val="visible"/>
                                      </p:to>
                                    </p:set>
                                    <p:animEffect transition="in" filter="blinds(horizontal)">
                                      <p:cBhvr>
                                        <p:cTn id="73" dur="500"/>
                                        <p:tgtEl>
                                          <p:spTgt spid="316445"/>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16446"/>
                                        </p:tgtEl>
                                        <p:attrNameLst>
                                          <p:attrName>style.visibility</p:attrName>
                                        </p:attrNameLst>
                                      </p:cBhvr>
                                      <p:to>
                                        <p:strVal val="visible"/>
                                      </p:to>
                                    </p:set>
                                    <p:animEffect transition="in" filter="blinds(horizontal)">
                                      <p:cBhvr>
                                        <p:cTn id="76" dur="500"/>
                                        <p:tgtEl>
                                          <p:spTgt spid="316446"/>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16447"/>
                                        </p:tgtEl>
                                        <p:attrNameLst>
                                          <p:attrName>style.visibility</p:attrName>
                                        </p:attrNameLst>
                                      </p:cBhvr>
                                      <p:to>
                                        <p:strVal val="visible"/>
                                      </p:to>
                                    </p:set>
                                    <p:animEffect transition="in" filter="blinds(horizontal)">
                                      <p:cBhvr>
                                        <p:cTn id="79" dur="500"/>
                                        <p:tgtEl>
                                          <p:spTgt spid="316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35" grpId="0"/>
      <p:bldP spid="316436" grpId="0"/>
      <p:bldP spid="316440" grpId="0" animBg="1"/>
      <p:bldP spid="316441" grpId="0" animBg="1"/>
      <p:bldP spid="316443" grpId="0"/>
      <p:bldP spid="316444" grpId="0" animBg="1"/>
      <p:bldP spid="316445" grpId="0" animBg="1"/>
      <p:bldP spid="316446" grpId="0" animBg="1"/>
      <p:bldP spid="3164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Overview</a:t>
            </a:r>
          </a:p>
        </p:txBody>
      </p:sp>
      <p:sp>
        <p:nvSpPr>
          <p:cNvPr id="106499" name="Rectangle 3"/>
          <p:cNvSpPr>
            <a:spLocks noGrp="1" noChangeArrowheads="1"/>
          </p:cNvSpPr>
          <p:nvPr>
            <p:ph type="body" sz="half" idx="1"/>
          </p:nvPr>
        </p:nvSpPr>
        <p:spPr>
          <a:xfrm>
            <a:off x="468313" y="836613"/>
            <a:ext cx="8207375" cy="5289550"/>
          </a:xfrm>
        </p:spPr>
        <p:txBody>
          <a:bodyPr/>
          <a:lstStyle/>
          <a:p>
            <a:endParaRPr lang="en-US" sz="2000" b="1"/>
          </a:p>
          <a:p>
            <a:r>
              <a:rPr lang="en-US" sz="2000" smtClean="0"/>
              <a:t>Capacity and Related Issues</a:t>
            </a:r>
          </a:p>
          <a:p>
            <a:r>
              <a:rPr lang="en-US" sz="2000" smtClean="0"/>
              <a:t>Protocol vs. Physical Models</a:t>
            </a:r>
          </a:p>
          <a:p>
            <a:endParaRPr lang="en-US" sz="2000" smtClean="0"/>
          </a:p>
          <a:p>
            <a:r>
              <a:rPr lang="en-US" sz="2000" smtClean="0"/>
              <a:t>Capacity in Random Network Topologies</a:t>
            </a:r>
          </a:p>
          <a:p>
            <a:r>
              <a:rPr lang="en-US" sz="2000" smtClean="0"/>
              <a:t>Achievable Rate of Sensor Networks</a:t>
            </a:r>
          </a:p>
          <a:p>
            <a:r>
              <a:rPr lang="en-US" sz="2000" smtClean="0"/>
              <a:t>Scheduling Arbitrary Networks</a:t>
            </a:r>
          </a:p>
          <a:p>
            <a:endParaRPr lang="en-US" sz="2000" smtClean="0"/>
          </a:p>
          <a:p>
            <a:pPr>
              <a:buNone/>
            </a:pPr>
            <a:endParaRPr lang="en-US" sz="18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noFill/>
          <a:ln/>
        </p:spPr>
        <p:txBody>
          <a:bodyPr/>
          <a:lstStyle/>
          <a:p>
            <a:r>
              <a:rPr lang="en-US"/>
              <a:t>Possible Application – Hotspots in WLAN</a:t>
            </a:r>
          </a:p>
        </p:txBody>
      </p:sp>
      <p:sp>
        <p:nvSpPr>
          <p:cNvPr id="318467" name="Text Box 3"/>
          <p:cNvSpPr txBox="1">
            <a:spLocks noChangeArrowheads="1"/>
          </p:cNvSpPr>
          <p:nvPr/>
        </p:nvSpPr>
        <p:spPr bwMode="auto">
          <a:xfrm>
            <a:off x="457200" y="1052513"/>
            <a:ext cx="8229600" cy="396875"/>
          </a:xfrm>
          <a:prstGeom prst="rect">
            <a:avLst/>
          </a:prstGeom>
          <a:noFill/>
          <a:ln w="9525" algn="ctr">
            <a:noFill/>
            <a:miter lim="800000"/>
            <a:headEnd/>
            <a:tailEnd/>
          </a:ln>
          <a:effectLst/>
        </p:spPr>
        <p:txBody>
          <a:bodyPr>
            <a:spAutoFit/>
          </a:bodyPr>
          <a:lstStyle/>
          <a:p>
            <a:pPr marL="381000" indent="-381000" algn="l">
              <a:spcBef>
                <a:spcPct val="50000"/>
              </a:spcBef>
              <a:buFontTx/>
              <a:buChar char="•"/>
            </a:pPr>
            <a:endParaRPr lang="en-US" sz="2000">
              <a:solidFill>
                <a:srgbClr val="009900"/>
              </a:solidFill>
            </a:endParaRPr>
          </a:p>
        </p:txBody>
      </p:sp>
      <p:pic>
        <p:nvPicPr>
          <p:cNvPr id="318468" name="Picture 4" descr="howeyGfloor"/>
          <p:cNvPicPr>
            <a:picLocks noChangeAspect="1" noChangeArrowheads="1"/>
          </p:cNvPicPr>
          <p:nvPr/>
        </p:nvPicPr>
        <p:blipFill>
          <a:blip r:embed="rId3" cstate="print">
            <a:grayscl/>
          </a:blip>
          <a:srcRect/>
          <a:stretch>
            <a:fillRect/>
          </a:stretch>
        </p:blipFill>
        <p:spPr bwMode="auto">
          <a:xfrm>
            <a:off x="773113" y="2541588"/>
            <a:ext cx="7454900" cy="3541712"/>
          </a:xfrm>
          <a:prstGeom prst="rect">
            <a:avLst/>
          </a:prstGeom>
          <a:noFill/>
        </p:spPr>
      </p:pic>
      <p:sp>
        <p:nvSpPr>
          <p:cNvPr id="318469" name="Rectangle 5"/>
          <p:cNvSpPr>
            <a:spLocks noChangeArrowheads="1"/>
          </p:cNvSpPr>
          <p:nvPr/>
        </p:nvSpPr>
        <p:spPr bwMode="auto">
          <a:xfrm>
            <a:off x="1557338" y="2563813"/>
            <a:ext cx="5103812" cy="536575"/>
          </a:xfrm>
          <a:prstGeom prst="rect">
            <a:avLst/>
          </a:prstGeom>
          <a:solidFill>
            <a:schemeClr val="bg1"/>
          </a:solidFill>
          <a:ln w="9525" algn="ctr">
            <a:noFill/>
            <a:miter lim="800000"/>
            <a:headEnd/>
            <a:tailEnd/>
          </a:ln>
          <a:effectLst/>
        </p:spPr>
        <p:txBody>
          <a:bodyPr wrap="none" anchor="ctr"/>
          <a:lstStyle/>
          <a:p>
            <a:endParaRPr lang="en-US"/>
          </a:p>
        </p:txBody>
      </p:sp>
      <p:pic>
        <p:nvPicPr>
          <p:cNvPr id="318470" name="Picture 6" descr="cisco_basestation"/>
          <p:cNvPicPr>
            <a:picLocks noChangeAspect="1" noChangeArrowheads="1"/>
          </p:cNvPicPr>
          <p:nvPr/>
        </p:nvPicPr>
        <p:blipFill>
          <a:blip r:embed="rId4" cstate="print"/>
          <a:srcRect/>
          <a:stretch>
            <a:fillRect/>
          </a:stretch>
        </p:blipFill>
        <p:spPr bwMode="auto">
          <a:xfrm>
            <a:off x="6804025" y="3300413"/>
            <a:ext cx="557213" cy="609600"/>
          </a:xfrm>
          <a:prstGeom prst="rect">
            <a:avLst/>
          </a:prstGeom>
          <a:noFill/>
        </p:spPr>
      </p:pic>
      <p:pic>
        <p:nvPicPr>
          <p:cNvPr id="318471" name="Picture 7" descr="laptop"/>
          <p:cNvPicPr>
            <a:picLocks noChangeAspect="1" noChangeArrowheads="1"/>
          </p:cNvPicPr>
          <p:nvPr/>
        </p:nvPicPr>
        <p:blipFill>
          <a:blip r:embed="rId5" cstate="print"/>
          <a:srcRect/>
          <a:stretch>
            <a:fillRect/>
          </a:stretch>
        </p:blipFill>
        <p:spPr bwMode="auto">
          <a:xfrm>
            <a:off x="5305425" y="5354638"/>
            <a:ext cx="412750" cy="477837"/>
          </a:xfrm>
          <a:prstGeom prst="rect">
            <a:avLst/>
          </a:prstGeom>
          <a:noFill/>
        </p:spPr>
      </p:pic>
      <p:pic>
        <p:nvPicPr>
          <p:cNvPr id="318472" name="Picture 8" descr="laptop"/>
          <p:cNvPicPr>
            <a:picLocks noChangeAspect="1" noChangeArrowheads="1"/>
          </p:cNvPicPr>
          <p:nvPr/>
        </p:nvPicPr>
        <p:blipFill>
          <a:blip r:embed="rId5" cstate="print"/>
          <a:srcRect/>
          <a:stretch>
            <a:fillRect/>
          </a:stretch>
        </p:blipFill>
        <p:spPr bwMode="auto">
          <a:xfrm>
            <a:off x="4867275" y="5083175"/>
            <a:ext cx="412750" cy="477838"/>
          </a:xfrm>
          <a:prstGeom prst="rect">
            <a:avLst/>
          </a:prstGeom>
          <a:noFill/>
        </p:spPr>
      </p:pic>
      <p:pic>
        <p:nvPicPr>
          <p:cNvPr id="318473" name="Picture 9" descr="laptop"/>
          <p:cNvPicPr>
            <a:picLocks noChangeAspect="1" noChangeArrowheads="1"/>
          </p:cNvPicPr>
          <p:nvPr/>
        </p:nvPicPr>
        <p:blipFill>
          <a:blip r:embed="rId5" cstate="print"/>
          <a:srcRect/>
          <a:stretch>
            <a:fillRect/>
          </a:stretch>
        </p:blipFill>
        <p:spPr bwMode="auto">
          <a:xfrm>
            <a:off x="4410075" y="3622675"/>
            <a:ext cx="412750" cy="477838"/>
          </a:xfrm>
          <a:prstGeom prst="rect">
            <a:avLst/>
          </a:prstGeom>
          <a:noFill/>
        </p:spPr>
      </p:pic>
      <p:pic>
        <p:nvPicPr>
          <p:cNvPr id="318474" name="Picture 10" descr="laptop"/>
          <p:cNvPicPr>
            <a:picLocks noChangeAspect="1" noChangeArrowheads="1"/>
          </p:cNvPicPr>
          <p:nvPr/>
        </p:nvPicPr>
        <p:blipFill>
          <a:blip r:embed="rId5" cstate="print"/>
          <a:srcRect/>
          <a:stretch>
            <a:fillRect/>
          </a:stretch>
        </p:blipFill>
        <p:spPr bwMode="auto">
          <a:xfrm>
            <a:off x="4616450" y="3313113"/>
            <a:ext cx="412750" cy="477837"/>
          </a:xfrm>
          <a:prstGeom prst="rect">
            <a:avLst/>
          </a:prstGeom>
          <a:noFill/>
        </p:spPr>
      </p:pic>
      <p:pic>
        <p:nvPicPr>
          <p:cNvPr id="318475" name="Picture 11" descr="laptop"/>
          <p:cNvPicPr>
            <a:picLocks noChangeAspect="1" noChangeArrowheads="1"/>
          </p:cNvPicPr>
          <p:nvPr/>
        </p:nvPicPr>
        <p:blipFill>
          <a:blip r:embed="rId5" cstate="print"/>
          <a:srcRect/>
          <a:stretch>
            <a:fillRect/>
          </a:stretch>
        </p:blipFill>
        <p:spPr bwMode="auto">
          <a:xfrm>
            <a:off x="3590925" y="3100388"/>
            <a:ext cx="412750" cy="477837"/>
          </a:xfrm>
          <a:prstGeom prst="rect">
            <a:avLst/>
          </a:prstGeom>
          <a:noFill/>
        </p:spPr>
      </p:pic>
      <p:pic>
        <p:nvPicPr>
          <p:cNvPr id="318476" name="Picture 12" descr="laptop"/>
          <p:cNvPicPr>
            <a:picLocks noChangeAspect="1" noChangeArrowheads="1"/>
          </p:cNvPicPr>
          <p:nvPr/>
        </p:nvPicPr>
        <p:blipFill>
          <a:blip r:embed="rId5" cstate="print"/>
          <a:srcRect/>
          <a:stretch>
            <a:fillRect/>
          </a:stretch>
        </p:blipFill>
        <p:spPr bwMode="auto">
          <a:xfrm>
            <a:off x="1766888" y="5426075"/>
            <a:ext cx="412750" cy="477838"/>
          </a:xfrm>
          <a:prstGeom prst="rect">
            <a:avLst/>
          </a:prstGeom>
          <a:noFill/>
        </p:spPr>
      </p:pic>
      <p:pic>
        <p:nvPicPr>
          <p:cNvPr id="318477" name="Picture 13" descr="laptop"/>
          <p:cNvPicPr>
            <a:picLocks noChangeAspect="1" noChangeArrowheads="1"/>
          </p:cNvPicPr>
          <p:nvPr/>
        </p:nvPicPr>
        <p:blipFill>
          <a:blip r:embed="rId5" cstate="print"/>
          <a:srcRect/>
          <a:stretch>
            <a:fillRect/>
          </a:stretch>
        </p:blipFill>
        <p:spPr bwMode="auto">
          <a:xfrm>
            <a:off x="5735638" y="5619750"/>
            <a:ext cx="412750" cy="477838"/>
          </a:xfrm>
          <a:prstGeom prst="rect">
            <a:avLst/>
          </a:prstGeom>
          <a:noFill/>
        </p:spPr>
      </p:pic>
      <p:pic>
        <p:nvPicPr>
          <p:cNvPr id="318478" name="Picture 14" descr="laptop"/>
          <p:cNvPicPr>
            <a:picLocks noChangeAspect="1" noChangeArrowheads="1"/>
          </p:cNvPicPr>
          <p:nvPr/>
        </p:nvPicPr>
        <p:blipFill>
          <a:blip r:embed="rId5" cstate="print"/>
          <a:srcRect/>
          <a:stretch>
            <a:fillRect/>
          </a:stretch>
        </p:blipFill>
        <p:spPr bwMode="auto">
          <a:xfrm>
            <a:off x="3875088" y="3549650"/>
            <a:ext cx="412750" cy="477838"/>
          </a:xfrm>
          <a:prstGeom prst="rect">
            <a:avLst/>
          </a:prstGeom>
          <a:noFill/>
        </p:spPr>
      </p:pic>
      <p:pic>
        <p:nvPicPr>
          <p:cNvPr id="318479" name="Picture 15" descr="laptop"/>
          <p:cNvPicPr>
            <a:picLocks noChangeAspect="1" noChangeArrowheads="1"/>
          </p:cNvPicPr>
          <p:nvPr/>
        </p:nvPicPr>
        <p:blipFill>
          <a:blip r:embed="rId5" cstate="print"/>
          <a:srcRect/>
          <a:stretch>
            <a:fillRect/>
          </a:stretch>
        </p:blipFill>
        <p:spPr bwMode="auto">
          <a:xfrm>
            <a:off x="6381750" y="3376613"/>
            <a:ext cx="412750" cy="477837"/>
          </a:xfrm>
          <a:prstGeom prst="rect">
            <a:avLst/>
          </a:prstGeom>
          <a:noFill/>
        </p:spPr>
      </p:pic>
      <p:pic>
        <p:nvPicPr>
          <p:cNvPr id="318480" name="Picture 16" descr="laptop"/>
          <p:cNvPicPr>
            <a:picLocks noChangeAspect="1" noChangeArrowheads="1"/>
          </p:cNvPicPr>
          <p:nvPr/>
        </p:nvPicPr>
        <p:blipFill>
          <a:blip r:embed="rId5" cstate="print"/>
          <a:srcRect/>
          <a:stretch>
            <a:fillRect/>
          </a:stretch>
        </p:blipFill>
        <p:spPr bwMode="auto">
          <a:xfrm>
            <a:off x="990600" y="3560763"/>
            <a:ext cx="412750" cy="477837"/>
          </a:xfrm>
          <a:prstGeom prst="rect">
            <a:avLst/>
          </a:prstGeom>
          <a:noFill/>
        </p:spPr>
      </p:pic>
      <p:pic>
        <p:nvPicPr>
          <p:cNvPr id="318481" name="Picture 17" descr="laptop"/>
          <p:cNvPicPr>
            <a:picLocks noChangeAspect="1" noChangeArrowheads="1"/>
          </p:cNvPicPr>
          <p:nvPr/>
        </p:nvPicPr>
        <p:blipFill>
          <a:blip r:embed="rId5" cstate="print"/>
          <a:srcRect/>
          <a:stretch>
            <a:fillRect/>
          </a:stretch>
        </p:blipFill>
        <p:spPr bwMode="auto">
          <a:xfrm>
            <a:off x="4843463" y="2982913"/>
            <a:ext cx="412750" cy="477837"/>
          </a:xfrm>
          <a:prstGeom prst="rect">
            <a:avLst/>
          </a:prstGeom>
          <a:noFill/>
        </p:spPr>
      </p:pic>
      <p:sp>
        <p:nvSpPr>
          <p:cNvPr id="318482" name="Text Box 18"/>
          <p:cNvSpPr txBox="1">
            <a:spLocks noChangeArrowheads="1"/>
          </p:cNvSpPr>
          <p:nvPr/>
        </p:nvSpPr>
        <p:spPr bwMode="auto">
          <a:xfrm>
            <a:off x="522288" y="1077913"/>
            <a:ext cx="7235825" cy="1127125"/>
          </a:xfrm>
          <a:prstGeom prst="rect">
            <a:avLst/>
          </a:prstGeom>
          <a:noFill/>
          <a:ln w="9525" algn="ctr">
            <a:noFill/>
            <a:miter lim="800000"/>
            <a:headEnd/>
            <a:tailEnd/>
          </a:ln>
          <a:effectLst/>
        </p:spPr>
        <p:txBody>
          <a:bodyPr wrap="none">
            <a:spAutoFit/>
          </a:bodyPr>
          <a:lstStyle/>
          <a:p>
            <a:pPr marL="381000" indent="-381000" algn="l">
              <a:spcBef>
                <a:spcPct val="20000"/>
              </a:spcBef>
              <a:buFontTx/>
              <a:buChar char="•"/>
            </a:pPr>
            <a:r>
              <a:rPr lang="en-US" sz="2000"/>
              <a:t>Potentially better: create hotspots with very high throughput</a:t>
            </a:r>
          </a:p>
          <a:p>
            <a:pPr marL="381000" indent="-381000" algn="l">
              <a:spcBef>
                <a:spcPct val="20000"/>
              </a:spcBef>
              <a:buFontTx/>
              <a:buChar char="•"/>
            </a:pPr>
            <a:r>
              <a:rPr lang="en-US" sz="2000"/>
              <a:t>Every client outside a hotspot is served by one base station</a:t>
            </a:r>
          </a:p>
          <a:p>
            <a:pPr marL="381000" indent="-381000" algn="l">
              <a:spcBef>
                <a:spcPct val="20000"/>
              </a:spcBef>
            </a:pPr>
            <a:r>
              <a:rPr lang="en-US" sz="2000">
                <a:sym typeface="Wingdings" pitchFamily="2" charset="2"/>
              </a:rPr>
              <a:t>  Better overall throughput – increase in capacity! </a:t>
            </a:r>
            <a:endParaRPr lang="en-US" sz="2000"/>
          </a:p>
        </p:txBody>
      </p:sp>
      <p:sp>
        <p:nvSpPr>
          <p:cNvPr id="318483" name="Text Box 19"/>
          <p:cNvSpPr txBox="1">
            <a:spLocks noChangeArrowheads="1"/>
          </p:cNvSpPr>
          <p:nvPr/>
        </p:nvSpPr>
        <p:spPr bwMode="auto">
          <a:xfrm>
            <a:off x="7235825" y="3103563"/>
            <a:ext cx="354013" cy="396875"/>
          </a:xfrm>
          <a:prstGeom prst="rect">
            <a:avLst/>
          </a:prstGeom>
          <a:noFill/>
          <a:ln w="9525" algn="ctr">
            <a:noFill/>
            <a:miter lim="800000"/>
            <a:headEnd/>
            <a:tailEnd/>
          </a:ln>
          <a:effectLst/>
        </p:spPr>
        <p:txBody>
          <a:bodyPr wrap="none">
            <a:spAutoFit/>
          </a:bodyPr>
          <a:lstStyle/>
          <a:p>
            <a:pPr marL="381000" indent="-381000">
              <a:spcBef>
                <a:spcPct val="20000"/>
              </a:spcBef>
            </a:pPr>
            <a:r>
              <a:rPr lang="en-US" sz="2000"/>
              <a:t>X</a:t>
            </a:r>
          </a:p>
        </p:txBody>
      </p:sp>
      <p:sp>
        <p:nvSpPr>
          <p:cNvPr id="318484" name="Text Box 20"/>
          <p:cNvSpPr txBox="1">
            <a:spLocks noChangeArrowheads="1"/>
          </p:cNvSpPr>
          <p:nvPr/>
        </p:nvSpPr>
        <p:spPr bwMode="auto">
          <a:xfrm>
            <a:off x="4114800" y="2713038"/>
            <a:ext cx="354013" cy="396875"/>
          </a:xfrm>
          <a:prstGeom prst="rect">
            <a:avLst/>
          </a:prstGeom>
          <a:noFill/>
          <a:ln w="9525" algn="ctr">
            <a:noFill/>
            <a:miter lim="800000"/>
            <a:headEnd/>
            <a:tailEnd/>
          </a:ln>
          <a:effectLst/>
        </p:spPr>
        <p:txBody>
          <a:bodyPr wrap="none">
            <a:spAutoFit/>
          </a:bodyPr>
          <a:lstStyle/>
          <a:p>
            <a:pPr marL="381000" indent="-381000">
              <a:spcBef>
                <a:spcPct val="20000"/>
              </a:spcBef>
            </a:pPr>
            <a:r>
              <a:rPr lang="en-US" sz="2000"/>
              <a:t>Y</a:t>
            </a:r>
          </a:p>
        </p:txBody>
      </p:sp>
      <p:pic>
        <p:nvPicPr>
          <p:cNvPr id="318485" name="Picture 21" descr="cisco_basestation"/>
          <p:cNvPicPr>
            <a:picLocks noChangeAspect="1" noChangeArrowheads="1"/>
          </p:cNvPicPr>
          <p:nvPr/>
        </p:nvPicPr>
        <p:blipFill>
          <a:blip r:embed="rId4" cstate="print"/>
          <a:srcRect/>
          <a:stretch>
            <a:fillRect/>
          </a:stretch>
        </p:blipFill>
        <p:spPr bwMode="auto">
          <a:xfrm>
            <a:off x="4794250" y="5554663"/>
            <a:ext cx="557213" cy="609600"/>
          </a:xfrm>
          <a:prstGeom prst="rect">
            <a:avLst/>
          </a:prstGeom>
          <a:noFill/>
        </p:spPr>
      </p:pic>
      <p:pic>
        <p:nvPicPr>
          <p:cNvPr id="318486" name="Picture 22" descr="laptop"/>
          <p:cNvPicPr>
            <a:picLocks noChangeAspect="1" noChangeArrowheads="1"/>
          </p:cNvPicPr>
          <p:nvPr/>
        </p:nvPicPr>
        <p:blipFill>
          <a:blip r:embed="rId5" cstate="print"/>
          <a:srcRect/>
          <a:stretch>
            <a:fillRect/>
          </a:stretch>
        </p:blipFill>
        <p:spPr bwMode="auto">
          <a:xfrm>
            <a:off x="4432300" y="5119688"/>
            <a:ext cx="412750" cy="477837"/>
          </a:xfrm>
          <a:prstGeom prst="rect">
            <a:avLst/>
          </a:prstGeom>
          <a:noFill/>
        </p:spPr>
      </p:pic>
      <p:pic>
        <p:nvPicPr>
          <p:cNvPr id="318487" name="Picture 23" descr="laptop"/>
          <p:cNvPicPr>
            <a:picLocks noChangeAspect="1" noChangeArrowheads="1"/>
          </p:cNvPicPr>
          <p:nvPr/>
        </p:nvPicPr>
        <p:blipFill>
          <a:blip r:embed="rId5" cstate="print"/>
          <a:srcRect/>
          <a:stretch>
            <a:fillRect/>
          </a:stretch>
        </p:blipFill>
        <p:spPr bwMode="auto">
          <a:xfrm>
            <a:off x="4270375" y="5567363"/>
            <a:ext cx="412750" cy="477837"/>
          </a:xfrm>
          <a:prstGeom prst="rect">
            <a:avLst/>
          </a:prstGeom>
          <a:noFill/>
        </p:spPr>
      </p:pic>
      <p:sp>
        <p:nvSpPr>
          <p:cNvPr id="318488" name="Oval 24"/>
          <p:cNvSpPr>
            <a:spLocks noChangeArrowheads="1"/>
          </p:cNvSpPr>
          <p:nvPr/>
        </p:nvSpPr>
        <p:spPr bwMode="auto">
          <a:xfrm>
            <a:off x="4841875" y="5683250"/>
            <a:ext cx="544513" cy="576263"/>
          </a:xfrm>
          <a:prstGeom prst="ellipse">
            <a:avLst/>
          </a:prstGeom>
          <a:solidFill>
            <a:srgbClr val="FFC000">
              <a:alpha val="39000"/>
            </a:srgbClr>
          </a:solidFill>
          <a:ln w="9525" algn="ctr">
            <a:solidFill>
              <a:schemeClr val="tx1"/>
            </a:solidFill>
            <a:round/>
            <a:headEnd/>
            <a:tailEnd/>
          </a:ln>
          <a:effectLst/>
        </p:spPr>
        <p:txBody>
          <a:bodyPr wrap="none" anchor="ctr"/>
          <a:lstStyle/>
          <a:p>
            <a:endParaRPr lang="en-US"/>
          </a:p>
        </p:txBody>
      </p:sp>
      <p:sp>
        <p:nvSpPr>
          <p:cNvPr id="318489" name="Oval 25"/>
          <p:cNvSpPr>
            <a:spLocks noChangeArrowheads="1"/>
          </p:cNvSpPr>
          <p:nvPr/>
        </p:nvSpPr>
        <p:spPr bwMode="auto">
          <a:xfrm>
            <a:off x="6837363" y="3398838"/>
            <a:ext cx="544512" cy="576262"/>
          </a:xfrm>
          <a:prstGeom prst="ellipse">
            <a:avLst/>
          </a:prstGeom>
          <a:solidFill>
            <a:schemeClr val="folHlink">
              <a:alpha val="39000"/>
            </a:schemeClr>
          </a:solidFill>
          <a:ln w="9525" algn="ctr">
            <a:solidFill>
              <a:schemeClr val="tx1"/>
            </a:solidFill>
            <a:round/>
            <a:headEnd/>
            <a:tailEnd/>
          </a:ln>
          <a:effectLst/>
        </p:spPr>
        <p:txBody>
          <a:bodyPr wrap="none" anchor="ctr"/>
          <a:lstStyle/>
          <a:p>
            <a:endParaRPr lang="en-US"/>
          </a:p>
        </p:txBody>
      </p:sp>
      <p:pic>
        <p:nvPicPr>
          <p:cNvPr id="318490" name="Picture 26" descr="cisco_basestation"/>
          <p:cNvPicPr>
            <a:picLocks noChangeAspect="1" noChangeArrowheads="1"/>
          </p:cNvPicPr>
          <p:nvPr/>
        </p:nvPicPr>
        <p:blipFill>
          <a:blip r:embed="rId4" cstate="print"/>
          <a:srcRect/>
          <a:stretch>
            <a:fillRect/>
          </a:stretch>
        </p:blipFill>
        <p:spPr bwMode="auto">
          <a:xfrm>
            <a:off x="4044950" y="3019425"/>
            <a:ext cx="557213" cy="609600"/>
          </a:xfrm>
          <a:prstGeom prst="rect">
            <a:avLst/>
          </a:prstGeom>
          <a:noFill/>
        </p:spPr>
      </p:pic>
      <p:sp>
        <p:nvSpPr>
          <p:cNvPr id="318491" name="Text Box 27"/>
          <p:cNvSpPr txBox="1">
            <a:spLocks noChangeArrowheads="1"/>
          </p:cNvSpPr>
          <p:nvPr/>
        </p:nvSpPr>
        <p:spPr bwMode="auto">
          <a:xfrm>
            <a:off x="5319713" y="6022975"/>
            <a:ext cx="339725" cy="396875"/>
          </a:xfrm>
          <a:prstGeom prst="rect">
            <a:avLst/>
          </a:prstGeom>
          <a:noFill/>
          <a:ln w="9525" algn="ctr">
            <a:noFill/>
            <a:miter lim="800000"/>
            <a:headEnd/>
            <a:tailEnd/>
          </a:ln>
          <a:effectLst/>
        </p:spPr>
        <p:txBody>
          <a:bodyPr wrap="none">
            <a:spAutoFit/>
          </a:bodyPr>
          <a:lstStyle/>
          <a:p>
            <a:pPr marL="381000" indent="-381000">
              <a:spcBef>
                <a:spcPct val="20000"/>
              </a:spcBef>
            </a:pPr>
            <a:r>
              <a:rPr lang="en-US" sz="2000"/>
              <a:t>Z</a:t>
            </a:r>
          </a:p>
        </p:txBody>
      </p:sp>
      <p:sp>
        <p:nvSpPr>
          <p:cNvPr id="318492" name="Oval 28"/>
          <p:cNvSpPr>
            <a:spLocks noChangeArrowheads="1"/>
          </p:cNvSpPr>
          <p:nvPr/>
        </p:nvSpPr>
        <p:spPr bwMode="auto">
          <a:xfrm>
            <a:off x="4070350" y="3116263"/>
            <a:ext cx="544513" cy="576262"/>
          </a:xfrm>
          <a:prstGeom prst="ellipse">
            <a:avLst/>
          </a:prstGeom>
          <a:solidFill>
            <a:srgbClr val="F00000">
              <a:alpha val="39000"/>
            </a:srgbClr>
          </a:solidFill>
          <a:ln w="9525" algn="ctr">
            <a:solidFill>
              <a:schemeClr val="tx1"/>
            </a:solidFill>
            <a:round/>
            <a:headEnd/>
            <a:tailEnd/>
          </a:ln>
          <a:effectLst/>
        </p:spPr>
        <p:txBody>
          <a:bodyPr wrap="none" anchor="ctr"/>
          <a:lstStyle/>
          <a:p>
            <a:endParaRPr lang="en-US"/>
          </a:p>
        </p:txBody>
      </p:sp>
      <p:sp>
        <p:nvSpPr>
          <p:cNvPr id="318493" name="Freeform 29"/>
          <p:cNvSpPr>
            <a:spLocks/>
          </p:cNvSpPr>
          <p:nvPr/>
        </p:nvSpPr>
        <p:spPr bwMode="auto">
          <a:xfrm>
            <a:off x="692150" y="2533650"/>
            <a:ext cx="7469188" cy="3722688"/>
          </a:xfrm>
          <a:custGeom>
            <a:avLst/>
            <a:gdLst/>
            <a:ahLst/>
            <a:cxnLst>
              <a:cxn ang="0">
                <a:pos x="2814" y="15"/>
              </a:cxn>
              <a:cxn ang="0">
                <a:pos x="1114" y="132"/>
              </a:cxn>
              <a:cxn ang="0">
                <a:pos x="229" y="495"/>
              </a:cxn>
              <a:cxn ang="0">
                <a:pos x="23" y="1174"/>
              </a:cxn>
              <a:cxn ang="0">
                <a:pos x="366" y="1881"/>
              </a:cxn>
              <a:cxn ang="0">
                <a:pos x="1566" y="2326"/>
              </a:cxn>
              <a:cxn ang="0">
                <a:pos x="3253" y="1764"/>
              </a:cxn>
              <a:cxn ang="0">
                <a:pos x="4304" y="1224"/>
              </a:cxn>
              <a:cxn ang="0">
                <a:pos x="4654" y="901"/>
              </a:cxn>
              <a:cxn ang="0">
                <a:pos x="4613" y="456"/>
              </a:cxn>
              <a:cxn ang="0">
                <a:pos x="4222" y="222"/>
              </a:cxn>
              <a:cxn ang="0">
                <a:pos x="2814" y="15"/>
              </a:cxn>
            </a:cxnLst>
            <a:rect l="0" t="0" r="r" b="b"/>
            <a:pathLst>
              <a:path w="4705" h="2345">
                <a:moveTo>
                  <a:pt x="2814" y="15"/>
                </a:moveTo>
                <a:cubicBezTo>
                  <a:pt x="2296" y="0"/>
                  <a:pt x="1545" y="52"/>
                  <a:pt x="1114" y="132"/>
                </a:cubicBezTo>
                <a:cubicBezTo>
                  <a:pt x="683" y="212"/>
                  <a:pt x="411" y="321"/>
                  <a:pt x="229" y="495"/>
                </a:cubicBezTo>
                <a:cubicBezTo>
                  <a:pt x="47" y="669"/>
                  <a:pt x="0" y="943"/>
                  <a:pt x="23" y="1174"/>
                </a:cubicBezTo>
                <a:cubicBezTo>
                  <a:pt x="46" y="1405"/>
                  <a:pt x="109" y="1689"/>
                  <a:pt x="366" y="1881"/>
                </a:cubicBezTo>
                <a:cubicBezTo>
                  <a:pt x="623" y="2073"/>
                  <a:pt x="1085" y="2345"/>
                  <a:pt x="1566" y="2326"/>
                </a:cubicBezTo>
                <a:cubicBezTo>
                  <a:pt x="2047" y="2307"/>
                  <a:pt x="2797" y="1948"/>
                  <a:pt x="3253" y="1764"/>
                </a:cubicBezTo>
                <a:cubicBezTo>
                  <a:pt x="3709" y="1580"/>
                  <a:pt x="4071" y="1368"/>
                  <a:pt x="4304" y="1224"/>
                </a:cubicBezTo>
                <a:cubicBezTo>
                  <a:pt x="4537" y="1080"/>
                  <a:pt x="4603" y="1029"/>
                  <a:pt x="4654" y="901"/>
                </a:cubicBezTo>
                <a:cubicBezTo>
                  <a:pt x="4705" y="773"/>
                  <a:pt x="4685" y="569"/>
                  <a:pt x="4613" y="456"/>
                </a:cubicBezTo>
                <a:cubicBezTo>
                  <a:pt x="4541" y="343"/>
                  <a:pt x="4522" y="296"/>
                  <a:pt x="4222" y="222"/>
                </a:cubicBezTo>
                <a:cubicBezTo>
                  <a:pt x="3922" y="148"/>
                  <a:pt x="3332" y="30"/>
                  <a:pt x="2814" y="15"/>
                </a:cubicBezTo>
                <a:close/>
              </a:path>
            </a:pathLst>
          </a:custGeom>
          <a:solidFill>
            <a:schemeClr val="folHlink">
              <a:alpha val="35001"/>
            </a:schemeClr>
          </a:solidFill>
          <a:ln w="9525" cap="flat" cmpd="sng">
            <a:solidFill>
              <a:schemeClr val="tx1"/>
            </a:solidFill>
            <a:prstDash val="solid"/>
            <a:round/>
            <a:headEnd/>
            <a:tailEnd/>
          </a:ln>
          <a:effectLst/>
        </p:spPr>
        <p:txBody>
          <a:bodyPr wrap="none" anchor="ctr"/>
          <a:lstStyle/>
          <a:p>
            <a:endParaRPr lang="en-US"/>
          </a:p>
        </p:txBody>
      </p:sp>
      <p:sp>
        <p:nvSpPr>
          <p:cNvPr id="318494" name="Freeform 30"/>
          <p:cNvSpPr>
            <a:spLocks/>
          </p:cNvSpPr>
          <p:nvPr/>
        </p:nvSpPr>
        <p:spPr bwMode="auto">
          <a:xfrm>
            <a:off x="3770313" y="4665663"/>
            <a:ext cx="2571750" cy="1898650"/>
          </a:xfrm>
          <a:custGeom>
            <a:avLst/>
            <a:gdLst/>
            <a:ahLst/>
            <a:cxnLst>
              <a:cxn ang="0">
                <a:pos x="292" y="140"/>
              </a:cxn>
              <a:cxn ang="0">
                <a:pos x="18" y="544"/>
              </a:cxn>
              <a:cxn ang="0">
                <a:pos x="402" y="1100"/>
              </a:cxn>
              <a:cxn ang="0">
                <a:pos x="1225" y="1120"/>
              </a:cxn>
              <a:cxn ang="0">
                <a:pos x="1569" y="868"/>
              </a:cxn>
              <a:cxn ang="0">
                <a:pos x="1528" y="423"/>
              </a:cxn>
              <a:cxn ang="0">
                <a:pos x="1137" y="189"/>
              </a:cxn>
              <a:cxn ang="0">
                <a:pos x="292" y="140"/>
              </a:cxn>
            </a:cxnLst>
            <a:rect l="0" t="0" r="r" b="b"/>
            <a:pathLst>
              <a:path w="1620" h="1196">
                <a:moveTo>
                  <a:pt x="292" y="140"/>
                </a:moveTo>
                <a:cubicBezTo>
                  <a:pt x="106" y="199"/>
                  <a:pt x="0" y="384"/>
                  <a:pt x="18" y="544"/>
                </a:cubicBezTo>
                <a:cubicBezTo>
                  <a:pt x="36" y="704"/>
                  <a:pt x="201" y="1004"/>
                  <a:pt x="402" y="1100"/>
                </a:cubicBezTo>
                <a:cubicBezTo>
                  <a:pt x="603" y="1196"/>
                  <a:pt x="1031" y="1159"/>
                  <a:pt x="1225" y="1120"/>
                </a:cubicBezTo>
                <a:cubicBezTo>
                  <a:pt x="1419" y="1081"/>
                  <a:pt x="1518" y="984"/>
                  <a:pt x="1569" y="868"/>
                </a:cubicBezTo>
                <a:cubicBezTo>
                  <a:pt x="1620" y="752"/>
                  <a:pt x="1600" y="536"/>
                  <a:pt x="1528" y="423"/>
                </a:cubicBezTo>
                <a:cubicBezTo>
                  <a:pt x="1456" y="310"/>
                  <a:pt x="1343" y="236"/>
                  <a:pt x="1137" y="189"/>
                </a:cubicBezTo>
                <a:cubicBezTo>
                  <a:pt x="931" y="142"/>
                  <a:pt x="554" y="0"/>
                  <a:pt x="292" y="140"/>
                </a:cubicBezTo>
                <a:close/>
              </a:path>
            </a:pathLst>
          </a:custGeom>
          <a:solidFill>
            <a:srgbClr val="FFC000">
              <a:alpha val="35001"/>
            </a:srgbClr>
          </a:solidFill>
          <a:ln w="9525" cap="flat" cmpd="sng">
            <a:solidFill>
              <a:schemeClr val="tx1"/>
            </a:solidFill>
            <a:prstDash val="solid"/>
            <a:round/>
            <a:headEnd/>
            <a:tailEnd/>
          </a:ln>
          <a:effectLst/>
        </p:spPr>
        <p:txBody>
          <a:bodyPr wrap="none" anchor="ctr"/>
          <a:lstStyle/>
          <a:p>
            <a:endParaRPr lang="en-US"/>
          </a:p>
        </p:txBody>
      </p:sp>
      <p:sp>
        <p:nvSpPr>
          <p:cNvPr id="318495" name="Freeform 31"/>
          <p:cNvSpPr>
            <a:spLocks/>
          </p:cNvSpPr>
          <p:nvPr/>
        </p:nvSpPr>
        <p:spPr bwMode="auto">
          <a:xfrm>
            <a:off x="3228975" y="2617788"/>
            <a:ext cx="2360613" cy="1727200"/>
          </a:xfrm>
          <a:custGeom>
            <a:avLst/>
            <a:gdLst/>
            <a:ahLst/>
            <a:cxnLst>
              <a:cxn ang="0">
                <a:pos x="195" y="182"/>
              </a:cxn>
              <a:cxn ang="0">
                <a:pos x="9" y="593"/>
              </a:cxn>
              <a:cxn ang="0">
                <a:pos x="249" y="1018"/>
              </a:cxn>
              <a:cxn ang="0">
                <a:pos x="1086" y="1012"/>
              </a:cxn>
              <a:cxn ang="0">
                <a:pos x="1436" y="689"/>
              </a:cxn>
              <a:cxn ang="0">
                <a:pos x="1395" y="244"/>
              </a:cxn>
              <a:cxn ang="0">
                <a:pos x="1004" y="10"/>
              </a:cxn>
              <a:cxn ang="0">
                <a:pos x="195" y="182"/>
              </a:cxn>
            </a:cxnLst>
            <a:rect l="0" t="0" r="r" b="b"/>
            <a:pathLst>
              <a:path w="1487" h="1088">
                <a:moveTo>
                  <a:pt x="195" y="182"/>
                </a:moveTo>
                <a:cubicBezTo>
                  <a:pt x="29" y="279"/>
                  <a:pt x="0" y="454"/>
                  <a:pt x="9" y="593"/>
                </a:cubicBezTo>
                <a:cubicBezTo>
                  <a:pt x="18" y="732"/>
                  <a:pt x="70" y="948"/>
                  <a:pt x="249" y="1018"/>
                </a:cubicBezTo>
                <a:cubicBezTo>
                  <a:pt x="428" y="1088"/>
                  <a:pt x="888" y="1067"/>
                  <a:pt x="1086" y="1012"/>
                </a:cubicBezTo>
                <a:cubicBezTo>
                  <a:pt x="1284" y="957"/>
                  <a:pt x="1385" y="817"/>
                  <a:pt x="1436" y="689"/>
                </a:cubicBezTo>
                <a:cubicBezTo>
                  <a:pt x="1487" y="561"/>
                  <a:pt x="1467" y="357"/>
                  <a:pt x="1395" y="244"/>
                </a:cubicBezTo>
                <a:cubicBezTo>
                  <a:pt x="1323" y="131"/>
                  <a:pt x="1204" y="20"/>
                  <a:pt x="1004" y="10"/>
                </a:cubicBezTo>
                <a:cubicBezTo>
                  <a:pt x="804" y="0"/>
                  <a:pt x="373" y="94"/>
                  <a:pt x="195" y="182"/>
                </a:cubicBezTo>
                <a:close/>
              </a:path>
            </a:pathLst>
          </a:custGeom>
          <a:solidFill>
            <a:srgbClr val="F00000">
              <a:alpha val="35001"/>
            </a:srgbClr>
          </a:solidFill>
          <a:ln w="9525" cap="flat" cmpd="sng">
            <a:solidFill>
              <a:schemeClr val="tx1"/>
            </a:solidFill>
            <a:prstDash val="solid"/>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4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84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84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18495"/>
                                        </p:tgtEl>
                                        <p:attrNameLst>
                                          <p:attrName>style.visibility</p:attrName>
                                        </p:attrNameLst>
                                      </p:cBhvr>
                                      <p:to>
                                        <p:strVal val="visible"/>
                                      </p:to>
                                    </p:set>
                                    <p:animEffect transition="in" filter="blinds(horizontal)">
                                      <p:cBhvr>
                                        <p:cTn id="15" dur="500"/>
                                        <p:tgtEl>
                                          <p:spTgt spid="31849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18494"/>
                                        </p:tgtEl>
                                        <p:attrNameLst>
                                          <p:attrName>style.visibility</p:attrName>
                                        </p:attrNameLst>
                                      </p:cBhvr>
                                      <p:to>
                                        <p:strVal val="visible"/>
                                      </p:to>
                                    </p:set>
                                    <p:animEffect transition="in" filter="blinds(horizontal)">
                                      <p:cBhvr>
                                        <p:cTn id="18" dur="500"/>
                                        <p:tgtEl>
                                          <p:spTgt spid="31849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18493"/>
                                        </p:tgtEl>
                                        <p:attrNameLst>
                                          <p:attrName>style.visibility</p:attrName>
                                        </p:attrNameLst>
                                      </p:cBhvr>
                                      <p:to>
                                        <p:strVal val="visible"/>
                                      </p:to>
                                    </p:set>
                                    <p:animEffect transition="in" filter="blinds(horizontal)">
                                      <p:cBhvr>
                                        <p:cTn id="23" dur="500"/>
                                        <p:tgtEl>
                                          <p:spTgt spid="318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8" grpId="0" animBg="1"/>
      <p:bldP spid="318489" grpId="0" animBg="1"/>
      <p:bldP spid="318492" grpId="0" animBg="1"/>
      <p:bldP spid="318493" grpId="0" animBg="1"/>
      <p:bldP spid="318494" grpId="0" animBg="1"/>
      <p:bldP spid="31849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Worst-/Best-Case: Scheduling Arbitrary Links?</a:t>
            </a:r>
            <a:endParaRPr lang="en-US" dirty="0"/>
          </a:p>
        </p:txBody>
      </p:sp>
      <p:sp>
        <p:nvSpPr>
          <p:cNvPr id="3" name="Content Placeholder 2"/>
          <p:cNvSpPr>
            <a:spLocks noGrp="1"/>
          </p:cNvSpPr>
          <p:nvPr>
            <p:ph idx="1"/>
          </p:nvPr>
        </p:nvSpPr>
        <p:spPr>
          <a:xfrm>
            <a:off x="468313" y="672719"/>
            <a:ext cx="8207375" cy="5598693"/>
          </a:xfrm>
        </p:spPr>
        <p:txBody>
          <a:bodyPr/>
          <a:lstStyle/>
          <a:p>
            <a:pPr>
              <a:buNone/>
            </a:pPr>
            <a:endParaRPr lang="en-US" smtClean="0"/>
          </a:p>
          <a:p>
            <a:r>
              <a:rPr lang="en-US" smtClean="0"/>
              <a:t>Given: A set of </a:t>
            </a:r>
            <a:r>
              <a:rPr lang="en-US" smtClean="0">
                <a:solidFill>
                  <a:srgbClr val="FF0000"/>
                </a:solidFill>
              </a:rPr>
              <a:t>arbitrary communication requests </a:t>
            </a:r>
            <a:r>
              <a:rPr lang="en-US" smtClean="0"/>
              <a:t>in the plane</a:t>
            </a:r>
          </a:p>
          <a:p>
            <a:pPr lvl="1"/>
            <a:r>
              <a:rPr lang="en-US" smtClean="0"/>
              <a:t>Each request is defined by position of source and destination</a:t>
            </a:r>
          </a:p>
          <a:p>
            <a:pPr lvl="1"/>
            <a:r>
              <a:rPr lang="en-US" smtClean="0"/>
              <a:t>Each communication request has the same demand; if some request has a higher demand, just add links between the same sender/receiver</a:t>
            </a:r>
          </a:p>
          <a:p>
            <a:pPr lvl="1"/>
            <a:r>
              <a:rPr lang="en-US" smtClean="0"/>
              <a:t>Just single-hop, no forwarding at intermediate nodes</a:t>
            </a:r>
          </a:p>
          <a:p>
            <a:pPr lvl="1"/>
            <a:r>
              <a:rPr lang="en-US" smtClean="0"/>
              <a:t>Model: </a:t>
            </a:r>
            <a:r>
              <a:rPr lang="en-US" smtClean="0">
                <a:solidFill>
                  <a:srgbClr val="FF0000"/>
                </a:solidFill>
              </a:rPr>
              <a:t>SINR with constant power</a:t>
            </a:r>
          </a:p>
          <a:p>
            <a:pPr lvl="1"/>
            <a:endParaRPr lang="en-US" smtClean="0"/>
          </a:p>
          <a:p>
            <a:r>
              <a:rPr lang="en-US" smtClean="0"/>
              <a:t>Goal: </a:t>
            </a:r>
            <a:r>
              <a:rPr lang="en-US" smtClean="0">
                <a:solidFill>
                  <a:srgbClr val="FF0000"/>
                </a:solidFill>
              </a:rPr>
              <a:t>Minimize the time to schedule all links</a:t>
            </a:r>
            <a:r>
              <a:rPr lang="en-US" smtClean="0"/>
              <a:t>!</a:t>
            </a:r>
          </a:p>
          <a:p>
            <a:pPr lvl="1"/>
            <a:r>
              <a:rPr lang="en-US" smtClean="0"/>
              <a:t>Those scheduled in the same time slot must obey SINR constraints</a:t>
            </a:r>
          </a:p>
          <a:p>
            <a:pPr>
              <a:buNone/>
            </a:pPr>
            <a:r>
              <a:rPr lang="en-US" smtClean="0"/>
              <a:t/>
            </a:r>
            <a:br>
              <a:rPr lang="en-US" smtClean="0"/>
            </a:br>
            <a:r>
              <a:rPr lang="en-US" smtClean="0"/>
              <a:t/>
            </a:r>
            <a:br>
              <a:rPr lang="en-US" smtClean="0"/>
            </a:br>
            <a:r>
              <a:rPr lang="en-US" smtClean="0"/>
              <a:t/>
            </a:r>
            <a:br>
              <a:rPr lang="en-US" smtClean="0"/>
            </a:br>
            <a:endParaRPr lang="en-US" smtClean="0"/>
          </a:p>
          <a:p>
            <a:pPr>
              <a:buNone/>
            </a:pPr>
            <a:endParaRPr lang="en-US" smtClean="0"/>
          </a:p>
          <a:p>
            <a:endParaRPr lang="en-US" smtClean="0"/>
          </a:p>
          <a:p>
            <a:r>
              <a:rPr lang="en-US" smtClean="0"/>
              <a:t>Example needs 3 time slots: </a:t>
            </a:r>
            <a:r>
              <a:rPr lang="en-US" smtClean="0">
                <a:solidFill>
                  <a:srgbClr val="FF0000"/>
                </a:solidFill>
              </a:rPr>
              <a:t>1,4,7</a:t>
            </a:r>
            <a:r>
              <a:rPr lang="en-US" smtClean="0"/>
              <a:t> and </a:t>
            </a:r>
            <a:r>
              <a:rPr lang="en-US" smtClean="0">
                <a:solidFill>
                  <a:srgbClr val="33CC33"/>
                </a:solidFill>
              </a:rPr>
              <a:t>2,3,6</a:t>
            </a:r>
            <a:r>
              <a:rPr lang="en-US" smtClean="0"/>
              <a:t> and </a:t>
            </a:r>
            <a:r>
              <a:rPr lang="en-US" smtClean="0">
                <a:solidFill>
                  <a:srgbClr val="6A80F0"/>
                </a:solidFill>
              </a:rPr>
              <a:t>5,8</a:t>
            </a:r>
          </a:p>
          <a:p>
            <a:pPr lvl="1"/>
            <a:endParaRPr lang="en-US" smtClean="0"/>
          </a:p>
          <a:p>
            <a:endParaRPr lang="en-US" smtClean="0"/>
          </a:p>
          <a:p>
            <a:pPr lvl="1"/>
            <a:endParaRPr lang="en-US" smtClean="0"/>
          </a:p>
          <a:p>
            <a:endParaRPr lang="en-US" smtClean="0"/>
          </a:p>
        </p:txBody>
      </p:sp>
      <p:pic>
        <p:nvPicPr>
          <p:cNvPr id="27" name="Picture 2" descr="mote-1"/>
          <p:cNvPicPr>
            <a:picLocks noChangeAspect="1" noChangeArrowheads="1"/>
          </p:cNvPicPr>
          <p:nvPr/>
        </p:nvPicPr>
        <p:blipFill>
          <a:blip r:embed="rId3" cstate="print"/>
          <a:srcRect/>
          <a:stretch>
            <a:fillRect/>
          </a:stretch>
        </p:blipFill>
        <p:spPr bwMode="auto">
          <a:xfrm>
            <a:off x="6091683" y="4894444"/>
            <a:ext cx="490537" cy="422275"/>
          </a:xfrm>
          <a:prstGeom prst="rect">
            <a:avLst/>
          </a:prstGeom>
          <a:noFill/>
        </p:spPr>
      </p:pic>
      <p:pic>
        <p:nvPicPr>
          <p:cNvPr id="28" name="Picture 3" descr="mote-1"/>
          <p:cNvPicPr>
            <a:picLocks noChangeAspect="1" noChangeArrowheads="1"/>
          </p:cNvPicPr>
          <p:nvPr/>
        </p:nvPicPr>
        <p:blipFill>
          <a:blip r:embed="rId3" cstate="print"/>
          <a:srcRect/>
          <a:stretch>
            <a:fillRect/>
          </a:stretch>
        </p:blipFill>
        <p:spPr bwMode="auto">
          <a:xfrm>
            <a:off x="7128320" y="4318181"/>
            <a:ext cx="490538" cy="422275"/>
          </a:xfrm>
          <a:prstGeom prst="rect">
            <a:avLst/>
          </a:prstGeom>
          <a:noFill/>
        </p:spPr>
      </p:pic>
      <p:pic>
        <p:nvPicPr>
          <p:cNvPr id="29" name="Picture 4" descr="mote-1"/>
          <p:cNvPicPr>
            <a:picLocks noChangeAspect="1" noChangeArrowheads="1"/>
          </p:cNvPicPr>
          <p:nvPr/>
        </p:nvPicPr>
        <p:blipFill>
          <a:blip r:embed="rId3" cstate="print"/>
          <a:srcRect/>
          <a:stretch>
            <a:fillRect/>
          </a:stretch>
        </p:blipFill>
        <p:spPr bwMode="auto">
          <a:xfrm>
            <a:off x="5439220" y="5392919"/>
            <a:ext cx="490538" cy="422275"/>
          </a:xfrm>
          <a:prstGeom prst="rect">
            <a:avLst/>
          </a:prstGeom>
          <a:noFill/>
        </p:spPr>
      </p:pic>
      <p:pic>
        <p:nvPicPr>
          <p:cNvPr id="30" name="Picture 5" descr="mote-1"/>
          <p:cNvPicPr>
            <a:picLocks noChangeAspect="1" noChangeArrowheads="1"/>
          </p:cNvPicPr>
          <p:nvPr/>
        </p:nvPicPr>
        <p:blipFill>
          <a:blip r:embed="rId3" cstate="print"/>
          <a:srcRect/>
          <a:stretch>
            <a:fillRect/>
          </a:stretch>
        </p:blipFill>
        <p:spPr bwMode="auto">
          <a:xfrm>
            <a:off x="1483170" y="4778556"/>
            <a:ext cx="490538" cy="422275"/>
          </a:xfrm>
          <a:prstGeom prst="rect">
            <a:avLst/>
          </a:prstGeom>
          <a:noFill/>
        </p:spPr>
      </p:pic>
      <p:sp>
        <p:nvSpPr>
          <p:cNvPr id="31" name="Text Box 6"/>
          <p:cNvSpPr txBox="1">
            <a:spLocks noChangeArrowheads="1"/>
          </p:cNvSpPr>
          <p:nvPr/>
        </p:nvSpPr>
        <p:spPr bwMode="auto">
          <a:xfrm>
            <a:off x="1445070" y="4664256"/>
            <a:ext cx="265113" cy="274638"/>
          </a:xfrm>
          <a:prstGeom prst="rect">
            <a:avLst/>
          </a:prstGeom>
          <a:noFill/>
          <a:ln w="25400" algn="ctr">
            <a:noFill/>
            <a:miter lim="800000"/>
            <a:headEnd/>
            <a:tailEnd/>
          </a:ln>
          <a:effectLst/>
        </p:spPr>
        <p:txBody>
          <a:bodyPr wrap="none" lIns="90000" tIns="46800" rIns="90000" bIns="46800">
            <a:spAutoFit/>
          </a:bodyPr>
          <a:lstStyle/>
          <a:p>
            <a:pPr marL="381000" indent="-381000">
              <a:buFontTx/>
              <a:buNone/>
            </a:pPr>
            <a:r>
              <a:rPr lang="de-CH" sz="1200" b="1"/>
              <a:t>1</a:t>
            </a:r>
            <a:endParaRPr lang="en-US" sz="1200" b="1"/>
          </a:p>
        </p:txBody>
      </p:sp>
      <p:pic>
        <p:nvPicPr>
          <p:cNvPr id="32" name="Picture 7" descr="mote-1"/>
          <p:cNvPicPr>
            <a:picLocks noChangeAspect="1" noChangeArrowheads="1"/>
          </p:cNvPicPr>
          <p:nvPr/>
        </p:nvPicPr>
        <p:blipFill>
          <a:blip r:embed="rId3" cstate="print"/>
          <a:srcRect/>
          <a:stretch>
            <a:fillRect/>
          </a:stretch>
        </p:blipFill>
        <p:spPr bwMode="auto">
          <a:xfrm>
            <a:off x="2749995" y="4318181"/>
            <a:ext cx="490538" cy="422275"/>
          </a:xfrm>
          <a:prstGeom prst="rect">
            <a:avLst/>
          </a:prstGeom>
          <a:noFill/>
        </p:spPr>
      </p:pic>
      <p:pic>
        <p:nvPicPr>
          <p:cNvPr id="33" name="Picture 8" descr="mote-1"/>
          <p:cNvPicPr>
            <a:picLocks noChangeAspect="1" noChangeArrowheads="1"/>
          </p:cNvPicPr>
          <p:nvPr/>
        </p:nvPicPr>
        <p:blipFill>
          <a:blip r:embed="rId3" cstate="print"/>
          <a:srcRect/>
          <a:stretch>
            <a:fillRect/>
          </a:stretch>
        </p:blipFill>
        <p:spPr bwMode="auto">
          <a:xfrm>
            <a:off x="4324795" y="4932544"/>
            <a:ext cx="490538" cy="422275"/>
          </a:xfrm>
          <a:prstGeom prst="rect">
            <a:avLst/>
          </a:prstGeom>
          <a:noFill/>
        </p:spPr>
      </p:pic>
      <p:sp>
        <p:nvSpPr>
          <p:cNvPr id="34" name="Text Box 11"/>
          <p:cNvSpPr txBox="1">
            <a:spLocks noChangeArrowheads="1"/>
          </p:cNvSpPr>
          <p:nvPr/>
        </p:nvSpPr>
        <p:spPr bwMode="auto">
          <a:xfrm>
            <a:off x="2903983" y="4624569"/>
            <a:ext cx="265112" cy="274637"/>
          </a:xfrm>
          <a:prstGeom prst="rect">
            <a:avLst/>
          </a:prstGeom>
          <a:noFill/>
          <a:ln w="25400" algn="ctr">
            <a:noFill/>
            <a:miter lim="800000"/>
            <a:headEnd/>
            <a:tailEnd/>
          </a:ln>
          <a:effectLst/>
        </p:spPr>
        <p:txBody>
          <a:bodyPr wrap="none" lIns="90000" tIns="46800" rIns="90000" bIns="46800">
            <a:spAutoFit/>
          </a:bodyPr>
          <a:lstStyle/>
          <a:p>
            <a:pPr marL="381000" indent="-381000">
              <a:buFontTx/>
              <a:buNone/>
            </a:pPr>
            <a:r>
              <a:rPr lang="de-CH" sz="1200" b="1"/>
              <a:t>2</a:t>
            </a:r>
            <a:endParaRPr lang="en-US" sz="1200" b="1"/>
          </a:p>
        </p:txBody>
      </p:sp>
      <p:sp>
        <p:nvSpPr>
          <p:cNvPr id="35" name="Text Box 12"/>
          <p:cNvSpPr txBox="1">
            <a:spLocks noChangeArrowheads="1"/>
          </p:cNvSpPr>
          <p:nvPr/>
        </p:nvSpPr>
        <p:spPr bwMode="auto">
          <a:xfrm>
            <a:off x="3057970" y="5354819"/>
            <a:ext cx="265113" cy="274637"/>
          </a:xfrm>
          <a:prstGeom prst="rect">
            <a:avLst/>
          </a:prstGeom>
          <a:noFill/>
          <a:ln w="25400" algn="ctr">
            <a:noFill/>
            <a:miter lim="800000"/>
            <a:headEnd/>
            <a:tailEnd/>
          </a:ln>
          <a:effectLst/>
        </p:spPr>
        <p:txBody>
          <a:bodyPr wrap="none" lIns="90000" tIns="46800" rIns="90000" bIns="46800">
            <a:spAutoFit/>
          </a:bodyPr>
          <a:lstStyle/>
          <a:p>
            <a:pPr marL="381000" indent="-381000">
              <a:buFontTx/>
              <a:buNone/>
            </a:pPr>
            <a:r>
              <a:rPr lang="de-CH" sz="1200" b="1"/>
              <a:t>3</a:t>
            </a:r>
            <a:endParaRPr lang="en-US" sz="1200" b="1"/>
          </a:p>
        </p:txBody>
      </p:sp>
      <p:sp>
        <p:nvSpPr>
          <p:cNvPr id="36" name="Text Box 13"/>
          <p:cNvSpPr txBox="1">
            <a:spLocks noChangeArrowheads="1"/>
          </p:cNvSpPr>
          <p:nvPr/>
        </p:nvSpPr>
        <p:spPr bwMode="auto">
          <a:xfrm>
            <a:off x="3902520" y="4318181"/>
            <a:ext cx="265113" cy="274638"/>
          </a:xfrm>
          <a:prstGeom prst="rect">
            <a:avLst/>
          </a:prstGeom>
          <a:noFill/>
          <a:ln w="25400" algn="ctr">
            <a:noFill/>
            <a:miter lim="800000"/>
            <a:headEnd/>
            <a:tailEnd/>
          </a:ln>
          <a:effectLst/>
        </p:spPr>
        <p:txBody>
          <a:bodyPr wrap="none" lIns="90000" tIns="46800" rIns="90000" bIns="46800">
            <a:spAutoFit/>
          </a:bodyPr>
          <a:lstStyle/>
          <a:p>
            <a:pPr marL="381000" indent="-381000">
              <a:buFontTx/>
              <a:buNone/>
            </a:pPr>
            <a:r>
              <a:rPr lang="de-CH" sz="1200" b="1"/>
              <a:t>4</a:t>
            </a:r>
            <a:endParaRPr lang="en-US" sz="1200" b="1"/>
          </a:p>
        </p:txBody>
      </p:sp>
      <p:sp>
        <p:nvSpPr>
          <p:cNvPr id="37" name="Text Box 14"/>
          <p:cNvSpPr txBox="1">
            <a:spLocks noChangeArrowheads="1"/>
          </p:cNvSpPr>
          <p:nvPr/>
        </p:nvSpPr>
        <p:spPr bwMode="auto">
          <a:xfrm>
            <a:off x="4632770" y="5200831"/>
            <a:ext cx="265113" cy="274638"/>
          </a:xfrm>
          <a:prstGeom prst="rect">
            <a:avLst/>
          </a:prstGeom>
          <a:noFill/>
          <a:ln w="25400" algn="ctr">
            <a:noFill/>
            <a:miter lim="800000"/>
            <a:headEnd/>
            <a:tailEnd/>
          </a:ln>
          <a:effectLst/>
        </p:spPr>
        <p:txBody>
          <a:bodyPr wrap="none" lIns="90000" tIns="46800" rIns="90000" bIns="46800">
            <a:spAutoFit/>
          </a:bodyPr>
          <a:lstStyle/>
          <a:p>
            <a:pPr marL="381000" indent="-381000">
              <a:buFontTx/>
              <a:buNone/>
            </a:pPr>
            <a:r>
              <a:rPr lang="de-CH" sz="1200" b="1"/>
              <a:t>5</a:t>
            </a:r>
            <a:endParaRPr lang="en-US" sz="1200" b="1"/>
          </a:p>
        </p:txBody>
      </p:sp>
      <p:sp>
        <p:nvSpPr>
          <p:cNvPr id="38" name="Text Box 15"/>
          <p:cNvSpPr txBox="1">
            <a:spLocks noChangeArrowheads="1"/>
          </p:cNvSpPr>
          <p:nvPr/>
        </p:nvSpPr>
        <p:spPr bwMode="auto">
          <a:xfrm>
            <a:off x="7128320" y="4126094"/>
            <a:ext cx="265113" cy="274637"/>
          </a:xfrm>
          <a:prstGeom prst="rect">
            <a:avLst/>
          </a:prstGeom>
          <a:noFill/>
          <a:ln w="25400" algn="ctr">
            <a:noFill/>
            <a:miter lim="800000"/>
            <a:headEnd/>
            <a:tailEnd/>
          </a:ln>
          <a:effectLst/>
        </p:spPr>
        <p:txBody>
          <a:bodyPr wrap="none" lIns="90000" tIns="46800" rIns="90000" bIns="46800">
            <a:spAutoFit/>
          </a:bodyPr>
          <a:lstStyle/>
          <a:p>
            <a:pPr marL="381000" indent="-381000">
              <a:buFontTx/>
              <a:buNone/>
            </a:pPr>
            <a:r>
              <a:rPr lang="de-CH" sz="1200" b="1"/>
              <a:t>8</a:t>
            </a:r>
            <a:endParaRPr lang="en-US" sz="1200" b="1"/>
          </a:p>
        </p:txBody>
      </p:sp>
      <p:sp>
        <p:nvSpPr>
          <p:cNvPr id="39" name="Text Box 16"/>
          <p:cNvSpPr txBox="1">
            <a:spLocks noChangeArrowheads="1"/>
          </p:cNvSpPr>
          <p:nvPr/>
        </p:nvSpPr>
        <p:spPr bwMode="auto">
          <a:xfrm>
            <a:off x="6091683" y="4702356"/>
            <a:ext cx="265112" cy="274638"/>
          </a:xfrm>
          <a:prstGeom prst="rect">
            <a:avLst/>
          </a:prstGeom>
          <a:noFill/>
          <a:ln w="25400" algn="ctr">
            <a:noFill/>
            <a:miter lim="800000"/>
            <a:headEnd/>
            <a:tailEnd/>
          </a:ln>
          <a:effectLst/>
        </p:spPr>
        <p:txBody>
          <a:bodyPr wrap="none" lIns="90000" tIns="46800" rIns="90000" bIns="46800">
            <a:spAutoFit/>
          </a:bodyPr>
          <a:lstStyle/>
          <a:p>
            <a:pPr marL="381000" indent="-381000">
              <a:buFontTx/>
              <a:buNone/>
            </a:pPr>
            <a:r>
              <a:rPr lang="de-CH" sz="1200" b="1"/>
              <a:t>7</a:t>
            </a:r>
            <a:endParaRPr lang="en-US" sz="1200" b="1"/>
          </a:p>
        </p:txBody>
      </p:sp>
      <p:sp>
        <p:nvSpPr>
          <p:cNvPr id="40" name="Text Box 17"/>
          <p:cNvSpPr txBox="1">
            <a:spLocks noChangeArrowheads="1"/>
          </p:cNvSpPr>
          <p:nvPr/>
        </p:nvSpPr>
        <p:spPr bwMode="auto">
          <a:xfrm>
            <a:off x="5631308" y="5777094"/>
            <a:ext cx="265112" cy="274637"/>
          </a:xfrm>
          <a:prstGeom prst="rect">
            <a:avLst/>
          </a:prstGeom>
          <a:noFill/>
          <a:ln w="25400" algn="ctr">
            <a:noFill/>
            <a:miter lim="800000"/>
            <a:headEnd/>
            <a:tailEnd/>
          </a:ln>
          <a:effectLst/>
        </p:spPr>
        <p:txBody>
          <a:bodyPr wrap="none" lIns="90000" tIns="46800" rIns="90000" bIns="46800">
            <a:spAutoFit/>
          </a:bodyPr>
          <a:lstStyle/>
          <a:p>
            <a:pPr marL="381000" indent="-381000">
              <a:buFontTx/>
              <a:buNone/>
            </a:pPr>
            <a:r>
              <a:rPr lang="de-CH" sz="1200" b="1"/>
              <a:t>6</a:t>
            </a:r>
            <a:endParaRPr lang="en-US" sz="1200" b="1"/>
          </a:p>
        </p:txBody>
      </p:sp>
      <p:sp>
        <p:nvSpPr>
          <p:cNvPr id="41" name="Line 19"/>
          <p:cNvSpPr>
            <a:spLocks noChangeShapeType="1"/>
          </p:cNvSpPr>
          <p:nvPr/>
        </p:nvSpPr>
        <p:spPr bwMode="auto">
          <a:xfrm flipV="1">
            <a:off x="2038795" y="4597879"/>
            <a:ext cx="669899" cy="207665"/>
          </a:xfrm>
          <a:prstGeom prst="line">
            <a:avLst/>
          </a:prstGeom>
          <a:noFill/>
          <a:ln w="25400">
            <a:solidFill>
              <a:srgbClr val="FF0000"/>
            </a:solidFill>
            <a:round/>
            <a:headEnd/>
            <a:tailEnd type="triangle" w="med" len="med"/>
          </a:ln>
          <a:effectLst/>
        </p:spPr>
        <p:txBody>
          <a:bodyPr wrap="square" lIns="90000" tIns="46800" rIns="90000" bIns="46800" anchor="ctr">
            <a:spAutoFit/>
          </a:bodyPr>
          <a:lstStyle/>
          <a:p>
            <a:endParaRPr lang="en-US"/>
          </a:p>
        </p:txBody>
      </p:sp>
      <p:sp>
        <p:nvSpPr>
          <p:cNvPr id="42" name="Line 20"/>
          <p:cNvSpPr>
            <a:spLocks noChangeShapeType="1"/>
          </p:cNvSpPr>
          <p:nvPr/>
        </p:nvSpPr>
        <p:spPr bwMode="auto">
          <a:xfrm>
            <a:off x="4364483" y="4778556"/>
            <a:ext cx="63500" cy="190500"/>
          </a:xfrm>
          <a:prstGeom prst="line">
            <a:avLst/>
          </a:prstGeom>
          <a:noFill/>
          <a:ln w="25400">
            <a:solidFill>
              <a:srgbClr val="FF0000"/>
            </a:solidFill>
            <a:round/>
            <a:headEnd/>
            <a:tailEnd type="triangle" w="med" len="med"/>
          </a:ln>
          <a:effectLst/>
        </p:spPr>
        <p:txBody>
          <a:bodyPr lIns="90000" tIns="46800" rIns="90000" bIns="46800" anchor="ctr">
            <a:spAutoFit/>
          </a:bodyPr>
          <a:lstStyle/>
          <a:p>
            <a:endParaRPr lang="en-US"/>
          </a:p>
        </p:txBody>
      </p:sp>
      <p:sp>
        <p:nvSpPr>
          <p:cNvPr id="43" name="Line 21"/>
          <p:cNvSpPr>
            <a:spLocks noChangeShapeType="1"/>
          </p:cNvSpPr>
          <p:nvPr/>
        </p:nvSpPr>
        <p:spPr bwMode="auto">
          <a:xfrm flipH="1">
            <a:off x="5861495" y="5238931"/>
            <a:ext cx="241300" cy="190500"/>
          </a:xfrm>
          <a:prstGeom prst="line">
            <a:avLst/>
          </a:prstGeom>
          <a:noFill/>
          <a:ln w="25400">
            <a:solidFill>
              <a:srgbClr val="FF0000"/>
            </a:solidFill>
            <a:round/>
            <a:headEnd/>
            <a:tailEnd type="triangle" w="med" len="med"/>
          </a:ln>
          <a:effectLst/>
        </p:spPr>
        <p:txBody>
          <a:bodyPr lIns="90000" tIns="46800" rIns="90000" bIns="46800" anchor="ctr">
            <a:spAutoFit/>
          </a:bodyPr>
          <a:lstStyle/>
          <a:p>
            <a:endParaRPr lang="en-US"/>
          </a:p>
        </p:txBody>
      </p:sp>
      <p:sp>
        <p:nvSpPr>
          <p:cNvPr id="44" name="Line 22"/>
          <p:cNvSpPr>
            <a:spLocks noChangeShapeType="1"/>
          </p:cNvSpPr>
          <p:nvPr/>
        </p:nvSpPr>
        <p:spPr bwMode="auto">
          <a:xfrm flipH="1">
            <a:off x="2035833" y="4684142"/>
            <a:ext cx="690112" cy="181155"/>
          </a:xfrm>
          <a:prstGeom prst="line">
            <a:avLst/>
          </a:prstGeom>
          <a:noFill/>
          <a:ln w="25400">
            <a:solidFill>
              <a:srgbClr val="33CC33"/>
            </a:solidFill>
            <a:round/>
            <a:headEnd/>
            <a:tailEnd type="triangle" w="med" len="med"/>
          </a:ln>
          <a:effectLst/>
        </p:spPr>
        <p:txBody>
          <a:bodyPr wrap="square" lIns="90000" tIns="46800" rIns="90000" bIns="46800" anchor="ctr">
            <a:spAutoFit/>
          </a:bodyPr>
          <a:lstStyle/>
          <a:p>
            <a:endParaRPr lang="en-US"/>
          </a:p>
        </p:txBody>
      </p:sp>
      <p:sp>
        <p:nvSpPr>
          <p:cNvPr id="45" name="Line 23"/>
          <p:cNvSpPr>
            <a:spLocks noChangeShapeType="1"/>
          </p:cNvSpPr>
          <p:nvPr/>
        </p:nvSpPr>
        <p:spPr bwMode="auto">
          <a:xfrm flipV="1">
            <a:off x="3710433" y="5200831"/>
            <a:ext cx="576262" cy="115888"/>
          </a:xfrm>
          <a:prstGeom prst="line">
            <a:avLst/>
          </a:prstGeom>
          <a:noFill/>
          <a:ln w="25400">
            <a:solidFill>
              <a:srgbClr val="33CC33"/>
            </a:solidFill>
            <a:round/>
            <a:headEnd/>
            <a:tailEnd type="triangle" w="med" len="med"/>
          </a:ln>
          <a:effectLst/>
        </p:spPr>
        <p:txBody>
          <a:bodyPr lIns="90000" tIns="46800" rIns="90000" bIns="46800" anchor="ctr">
            <a:spAutoFit/>
          </a:bodyPr>
          <a:lstStyle/>
          <a:p>
            <a:endParaRPr lang="en-US"/>
          </a:p>
        </p:txBody>
      </p:sp>
      <p:sp>
        <p:nvSpPr>
          <p:cNvPr id="46" name="Line 24"/>
          <p:cNvSpPr>
            <a:spLocks noChangeShapeType="1"/>
          </p:cNvSpPr>
          <p:nvPr/>
        </p:nvSpPr>
        <p:spPr bwMode="auto">
          <a:xfrm flipV="1">
            <a:off x="5904625" y="5287245"/>
            <a:ext cx="230188" cy="180975"/>
          </a:xfrm>
          <a:prstGeom prst="line">
            <a:avLst/>
          </a:prstGeom>
          <a:noFill/>
          <a:ln w="25400">
            <a:solidFill>
              <a:srgbClr val="33CC33"/>
            </a:solidFill>
            <a:round/>
            <a:headEnd/>
            <a:tailEnd type="triangle" w="med" len="med"/>
          </a:ln>
          <a:effectLst/>
        </p:spPr>
        <p:txBody>
          <a:bodyPr lIns="90000" tIns="46800" rIns="90000" bIns="46800" anchor="ctr">
            <a:spAutoFit/>
          </a:bodyPr>
          <a:lstStyle/>
          <a:p>
            <a:endParaRPr lang="en-US"/>
          </a:p>
        </p:txBody>
      </p:sp>
      <p:sp>
        <p:nvSpPr>
          <p:cNvPr id="47" name="Line 25"/>
          <p:cNvSpPr>
            <a:spLocks noChangeShapeType="1"/>
          </p:cNvSpPr>
          <p:nvPr/>
        </p:nvSpPr>
        <p:spPr bwMode="auto">
          <a:xfrm flipH="1">
            <a:off x="6553645" y="4669019"/>
            <a:ext cx="539750" cy="301625"/>
          </a:xfrm>
          <a:prstGeom prst="line">
            <a:avLst/>
          </a:prstGeom>
          <a:noFill/>
          <a:ln w="25400">
            <a:solidFill>
              <a:srgbClr val="6A80F0"/>
            </a:solidFill>
            <a:round/>
            <a:headEnd/>
            <a:tailEnd type="triangle" w="med" len="med"/>
          </a:ln>
          <a:effectLst/>
        </p:spPr>
        <p:txBody>
          <a:bodyPr lIns="90000" tIns="46800" rIns="90000" bIns="46800" anchor="ctr">
            <a:spAutoFit/>
          </a:bodyPr>
          <a:lstStyle/>
          <a:p>
            <a:endParaRPr lang="en-US"/>
          </a:p>
        </p:txBody>
      </p:sp>
      <p:sp>
        <p:nvSpPr>
          <p:cNvPr id="48" name="Line 26"/>
          <p:cNvSpPr>
            <a:spLocks noChangeShapeType="1"/>
          </p:cNvSpPr>
          <p:nvPr/>
        </p:nvSpPr>
        <p:spPr bwMode="auto">
          <a:xfrm flipH="1" flipV="1">
            <a:off x="4424865" y="4761304"/>
            <a:ext cx="76200" cy="200025"/>
          </a:xfrm>
          <a:prstGeom prst="line">
            <a:avLst/>
          </a:prstGeom>
          <a:noFill/>
          <a:ln w="25400">
            <a:solidFill>
              <a:srgbClr val="6A80F0"/>
            </a:solidFill>
            <a:round/>
            <a:headEnd/>
            <a:tailEnd type="triangle" w="med" len="med"/>
          </a:ln>
          <a:effectLst/>
        </p:spPr>
        <p:txBody>
          <a:bodyPr lIns="90000" tIns="46800" rIns="90000" bIns="46800" anchor="ctr">
            <a:spAutoFit/>
          </a:bodyPr>
          <a:lstStyle/>
          <a:p>
            <a:endParaRPr lang="en-US"/>
          </a:p>
        </p:txBody>
      </p:sp>
      <p:pic>
        <p:nvPicPr>
          <p:cNvPr id="49" name="Picture 30" descr="mote-1"/>
          <p:cNvPicPr>
            <a:picLocks noChangeAspect="1" noChangeArrowheads="1"/>
          </p:cNvPicPr>
          <p:nvPr/>
        </p:nvPicPr>
        <p:blipFill>
          <a:blip r:embed="rId3" cstate="print"/>
          <a:srcRect/>
          <a:stretch>
            <a:fillRect/>
          </a:stretch>
        </p:blipFill>
        <p:spPr bwMode="auto">
          <a:xfrm>
            <a:off x="4094608" y="4356281"/>
            <a:ext cx="490537" cy="422275"/>
          </a:xfrm>
          <a:prstGeom prst="rect">
            <a:avLst/>
          </a:prstGeom>
          <a:noFill/>
        </p:spPr>
      </p:pic>
      <p:pic>
        <p:nvPicPr>
          <p:cNvPr id="50" name="Picture 31" descr="mote-1"/>
          <p:cNvPicPr>
            <a:picLocks noChangeAspect="1" noChangeArrowheads="1"/>
          </p:cNvPicPr>
          <p:nvPr/>
        </p:nvPicPr>
        <p:blipFill>
          <a:blip r:embed="rId3" cstate="print"/>
          <a:srcRect/>
          <a:stretch>
            <a:fillRect/>
          </a:stretch>
        </p:blipFill>
        <p:spPr bwMode="auto">
          <a:xfrm>
            <a:off x="3250058" y="5200831"/>
            <a:ext cx="490537" cy="422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linds(horizontal)">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linds(horizontal)">
                                      <p:cBhvr>
                                        <p:cTn id="18" dur="500"/>
                                        <p:tgtEl>
                                          <p:spTgt spid="4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linds(horizontal)">
                                      <p:cBhvr>
                                        <p:cTn id="21" dur="500"/>
                                        <p:tgtEl>
                                          <p:spTgt spid="4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linds(horizontal)">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blinds(horizontal)">
                                      <p:cBhvr>
                                        <p:cTn id="29" dur="500"/>
                                        <p:tgtEl>
                                          <p:spTgt spid="4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linds(horizontal)">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Results</a:t>
            </a:r>
            <a:endParaRPr lang="en-US" dirty="0"/>
          </a:p>
        </p:txBody>
      </p:sp>
      <p:sp>
        <p:nvSpPr>
          <p:cNvPr id="3" name="Content Placeholder 2"/>
          <p:cNvSpPr>
            <a:spLocks noGrp="1"/>
          </p:cNvSpPr>
          <p:nvPr>
            <p:ph idx="1"/>
          </p:nvPr>
        </p:nvSpPr>
        <p:spPr/>
        <p:txBody>
          <a:bodyPr/>
          <a:lstStyle/>
          <a:p>
            <a:endParaRPr lang="en-US" dirty="0" smtClean="0"/>
          </a:p>
          <a:p>
            <a:r>
              <a:rPr lang="en-US" dirty="0" smtClean="0"/>
              <a:t>Just checking whether some links can be scheduled in the same time slot is trivial. Simply test the SINR at each receiver.</a:t>
            </a:r>
          </a:p>
          <a:p>
            <a:pPr lvl="1"/>
            <a:r>
              <a:rPr lang="en-US" dirty="0" smtClean="0"/>
              <a:t>In fact, even with power control this is easy. Since distances are fixed the SINR feasibility boils down to a set of linear equations:</a:t>
            </a:r>
          </a:p>
          <a:p>
            <a:pPr lvl="1"/>
            <a:endParaRPr lang="en-US" dirty="0" smtClean="0"/>
          </a:p>
          <a:p>
            <a:pPr lvl="1"/>
            <a:endParaRPr lang="en-US" dirty="0" smtClean="0"/>
          </a:p>
          <a:p>
            <a:endParaRPr lang="en-US" dirty="0" smtClean="0"/>
          </a:p>
          <a:p>
            <a:r>
              <a:rPr lang="en-US" dirty="0" smtClean="0"/>
              <a:t>On the other hand, scheduling all links in minimum time is difficult (NP-complete), even with constant power. </a:t>
            </a:r>
            <a:r>
              <a:rPr lang="en-US" sz="1400" dirty="0" smtClean="0"/>
              <a:t>[Goussevskaia et al., 2007]</a:t>
            </a:r>
          </a:p>
          <a:p>
            <a:pPr lvl="1"/>
            <a:r>
              <a:rPr lang="de-CH" dirty="0" err="1" smtClean="0"/>
              <a:t>With</a:t>
            </a:r>
            <a:r>
              <a:rPr lang="de-CH" dirty="0" smtClean="0"/>
              <a:t> power </a:t>
            </a:r>
            <a:r>
              <a:rPr lang="de-CH" dirty="0" err="1" smtClean="0"/>
              <a:t>control</a:t>
            </a:r>
            <a:r>
              <a:rPr lang="de-CH" dirty="0" smtClean="0"/>
              <a:t>, </a:t>
            </a:r>
            <a:r>
              <a:rPr lang="de-CH" dirty="0" err="1" smtClean="0"/>
              <a:t>the</a:t>
            </a:r>
            <a:r>
              <a:rPr lang="de-CH" dirty="0" smtClean="0"/>
              <a:t> </a:t>
            </a:r>
            <a:r>
              <a:rPr lang="de-CH" dirty="0" err="1" smtClean="0"/>
              <a:t>complexity</a:t>
            </a:r>
            <a:r>
              <a:rPr lang="de-CH" dirty="0" smtClean="0"/>
              <a:t> of </a:t>
            </a:r>
            <a:r>
              <a:rPr lang="de-CH" dirty="0" err="1" smtClean="0"/>
              <a:t>scheduling</a:t>
            </a:r>
            <a:r>
              <a:rPr lang="de-CH" dirty="0" smtClean="0"/>
              <a:t> </a:t>
            </a:r>
            <a:r>
              <a:rPr lang="de-CH" dirty="0" err="1" smtClean="0"/>
              <a:t>is</a:t>
            </a:r>
            <a:r>
              <a:rPr lang="de-CH" dirty="0" smtClean="0"/>
              <a:t> still </a:t>
            </a:r>
            <a:r>
              <a:rPr lang="de-CH" dirty="0" err="1" smtClean="0"/>
              <a:t>unknown</a:t>
            </a:r>
            <a:r>
              <a:rPr lang="de-CH" dirty="0" smtClean="0"/>
              <a:t>.</a:t>
            </a:r>
            <a:endParaRPr lang="en-US" dirty="0" smtClean="0"/>
          </a:p>
          <a:p>
            <a:endParaRPr lang="en-US" dirty="0" smtClean="0"/>
          </a:p>
          <a:p>
            <a:r>
              <a:rPr lang="en-US" dirty="0" smtClean="0"/>
              <a:t>What about </a:t>
            </a:r>
            <a:r>
              <a:rPr lang="en-US" dirty="0" smtClean="0">
                <a:solidFill>
                  <a:srgbClr val="FF0000"/>
                </a:solidFill>
              </a:rPr>
              <a:t>approximation algorithms</a:t>
            </a:r>
            <a:r>
              <a:rPr lang="en-US" dirty="0" smtClean="0"/>
              <a:t>? Is it easy to schedule the maximum number of links in one slot? How much time do </a:t>
            </a:r>
            <a:br>
              <a:rPr lang="en-US" dirty="0" smtClean="0"/>
            </a:br>
            <a:r>
              <a:rPr lang="en-US" dirty="0" smtClean="0"/>
              <a:t>you need to deliver a given communication demand?</a:t>
            </a:r>
          </a:p>
          <a:p>
            <a:pPr lvl="1"/>
            <a:r>
              <a:rPr lang="en-US" dirty="0" smtClean="0"/>
              <a:t>Some models are known, others not…</a:t>
            </a:r>
          </a:p>
          <a:p>
            <a:endParaRPr lang="en-US" dirty="0" smtClean="0"/>
          </a:p>
        </p:txBody>
      </p:sp>
      <p:pic>
        <p:nvPicPr>
          <p:cNvPr id="9" name="Picture 8" descr="TP_tmp.emf"/>
          <p:cNvPicPr>
            <a:picLocks noChangeAspect="1"/>
          </p:cNvPicPr>
          <p:nvPr>
            <p:custDataLst>
              <p:tags r:id="rId1"/>
            </p:custDataLst>
          </p:nvPr>
        </p:nvPicPr>
        <p:blipFill>
          <a:blip r:embed="rId4" cstate="print"/>
          <a:stretch>
            <a:fillRect/>
          </a:stretch>
        </p:blipFill>
        <p:spPr bwMode="auto">
          <a:xfrm>
            <a:off x="1309026" y="2573843"/>
            <a:ext cx="6390472" cy="479077"/>
          </a:xfrm>
          <a:prstGeom prst="rect">
            <a:avLst/>
          </a:prstGeom>
          <a:noFill/>
          <a:ln/>
          <a:effectLst/>
        </p:spPr>
      </p:pic>
      <p:sp>
        <p:nvSpPr>
          <p:cNvPr id="72" name="Rectangle 71"/>
          <p:cNvSpPr/>
          <p:nvPr/>
        </p:nvSpPr>
        <p:spPr bwMode="auto">
          <a:xfrm>
            <a:off x="2206303" y="2558644"/>
            <a:ext cx="192947" cy="3775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pitchFamily="18" charset="0"/>
              </a:rPr>
              <a:t>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Definition: Affectance</a:t>
            </a:r>
            <a:endParaRPr lang="en-US" dirty="0"/>
          </a:p>
        </p:txBody>
      </p:sp>
      <p:sp>
        <p:nvSpPr>
          <p:cNvPr id="3" name="Content Placeholder 2"/>
          <p:cNvSpPr>
            <a:spLocks noGrp="1"/>
          </p:cNvSpPr>
          <p:nvPr>
            <p:ph idx="1"/>
          </p:nvPr>
        </p:nvSpPr>
        <p:spPr/>
        <p:txBody>
          <a:bodyPr/>
          <a:lstStyle/>
          <a:p>
            <a:endParaRPr lang="de-CH" dirty="0" smtClean="0"/>
          </a:p>
          <a:p>
            <a:r>
              <a:rPr lang="de-CH" dirty="0" smtClean="0"/>
              <a:t>The </a:t>
            </a:r>
            <a:r>
              <a:rPr lang="de-CH" dirty="0" smtClean="0">
                <a:solidFill>
                  <a:srgbClr val="FF0000"/>
                </a:solidFill>
              </a:rPr>
              <a:t>„affectance“</a:t>
            </a:r>
            <a:r>
              <a:rPr lang="de-CH" dirty="0" smtClean="0"/>
              <a:t> of link </a:t>
            </a:r>
            <a:r>
              <a:rPr lang="de-CH" i="1" dirty="0" smtClean="0">
                <a:latin typeface="Arial"/>
              </a:rPr>
              <a:t>l</a:t>
            </a:r>
            <a:r>
              <a:rPr lang="de-CH" baseline="-25000" dirty="0" smtClean="0">
                <a:latin typeface="cmmi10" pitchFamily="34" charset="0"/>
              </a:rPr>
              <a:t>v</a:t>
            </a:r>
            <a:r>
              <a:rPr lang="de-CH" dirty="0" smtClean="0"/>
              <a:t>, caused by a set of links </a:t>
            </a:r>
            <a:r>
              <a:rPr lang="de-CH" i="1" dirty="0" smtClean="0"/>
              <a:t>S</a:t>
            </a:r>
            <a:r>
              <a:rPr lang="de-CH" dirty="0" smtClean="0"/>
              <a:t>, is the sum of the relative interferences of the links in </a:t>
            </a:r>
            <a:r>
              <a:rPr lang="de-CH" i="1" dirty="0" smtClean="0"/>
              <a:t>S</a:t>
            </a:r>
            <a:r>
              <a:rPr lang="de-CH" dirty="0" smtClean="0"/>
              <a:t> on </a:t>
            </a:r>
            <a:r>
              <a:rPr lang="de-CH" i="1" dirty="0" smtClean="0">
                <a:latin typeface="Arial"/>
              </a:rPr>
              <a:t>l</a:t>
            </a:r>
            <a:r>
              <a:rPr lang="de-CH" baseline="-25000" dirty="0" smtClean="0">
                <a:latin typeface="cmmi10" pitchFamily="34" charset="0"/>
              </a:rPr>
              <a:t>v</a:t>
            </a:r>
            <a:r>
              <a:rPr lang="de-CH" dirty="0" smtClean="0"/>
              <a:t>. This can even be scaled with noise, using an additional constant </a:t>
            </a:r>
            <a:r>
              <a:rPr lang="de-CH" dirty="0" smtClean="0">
                <a:latin typeface="cmmi10"/>
              </a:rPr>
              <a:t>´</a:t>
            </a:r>
            <a:r>
              <a:rPr lang="de-CH" baseline="-25000" dirty="0" smtClean="0">
                <a:latin typeface="cmmi10"/>
              </a:rPr>
              <a:t>v</a:t>
            </a:r>
            <a:r>
              <a:rPr lang="de-CH" dirty="0" smtClean="0"/>
              <a:t>. We have:</a:t>
            </a:r>
          </a:p>
          <a:p>
            <a:endParaRPr lang="de-CH" dirty="0" smtClean="0"/>
          </a:p>
          <a:p>
            <a:endParaRPr lang="de-CH" dirty="0" smtClean="0"/>
          </a:p>
          <a:p>
            <a:pPr>
              <a:buNone/>
            </a:pPr>
            <a:endParaRPr lang="de-CH" dirty="0" smtClean="0"/>
          </a:p>
          <a:p>
            <a:pPr>
              <a:buNone/>
            </a:pPr>
            <a:r>
              <a:rPr lang="de-CH" dirty="0" smtClean="0"/>
              <a:t>	with 				  and </a:t>
            </a:r>
          </a:p>
          <a:p>
            <a:pPr>
              <a:buNone/>
            </a:pPr>
            <a:endParaRPr lang="de-CH" dirty="0" smtClean="0"/>
          </a:p>
          <a:p>
            <a:endParaRPr lang="de-CH" dirty="0" smtClean="0"/>
          </a:p>
          <a:p>
            <a:r>
              <a:rPr lang="de-CH" dirty="0" smtClean="0"/>
              <a:t>(We simplify by omitting noise. This gives </a:t>
            </a:r>
            <a:r>
              <a:rPr lang="de-CH" dirty="0" smtClean="0">
                <a:latin typeface="cmmi10"/>
              </a:rPr>
              <a:t>´</a:t>
            </a:r>
            <a:r>
              <a:rPr lang="de-CH" baseline="-25000" dirty="0" smtClean="0">
                <a:latin typeface="cmmi10"/>
              </a:rPr>
              <a:t>v </a:t>
            </a:r>
            <a:r>
              <a:rPr lang="de-CH" dirty="0" smtClean="0"/>
              <a:t>= </a:t>
            </a:r>
            <a:r>
              <a:rPr lang="de-CH" dirty="0" smtClean="0">
                <a:latin typeface="cmmi10"/>
              </a:rPr>
              <a:t>¯</a:t>
            </a:r>
            <a:r>
              <a:rPr lang="de-CH" dirty="0" smtClean="0"/>
              <a:t>.)</a:t>
            </a:r>
          </a:p>
          <a:p>
            <a:r>
              <a:rPr lang="de-CH" dirty="0" smtClean="0"/>
              <a:t>A set </a:t>
            </a:r>
            <a:r>
              <a:rPr lang="de-CH" i="1" dirty="0" smtClean="0"/>
              <a:t>S</a:t>
            </a:r>
            <a:r>
              <a:rPr lang="de-CH" dirty="0" smtClean="0"/>
              <a:t> is </a:t>
            </a:r>
            <a:r>
              <a:rPr lang="de-CH" dirty="0" smtClean="0">
                <a:solidFill>
                  <a:srgbClr val="FF0000"/>
                </a:solidFill>
              </a:rPr>
              <a:t>SINR-feasible</a:t>
            </a:r>
            <a:r>
              <a:rPr lang="de-CH" dirty="0" smtClean="0"/>
              <a:t> iff for all </a:t>
            </a:r>
            <a:r>
              <a:rPr lang="de-CH" i="1" dirty="0" smtClean="0"/>
              <a:t>l</a:t>
            </a:r>
            <a:r>
              <a:rPr lang="de-CH" baseline="-25000" dirty="0" smtClean="0">
                <a:latin typeface="cmmi10" pitchFamily="34" charset="0"/>
              </a:rPr>
              <a:t>v</a:t>
            </a:r>
            <a:r>
              <a:rPr lang="de-CH" dirty="0" smtClean="0"/>
              <a:t> in </a:t>
            </a:r>
            <a:r>
              <a:rPr lang="de-CH" i="1" dirty="0" smtClean="0"/>
              <a:t>S</a:t>
            </a:r>
            <a:r>
              <a:rPr lang="de-CH" dirty="0" smtClean="0"/>
              <a:t> we have </a:t>
            </a:r>
            <a:r>
              <a:rPr lang="de-CH" i="1" dirty="0" smtClean="0"/>
              <a:t>a</a:t>
            </a:r>
            <a:r>
              <a:rPr lang="de-CH" i="1" baseline="-25000" dirty="0" smtClean="0"/>
              <a:t>l</a:t>
            </a:r>
            <a:r>
              <a:rPr lang="de-CH" sz="1600" i="1" baseline="-50000" dirty="0" smtClean="0">
                <a:latin typeface="cmmi10" pitchFamily="34" charset="0"/>
              </a:rPr>
              <a:t>v</a:t>
            </a:r>
            <a:r>
              <a:rPr lang="de-CH" dirty="0" smtClean="0"/>
              <a:t>(</a:t>
            </a:r>
            <a:r>
              <a:rPr lang="de-CH" i="1" dirty="0" smtClean="0"/>
              <a:t>S</a:t>
            </a:r>
            <a:r>
              <a:rPr lang="de-CH" dirty="0" smtClean="0"/>
              <a:t>) </a:t>
            </a:r>
            <a:r>
              <a:rPr lang="de-CH" dirty="0" smtClean="0">
                <a:latin typeface="cmsy10"/>
              </a:rPr>
              <a:t>·</a:t>
            </a:r>
            <a:r>
              <a:rPr lang="de-CH" dirty="0" smtClean="0"/>
              <a:t> 1.</a:t>
            </a:r>
          </a:p>
          <a:p>
            <a:r>
              <a:rPr lang="de-CH" dirty="0" smtClean="0"/>
              <a:t>Affectance is additive, i.e. </a:t>
            </a:r>
            <a:r>
              <a:rPr lang="de-CH" i="1" dirty="0" smtClean="0"/>
              <a:t>a</a:t>
            </a:r>
            <a:r>
              <a:rPr lang="de-CH" i="1" baseline="-25000" dirty="0" smtClean="0"/>
              <a:t>l</a:t>
            </a:r>
            <a:r>
              <a:rPr lang="de-CH" i="1" baseline="-50000" dirty="0" smtClean="0">
                <a:latin typeface="cmmi10" pitchFamily="34" charset="0"/>
              </a:rPr>
              <a:t>v</a:t>
            </a:r>
            <a:r>
              <a:rPr lang="de-CH" dirty="0" smtClean="0"/>
              <a:t>(</a:t>
            </a:r>
            <a:r>
              <a:rPr lang="de-CH" i="1" dirty="0" smtClean="0"/>
              <a:t>S</a:t>
            </a:r>
            <a:r>
              <a:rPr lang="de-CH" baseline="-25000" dirty="0" smtClean="0"/>
              <a:t>1</a:t>
            </a:r>
            <a:r>
              <a:rPr lang="de-CH" dirty="0" smtClean="0"/>
              <a:t>) + </a:t>
            </a:r>
            <a:r>
              <a:rPr lang="de-CH" i="1" dirty="0" smtClean="0"/>
              <a:t>a</a:t>
            </a:r>
            <a:r>
              <a:rPr lang="de-CH" i="1" baseline="-25000" dirty="0" smtClean="0"/>
              <a:t>l</a:t>
            </a:r>
            <a:r>
              <a:rPr lang="de-CH" i="1" baseline="-50000" dirty="0" smtClean="0">
                <a:latin typeface="cmmi10" pitchFamily="34" charset="0"/>
              </a:rPr>
              <a:t>v</a:t>
            </a:r>
            <a:r>
              <a:rPr lang="de-CH" dirty="0" smtClean="0"/>
              <a:t>(</a:t>
            </a:r>
            <a:r>
              <a:rPr lang="de-CH" i="1" dirty="0" smtClean="0"/>
              <a:t>S</a:t>
            </a:r>
            <a:r>
              <a:rPr lang="de-CH" baseline="-25000" dirty="0" smtClean="0"/>
              <a:t>2</a:t>
            </a:r>
            <a:r>
              <a:rPr lang="de-CH" dirty="0" smtClean="0"/>
              <a:t>) = </a:t>
            </a:r>
            <a:r>
              <a:rPr lang="de-CH" i="1" dirty="0" smtClean="0"/>
              <a:t>a</a:t>
            </a:r>
            <a:r>
              <a:rPr lang="de-CH" i="1" baseline="-25000" dirty="0" smtClean="0"/>
              <a:t>l</a:t>
            </a:r>
            <a:r>
              <a:rPr lang="de-CH" i="1" baseline="-50000" dirty="0" smtClean="0">
                <a:latin typeface="cmmi10" pitchFamily="34" charset="0"/>
              </a:rPr>
              <a:t>v</a:t>
            </a:r>
            <a:r>
              <a:rPr lang="de-CH" dirty="0" smtClean="0"/>
              <a:t>(</a:t>
            </a:r>
            <a:r>
              <a:rPr lang="de-CH" i="1" dirty="0" smtClean="0"/>
              <a:t>S</a:t>
            </a:r>
            <a:r>
              <a:rPr lang="de-CH" baseline="-25000" dirty="0" smtClean="0"/>
              <a:t>1</a:t>
            </a:r>
            <a:r>
              <a:rPr lang="de-CH" i="1" dirty="0" smtClean="0"/>
              <a:t> + S</a:t>
            </a:r>
            <a:r>
              <a:rPr lang="de-CH" baseline="-25000" dirty="0" smtClean="0"/>
              <a:t>2</a:t>
            </a:r>
            <a:r>
              <a:rPr lang="de-CH" dirty="0" smtClean="0"/>
              <a:t>)</a:t>
            </a:r>
          </a:p>
        </p:txBody>
      </p:sp>
      <p:pic>
        <p:nvPicPr>
          <p:cNvPr id="445443" name="Picture 3"/>
          <p:cNvPicPr>
            <a:picLocks noChangeAspect="1" noChangeArrowheads="1"/>
          </p:cNvPicPr>
          <p:nvPr/>
        </p:nvPicPr>
        <p:blipFill>
          <a:blip r:embed="rId2" cstate="print"/>
          <a:srcRect/>
          <a:stretch>
            <a:fillRect/>
          </a:stretch>
        </p:blipFill>
        <p:spPr bwMode="auto">
          <a:xfrm>
            <a:off x="3272112" y="2264874"/>
            <a:ext cx="2818142" cy="707008"/>
          </a:xfrm>
          <a:prstGeom prst="rect">
            <a:avLst/>
          </a:prstGeom>
          <a:noFill/>
          <a:ln w="9525">
            <a:noFill/>
            <a:miter lim="800000"/>
            <a:headEnd/>
            <a:tailEnd/>
          </a:ln>
        </p:spPr>
      </p:pic>
      <p:pic>
        <p:nvPicPr>
          <p:cNvPr id="445444" name="Picture 4"/>
          <p:cNvPicPr>
            <a:picLocks noChangeAspect="1" noChangeArrowheads="1"/>
          </p:cNvPicPr>
          <p:nvPr/>
        </p:nvPicPr>
        <p:blipFill>
          <a:blip r:embed="rId3" cstate="print"/>
          <a:srcRect/>
          <a:stretch>
            <a:fillRect/>
          </a:stretch>
        </p:blipFill>
        <p:spPr bwMode="auto">
          <a:xfrm>
            <a:off x="1422042" y="3127559"/>
            <a:ext cx="2814840" cy="809884"/>
          </a:xfrm>
          <a:prstGeom prst="rect">
            <a:avLst/>
          </a:prstGeom>
          <a:noFill/>
          <a:ln w="9525">
            <a:noFill/>
            <a:miter lim="800000"/>
            <a:headEnd/>
            <a:tailEnd/>
          </a:ln>
        </p:spPr>
      </p:pic>
      <p:pic>
        <p:nvPicPr>
          <p:cNvPr id="445445" name="Picture 5"/>
          <p:cNvPicPr>
            <a:picLocks noChangeAspect="1" noChangeArrowheads="1"/>
          </p:cNvPicPr>
          <p:nvPr/>
        </p:nvPicPr>
        <p:blipFill>
          <a:blip r:embed="rId4" cstate="print"/>
          <a:srcRect/>
          <a:stretch>
            <a:fillRect/>
          </a:stretch>
        </p:blipFill>
        <p:spPr bwMode="auto">
          <a:xfrm>
            <a:off x="4812102" y="3174506"/>
            <a:ext cx="1590138" cy="681488"/>
          </a:xfrm>
          <a:prstGeom prst="rect">
            <a:avLst/>
          </a:prstGeom>
          <a:noFill/>
          <a:ln w="9525">
            <a:noFill/>
            <a:miter lim="800000"/>
            <a:headEnd/>
            <a:tailEnd/>
          </a:ln>
        </p:spPr>
      </p:pic>
      <p:sp>
        <p:nvSpPr>
          <p:cNvPr id="7" name="AutoShape 7"/>
          <p:cNvSpPr>
            <a:spLocks noChangeArrowheads="1"/>
          </p:cNvSpPr>
          <p:nvPr/>
        </p:nvSpPr>
        <p:spPr bwMode="auto">
          <a:xfrm>
            <a:off x="6528708" y="2906260"/>
            <a:ext cx="2390624" cy="371475"/>
          </a:xfrm>
          <a:prstGeom prst="wedgeRectCallout">
            <a:avLst>
              <a:gd name="adj1" fmla="val -56369"/>
              <a:gd name="adj2" fmla="val 56102"/>
            </a:avLst>
          </a:prstGeom>
          <a:solidFill>
            <a:srgbClr val="959EB9">
              <a:alpha val="80000"/>
            </a:srgbClr>
          </a:solidFill>
          <a:ln w="9525">
            <a:noFill/>
            <a:miter lim="800000"/>
            <a:headEnd/>
            <a:tailEnd/>
          </a:ln>
          <a:effectLst/>
        </p:spPr>
        <p:txBody>
          <a:bodyPr/>
          <a:lstStyle/>
          <a:p>
            <a:pPr algn="ctr">
              <a:spcBef>
                <a:spcPct val="0"/>
              </a:spcBef>
              <a:buFontTx/>
              <a:buNone/>
            </a:pPr>
            <a:r>
              <a:rPr lang="en-US" sz="1800" dirty="0" smtClean="0">
                <a:solidFill>
                  <a:srgbClr val="000000"/>
                </a:solidFill>
              </a:rPr>
              <a:t>Interference of w on v</a:t>
            </a:r>
            <a:endParaRPr lang="en-US" i="1" dirty="0">
              <a:solidFill>
                <a:srgbClr val="000000"/>
              </a:solidFill>
              <a:latin typeface="Palatino Linotype" pitchFamily="18" charset="0"/>
            </a:endParaRPr>
          </a:p>
        </p:txBody>
      </p:sp>
      <p:sp>
        <p:nvSpPr>
          <p:cNvPr id="8" name="AutoShape 7"/>
          <p:cNvSpPr>
            <a:spLocks noChangeArrowheads="1"/>
          </p:cNvSpPr>
          <p:nvPr/>
        </p:nvSpPr>
        <p:spPr bwMode="auto">
          <a:xfrm>
            <a:off x="6528708" y="3654649"/>
            <a:ext cx="2390624" cy="371475"/>
          </a:xfrm>
          <a:prstGeom prst="wedgeRectCallout">
            <a:avLst>
              <a:gd name="adj1" fmla="val -55003"/>
              <a:gd name="adj2" fmla="val -44997"/>
            </a:avLst>
          </a:prstGeom>
          <a:solidFill>
            <a:srgbClr val="959EB9">
              <a:alpha val="80000"/>
            </a:srgbClr>
          </a:solidFill>
          <a:ln w="9525">
            <a:noFill/>
            <a:miter lim="800000"/>
            <a:headEnd/>
            <a:tailEnd/>
          </a:ln>
          <a:effectLst/>
        </p:spPr>
        <p:txBody>
          <a:bodyPr/>
          <a:lstStyle/>
          <a:p>
            <a:pPr algn="ctr">
              <a:spcBef>
                <a:spcPct val="0"/>
              </a:spcBef>
              <a:buFontTx/>
              <a:buNone/>
            </a:pPr>
            <a:r>
              <a:rPr lang="en-US" sz="1800" dirty="0" smtClean="0">
                <a:solidFill>
                  <a:srgbClr val="000000"/>
                </a:solidFill>
              </a:rPr>
              <a:t>Signal from sender v</a:t>
            </a:r>
            <a:endParaRPr lang="en-US" i="1" dirty="0">
              <a:solidFill>
                <a:srgbClr val="000000"/>
              </a:solidFill>
              <a:latin typeface="Palatino Linotype"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5"/>
          <p:cNvSpPr>
            <a:spLocks noChangeArrowheads="1"/>
          </p:cNvSpPr>
          <p:nvPr/>
        </p:nvSpPr>
        <p:spPr bwMode="auto">
          <a:xfrm>
            <a:off x="735013" y="2246313"/>
            <a:ext cx="5178425" cy="25542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2098" name="Title 1"/>
          <p:cNvSpPr>
            <a:spLocks noGrp="1"/>
          </p:cNvSpPr>
          <p:nvPr>
            <p:ph type="title"/>
          </p:nvPr>
        </p:nvSpPr>
        <p:spPr/>
        <p:txBody>
          <a:bodyPr/>
          <a:lstStyle/>
          <a:p>
            <a:pPr eaLnBrk="1" hangingPunct="1"/>
            <a:r>
              <a:rPr lang="de-CH" smtClean="0"/>
              <a:t>One-Slot Scheduling with Fixed Power Levels</a:t>
            </a:r>
            <a:endParaRPr lang="en-US" smtClean="0"/>
          </a:p>
        </p:txBody>
      </p:sp>
      <p:sp>
        <p:nvSpPr>
          <p:cNvPr id="132099" name="Content Placeholder 2"/>
          <p:cNvSpPr>
            <a:spLocks noGrp="1"/>
          </p:cNvSpPr>
          <p:nvPr>
            <p:ph idx="1"/>
          </p:nvPr>
        </p:nvSpPr>
        <p:spPr/>
        <p:txBody>
          <a:bodyPr/>
          <a:lstStyle/>
          <a:p>
            <a:pPr eaLnBrk="1" hangingPunct="1"/>
            <a:endParaRPr lang="de-CH" dirty="0" smtClean="0"/>
          </a:p>
          <a:p>
            <a:pPr eaLnBrk="1" hangingPunct="1"/>
            <a:r>
              <a:rPr lang="en-US" dirty="0" smtClean="0"/>
              <a:t>Given a set L={l</a:t>
            </a:r>
            <a:r>
              <a:rPr lang="en-US" baseline="-25000" dirty="0" smtClean="0"/>
              <a:t>1</a:t>
            </a:r>
            <a:r>
              <a:rPr lang="en-US" dirty="0" smtClean="0"/>
              <a:t>,…,</a:t>
            </a:r>
            <a:r>
              <a:rPr lang="en-US" dirty="0" err="1" smtClean="0"/>
              <a:t>l</a:t>
            </a:r>
            <a:r>
              <a:rPr lang="en-US" baseline="-25000" dirty="0" err="1" smtClean="0"/>
              <a:t>n</a:t>
            </a:r>
            <a:r>
              <a:rPr lang="en-US" dirty="0" smtClean="0"/>
              <a:t>} of arbitrary links, we want to maximize </a:t>
            </a:r>
            <a:br>
              <a:rPr lang="en-US" dirty="0" smtClean="0"/>
            </a:br>
            <a:r>
              <a:rPr lang="en-US" dirty="0" smtClean="0"/>
              <a:t>the number of links scheduled in one time-slot</a:t>
            </a:r>
          </a:p>
          <a:p>
            <a:pPr eaLnBrk="1" hangingPunct="1"/>
            <a:r>
              <a:rPr lang="en-US" dirty="0" smtClean="0"/>
              <a:t>Constant approximation algorithm:</a:t>
            </a:r>
          </a:p>
          <a:p>
            <a:pPr lvl="1" eaLnBrk="1" hangingPunct="1"/>
            <a:r>
              <a:rPr lang="en-US" sz="2000" dirty="0" smtClean="0"/>
              <a:t>Input: L; Output: S;</a:t>
            </a:r>
          </a:p>
          <a:p>
            <a:pPr lvl="1" eaLnBrk="1" hangingPunct="1"/>
            <a:r>
              <a:rPr lang="en-US" sz="2000" dirty="0" smtClean="0"/>
              <a:t>Repeat</a:t>
            </a:r>
          </a:p>
          <a:p>
            <a:pPr lvl="2" eaLnBrk="1" hangingPunct="1"/>
            <a:r>
              <a:rPr lang="en-US" sz="2000" dirty="0" smtClean="0"/>
              <a:t>Add shortest link </a:t>
            </a:r>
            <a:r>
              <a:rPr lang="en-US" sz="2000" dirty="0" err="1" smtClean="0"/>
              <a:t>l</a:t>
            </a:r>
            <a:r>
              <a:rPr lang="en-US" sz="2000" baseline="-25000" dirty="0" err="1" smtClean="0"/>
              <a:t>v</a:t>
            </a:r>
            <a:r>
              <a:rPr lang="en-US" sz="2000" dirty="0" smtClean="0"/>
              <a:t> in L to S;</a:t>
            </a:r>
          </a:p>
          <a:p>
            <a:pPr lvl="2" eaLnBrk="1" hangingPunct="1"/>
            <a:r>
              <a:rPr lang="en-US" sz="2000" dirty="0" smtClean="0"/>
              <a:t>Delete all </a:t>
            </a:r>
            <a:r>
              <a:rPr lang="en-US" sz="2000" dirty="0" err="1" smtClean="0"/>
              <a:t>l</a:t>
            </a:r>
            <a:r>
              <a:rPr lang="en-US" sz="2000" baseline="-25000" dirty="0" err="1" smtClean="0"/>
              <a:t>w</a:t>
            </a:r>
            <a:r>
              <a:rPr lang="en-US" sz="2000" dirty="0" smtClean="0"/>
              <a:t> in L, where </a:t>
            </a:r>
            <a:r>
              <a:rPr lang="en-US" sz="2000" dirty="0" err="1" smtClean="0"/>
              <a:t>d</a:t>
            </a:r>
            <a:r>
              <a:rPr lang="en-US" sz="2000" baseline="-25000" dirty="0" err="1" smtClean="0"/>
              <a:t>wv</a:t>
            </a:r>
            <a:r>
              <a:rPr lang="en-US" sz="2000" dirty="0" smtClean="0"/>
              <a:t> </a:t>
            </a:r>
            <a:r>
              <a:rPr lang="en-US" sz="2000" dirty="0" smtClean="0">
                <a:cs typeface="Arial" charset="0"/>
              </a:rPr>
              <a:t>≤</a:t>
            </a:r>
            <a:r>
              <a:rPr lang="en-US" sz="2000" dirty="0" smtClean="0"/>
              <a:t> </a:t>
            </a:r>
            <a:r>
              <a:rPr lang="en-US" sz="2000" dirty="0" err="1" smtClean="0"/>
              <a:t>c</a:t>
            </a:r>
            <a:r>
              <a:rPr lang="en-US" sz="2000" dirty="0" err="1" smtClean="0">
                <a:latin typeface="cmsy10"/>
              </a:rPr>
              <a:t>¢</a:t>
            </a:r>
            <a:r>
              <a:rPr lang="en-US" sz="2000" dirty="0" err="1" smtClean="0"/>
              <a:t>d</a:t>
            </a:r>
            <a:r>
              <a:rPr lang="en-US" sz="2000" baseline="-25000" dirty="0" err="1" smtClean="0"/>
              <a:t>vv</a:t>
            </a:r>
            <a:r>
              <a:rPr lang="en-US" sz="2000" dirty="0" smtClean="0"/>
              <a:t>;</a:t>
            </a:r>
          </a:p>
          <a:p>
            <a:pPr lvl="2" eaLnBrk="1" hangingPunct="1"/>
            <a:r>
              <a:rPr lang="en-US" sz="2000" dirty="0" smtClean="0"/>
              <a:t>Delete all </a:t>
            </a:r>
            <a:r>
              <a:rPr lang="en-US" sz="2000" dirty="0" err="1" smtClean="0"/>
              <a:t>l</a:t>
            </a:r>
            <a:r>
              <a:rPr lang="en-US" sz="2000" baseline="-25000" dirty="0" err="1" smtClean="0"/>
              <a:t>w</a:t>
            </a:r>
            <a:r>
              <a:rPr lang="en-US" sz="2000" dirty="0" smtClean="0"/>
              <a:t> in L, where </a:t>
            </a:r>
            <a:r>
              <a:rPr lang="en-US" sz="2000" dirty="0" err="1" smtClean="0"/>
              <a:t>a</a:t>
            </a:r>
            <a:r>
              <a:rPr lang="en-US" sz="2000" baseline="-25000" dirty="0" err="1" smtClean="0"/>
              <a:t>S</a:t>
            </a:r>
            <a:r>
              <a:rPr lang="en-US" sz="2000" dirty="0" smtClean="0"/>
              <a:t>(</a:t>
            </a:r>
            <a:r>
              <a:rPr lang="en-US" sz="2000" dirty="0" err="1" smtClean="0"/>
              <a:t>l</a:t>
            </a:r>
            <a:r>
              <a:rPr lang="en-US" sz="2000" baseline="-25000" dirty="0" err="1" smtClean="0"/>
              <a:t>w</a:t>
            </a:r>
            <a:r>
              <a:rPr lang="en-US" sz="2000" dirty="0" smtClean="0"/>
              <a:t>) </a:t>
            </a:r>
            <a:r>
              <a:rPr lang="en-US" sz="2000" dirty="0" smtClean="0">
                <a:cs typeface="Arial" charset="0"/>
              </a:rPr>
              <a:t>≥</a:t>
            </a:r>
            <a:r>
              <a:rPr lang="en-US" sz="2000" dirty="0" smtClean="0"/>
              <a:t> 2/3;</a:t>
            </a:r>
          </a:p>
          <a:p>
            <a:pPr lvl="1" eaLnBrk="1" hangingPunct="1"/>
            <a:r>
              <a:rPr lang="en-US" sz="2000" dirty="0" smtClean="0"/>
              <a:t>Until L=</a:t>
            </a:r>
            <a:r>
              <a:rPr lang="en-US" sz="2000" dirty="0" smtClean="0">
                <a:cs typeface="Arial" charset="0"/>
              </a:rPr>
              <a:t>ø</a:t>
            </a:r>
            <a:r>
              <a:rPr lang="en-US" sz="2000" dirty="0" smtClean="0"/>
              <a:t>;</a:t>
            </a:r>
          </a:p>
          <a:p>
            <a:pPr lvl="1" eaLnBrk="1" hangingPunct="1"/>
            <a:r>
              <a:rPr lang="en-US" sz="2000" dirty="0" smtClean="0"/>
              <a:t>Return S;</a:t>
            </a:r>
          </a:p>
          <a:p>
            <a:pPr eaLnBrk="1" hangingPunct="1"/>
            <a:endParaRPr lang="en-US" dirty="0" smtClean="0"/>
          </a:p>
          <a:p>
            <a:pPr eaLnBrk="1" hangingPunct="1"/>
            <a:r>
              <a:rPr lang="en-US" dirty="0" smtClean="0"/>
              <a:t>*Affectedness has a similar definition as </a:t>
            </a:r>
            <a:r>
              <a:rPr lang="en-US" dirty="0" err="1" smtClean="0"/>
              <a:t>affectance</a:t>
            </a:r>
            <a:r>
              <a:rPr lang="en-US" dirty="0" smtClean="0"/>
              <a:t>; it also tells how much interference a link can tolerate, i.e. </a:t>
            </a:r>
            <a:r>
              <a:rPr lang="en-US" dirty="0" err="1" smtClean="0"/>
              <a:t>a</a:t>
            </a:r>
            <a:r>
              <a:rPr lang="en-US" baseline="-25000" dirty="0" err="1" smtClean="0"/>
              <a:t>S</a:t>
            </a:r>
            <a:r>
              <a:rPr lang="en-US" dirty="0" smtClean="0"/>
              <a:t>(</a:t>
            </a:r>
            <a:r>
              <a:rPr lang="en-US" dirty="0" err="1" smtClean="0"/>
              <a:t>l</a:t>
            </a:r>
            <a:r>
              <a:rPr lang="en-US" baseline="-25000" dirty="0" err="1" smtClean="0"/>
              <a:t>v</a:t>
            </a:r>
            <a:r>
              <a:rPr lang="en-US" dirty="0" smtClean="0"/>
              <a:t>) = 1 if SINR</a:t>
            </a:r>
            <a:r>
              <a:rPr lang="en-US" baseline="-25000" dirty="0" smtClean="0"/>
              <a:t>S</a:t>
            </a:r>
            <a:r>
              <a:rPr lang="en-US" dirty="0" smtClean="0"/>
              <a:t>(</a:t>
            </a:r>
            <a:r>
              <a:rPr lang="en-US" dirty="0" err="1" smtClean="0"/>
              <a:t>l</a:t>
            </a:r>
            <a:r>
              <a:rPr lang="en-US" baseline="-25000" dirty="0" err="1" smtClean="0"/>
              <a:t>v</a:t>
            </a:r>
            <a:r>
              <a:rPr lang="en-US" dirty="0" smtClean="0"/>
              <a:t>) = </a:t>
            </a:r>
            <a:r>
              <a:rPr lang="el-GR" dirty="0" smtClean="0">
                <a:cs typeface="Arial" charset="0"/>
              </a:rPr>
              <a:t>β</a:t>
            </a:r>
            <a:endParaRPr lang="en-US" baseline="-25000" dirty="0" smtClean="0">
              <a:cs typeface="Arial" charset="0"/>
            </a:endParaRPr>
          </a:p>
        </p:txBody>
      </p:sp>
      <p:sp>
        <p:nvSpPr>
          <p:cNvPr id="132100" name="AutoShape 4"/>
          <p:cNvSpPr>
            <a:spLocks noChangeArrowheads="1"/>
          </p:cNvSpPr>
          <p:nvPr/>
        </p:nvSpPr>
        <p:spPr bwMode="auto">
          <a:xfrm>
            <a:off x="6393994" y="5956261"/>
            <a:ext cx="2541056" cy="695325"/>
          </a:xfrm>
          <a:prstGeom prst="wedgeRectCallout">
            <a:avLst>
              <a:gd name="adj1" fmla="val -55447"/>
              <a:gd name="adj2" fmla="val -74810"/>
            </a:avLst>
          </a:prstGeom>
          <a:solidFill>
            <a:srgbClr val="FFFF99"/>
          </a:solidFill>
          <a:ln w="9525">
            <a:solidFill>
              <a:schemeClr val="tx1"/>
            </a:solidFill>
            <a:miter lim="800000"/>
            <a:headEnd/>
            <a:tailEnd/>
          </a:ln>
        </p:spPr>
        <p:txBody>
          <a:bodyPr/>
          <a:lstStyle/>
          <a:p>
            <a:pPr algn="ctr"/>
            <a:r>
              <a:rPr lang="en-US" sz="1800" dirty="0" smtClean="0"/>
              <a:t>Set of links S </a:t>
            </a:r>
            <a:r>
              <a:rPr lang="en-US" sz="1800" dirty="0"/>
              <a:t>is valid </a:t>
            </a:r>
            <a:r>
              <a:rPr lang="en-US" sz="1800" dirty="0" err="1"/>
              <a:t>iff</a:t>
            </a:r>
            <a:endParaRPr lang="en-US" sz="1800" dirty="0"/>
          </a:p>
          <a:p>
            <a:pPr algn="ctr"/>
            <a:r>
              <a:rPr lang="en-US" sz="1800" dirty="0" err="1">
                <a:solidFill>
                  <a:srgbClr val="000000"/>
                </a:solidFill>
              </a:rPr>
              <a:t>a</a:t>
            </a:r>
            <a:r>
              <a:rPr lang="en-US" sz="1800" baseline="-25000" dirty="0" err="1">
                <a:solidFill>
                  <a:srgbClr val="000000"/>
                </a:solidFill>
              </a:rPr>
              <a:t>S</a:t>
            </a:r>
            <a:r>
              <a:rPr lang="en-US" sz="1800" dirty="0">
                <a:solidFill>
                  <a:srgbClr val="000000"/>
                </a:solidFill>
              </a:rPr>
              <a:t>(</a:t>
            </a:r>
            <a:r>
              <a:rPr lang="en-US" sz="1800" dirty="0" err="1">
                <a:solidFill>
                  <a:srgbClr val="000000"/>
                </a:solidFill>
              </a:rPr>
              <a:t>l</a:t>
            </a:r>
            <a:r>
              <a:rPr lang="en-US" sz="1800" baseline="-25000" dirty="0" err="1">
                <a:solidFill>
                  <a:srgbClr val="000000"/>
                </a:solidFill>
              </a:rPr>
              <a:t>v</a:t>
            </a:r>
            <a:r>
              <a:rPr lang="en-US" sz="1800" dirty="0">
                <a:solidFill>
                  <a:srgbClr val="000000"/>
                </a:solidFill>
              </a:rPr>
              <a:t>) ≤</a:t>
            </a:r>
            <a:r>
              <a:rPr lang="en-US" sz="1800" dirty="0"/>
              <a:t> </a:t>
            </a:r>
            <a:r>
              <a:rPr lang="en-US" sz="1800" dirty="0">
                <a:solidFill>
                  <a:srgbClr val="000000"/>
                </a:solidFill>
              </a:rPr>
              <a:t>1 </a:t>
            </a:r>
            <a:r>
              <a:rPr lang="en-US" sz="1800" dirty="0" err="1">
                <a:solidFill>
                  <a:srgbClr val="000000"/>
                </a:solidFill>
              </a:rPr>
              <a:t>forall</a:t>
            </a:r>
            <a:r>
              <a:rPr lang="en-US" sz="1800" dirty="0">
                <a:solidFill>
                  <a:srgbClr val="000000"/>
                </a:solidFill>
              </a:rPr>
              <a:t> </a:t>
            </a:r>
            <a:r>
              <a:rPr lang="en-US" sz="1800" dirty="0" err="1">
                <a:solidFill>
                  <a:srgbClr val="000000"/>
                </a:solidFill>
              </a:rPr>
              <a:t>l</a:t>
            </a:r>
            <a:r>
              <a:rPr lang="en-US" sz="1800" baseline="-25000" dirty="0" err="1">
                <a:solidFill>
                  <a:srgbClr val="000000"/>
                </a:solidFill>
              </a:rPr>
              <a:t>v</a:t>
            </a:r>
            <a:r>
              <a:rPr lang="en-US" sz="1800" dirty="0">
                <a:solidFill>
                  <a:srgbClr val="000000"/>
                </a:solidFill>
              </a:rPr>
              <a:t> in S</a:t>
            </a:r>
          </a:p>
        </p:txBody>
      </p:sp>
      <p:sp>
        <p:nvSpPr>
          <p:cNvPr id="132102" name="AutoShape 6"/>
          <p:cNvSpPr>
            <a:spLocks noChangeArrowheads="1"/>
          </p:cNvSpPr>
          <p:nvPr/>
        </p:nvSpPr>
        <p:spPr bwMode="auto">
          <a:xfrm>
            <a:off x="5977467" y="2091281"/>
            <a:ext cx="2955395" cy="389467"/>
          </a:xfrm>
          <a:prstGeom prst="wedgeRectCallout">
            <a:avLst>
              <a:gd name="adj1" fmla="val -159709"/>
              <a:gd name="adj2" fmla="val 182465"/>
            </a:avLst>
          </a:prstGeom>
          <a:solidFill>
            <a:srgbClr val="FFFF99"/>
          </a:solidFill>
          <a:ln w="9525">
            <a:solidFill>
              <a:schemeClr val="tx1"/>
            </a:solidFill>
            <a:miter lim="800000"/>
            <a:headEnd/>
            <a:tailEnd/>
          </a:ln>
        </p:spPr>
        <p:txBody>
          <a:bodyPr/>
          <a:lstStyle/>
          <a:p>
            <a:pPr algn="ctr"/>
            <a:r>
              <a:rPr lang="en-US" sz="1800" dirty="0"/>
              <a:t>Schedule “strong” </a:t>
            </a:r>
            <a:r>
              <a:rPr lang="en-US" sz="1800" dirty="0" smtClean="0"/>
              <a:t>links </a:t>
            </a:r>
            <a:r>
              <a:rPr lang="en-US" sz="1800" dirty="0"/>
              <a:t>first</a:t>
            </a:r>
          </a:p>
        </p:txBody>
      </p:sp>
      <p:sp>
        <p:nvSpPr>
          <p:cNvPr id="132103" name="AutoShape 7"/>
          <p:cNvSpPr>
            <a:spLocks noChangeArrowheads="1"/>
          </p:cNvSpPr>
          <p:nvPr/>
        </p:nvSpPr>
        <p:spPr bwMode="auto">
          <a:xfrm>
            <a:off x="6265334" y="2647425"/>
            <a:ext cx="2667530" cy="376776"/>
          </a:xfrm>
          <a:prstGeom prst="wedgeRectCallout">
            <a:avLst>
              <a:gd name="adj1" fmla="val -91774"/>
              <a:gd name="adj2" fmla="val 146304"/>
            </a:avLst>
          </a:prstGeom>
          <a:solidFill>
            <a:srgbClr val="FFFF99"/>
          </a:solidFill>
          <a:ln w="9525">
            <a:solidFill>
              <a:schemeClr val="tx1"/>
            </a:solidFill>
            <a:miter lim="800000"/>
            <a:headEnd/>
            <a:tailEnd/>
          </a:ln>
        </p:spPr>
        <p:txBody>
          <a:bodyPr/>
          <a:lstStyle/>
          <a:p>
            <a:pPr algn="ctr"/>
            <a:r>
              <a:rPr lang="en-US" sz="1800" dirty="0"/>
              <a:t>Constant </a:t>
            </a:r>
            <a:r>
              <a:rPr lang="en-US" sz="1800" dirty="0" smtClean="0"/>
              <a:t>c&gt;2</a:t>
            </a:r>
            <a:r>
              <a:rPr lang="en-US" sz="1800" dirty="0"/>
              <a:t>, </a:t>
            </a:r>
            <a:r>
              <a:rPr lang="en-US" sz="1800" dirty="0" smtClean="0"/>
              <a:t>c=f(</a:t>
            </a:r>
            <a:r>
              <a:rPr lang="el-GR" sz="1800" dirty="0"/>
              <a:t>α</a:t>
            </a:r>
            <a:r>
              <a:rPr lang="en-US" sz="1800" dirty="0"/>
              <a:t>,</a:t>
            </a:r>
            <a:r>
              <a:rPr lang="el-GR" sz="1800" dirty="0">
                <a:cs typeface="Arial" charset="0"/>
              </a:rPr>
              <a:t>β</a:t>
            </a:r>
            <a:r>
              <a:rPr lang="en-US" sz="1800" dirty="0"/>
              <a:t>)</a:t>
            </a:r>
          </a:p>
        </p:txBody>
      </p:sp>
      <p:sp>
        <p:nvSpPr>
          <p:cNvPr id="132104" name="AutoShape 8"/>
          <p:cNvSpPr>
            <a:spLocks noChangeArrowheads="1"/>
          </p:cNvSpPr>
          <p:nvPr/>
        </p:nvSpPr>
        <p:spPr bwMode="auto">
          <a:xfrm>
            <a:off x="6409796" y="3196162"/>
            <a:ext cx="2523067" cy="664634"/>
          </a:xfrm>
          <a:prstGeom prst="wedgeRectCallout">
            <a:avLst>
              <a:gd name="adj1" fmla="val -80298"/>
              <a:gd name="adj2" fmla="val 1061"/>
            </a:avLst>
          </a:prstGeom>
          <a:solidFill>
            <a:srgbClr val="FFFF99"/>
          </a:solidFill>
          <a:ln w="9525">
            <a:solidFill>
              <a:schemeClr val="tx1"/>
            </a:solidFill>
            <a:miter lim="800000"/>
            <a:headEnd/>
            <a:tailEnd/>
          </a:ln>
        </p:spPr>
        <p:txBody>
          <a:bodyPr/>
          <a:lstStyle/>
          <a:p>
            <a:pPr algn="ctr"/>
            <a:r>
              <a:rPr lang="en-US" sz="1800" dirty="0"/>
              <a:t>Links </a:t>
            </a:r>
            <a:r>
              <a:rPr lang="en-US" sz="1800" dirty="0" smtClean="0"/>
              <a:t>with </a:t>
            </a:r>
            <a:r>
              <a:rPr lang="en-US" sz="1800" dirty="0"/>
              <a:t>receivers </a:t>
            </a:r>
            <a:r>
              <a:rPr lang="en-US" sz="1800" dirty="0" err="1" smtClean="0">
                <a:latin typeface="Arial"/>
              </a:rPr>
              <a:t>s</a:t>
            </a:r>
            <a:r>
              <a:rPr lang="en-US" sz="1800" baseline="-25000" dirty="0" err="1" smtClean="0">
                <a:latin typeface="Arial"/>
              </a:rPr>
              <a:t>w</a:t>
            </a:r>
            <a:r>
              <a:rPr lang="en-US" sz="1800" dirty="0" smtClean="0"/>
              <a:t> too </a:t>
            </a:r>
            <a:r>
              <a:rPr lang="en-US" sz="1800" dirty="0"/>
              <a:t>close to sender </a:t>
            </a:r>
            <a:r>
              <a:rPr lang="en-US" sz="1800" dirty="0" err="1" smtClean="0"/>
              <a:t>r</a:t>
            </a:r>
            <a:r>
              <a:rPr lang="en-US" sz="1800" baseline="-25000" dirty="0" err="1" smtClean="0"/>
              <a:t>v</a:t>
            </a:r>
            <a:endParaRPr lang="en-US" sz="1800" baseline="-25000" dirty="0"/>
          </a:p>
        </p:txBody>
      </p:sp>
      <p:sp>
        <p:nvSpPr>
          <p:cNvPr id="132105" name="AutoShape 9"/>
          <p:cNvSpPr>
            <a:spLocks noChangeArrowheads="1"/>
          </p:cNvSpPr>
          <p:nvPr/>
        </p:nvSpPr>
        <p:spPr bwMode="auto">
          <a:xfrm>
            <a:off x="7213600" y="4013199"/>
            <a:ext cx="1719263" cy="643468"/>
          </a:xfrm>
          <a:prstGeom prst="wedgeRectCallout">
            <a:avLst>
              <a:gd name="adj1" fmla="val -133172"/>
              <a:gd name="adj2" fmla="val -66415"/>
            </a:avLst>
          </a:prstGeom>
          <a:solidFill>
            <a:srgbClr val="FFFF99"/>
          </a:solidFill>
          <a:ln w="9525">
            <a:solidFill>
              <a:schemeClr val="tx1"/>
            </a:solidFill>
            <a:miter lim="800000"/>
            <a:headEnd/>
            <a:tailEnd/>
          </a:ln>
        </p:spPr>
        <p:txBody>
          <a:bodyPr/>
          <a:lstStyle/>
          <a:p>
            <a:pPr algn="ctr"/>
            <a:r>
              <a:rPr lang="en-US" sz="1800" dirty="0"/>
              <a:t>Links </a:t>
            </a:r>
            <a:r>
              <a:rPr lang="en-US" sz="1800" dirty="0" smtClean="0"/>
              <a:t>with </a:t>
            </a:r>
            <a:r>
              <a:rPr lang="en-US" sz="1800" dirty="0"/>
              <a:t>high </a:t>
            </a:r>
            <a:r>
              <a:rPr lang="en-US" sz="1800" dirty="0" smtClean="0"/>
              <a:t>affectedness*</a:t>
            </a:r>
            <a:endParaRPr lang="en-US" sz="1800"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2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nimBg="1"/>
      <p:bldP spid="132102" grpId="0" animBg="1"/>
      <p:bldP spid="132103" grpId="0" animBg="1"/>
      <p:bldP spid="132104" grpId="0" animBg="1"/>
      <p:bldP spid="13210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p:txBody>
          <a:bodyPr/>
          <a:lstStyle/>
          <a:p>
            <a:r>
              <a:rPr lang="de-CH" smtClean="0"/>
              <a:t>One-Slot Scheduling: Correctness Proof</a:t>
            </a:r>
            <a:endParaRPr lang="en-US" smtClean="0"/>
          </a:p>
        </p:txBody>
      </p:sp>
      <p:sp>
        <p:nvSpPr>
          <p:cNvPr id="245763" name="Rectangle 3"/>
          <p:cNvSpPr>
            <a:spLocks noGrp="1" noChangeArrowheads="1"/>
          </p:cNvSpPr>
          <p:nvPr>
            <p:ph idx="1"/>
          </p:nvPr>
        </p:nvSpPr>
        <p:spPr>
          <a:xfrm>
            <a:off x="468313" y="845080"/>
            <a:ext cx="8207375" cy="5337175"/>
          </a:xfrm>
        </p:spPr>
        <p:txBody>
          <a:bodyPr/>
          <a:lstStyle/>
          <a:p>
            <a:r>
              <a:rPr lang="en-US" dirty="0" smtClean="0"/>
              <a:t>We need to prove affectedness </a:t>
            </a:r>
            <a:r>
              <a:rPr lang="en-US" dirty="0" err="1" smtClean="0"/>
              <a:t>a</a:t>
            </a:r>
            <a:r>
              <a:rPr lang="en-US" baseline="-25000" dirty="0" err="1" smtClean="0"/>
              <a:t>S</a:t>
            </a:r>
            <a:r>
              <a:rPr lang="en-US" dirty="0" smtClean="0"/>
              <a:t>(</a:t>
            </a:r>
            <a:r>
              <a:rPr lang="en-US" dirty="0" err="1" smtClean="0"/>
              <a:t>l</a:t>
            </a:r>
            <a:r>
              <a:rPr lang="en-US" baseline="-25000" dirty="0" err="1" smtClean="0"/>
              <a:t>v</a:t>
            </a:r>
            <a:r>
              <a:rPr lang="en-US" dirty="0" smtClean="0"/>
              <a:t>)</a:t>
            </a:r>
            <a:r>
              <a:rPr lang="en-US" sz="1800" dirty="0" smtClean="0"/>
              <a:t> ≤</a:t>
            </a:r>
            <a:r>
              <a:rPr lang="en-US" sz="1800" dirty="0" smtClean="0">
                <a:solidFill>
                  <a:schemeClr val="tx1"/>
                </a:solidFill>
              </a:rPr>
              <a:t> </a:t>
            </a:r>
            <a:r>
              <a:rPr lang="en-US" sz="1800" dirty="0" smtClean="0"/>
              <a:t>1</a:t>
            </a:r>
            <a:r>
              <a:rPr lang="en-US" dirty="0" smtClean="0"/>
              <a:t> for all </a:t>
            </a:r>
            <a:r>
              <a:rPr lang="en-US" dirty="0" err="1" smtClean="0"/>
              <a:t>l</a:t>
            </a:r>
            <a:r>
              <a:rPr lang="en-US" baseline="-25000" dirty="0" err="1" smtClean="0"/>
              <a:t>v</a:t>
            </a:r>
            <a:r>
              <a:rPr lang="en-US" dirty="0" smtClean="0"/>
              <a:t> in S</a:t>
            </a:r>
          </a:p>
          <a:p>
            <a:endParaRPr lang="en-US" dirty="0" smtClean="0"/>
          </a:p>
          <a:p>
            <a:endParaRPr lang="en-US" dirty="0" smtClean="0"/>
          </a:p>
          <a:p>
            <a:endParaRPr lang="en-US" dirty="0" smtClean="0"/>
          </a:p>
          <a:p>
            <a:endParaRPr lang="en-US" dirty="0" smtClean="0"/>
          </a:p>
          <a:p>
            <a:r>
              <a:rPr lang="en-US" dirty="0" smtClean="0"/>
              <a:t>All senders in set </a:t>
            </a:r>
            <a:r>
              <a:rPr lang="en-US" dirty="0" err="1" smtClean="0">
                <a:latin typeface="Arial"/>
              </a:rPr>
              <a:t>S</a:t>
            </a:r>
            <a:r>
              <a:rPr lang="en-US" baseline="-25000" dirty="0" err="1" smtClean="0">
                <a:latin typeface="Arial"/>
              </a:rPr>
              <a:t>v</a:t>
            </a:r>
            <a:r>
              <a:rPr lang="en-US" baseline="15000" dirty="0" smtClean="0">
                <a:latin typeface="Arial"/>
              </a:rPr>
              <a:t>+</a:t>
            </a:r>
            <a:r>
              <a:rPr lang="en-US" dirty="0" smtClean="0"/>
              <a:t> have pair wise distance </a:t>
            </a:r>
            <a:r>
              <a:rPr lang="en-US" dirty="0" smtClean="0">
                <a:latin typeface="cmmi10"/>
              </a:rPr>
              <a:t>±</a:t>
            </a:r>
            <a:r>
              <a:rPr lang="en-US" dirty="0" smtClean="0"/>
              <a:t> = (</a:t>
            </a:r>
            <a:r>
              <a:rPr lang="en-US" i="1" dirty="0" smtClean="0">
                <a:latin typeface="Arial"/>
              </a:rPr>
              <a:t>c</a:t>
            </a:r>
            <a:r>
              <a:rPr lang="en-US" dirty="0" smtClean="0">
                <a:latin typeface="Arial"/>
              </a:rPr>
              <a:t>-1)</a:t>
            </a:r>
            <a:r>
              <a:rPr lang="en-US" dirty="0" err="1" smtClean="0">
                <a:latin typeface="Arial"/>
              </a:rPr>
              <a:t>d</a:t>
            </a:r>
            <a:r>
              <a:rPr lang="en-US" baseline="-25000" dirty="0" err="1" smtClean="0">
                <a:latin typeface="Arial"/>
              </a:rPr>
              <a:t>vv</a:t>
            </a:r>
            <a:r>
              <a:rPr lang="en-US" dirty="0" smtClean="0"/>
              <a:t>.</a:t>
            </a:r>
          </a:p>
          <a:p>
            <a:r>
              <a:rPr lang="en-US" dirty="0" smtClean="0"/>
              <a:t>We partition the space in infinitely many rings of thickness </a:t>
            </a:r>
            <a:r>
              <a:rPr lang="en-US" dirty="0" smtClean="0">
                <a:latin typeface="cmmi10"/>
              </a:rPr>
              <a:t>±</a:t>
            </a:r>
            <a:r>
              <a:rPr lang="en-US" dirty="0" smtClean="0"/>
              <a:t>.</a:t>
            </a:r>
          </a:p>
          <a:p>
            <a:pPr lvl="1"/>
            <a:r>
              <a:rPr lang="en-US" dirty="0" smtClean="0"/>
              <a:t>There is no sender in </a:t>
            </a:r>
            <a:r>
              <a:rPr lang="en-US" dirty="0" err="1" smtClean="0">
                <a:latin typeface="Arial"/>
              </a:rPr>
              <a:t>S</a:t>
            </a:r>
            <a:r>
              <a:rPr lang="en-US" baseline="-25000" dirty="0" err="1" smtClean="0">
                <a:latin typeface="Arial"/>
              </a:rPr>
              <a:t>v</a:t>
            </a:r>
            <a:r>
              <a:rPr lang="en-US" baseline="15000" dirty="0" smtClean="0">
                <a:latin typeface="Arial"/>
              </a:rPr>
              <a:t>+</a:t>
            </a:r>
            <a:r>
              <a:rPr lang="en-US" dirty="0" smtClean="0"/>
              <a:t> in circle </a:t>
            </a:r>
            <a:r>
              <a:rPr lang="en-US" i="1" dirty="0" smtClean="0">
                <a:latin typeface="Arial"/>
              </a:rPr>
              <a:t>R</a:t>
            </a:r>
            <a:r>
              <a:rPr lang="en-US" baseline="-25000" dirty="0" smtClean="0">
                <a:latin typeface="Arial"/>
              </a:rPr>
              <a:t>0</a:t>
            </a:r>
          </a:p>
          <a:p>
            <a:pPr lvl="1"/>
            <a:r>
              <a:rPr lang="en-US" dirty="0" smtClean="0"/>
              <a:t>A sender in ring </a:t>
            </a:r>
            <a:r>
              <a:rPr lang="en-US" i="1" dirty="0" err="1" smtClean="0">
                <a:latin typeface="Arial"/>
              </a:rPr>
              <a:t>R</a:t>
            </a:r>
            <a:r>
              <a:rPr lang="en-US" i="1" baseline="-25000" dirty="0" err="1" smtClean="0">
                <a:latin typeface="Arial"/>
              </a:rPr>
              <a:t>k</a:t>
            </a:r>
            <a:r>
              <a:rPr lang="en-US" dirty="0" smtClean="0"/>
              <a:t> has at least distance k</a:t>
            </a:r>
            <a:r>
              <a:rPr lang="en-US" dirty="0" smtClean="0">
                <a:latin typeface="cmmi10"/>
              </a:rPr>
              <a:t>±</a:t>
            </a:r>
            <a:endParaRPr lang="en-US" dirty="0" smtClean="0"/>
          </a:p>
          <a:p>
            <a:pPr lvl="1"/>
            <a:r>
              <a:rPr lang="en-US" dirty="0" smtClean="0"/>
              <a:t>The number of senders in ring </a:t>
            </a:r>
            <a:r>
              <a:rPr lang="en-US" i="1" dirty="0" err="1" smtClean="0"/>
              <a:t>R</a:t>
            </a:r>
            <a:r>
              <a:rPr lang="en-US" i="1" baseline="-25000" dirty="0" err="1" smtClean="0"/>
              <a:t>k</a:t>
            </a:r>
            <a:r>
              <a:rPr lang="en-US" dirty="0" smtClean="0"/>
              <a:t> is O(</a:t>
            </a:r>
            <a:r>
              <a:rPr lang="en-US" i="1" dirty="0" smtClean="0"/>
              <a:t>k</a:t>
            </a:r>
            <a:r>
              <a:rPr lang="en-US" dirty="0" smtClean="0"/>
              <a:t>)</a:t>
            </a:r>
          </a:p>
          <a:p>
            <a:pPr lvl="1"/>
            <a:r>
              <a:rPr lang="en-US" dirty="0" smtClean="0"/>
              <a:t>Affectedness from ring </a:t>
            </a:r>
            <a:r>
              <a:rPr lang="en-US" dirty="0" err="1" smtClean="0"/>
              <a:t>R</a:t>
            </a:r>
            <a:r>
              <a:rPr lang="en-US" baseline="-25000" dirty="0" err="1" smtClean="0"/>
              <a:t>k</a:t>
            </a:r>
            <a:r>
              <a:rPr lang="en-US" dirty="0" smtClean="0"/>
              <a:t> is O(</a:t>
            </a:r>
            <a:r>
              <a:rPr lang="en-US" dirty="0" smtClean="0">
                <a:latin typeface="cmmi10"/>
              </a:rPr>
              <a:t>¯</a:t>
            </a:r>
            <a:r>
              <a:rPr lang="en-US" i="1" dirty="0" smtClean="0"/>
              <a:t>k</a:t>
            </a:r>
            <a:r>
              <a:rPr lang="en-US" baseline="30000" dirty="0" smtClean="0">
                <a:latin typeface="cmmi10"/>
              </a:rPr>
              <a:t>1</a:t>
            </a:r>
            <a:r>
              <a:rPr lang="en-US" baseline="30000" dirty="0" smtClean="0"/>
              <a:t>-</a:t>
            </a:r>
            <a:r>
              <a:rPr lang="en-US" baseline="30000" dirty="0" smtClean="0">
                <a:latin typeface="cmmi10"/>
              </a:rPr>
              <a:t>®</a:t>
            </a:r>
            <a:r>
              <a:rPr lang="en-US" dirty="0" smtClean="0">
                <a:latin typeface="cmmi10"/>
              </a:rPr>
              <a:t>±</a:t>
            </a:r>
            <a:r>
              <a:rPr lang="en-US" baseline="30000" dirty="0" smtClean="0"/>
              <a:t>-</a:t>
            </a:r>
            <a:r>
              <a:rPr lang="en-US" baseline="30000" dirty="0" smtClean="0">
                <a:latin typeface="cmmi10"/>
              </a:rPr>
              <a:t>®</a:t>
            </a:r>
            <a:r>
              <a:rPr lang="en-US" dirty="0" smtClean="0"/>
              <a:t>)</a:t>
            </a:r>
          </a:p>
          <a:p>
            <a:pPr lvl="1"/>
            <a:r>
              <a:rPr lang="en-US" dirty="0" smtClean="0"/>
              <a:t>Total affectedness is </a:t>
            </a:r>
            <a:r>
              <a:rPr lang="en-US" dirty="0" smtClean="0">
                <a:solidFill>
                  <a:srgbClr val="FF0000"/>
                </a:solidFill>
              </a:rPr>
              <a:t>O(</a:t>
            </a:r>
            <a:r>
              <a:rPr lang="en-US" dirty="0" smtClean="0">
                <a:solidFill>
                  <a:srgbClr val="FF0000"/>
                </a:solidFill>
                <a:latin typeface="cmmi10"/>
              </a:rPr>
              <a:t>§</a:t>
            </a:r>
            <a:r>
              <a:rPr lang="en-US" baseline="-25000" dirty="0" smtClean="0">
                <a:solidFill>
                  <a:srgbClr val="FF0000"/>
                </a:solidFill>
                <a:latin typeface="cmmi10"/>
              </a:rPr>
              <a:t>k</a:t>
            </a:r>
            <a:r>
              <a:rPr lang="en-US" baseline="-25000" dirty="0" smtClean="0">
                <a:solidFill>
                  <a:srgbClr val="FF0000"/>
                </a:solidFill>
                <a:latin typeface="cmsy10"/>
              </a:rPr>
              <a:t>¸</a:t>
            </a:r>
            <a:r>
              <a:rPr lang="en-US" baseline="-25000" dirty="0" smtClean="0">
                <a:solidFill>
                  <a:srgbClr val="FF0000"/>
                </a:solidFill>
                <a:latin typeface="cmmi10"/>
              </a:rPr>
              <a:t>1</a:t>
            </a:r>
            <a:r>
              <a:rPr lang="en-US" dirty="0" smtClean="0">
                <a:solidFill>
                  <a:srgbClr val="FF0000"/>
                </a:solidFill>
                <a:latin typeface="cmmi10"/>
              </a:rPr>
              <a:t>¯</a:t>
            </a:r>
            <a:r>
              <a:rPr lang="en-US" i="1" dirty="0" smtClean="0">
                <a:solidFill>
                  <a:srgbClr val="FF0000"/>
                </a:solidFill>
              </a:rPr>
              <a:t>k</a:t>
            </a:r>
            <a:r>
              <a:rPr lang="en-US" baseline="30000" dirty="0" smtClean="0">
                <a:solidFill>
                  <a:srgbClr val="FF0000"/>
                </a:solidFill>
                <a:latin typeface="cmmi10"/>
              </a:rPr>
              <a:t>1</a:t>
            </a:r>
            <a:r>
              <a:rPr lang="en-US" baseline="30000" dirty="0" smtClean="0">
                <a:solidFill>
                  <a:srgbClr val="FF0000"/>
                </a:solidFill>
              </a:rPr>
              <a:t>-</a:t>
            </a:r>
            <a:r>
              <a:rPr lang="en-US" baseline="30000" dirty="0" smtClean="0">
                <a:solidFill>
                  <a:srgbClr val="FF0000"/>
                </a:solidFill>
                <a:latin typeface="cmmi10"/>
              </a:rPr>
              <a:t>®</a:t>
            </a:r>
            <a:r>
              <a:rPr lang="en-US" dirty="0" smtClean="0">
                <a:solidFill>
                  <a:srgbClr val="FF0000"/>
                </a:solidFill>
                <a:latin typeface="cmmi10"/>
              </a:rPr>
              <a:t>±</a:t>
            </a:r>
            <a:r>
              <a:rPr lang="en-US" baseline="30000" dirty="0" smtClean="0">
                <a:solidFill>
                  <a:srgbClr val="FF0000"/>
                </a:solidFill>
              </a:rPr>
              <a:t>-</a:t>
            </a:r>
            <a:r>
              <a:rPr lang="en-US" baseline="30000" dirty="0" smtClean="0">
                <a:solidFill>
                  <a:srgbClr val="FF0000"/>
                </a:solidFill>
                <a:latin typeface="cmmi10"/>
              </a:rPr>
              <a:t>®</a:t>
            </a:r>
            <a:r>
              <a:rPr lang="en-US" dirty="0" smtClean="0">
                <a:solidFill>
                  <a:srgbClr val="FF0000"/>
                </a:solidFill>
              </a:rPr>
              <a:t>) </a:t>
            </a:r>
            <a:br>
              <a:rPr lang="en-US" dirty="0" smtClean="0">
                <a:solidFill>
                  <a:srgbClr val="FF0000"/>
                </a:solidFill>
              </a:rPr>
            </a:br>
            <a:r>
              <a:rPr lang="en-US" dirty="0" smtClean="0">
                <a:solidFill>
                  <a:srgbClr val="FF0000"/>
                </a:solidFill>
                <a:latin typeface="cmsy10"/>
              </a:rPr>
              <a:t>·</a:t>
            </a:r>
            <a:r>
              <a:rPr lang="en-US" dirty="0" smtClean="0">
                <a:solidFill>
                  <a:srgbClr val="FF0000"/>
                </a:solidFill>
              </a:rPr>
              <a:t> 1/3</a:t>
            </a:r>
            <a:r>
              <a:rPr lang="en-US" dirty="0" smtClean="0"/>
              <a:t>, for </a:t>
            </a:r>
            <a:r>
              <a:rPr lang="en-US" dirty="0" smtClean="0">
                <a:latin typeface="cmmi10"/>
              </a:rPr>
              <a:t>®</a:t>
            </a:r>
            <a:r>
              <a:rPr lang="en-US" dirty="0" smtClean="0"/>
              <a:t> &gt; 2 and large enough </a:t>
            </a:r>
            <a:br>
              <a:rPr lang="en-US" dirty="0" smtClean="0"/>
            </a:br>
            <a:r>
              <a:rPr lang="en-US" dirty="0" smtClean="0"/>
              <a:t>constant </a:t>
            </a:r>
            <a:r>
              <a:rPr lang="en-US" i="1" dirty="0" smtClean="0"/>
              <a:t>c</a:t>
            </a:r>
            <a:r>
              <a:rPr lang="en-US" dirty="0" smtClean="0"/>
              <a:t> = </a:t>
            </a:r>
            <a:r>
              <a:rPr lang="en-US" i="1" dirty="0" smtClean="0"/>
              <a:t>f</a:t>
            </a:r>
            <a:r>
              <a:rPr lang="en-US" dirty="0" smtClean="0"/>
              <a:t>(</a:t>
            </a:r>
            <a:r>
              <a:rPr lang="en-US" i="1" dirty="0" err="1" smtClean="0"/>
              <a:t>α</a:t>
            </a:r>
            <a:r>
              <a:rPr lang="en-US" dirty="0" err="1" smtClean="0"/>
              <a:t>,</a:t>
            </a:r>
            <a:r>
              <a:rPr lang="en-US" i="1" dirty="0" err="1" smtClean="0"/>
              <a:t>β</a:t>
            </a:r>
            <a:r>
              <a:rPr lang="en-US" dirty="0" smtClean="0"/>
              <a:t>)</a:t>
            </a:r>
          </a:p>
          <a:p>
            <a:pPr lvl="1"/>
            <a:endParaRPr lang="en-US" dirty="0" smtClean="0"/>
          </a:p>
        </p:txBody>
      </p:sp>
      <p:sp>
        <p:nvSpPr>
          <p:cNvPr id="134159" name="Text Box 63"/>
          <p:cNvSpPr txBox="1">
            <a:spLocks noChangeArrowheads="1"/>
          </p:cNvSpPr>
          <p:nvPr/>
        </p:nvSpPr>
        <p:spPr bwMode="auto">
          <a:xfrm rot="20362994">
            <a:off x="7887517" y="3506956"/>
            <a:ext cx="488950" cy="457200"/>
          </a:xfrm>
          <a:prstGeom prst="rect">
            <a:avLst/>
          </a:prstGeom>
          <a:noFill/>
          <a:ln w="9525">
            <a:noFill/>
            <a:miter lim="800000"/>
            <a:headEnd/>
            <a:tailEnd/>
          </a:ln>
        </p:spPr>
        <p:txBody>
          <a:bodyPr wrap="none">
            <a:spAutoFit/>
          </a:bodyPr>
          <a:lstStyle/>
          <a:p>
            <a:r>
              <a:rPr lang="en-US" dirty="0"/>
              <a:t>…</a:t>
            </a:r>
          </a:p>
        </p:txBody>
      </p:sp>
      <p:grpSp>
        <p:nvGrpSpPr>
          <p:cNvPr id="62" name="Group 61"/>
          <p:cNvGrpSpPr/>
          <p:nvPr/>
        </p:nvGrpSpPr>
        <p:grpSpPr>
          <a:xfrm>
            <a:off x="5567454" y="3529585"/>
            <a:ext cx="3135314" cy="3143256"/>
            <a:chOff x="904874" y="3235325"/>
            <a:chExt cx="3135314" cy="3143256"/>
          </a:xfrm>
        </p:grpSpPr>
        <p:grpSp>
          <p:nvGrpSpPr>
            <p:cNvPr id="3" name="Group 62"/>
            <p:cNvGrpSpPr>
              <a:grpSpLocks/>
            </p:cNvGrpSpPr>
            <p:nvPr/>
          </p:nvGrpSpPr>
          <p:grpSpPr bwMode="auto">
            <a:xfrm>
              <a:off x="904874" y="3368681"/>
              <a:ext cx="2994025" cy="3009900"/>
              <a:chOff x="3333" y="2272"/>
              <a:chExt cx="1886" cy="1896"/>
            </a:xfrm>
          </p:grpSpPr>
          <p:grpSp>
            <p:nvGrpSpPr>
              <p:cNvPr id="4" name="Group 57"/>
              <p:cNvGrpSpPr>
                <a:grpSpLocks/>
              </p:cNvGrpSpPr>
              <p:nvPr/>
            </p:nvGrpSpPr>
            <p:grpSpPr bwMode="auto">
              <a:xfrm>
                <a:off x="3333" y="2272"/>
                <a:ext cx="1886" cy="1896"/>
                <a:chOff x="2600" y="2221"/>
                <a:chExt cx="1886" cy="1896"/>
              </a:xfrm>
            </p:grpSpPr>
            <p:sp>
              <p:nvSpPr>
                <p:cNvPr id="134164" name="Oval 6"/>
                <p:cNvSpPr>
                  <a:spLocks noChangeArrowheads="1"/>
                </p:cNvSpPr>
                <p:nvPr/>
              </p:nvSpPr>
              <p:spPr bwMode="auto">
                <a:xfrm>
                  <a:off x="2909" y="2535"/>
                  <a:ext cx="1278" cy="1271"/>
                </a:xfrm>
                <a:prstGeom prst="ellipse">
                  <a:avLst/>
                </a:prstGeom>
                <a:noFill/>
                <a:ln w="9525">
                  <a:solidFill>
                    <a:schemeClr val="tx1"/>
                  </a:solidFill>
                  <a:round/>
                  <a:headEnd/>
                  <a:tailEnd/>
                </a:ln>
              </p:spPr>
              <p:txBody>
                <a:bodyPr wrap="none" anchor="ctr"/>
                <a:lstStyle/>
                <a:p>
                  <a:endParaRPr lang="en-US"/>
                </a:p>
              </p:txBody>
            </p:sp>
            <p:sp>
              <p:nvSpPr>
                <p:cNvPr id="134165" name="Oval 13"/>
                <p:cNvSpPr>
                  <a:spLocks noChangeArrowheads="1"/>
                </p:cNvSpPr>
                <p:nvPr/>
              </p:nvSpPr>
              <p:spPr bwMode="auto">
                <a:xfrm>
                  <a:off x="2600" y="2221"/>
                  <a:ext cx="1886" cy="1896"/>
                </a:xfrm>
                <a:prstGeom prst="ellipse">
                  <a:avLst/>
                </a:prstGeom>
                <a:noFill/>
                <a:ln w="9525">
                  <a:solidFill>
                    <a:schemeClr val="tx1"/>
                  </a:solidFill>
                  <a:round/>
                  <a:headEnd/>
                  <a:tailEnd/>
                </a:ln>
              </p:spPr>
              <p:txBody>
                <a:bodyPr wrap="none" anchor="ctr"/>
                <a:lstStyle/>
                <a:p>
                  <a:endParaRPr lang="en-US"/>
                </a:p>
              </p:txBody>
            </p:sp>
            <p:grpSp>
              <p:nvGrpSpPr>
                <p:cNvPr id="5" name="Group 47"/>
                <p:cNvGrpSpPr>
                  <a:grpSpLocks/>
                </p:cNvGrpSpPr>
                <p:nvPr/>
              </p:nvGrpSpPr>
              <p:grpSpPr bwMode="auto">
                <a:xfrm>
                  <a:off x="3219" y="2864"/>
                  <a:ext cx="651" cy="620"/>
                  <a:chOff x="3219" y="2864"/>
                  <a:chExt cx="651" cy="620"/>
                </a:xfrm>
              </p:grpSpPr>
              <p:sp>
                <p:nvSpPr>
                  <p:cNvPr id="134203" name="Oval 12"/>
                  <p:cNvSpPr>
                    <a:spLocks noChangeArrowheads="1"/>
                  </p:cNvSpPr>
                  <p:nvPr/>
                </p:nvSpPr>
                <p:spPr bwMode="auto">
                  <a:xfrm>
                    <a:off x="3219" y="2864"/>
                    <a:ext cx="651" cy="620"/>
                  </a:xfrm>
                  <a:prstGeom prst="ellipse">
                    <a:avLst/>
                  </a:prstGeom>
                  <a:solidFill>
                    <a:srgbClr val="CCFFCC"/>
                  </a:solidFill>
                  <a:ln w="9525">
                    <a:solidFill>
                      <a:schemeClr val="tx1"/>
                    </a:solidFill>
                    <a:round/>
                    <a:headEnd/>
                    <a:tailEnd/>
                  </a:ln>
                </p:spPr>
                <p:txBody>
                  <a:bodyPr wrap="none" anchor="ctr"/>
                  <a:lstStyle/>
                  <a:p>
                    <a:endParaRPr lang="en-US"/>
                  </a:p>
                </p:txBody>
              </p:sp>
              <p:sp>
                <p:nvSpPr>
                  <p:cNvPr id="134204" name="Text Box 17"/>
                  <p:cNvSpPr txBox="1">
                    <a:spLocks noChangeArrowheads="1"/>
                  </p:cNvSpPr>
                  <p:nvPr/>
                </p:nvSpPr>
                <p:spPr bwMode="auto">
                  <a:xfrm>
                    <a:off x="3435" y="3064"/>
                    <a:ext cx="291" cy="233"/>
                  </a:xfrm>
                  <a:prstGeom prst="rect">
                    <a:avLst/>
                  </a:prstGeom>
                  <a:solidFill>
                    <a:srgbClr val="CCFFCC"/>
                  </a:solidFill>
                  <a:ln w="9525">
                    <a:noFill/>
                    <a:miter lim="800000"/>
                    <a:headEnd/>
                    <a:tailEnd/>
                  </a:ln>
                </p:spPr>
                <p:txBody>
                  <a:bodyPr>
                    <a:spAutoFit/>
                  </a:bodyPr>
                  <a:lstStyle/>
                  <a:p>
                    <a:pPr>
                      <a:spcBef>
                        <a:spcPct val="50000"/>
                      </a:spcBef>
                    </a:pPr>
                    <a:r>
                      <a:rPr lang="en-US" sz="1800" dirty="0" err="1" smtClean="0"/>
                      <a:t>r</a:t>
                    </a:r>
                    <a:r>
                      <a:rPr lang="en-US" sz="1800" baseline="-25000" dirty="0" err="1" smtClean="0"/>
                      <a:t>v</a:t>
                    </a:r>
                    <a:endParaRPr lang="en-US" sz="1800" baseline="-25000" dirty="0"/>
                  </a:p>
                </p:txBody>
              </p:sp>
            </p:grpSp>
            <p:sp>
              <p:nvSpPr>
                <p:cNvPr id="134169" name="Line 51"/>
                <p:cNvSpPr>
                  <a:spLocks noChangeShapeType="1"/>
                </p:cNvSpPr>
                <p:nvPr/>
              </p:nvSpPr>
              <p:spPr bwMode="auto">
                <a:xfrm flipV="1">
                  <a:off x="3544" y="2968"/>
                  <a:ext cx="231" cy="238"/>
                </a:xfrm>
                <a:prstGeom prst="line">
                  <a:avLst/>
                </a:prstGeom>
                <a:noFill/>
                <a:ln w="9525">
                  <a:solidFill>
                    <a:schemeClr val="tx1"/>
                  </a:solidFill>
                  <a:round/>
                  <a:headEnd/>
                  <a:tailEnd type="triangle" w="med" len="med"/>
                </a:ln>
              </p:spPr>
              <p:txBody>
                <a:bodyPr/>
                <a:lstStyle/>
                <a:p>
                  <a:endParaRPr lang="en-US"/>
                </a:p>
              </p:txBody>
            </p:sp>
            <p:sp>
              <p:nvSpPr>
                <p:cNvPr id="134170" name="Line 52"/>
                <p:cNvSpPr>
                  <a:spLocks noChangeShapeType="1"/>
                </p:cNvSpPr>
                <p:nvPr/>
              </p:nvSpPr>
              <p:spPr bwMode="auto">
                <a:xfrm flipH="1">
                  <a:off x="3029" y="3703"/>
                  <a:ext cx="170" cy="253"/>
                </a:xfrm>
                <a:prstGeom prst="line">
                  <a:avLst/>
                </a:prstGeom>
                <a:noFill/>
                <a:ln w="9525">
                  <a:solidFill>
                    <a:schemeClr val="tx1"/>
                  </a:solidFill>
                  <a:round/>
                  <a:headEnd/>
                  <a:tailEnd type="triangle" w="med" len="med"/>
                </a:ln>
              </p:spPr>
              <p:txBody>
                <a:bodyPr/>
                <a:lstStyle/>
                <a:p>
                  <a:endParaRPr lang="en-US"/>
                </a:p>
              </p:txBody>
            </p:sp>
            <p:sp>
              <p:nvSpPr>
                <p:cNvPr id="134171" name="Text Box 53"/>
                <p:cNvSpPr txBox="1">
                  <a:spLocks noChangeArrowheads="1"/>
                </p:cNvSpPr>
                <p:nvPr/>
              </p:nvSpPr>
              <p:spPr bwMode="auto">
                <a:xfrm>
                  <a:off x="2981" y="3688"/>
                  <a:ext cx="174" cy="213"/>
                </a:xfrm>
                <a:prstGeom prst="rect">
                  <a:avLst/>
                </a:prstGeom>
                <a:noFill/>
                <a:ln w="9525">
                  <a:noFill/>
                  <a:miter lim="800000"/>
                  <a:headEnd/>
                  <a:tailEnd/>
                </a:ln>
              </p:spPr>
              <p:txBody>
                <a:bodyPr wrap="none">
                  <a:spAutoFit/>
                </a:bodyPr>
                <a:lstStyle/>
                <a:p>
                  <a:r>
                    <a:rPr lang="en-US" sz="1600" dirty="0" smtClean="0">
                      <a:solidFill>
                        <a:srgbClr val="000000"/>
                      </a:solidFill>
                      <a:latin typeface="cmmi10"/>
                    </a:rPr>
                    <a:t>±</a:t>
                  </a:r>
                  <a:endParaRPr lang="en-US" sz="1600" dirty="0">
                    <a:solidFill>
                      <a:srgbClr val="000000"/>
                    </a:solidFill>
                    <a:latin typeface="cmmi10"/>
                  </a:endParaRPr>
                </a:p>
              </p:txBody>
            </p:sp>
            <p:sp>
              <p:nvSpPr>
                <p:cNvPr id="134172" name="Text Box 54"/>
                <p:cNvSpPr txBox="1">
                  <a:spLocks noChangeArrowheads="1"/>
                </p:cNvSpPr>
                <p:nvPr/>
              </p:nvSpPr>
              <p:spPr bwMode="auto">
                <a:xfrm>
                  <a:off x="3529" y="2949"/>
                  <a:ext cx="174" cy="213"/>
                </a:xfrm>
                <a:prstGeom prst="rect">
                  <a:avLst/>
                </a:prstGeom>
                <a:noFill/>
                <a:ln w="9525">
                  <a:noFill/>
                  <a:miter lim="800000"/>
                  <a:headEnd/>
                  <a:tailEnd/>
                </a:ln>
              </p:spPr>
              <p:txBody>
                <a:bodyPr wrap="none">
                  <a:spAutoFit/>
                </a:bodyPr>
                <a:lstStyle/>
                <a:p>
                  <a:r>
                    <a:rPr lang="en-US" sz="1600" dirty="0" smtClean="0">
                      <a:solidFill>
                        <a:srgbClr val="000000"/>
                      </a:solidFill>
                      <a:latin typeface="cmmi10"/>
                    </a:rPr>
                    <a:t>±</a:t>
                  </a:r>
                  <a:endParaRPr lang="en-US" sz="1600" dirty="0">
                    <a:solidFill>
                      <a:srgbClr val="000000"/>
                    </a:solidFill>
                    <a:latin typeface="cmmi10"/>
                  </a:endParaRPr>
                </a:p>
              </p:txBody>
            </p:sp>
          </p:grpSp>
          <p:sp>
            <p:nvSpPr>
              <p:cNvPr id="134162" name="Text Box 60"/>
              <p:cNvSpPr txBox="1">
                <a:spLocks noChangeArrowheads="1"/>
              </p:cNvSpPr>
              <p:nvPr/>
            </p:nvSpPr>
            <p:spPr bwMode="auto">
              <a:xfrm>
                <a:off x="4514" y="2395"/>
                <a:ext cx="273" cy="231"/>
              </a:xfrm>
              <a:prstGeom prst="rect">
                <a:avLst/>
              </a:prstGeom>
              <a:noFill/>
              <a:ln w="9525">
                <a:noFill/>
                <a:miter lim="800000"/>
                <a:headEnd/>
                <a:tailEnd/>
              </a:ln>
            </p:spPr>
            <p:txBody>
              <a:bodyPr wrap="none">
                <a:spAutoFit/>
              </a:bodyPr>
              <a:lstStyle/>
              <a:p>
                <a:r>
                  <a:rPr lang="en-US" sz="1800" dirty="0"/>
                  <a:t>R</a:t>
                </a:r>
                <a:r>
                  <a:rPr lang="en-US" sz="1800" baseline="-25000" dirty="0"/>
                  <a:t>2</a:t>
                </a:r>
              </a:p>
            </p:txBody>
          </p:sp>
          <p:sp>
            <p:nvSpPr>
              <p:cNvPr id="134163" name="Text Box 61"/>
              <p:cNvSpPr txBox="1">
                <a:spLocks noChangeArrowheads="1"/>
              </p:cNvSpPr>
              <p:nvPr/>
            </p:nvSpPr>
            <p:spPr bwMode="auto">
              <a:xfrm>
                <a:off x="4254" y="2628"/>
                <a:ext cx="273" cy="231"/>
              </a:xfrm>
              <a:prstGeom prst="rect">
                <a:avLst/>
              </a:prstGeom>
              <a:noFill/>
              <a:ln w="9525">
                <a:noFill/>
                <a:miter lim="800000"/>
                <a:headEnd/>
                <a:tailEnd/>
              </a:ln>
            </p:spPr>
            <p:txBody>
              <a:bodyPr wrap="none">
                <a:spAutoFit/>
              </a:bodyPr>
              <a:lstStyle/>
              <a:p>
                <a:r>
                  <a:rPr lang="en-US" sz="1800"/>
                  <a:t>R</a:t>
                </a:r>
                <a:r>
                  <a:rPr lang="en-US" sz="1800" baseline="-25000"/>
                  <a:t>1</a:t>
                </a:r>
              </a:p>
            </p:txBody>
          </p:sp>
        </p:grpSp>
        <p:sp>
          <p:nvSpPr>
            <p:cNvPr id="134160" name="Text Box 64"/>
            <p:cNvSpPr txBox="1">
              <a:spLocks noChangeArrowheads="1"/>
            </p:cNvSpPr>
            <p:nvPr/>
          </p:nvSpPr>
          <p:spPr bwMode="auto">
            <a:xfrm>
              <a:off x="3640138" y="3235325"/>
              <a:ext cx="400050" cy="336550"/>
            </a:xfrm>
            <a:prstGeom prst="rect">
              <a:avLst/>
            </a:prstGeom>
            <a:noFill/>
            <a:ln w="9525">
              <a:noFill/>
              <a:miter lim="800000"/>
              <a:headEnd/>
              <a:tailEnd/>
            </a:ln>
          </p:spPr>
          <p:txBody>
            <a:bodyPr wrap="none">
              <a:spAutoFit/>
            </a:bodyPr>
            <a:lstStyle/>
            <a:p>
              <a:r>
                <a:rPr lang="en-US" sz="1600"/>
                <a:t>R</a:t>
              </a:r>
              <a:r>
                <a:rPr lang="en-US" sz="1600" baseline="-25000"/>
                <a:t>k</a:t>
              </a:r>
            </a:p>
          </p:txBody>
        </p:sp>
      </p:grpSp>
      <p:sp>
        <p:nvSpPr>
          <p:cNvPr id="245827" name="AutoShape 67"/>
          <p:cNvSpPr>
            <a:spLocks noChangeArrowheads="1"/>
          </p:cNvSpPr>
          <p:nvPr/>
        </p:nvSpPr>
        <p:spPr bwMode="auto">
          <a:xfrm>
            <a:off x="825726" y="1436688"/>
            <a:ext cx="2841174" cy="627062"/>
          </a:xfrm>
          <a:prstGeom prst="wedgeRectCallout">
            <a:avLst>
              <a:gd name="adj1" fmla="val 76279"/>
              <a:gd name="adj2" fmla="val -79028"/>
            </a:avLst>
          </a:prstGeom>
          <a:solidFill>
            <a:srgbClr val="FFFF99"/>
          </a:solidFill>
          <a:ln w="9525">
            <a:solidFill>
              <a:schemeClr val="tx1"/>
            </a:solidFill>
            <a:miter lim="800000"/>
            <a:headEnd/>
            <a:tailEnd/>
          </a:ln>
        </p:spPr>
        <p:txBody>
          <a:bodyPr/>
          <a:lstStyle/>
          <a:p>
            <a:pPr algn="ctr"/>
            <a:r>
              <a:rPr lang="en-US" sz="1800"/>
              <a:t>S</a:t>
            </a:r>
            <a:r>
              <a:rPr lang="en-US" sz="1800" baseline="-25000"/>
              <a:t>v</a:t>
            </a:r>
            <a:r>
              <a:rPr lang="en-US" sz="1800" baseline="30000"/>
              <a:t>-</a:t>
            </a:r>
            <a:r>
              <a:rPr lang="en-US" sz="1800"/>
              <a:t>:set of </a:t>
            </a:r>
            <a:r>
              <a:rPr lang="en-US" sz="1800" i="1">
                <a:solidFill>
                  <a:srgbClr val="000000"/>
                </a:solidFill>
              </a:rPr>
              <a:t>shorter</a:t>
            </a:r>
            <a:r>
              <a:rPr lang="en-US" sz="1800">
                <a:solidFill>
                  <a:srgbClr val="000000"/>
                </a:solidFill>
              </a:rPr>
              <a:t> (≤) links in S, i.e., added </a:t>
            </a:r>
            <a:r>
              <a:rPr lang="en-US" sz="1800" i="1">
                <a:solidFill>
                  <a:srgbClr val="000000"/>
                </a:solidFill>
              </a:rPr>
              <a:t>before</a:t>
            </a:r>
            <a:r>
              <a:rPr lang="en-US" sz="1800">
                <a:solidFill>
                  <a:srgbClr val="000000"/>
                </a:solidFill>
              </a:rPr>
              <a:t> l</a:t>
            </a:r>
            <a:r>
              <a:rPr lang="en-US" sz="1800" baseline="-25000">
                <a:solidFill>
                  <a:srgbClr val="000000"/>
                </a:solidFill>
              </a:rPr>
              <a:t>v</a:t>
            </a:r>
          </a:p>
        </p:txBody>
      </p:sp>
      <p:sp>
        <p:nvSpPr>
          <p:cNvPr id="245828" name="AutoShape 68"/>
          <p:cNvSpPr>
            <a:spLocks noChangeArrowheads="1"/>
          </p:cNvSpPr>
          <p:nvPr/>
        </p:nvSpPr>
        <p:spPr bwMode="auto">
          <a:xfrm>
            <a:off x="5634039" y="1430338"/>
            <a:ext cx="3035828" cy="627062"/>
          </a:xfrm>
          <a:prstGeom prst="wedgeRectCallout">
            <a:avLst>
              <a:gd name="adj1" fmla="val -69264"/>
              <a:gd name="adj2" fmla="val -78860"/>
            </a:avLst>
          </a:prstGeom>
          <a:solidFill>
            <a:srgbClr val="FFFF99"/>
          </a:solidFill>
          <a:ln w="9525">
            <a:solidFill>
              <a:schemeClr val="tx1"/>
            </a:solidFill>
            <a:miter lim="800000"/>
            <a:headEnd/>
            <a:tailEnd/>
          </a:ln>
        </p:spPr>
        <p:txBody>
          <a:bodyPr/>
          <a:lstStyle/>
          <a:p>
            <a:pPr algn="ctr"/>
            <a:r>
              <a:rPr lang="en-US" sz="1800" dirty="0" err="1"/>
              <a:t>S</a:t>
            </a:r>
            <a:r>
              <a:rPr lang="en-US" sz="1800" baseline="-25000" dirty="0" err="1"/>
              <a:t>v</a:t>
            </a:r>
            <a:r>
              <a:rPr lang="en-US" sz="1800" baseline="30000" dirty="0"/>
              <a:t>+</a:t>
            </a:r>
            <a:r>
              <a:rPr lang="en-US" sz="1800" dirty="0"/>
              <a:t>:set of </a:t>
            </a:r>
            <a:r>
              <a:rPr lang="en-US" sz="1800" i="1" dirty="0">
                <a:solidFill>
                  <a:srgbClr val="000000"/>
                </a:solidFill>
              </a:rPr>
              <a:t>longer</a:t>
            </a:r>
            <a:r>
              <a:rPr lang="en-US" sz="1800" dirty="0">
                <a:solidFill>
                  <a:srgbClr val="000000"/>
                </a:solidFill>
              </a:rPr>
              <a:t> (≥) links in S, i.e., added </a:t>
            </a:r>
            <a:r>
              <a:rPr lang="en-US" sz="1800" i="1" dirty="0">
                <a:solidFill>
                  <a:srgbClr val="000000"/>
                </a:solidFill>
              </a:rPr>
              <a:t>after</a:t>
            </a:r>
            <a:r>
              <a:rPr lang="en-US" sz="1800" dirty="0">
                <a:solidFill>
                  <a:srgbClr val="000000"/>
                </a:solidFill>
              </a:rPr>
              <a:t> </a:t>
            </a:r>
            <a:r>
              <a:rPr lang="en-US" sz="1800" dirty="0" err="1">
                <a:solidFill>
                  <a:srgbClr val="000000"/>
                </a:solidFill>
              </a:rPr>
              <a:t>l</a:t>
            </a:r>
            <a:r>
              <a:rPr lang="en-US" sz="1800" baseline="-25000" dirty="0" err="1">
                <a:solidFill>
                  <a:srgbClr val="000000"/>
                </a:solidFill>
              </a:rPr>
              <a:t>v</a:t>
            </a:r>
            <a:endParaRPr lang="en-US" sz="1800" baseline="-25000" dirty="0">
              <a:solidFill>
                <a:srgbClr val="000000"/>
              </a:solidFill>
            </a:endParaRPr>
          </a:p>
        </p:txBody>
      </p:sp>
      <p:sp>
        <p:nvSpPr>
          <p:cNvPr id="245829" name="Text Box 69"/>
          <p:cNvSpPr txBox="1">
            <a:spLocks noChangeArrowheads="1"/>
          </p:cNvSpPr>
          <p:nvPr/>
        </p:nvSpPr>
        <p:spPr bwMode="auto">
          <a:xfrm>
            <a:off x="821268" y="2190750"/>
            <a:ext cx="2844800" cy="341632"/>
          </a:xfrm>
          <a:prstGeom prst="rect">
            <a:avLst/>
          </a:prstGeom>
          <a:solidFill>
            <a:srgbClr val="CCFFCC"/>
          </a:solidFill>
          <a:ln w="9525">
            <a:solidFill>
              <a:schemeClr val="tx1"/>
            </a:solidFill>
            <a:miter lim="800000"/>
            <a:headEnd/>
            <a:tailEnd/>
          </a:ln>
        </p:spPr>
        <p:txBody>
          <a:bodyPr wrap="square">
            <a:spAutoFit/>
          </a:bodyPr>
          <a:lstStyle/>
          <a:p>
            <a:pPr eaLnBrk="0" hangingPunct="0">
              <a:lnSpc>
                <a:spcPct val="90000"/>
              </a:lnSpc>
              <a:spcBef>
                <a:spcPct val="20000"/>
              </a:spcBef>
            </a:pPr>
            <a:r>
              <a:rPr lang="en-US" sz="1800" dirty="0" err="1">
                <a:solidFill>
                  <a:srgbClr val="000000"/>
                </a:solidFill>
              </a:rPr>
              <a:t>a</a:t>
            </a:r>
            <a:r>
              <a:rPr lang="en-US" sz="1800" baseline="-25000" dirty="0" err="1">
                <a:solidFill>
                  <a:srgbClr val="000000"/>
                </a:solidFill>
              </a:rPr>
              <a:t>Sv</a:t>
            </a:r>
            <a:r>
              <a:rPr lang="en-US" sz="1800" baseline="-25000" dirty="0">
                <a:solidFill>
                  <a:srgbClr val="000000"/>
                </a:solidFill>
              </a:rPr>
              <a:t>-</a:t>
            </a:r>
            <a:r>
              <a:rPr lang="en-US" sz="1800" dirty="0">
                <a:solidFill>
                  <a:srgbClr val="000000"/>
                </a:solidFill>
              </a:rPr>
              <a:t>(</a:t>
            </a:r>
            <a:r>
              <a:rPr lang="en-US" sz="1800" dirty="0" err="1">
                <a:solidFill>
                  <a:srgbClr val="000000"/>
                </a:solidFill>
              </a:rPr>
              <a:t>l</a:t>
            </a:r>
            <a:r>
              <a:rPr lang="en-US" sz="1800" baseline="-25000" dirty="0" err="1">
                <a:solidFill>
                  <a:srgbClr val="000000"/>
                </a:solidFill>
              </a:rPr>
              <a:t>v</a:t>
            </a:r>
            <a:r>
              <a:rPr lang="en-US" sz="1800" dirty="0">
                <a:solidFill>
                  <a:srgbClr val="000000"/>
                </a:solidFill>
              </a:rPr>
              <a:t>) ≤</a:t>
            </a:r>
            <a:r>
              <a:rPr lang="en-US" sz="1800" dirty="0"/>
              <a:t> </a:t>
            </a:r>
            <a:r>
              <a:rPr lang="en-US" sz="1800" dirty="0">
                <a:solidFill>
                  <a:srgbClr val="000000"/>
                </a:solidFill>
              </a:rPr>
              <a:t>2/3 </a:t>
            </a:r>
            <a:r>
              <a:rPr lang="en-US" sz="1800" dirty="0" smtClean="0">
                <a:solidFill>
                  <a:srgbClr val="000000"/>
                </a:solidFill>
              </a:rPr>
              <a:t>(</a:t>
            </a:r>
            <a:r>
              <a:rPr lang="en-US" sz="1800" dirty="0">
                <a:solidFill>
                  <a:srgbClr val="000000"/>
                </a:solidFill>
              </a:rPr>
              <a:t>OK! by </a:t>
            </a:r>
            <a:r>
              <a:rPr lang="en-US" sz="1800" dirty="0" err="1" smtClean="0">
                <a:solidFill>
                  <a:srgbClr val="000000"/>
                </a:solidFill>
              </a:rPr>
              <a:t>algo</a:t>
            </a:r>
            <a:r>
              <a:rPr lang="en-US" sz="1800" dirty="0" smtClean="0">
                <a:solidFill>
                  <a:srgbClr val="000000"/>
                </a:solidFill>
              </a:rPr>
              <a:t>)</a:t>
            </a:r>
            <a:endParaRPr lang="en-US" sz="1800" dirty="0"/>
          </a:p>
        </p:txBody>
      </p:sp>
      <p:sp>
        <p:nvSpPr>
          <p:cNvPr id="245830" name="Text Box 70"/>
          <p:cNvSpPr txBox="1">
            <a:spLocks noChangeArrowheads="1"/>
          </p:cNvSpPr>
          <p:nvPr/>
        </p:nvSpPr>
        <p:spPr bwMode="auto">
          <a:xfrm>
            <a:off x="5630334" y="2147888"/>
            <a:ext cx="3031068" cy="341632"/>
          </a:xfrm>
          <a:prstGeom prst="rect">
            <a:avLst/>
          </a:prstGeom>
          <a:solidFill>
            <a:srgbClr val="FFCC99"/>
          </a:solidFill>
          <a:ln w="9525">
            <a:solidFill>
              <a:schemeClr val="tx1"/>
            </a:solidFill>
            <a:miter lim="800000"/>
            <a:headEnd/>
            <a:tailEnd/>
          </a:ln>
        </p:spPr>
        <p:txBody>
          <a:bodyPr wrap="square">
            <a:spAutoFit/>
          </a:bodyPr>
          <a:lstStyle/>
          <a:p>
            <a:pPr eaLnBrk="0" hangingPunct="0">
              <a:lnSpc>
                <a:spcPct val="90000"/>
              </a:lnSpc>
              <a:spcBef>
                <a:spcPct val="20000"/>
              </a:spcBef>
            </a:pPr>
            <a:r>
              <a:rPr lang="en-US" sz="1800" dirty="0" err="1">
                <a:solidFill>
                  <a:srgbClr val="000000"/>
                </a:solidFill>
              </a:rPr>
              <a:t>a</a:t>
            </a:r>
            <a:r>
              <a:rPr lang="en-US" sz="1800" baseline="-25000" dirty="0" err="1">
                <a:solidFill>
                  <a:srgbClr val="000000"/>
                </a:solidFill>
              </a:rPr>
              <a:t>Sv</a:t>
            </a:r>
            <a:r>
              <a:rPr lang="en-US" sz="1800" baseline="-25000" dirty="0">
                <a:solidFill>
                  <a:srgbClr val="000000"/>
                </a:solidFill>
              </a:rPr>
              <a:t>+</a:t>
            </a:r>
            <a:r>
              <a:rPr lang="en-US" sz="1800" dirty="0">
                <a:solidFill>
                  <a:srgbClr val="000000"/>
                </a:solidFill>
              </a:rPr>
              <a:t>(</a:t>
            </a:r>
            <a:r>
              <a:rPr lang="en-US" sz="1800" dirty="0" err="1">
                <a:solidFill>
                  <a:srgbClr val="000000"/>
                </a:solidFill>
              </a:rPr>
              <a:t>l</a:t>
            </a:r>
            <a:r>
              <a:rPr lang="en-US" sz="1800" baseline="-25000" dirty="0" err="1">
                <a:solidFill>
                  <a:srgbClr val="000000"/>
                </a:solidFill>
              </a:rPr>
              <a:t>v</a:t>
            </a:r>
            <a:r>
              <a:rPr lang="en-US" sz="1800" dirty="0">
                <a:solidFill>
                  <a:srgbClr val="000000"/>
                </a:solidFill>
              </a:rPr>
              <a:t>) ≤</a:t>
            </a:r>
            <a:r>
              <a:rPr lang="en-US" sz="1800" dirty="0"/>
              <a:t> </a:t>
            </a:r>
            <a:r>
              <a:rPr lang="en-US" sz="1800" dirty="0">
                <a:solidFill>
                  <a:srgbClr val="000000"/>
                </a:solidFill>
              </a:rPr>
              <a:t>1/3 </a:t>
            </a:r>
            <a:r>
              <a:rPr lang="en-US" sz="1800" dirty="0" smtClean="0">
                <a:solidFill>
                  <a:srgbClr val="000000"/>
                </a:solidFill>
              </a:rPr>
              <a:t>(? See below!)</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8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58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7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576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41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576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576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576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576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57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9" grpId="0"/>
      <p:bldP spid="245827" grpId="0" animBg="1"/>
      <p:bldP spid="245828" grpId="0" animBg="1"/>
      <p:bldP spid="245829" grpId="0" animBg="1"/>
      <p:bldP spid="24583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r>
              <a:rPr lang="de-CH" dirty="0" err="1" smtClean="0"/>
              <a:t>One-Slot</a:t>
            </a:r>
            <a:r>
              <a:rPr lang="de-CH" dirty="0" smtClean="0"/>
              <a:t> </a:t>
            </a:r>
            <a:r>
              <a:rPr lang="de-CH" dirty="0" err="1" smtClean="0"/>
              <a:t>Scheduling</a:t>
            </a:r>
            <a:r>
              <a:rPr lang="de-CH" dirty="0" smtClean="0"/>
              <a:t>: Approximation </a:t>
            </a:r>
            <a:r>
              <a:rPr lang="de-CH" dirty="0" err="1" smtClean="0"/>
              <a:t>Proof</a:t>
            </a:r>
            <a:endParaRPr lang="en-US" dirty="0" smtClean="0"/>
          </a:p>
        </p:txBody>
      </p:sp>
      <p:sp>
        <p:nvSpPr>
          <p:cNvPr id="246787" name="Rectangle 3"/>
          <p:cNvSpPr>
            <a:spLocks noGrp="1" noChangeArrowheads="1"/>
          </p:cNvSpPr>
          <p:nvPr>
            <p:ph idx="1"/>
          </p:nvPr>
        </p:nvSpPr>
        <p:spPr/>
        <p:txBody>
          <a:bodyPr/>
          <a:lstStyle/>
          <a:p>
            <a:endParaRPr lang="en-US" dirty="0" smtClean="0"/>
          </a:p>
          <a:p>
            <a:r>
              <a:rPr lang="en-US" dirty="0" smtClean="0"/>
              <a:t>Count the number of links deleted by ALG that could have been scheduled in the optimum solution </a:t>
            </a:r>
            <a:r>
              <a:rPr lang="en-US" dirty="0" smtClean="0">
                <a:solidFill>
                  <a:srgbClr val="FF0000"/>
                </a:solidFill>
              </a:rPr>
              <a:t>OPT</a:t>
            </a:r>
            <a:r>
              <a:rPr lang="en-US" dirty="0" smtClean="0"/>
              <a:t>: OPT’ = OPT \ ALG</a:t>
            </a:r>
          </a:p>
          <a:p>
            <a:endParaRPr lang="en-US" dirty="0" smtClean="0"/>
          </a:p>
          <a:p>
            <a:endParaRPr lang="en-US" dirty="0" smtClean="0"/>
          </a:p>
          <a:p>
            <a:endParaRPr lang="en-US" dirty="0" smtClean="0"/>
          </a:p>
          <a:p>
            <a:pPr>
              <a:buNone/>
            </a:pPr>
            <a:endParaRPr lang="en-US" dirty="0" smtClean="0">
              <a:solidFill>
                <a:srgbClr val="FF0000"/>
              </a:solidFill>
            </a:endParaRPr>
          </a:p>
          <a:p>
            <a:r>
              <a:rPr lang="en-US" dirty="0" smtClean="0">
                <a:solidFill>
                  <a:srgbClr val="FF0000"/>
                </a:solidFill>
              </a:rPr>
              <a:t>Claim 1:</a:t>
            </a:r>
            <a:r>
              <a:rPr lang="en-US" dirty="0" smtClean="0"/>
              <a:t> |OPT</a:t>
            </a:r>
            <a:r>
              <a:rPr lang="en-US" baseline="-25000" dirty="0" smtClean="0"/>
              <a:t>1</a:t>
            </a:r>
            <a:r>
              <a:rPr lang="en-US" dirty="0" smtClean="0"/>
              <a:t>|</a:t>
            </a:r>
            <a:r>
              <a:rPr lang="en-US" baseline="-25000" dirty="0" smtClean="0"/>
              <a:t> </a:t>
            </a:r>
            <a:r>
              <a:rPr lang="en-US" dirty="0" smtClean="0"/>
              <a:t>≤ </a:t>
            </a:r>
            <a:r>
              <a:rPr lang="de-CH" dirty="0" smtClean="0">
                <a:latin typeface="cmmi10"/>
              </a:rPr>
              <a:t>½</a:t>
            </a:r>
            <a:r>
              <a:rPr lang="de-CH" baseline="-25000" dirty="0" smtClean="0">
                <a:latin typeface="cmmi10"/>
              </a:rPr>
              <a:t>1</a:t>
            </a:r>
            <a:r>
              <a:rPr lang="en-US" dirty="0" smtClean="0">
                <a:cs typeface="Arial" charset="0"/>
              </a:rPr>
              <a:t>|</a:t>
            </a:r>
            <a:r>
              <a:rPr lang="en-US" dirty="0" smtClean="0"/>
              <a:t>ALG|, with </a:t>
            </a:r>
            <a:r>
              <a:rPr lang="de-CH" dirty="0" smtClean="0">
                <a:latin typeface="cmmi10"/>
              </a:rPr>
              <a:t>½</a:t>
            </a:r>
            <a:r>
              <a:rPr lang="de-CH" baseline="-25000" dirty="0" smtClean="0">
                <a:latin typeface="cmmi10"/>
              </a:rPr>
              <a:t>1 </a:t>
            </a:r>
            <a:r>
              <a:rPr lang="en-US" dirty="0" smtClean="0">
                <a:cs typeface="Arial" charset="0"/>
              </a:rPr>
              <a:t>= </a:t>
            </a:r>
            <a:r>
              <a:rPr lang="en-US" i="1" dirty="0" smtClean="0">
                <a:cs typeface="Arial" charset="0"/>
              </a:rPr>
              <a:t>f</a:t>
            </a:r>
            <a:r>
              <a:rPr lang="en-US" dirty="0" smtClean="0">
                <a:cs typeface="Arial" charset="0"/>
              </a:rPr>
              <a:t>(</a:t>
            </a:r>
            <a:r>
              <a:rPr lang="en-US" i="1" dirty="0" smtClean="0">
                <a:cs typeface="Arial" charset="0"/>
              </a:rPr>
              <a:t>c</a:t>
            </a:r>
            <a:r>
              <a:rPr lang="en-US" dirty="0" smtClean="0">
                <a:cs typeface="Arial" charset="0"/>
              </a:rPr>
              <a:t>)</a:t>
            </a:r>
            <a:endParaRPr lang="en-US" dirty="0" smtClean="0"/>
          </a:p>
          <a:p>
            <a:r>
              <a:rPr lang="de-CH" dirty="0" err="1" smtClean="0"/>
              <a:t>Proof</a:t>
            </a:r>
            <a:r>
              <a:rPr lang="de-CH" dirty="0" smtClean="0"/>
              <a:t>: </a:t>
            </a:r>
            <a:r>
              <a:rPr lang="de-CH" dirty="0" err="1" smtClean="0"/>
              <a:t>If</a:t>
            </a:r>
            <a:r>
              <a:rPr lang="de-CH" dirty="0" smtClean="0"/>
              <a:t> </a:t>
            </a:r>
            <a:r>
              <a:rPr lang="de-CH" dirty="0" err="1" smtClean="0"/>
              <a:t>the</a:t>
            </a:r>
            <a:r>
              <a:rPr lang="de-CH" dirty="0" smtClean="0"/>
              <a:t> optimal </a:t>
            </a:r>
            <a:r>
              <a:rPr lang="de-CH" dirty="0" err="1" smtClean="0"/>
              <a:t>wants</a:t>
            </a:r>
            <a:r>
              <a:rPr lang="de-CH" dirty="0" smtClean="0"/>
              <a:t> to </a:t>
            </a:r>
            <a:r>
              <a:rPr lang="de-CH" dirty="0" err="1" smtClean="0"/>
              <a:t>schedule</a:t>
            </a:r>
            <a:r>
              <a:rPr lang="de-CH" dirty="0" smtClean="0"/>
              <a:t> </a:t>
            </a:r>
            <a:br>
              <a:rPr lang="de-CH" dirty="0" smtClean="0"/>
            </a:br>
            <a:r>
              <a:rPr lang="de-CH" dirty="0" err="1" smtClean="0"/>
              <a:t>more</a:t>
            </a:r>
            <a:r>
              <a:rPr lang="de-CH" dirty="0" smtClean="0"/>
              <a:t> </a:t>
            </a:r>
            <a:r>
              <a:rPr lang="de-CH" dirty="0" err="1" smtClean="0"/>
              <a:t>than</a:t>
            </a:r>
            <a:r>
              <a:rPr lang="de-CH" dirty="0" smtClean="0"/>
              <a:t> </a:t>
            </a:r>
            <a:r>
              <a:rPr lang="de-CH" dirty="0" smtClean="0">
                <a:latin typeface="cmmi10"/>
              </a:rPr>
              <a:t>½</a:t>
            </a:r>
            <a:r>
              <a:rPr lang="de-CH" baseline="-25000" dirty="0" smtClean="0">
                <a:latin typeface="cmmi10"/>
              </a:rPr>
              <a:t>1</a:t>
            </a:r>
            <a:r>
              <a:rPr lang="de-CH" dirty="0" smtClean="0"/>
              <a:t> links </a:t>
            </a:r>
            <a:r>
              <a:rPr lang="de-CH" dirty="0" err="1" smtClean="0"/>
              <a:t>around</a:t>
            </a:r>
            <a:r>
              <a:rPr lang="de-CH" dirty="0" smtClean="0"/>
              <a:t> </a:t>
            </a:r>
            <a:r>
              <a:rPr lang="de-CH" dirty="0" err="1" smtClean="0"/>
              <a:t>receiver</a:t>
            </a:r>
            <a:r>
              <a:rPr lang="de-CH" dirty="0" smtClean="0"/>
              <a:t> </a:t>
            </a:r>
            <a:r>
              <a:rPr lang="de-CH" i="1" dirty="0" err="1" smtClean="0"/>
              <a:t>r</a:t>
            </a:r>
            <a:r>
              <a:rPr lang="de-CH" i="1" baseline="-25000" dirty="0" err="1" smtClean="0"/>
              <a:t>v</a:t>
            </a:r>
            <a:r>
              <a:rPr lang="de-CH" dirty="0" smtClean="0"/>
              <a:t>, </a:t>
            </a:r>
            <a:br>
              <a:rPr lang="de-CH" dirty="0" smtClean="0"/>
            </a:br>
            <a:r>
              <a:rPr lang="de-CH" dirty="0" err="1" smtClean="0"/>
              <a:t>then</a:t>
            </a:r>
            <a:r>
              <a:rPr lang="de-CH" dirty="0" smtClean="0"/>
              <a:t> </a:t>
            </a:r>
            <a:r>
              <a:rPr lang="de-CH" dirty="0" err="1" smtClean="0"/>
              <a:t>two</a:t>
            </a:r>
            <a:r>
              <a:rPr lang="de-CH" dirty="0" smtClean="0"/>
              <a:t> of </a:t>
            </a:r>
            <a:r>
              <a:rPr lang="de-CH" dirty="0" err="1" smtClean="0"/>
              <a:t>these</a:t>
            </a:r>
            <a:r>
              <a:rPr lang="de-CH" dirty="0" smtClean="0"/>
              <a:t> links </a:t>
            </a:r>
            <a:r>
              <a:rPr lang="de-CH" dirty="0" err="1" smtClean="0"/>
              <a:t>have</a:t>
            </a:r>
            <a:r>
              <a:rPr lang="de-CH" dirty="0" smtClean="0"/>
              <a:t> to </a:t>
            </a:r>
            <a:r>
              <a:rPr lang="de-CH" dirty="0" err="1" smtClean="0"/>
              <a:t>be</a:t>
            </a:r>
            <a:r>
              <a:rPr lang="de-CH" dirty="0" smtClean="0"/>
              <a:t> </a:t>
            </a:r>
            <a:r>
              <a:rPr lang="de-CH" dirty="0" err="1" smtClean="0"/>
              <a:t>very</a:t>
            </a:r>
            <a:r>
              <a:rPr lang="de-CH" dirty="0" smtClean="0"/>
              <a:t> </a:t>
            </a:r>
            <a:br>
              <a:rPr lang="de-CH" dirty="0" smtClean="0"/>
            </a:br>
            <a:r>
              <a:rPr lang="de-CH" dirty="0" err="1" smtClean="0"/>
              <a:t>close</a:t>
            </a:r>
            <a:r>
              <a:rPr lang="de-CH" dirty="0" smtClean="0"/>
              <a:t>, and </a:t>
            </a:r>
            <a:r>
              <a:rPr lang="de-CH" dirty="0" err="1" smtClean="0"/>
              <a:t>would</a:t>
            </a:r>
            <a:r>
              <a:rPr lang="de-CH" dirty="0" smtClean="0"/>
              <a:t> not </a:t>
            </a:r>
            <a:r>
              <a:rPr lang="de-CH" dirty="0" err="1" smtClean="0"/>
              <a:t>satisfy</a:t>
            </a:r>
            <a:r>
              <a:rPr lang="de-CH" dirty="0" smtClean="0"/>
              <a:t> </a:t>
            </a:r>
            <a:r>
              <a:rPr lang="de-CH" dirty="0" err="1" smtClean="0"/>
              <a:t>the</a:t>
            </a:r>
            <a:r>
              <a:rPr lang="de-CH" dirty="0" smtClean="0"/>
              <a:t> SINR </a:t>
            </a:r>
            <a:br>
              <a:rPr lang="de-CH" dirty="0" smtClean="0"/>
            </a:br>
            <a:r>
              <a:rPr lang="de-CH" dirty="0" smtClean="0"/>
              <a:t>condition (</a:t>
            </a:r>
            <a:r>
              <a:rPr lang="de-CH" dirty="0" err="1" smtClean="0"/>
              <a:t>since</a:t>
            </a:r>
            <a:r>
              <a:rPr lang="de-CH" dirty="0" smtClean="0"/>
              <a:t> </a:t>
            </a:r>
            <a:r>
              <a:rPr lang="de-CH" dirty="0" err="1" smtClean="0"/>
              <a:t>their</a:t>
            </a:r>
            <a:r>
              <a:rPr lang="de-CH" dirty="0" smtClean="0"/>
              <a:t> </a:t>
            </a:r>
            <a:r>
              <a:rPr lang="de-CH" dirty="0" err="1" smtClean="0"/>
              <a:t>length</a:t>
            </a:r>
            <a:r>
              <a:rPr lang="de-CH" dirty="0" smtClean="0"/>
              <a:t> </a:t>
            </a:r>
            <a:r>
              <a:rPr lang="de-CH" dirty="0" err="1" smtClean="0"/>
              <a:t>is</a:t>
            </a:r>
            <a:r>
              <a:rPr lang="de-CH" dirty="0" smtClean="0"/>
              <a:t> at least</a:t>
            </a:r>
            <a:br>
              <a:rPr lang="de-CH" dirty="0" smtClean="0"/>
            </a:br>
            <a:r>
              <a:rPr lang="de-CH" dirty="0" err="1" smtClean="0"/>
              <a:t>the</a:t>
            </a:r>
            <a:r>
              <a:rPr lang="de-CH" dirty="0" smtClean="0"/>
              <a:t> </a:t>
            </a:r>
            <a:r>
              <a:rPr lang="de-CH" dirty="0" err="1" smtClean="0"/>
              <a:t>length</a:t>
            </a:r>
            <a:r>
              <a:rPr lang="de-CH" dirty="0" smtClean="0"/>
              <a:t> of link </a:t>
            </a:r>
            <a:r>
              <a:rPr lang="de-CH" i="1" dirty="0" err="1" smtClean="0"/>
              <a:t>l</a:t>
            </a:r>
            <a:r>
              <a:rPr lang="de-CH" i="1" baseline="-25000" dirty="0" err="1" smtClean="0"/>
              <a:t>v</a:t>
            </a:r>
            <a:r>
              <a:rPr lang="de-CH" dirty="0" smtClean="0"/>
              <a:t>).</a:t>
            </a:r>
          </a:p>
          <a:p>
            <a:pPr>
              <a:buNone/>
            </a:pPr>
            <a:endParaRPr lang="en-US" dirty="0" smtClean="0"/>
          </a:p>
          <a:p>
            <a:pPr>
              <a:buFontTx/>
              <a:buNone/>
            </a:pPr>
            <a:endParaRPr lang="en-US" baseline="-25000" dirty="0" smtClean="0">
              <a:cs typeface="Arial" charset="0"/>
            </a:endParaRPr>
          </a:p>
        </p:txBody>
      </p:sp>
      <p:sp>
        <p:nvSpPr>
          <p:cNvPr id="135171" name="Text Box 5"/>
          <p:cNvSpPr txBox="1">
            <a:spLocks noChangeArrowheads="1"/>
          </p:cNvSpPr>
          <p:nvPr/>
        </p:nvSpPr>
        <p:spPr bwMode="auto">
          <a:xfrm>
            <a:off x="3391984" y="2145266"/>
            <a:ext cx="2352675" cy="376238"/>
          </a:xfrm>
          <a:prstGeom prst="rect">
            <a:avLst/>
          </a:prstGeom>
          <a:solidFill>
            <a:srgbClr val="FFFF99"/>
          </a:solidFill>
          <a:ln w="9525">
            <a:solidFill>
              <a:schemeClr val="tx1"/>
            </a:solidFill>
            <a:miter lim="800000"/>
            <a:headEnd/>
            <a:tailEnd/>
          </a:ln>
        </p:spPr>
        <p:txBody>
          <a:bodyPr>
            <a:spAutoFit/>
          </a:bodyPr>
          <a:lstStyle/>
          <a:p>
            <a:pPr eaLnBrk="0" hangingPunct="0">
              <a:spcBef>
                <a:spcPct val="20000"/>
              </a:spcBef>
            </a:pPr>
            <a:r>
              <a:rPr lang="en-US" sz="1800">
                <a:solidFill>
                  <a:srgbClr val="000000"/>
                </a:solidFill>
              </a:rPr>
              <a:t>OPT’ = OPT</a:t>
            </a:r>
            <a:r>
              <a:rPr lang="en-US" sz="1800" baseline="-25000">
                <a:solidFill>
                  <a:srgbClr val="000000"/>
                </a:solidFill>
              </a:rPr>
              <a:t>1</a:t>
            </a:r>
            <a:r>
              <a:rPr lang="en-US" sz="1800">
                <a:solidFill>
                  <a:srgbClr val="000000"/>
                </a:solidFill>
              </a:rPr>
              <a:t> + OPT</a:t>
            </a:r>
            <a:r>
              <a:rPr lang="en-US" sz="1800" baseline="-25000">
                <a:solidFill>
                  <a:srgbClr val="000000"/>
                </a:solidFill>
              </a:rPr>
              <a:t>2</a:t>
            </a:r>
            <a:endParaRPr lang="en-US" sz="1800"/>
          </a:p>
        </p:txBody>
      </p:sp>
      <p:sp>
        <p:nvSpPr>
          <p:cNvPr id="135172" name="Text Box 6"/>
          <p:cNvSpPr txBox="1">
            <a:spLocks noChangeArrowheads="1"/>
          </p:cNvSpPr>
          <p:nvPr/>
        </p:nvSpPr>
        <p:spPr bwMode="auto">
          <a:xfrm>
            <a:off x="1132964" y="2711210"/>
            <a:ext cx="3246437" cy="376238"/>
          </a:xfrm>
          <a:prstGeom prst="rect">
            <a:avLst/>
          </a:prstGeom>
          <a:solidFill>
            <a:srgbClr val="FFFF99"/>
          </a:solidFill>
          <a:ln w="9525">
            <a:solidFill>
              <a:schemeClr val="tx1"/>
            </a:solidFill>
            <a:miter lim="800000"/>
            <a:headEnd/>
            <a:tailEnd/>
          </a:ln>
        </p:spPr>
        <p:txBody>
          <a:bodyPr>
            <a:spAutoFit/>
          </a:bodyPr>
          <a:lstStyle/>
          <a:p>
            <a:pPr eaLnBrk="0" hangingPunct="0">
              <a:spcBef>
                <a:spcPct val="20000"/>
              </a:spcBef>
            </a:pPr>
            <a:r>
              <a:rPr lang="en-US" sz="1800" dirty="0">
                <a:solidFill>
                  <a:srgbClr val="000000"/>
                </a:solidFill>
              </a:rPr>
              <a:t>OPT</a:t>
            </a:r>
            <a:r>
              <a:rPr lang="en-US" sz="1800" baseline="-25000" dirty="0">
                <a:solidFill>
                  <a:srgbClr val="000000"/>
                </a:solidFill>
              </a:rPr>
              <a:t>1</a:t>
            </a:r>
            <a:r>
              <a:rPr lang="en-US" sz="1800" dirty="0">
                <a:solidFill>
                  <a:srgbClr val="000000"/>
                </a:solidFill>
              </a:rPr>
              <a:t>: links deleted in step 1</a:t>
            </a:r>
            <a:endParaRPr lang="en-US" sz="1800" dirty="0"/>
          </a:p>
        </p:txBody>
      </p:sp>
      <p:sp>
        <p:nvSpPr>
          <p:cNvPr id="135173" name="Text Box 7"/>
          <p:cNvSpPr txBox="1">
            <a:spLocks noChangeArrowheads="1"/>
          </p:cNvSpPr>
          <p:nvPr/>
        </p:nvSpPr>
        <p:spPr bwMode="auto">
          <a:xfrm>
            <a:off x="4731827" y="2711211"/>
            <a:ext cx="3243774" cy="376237"/>
          </a:xfrm>
          <a:prstGeom prst="rect">
            <a:avLst/>
          </a:prstGeom>
          <a:solidFill>
            <a:srgbClr val="FFFF99"/>
          </a:solidFill>
          <a:ln w="9525">
            <a:solidFill>
              <a:schemeClr val="tx1"/>
            </a:solidFill>
            <a:miter lim="800000"/>
            <a:headEnd/>
            <a:tailEnd/>
          </a:ln>
        </p:spPr>
        <p:txBody>
          <a:bodyPr wrap="square">
            <a:spAutoFit/>
          </a:bodyPr>
          <a:lstStyle/>
          <a:p>
            <a:pPr eaLnBrk="0" hangingPunct="0">
              <a:spcBef>
                <a:spcPct val="20000"/>
              </a:spcBef>
            </a:pPr>
            <a:r>
              <a:rPr lang="en-US" sz="1800" dirty="0">
                <a:solidFill>
                  <a:srgbClr val="000000"/>
                </a:solidFill>
              </a:rPr>
              <a:t>OPT</a:t>
            </a:r>
            <a:r>
              <a:rPr lang="en-US" sz="1800" baseline="-25000" dirty="0">
                <a:solidFill>
                  <a:srgbClr val="000000"/>
                </a:solidFill>
              </a:rPr>
              <a:t>2</a:t>
            </a:r>
            <a:r>
              <a:rPr lang="en-US" sz="1800" dirty="0">
                <a:solidFill>
                  <a:srgbClr val="000000"/>
                </a:solidFill>
              </a:rPr>
              <a:t>: links deleted in step 2</a:t>
            </a:r>
          </a:p>
        </p:txBody>
      </p:sp>
      <p:grpSp>
        <p:nvGrpSpPr>
          <p:cNvPr id="3" name="Group 56"/>
          <p:cNvGrpSpPr>
            <a:grpSpLocks/>
          </p:cNvGrpSpPr>
          <p:nvPr/>
        </p:nvGrpSpPr>
        <p:grpSpPr bwMode="auto">
          <a:xfrm>
            <a:off x="5934077" y="3579286"/>
            <a:ext cx="2544763" cy="2538413"/>
            <a:chOff x="1446" y="2615"/>
            <a:chExt cx="1603" cy="1599"/>
          </a:xfrm>
        </p:grpSpPr>
        <p:sp>
          <p:nvSpPr>
            <p:cNvPr id="135209" name="Oval 14"/>
            <p:cNvSpPr>
              <a:spLocks noChangeArrowheads="1"/>
            </p:cNvSpPr>
            <p:nvPr/>
          </p:nvSpPr>
          <p:spPr bwMode="auto">
            <a:xfrm>
              <a:off x="1446" y="2615"/>
              <a:ext cx="1603" cy="1599"/>
            </a:xfrm>
            <a:prstGeom prst="ellipse">
              <a:avLst/>
            </a:prstGeom>
            <a:solidFill>
              <a:srgbClr val="CCFFCC"/>
            </a:solidFill>
            <a:ln w="9525">
              <a:solidFill>
                <a:schemeClr val="tx1"/>
              </a:solidFill>
              <a:round/>
              <a:headEnd/>
              <a:tailEnd/>
            </a:ln>
          </p:spPr>
          <p:txBody>
            <a:bodyPr wrap="none" anchor="ctr"/>
            <a:lstStyle/>
            <a:p>
              <a:endParaRPr lang="en-US"/>
            </a:p>
          </p:txBody>
        </p:sp>
        <p:sp>
          <p:nvSpPr>
            <p:cNvPr id="135210" name="Text Box 15"/>
            <p:cNvSpPr txBox="1">
              <a:spLocks noChangeArrowheads="1"/>
            </p:cNvSpPr>
            <p:nvPr/>
          </p:nvSpPr>
          <p:spPr bwMode="auto">
            <a:xfrm>
              <a:off x="2106" y="3303"/>
              <a:ext cx="291" cy="250"/>
            </a:xfrm>
            <a:prstGeom prst="rect">
              <a:avLst/>
            </a:prstGeom>
            <a:solidFill>
              <a:srgbClr val="CCFFCC"/>
            </a:solidFill>
            <a:ln w="9525">
              <a:noFill/>
              <a:miter lim="800000"/>
              <a:headEnd/>
              <a:tailEnd/>
            </a:ln>
          </p:spPr>
          <p:txBody>
            <a:bodyPr>
              <a:spAutoFit/>
            </a:bodyPr>
            <a:lstStyle/>
            <a:p>
              <a:pPr>
                <a:spcBef>
                  <a:spcPct val="50000"/>
                </a:spcBef>
              </a:pPr>
              <a:r>
                <a:rPr lang="en-US" sz="2000" b="1"/>
                <a:t>r</a:t>
              </a:r>
              <a:r>
                <a:rPr lang="en-US" sz="2000" b="1" baseline="-25000"/>
                <a:t>v</a:t>
              </a:r>
            </a:p>
          </p:txBody>
        </p:sp>
        <p:sp>
          <p:nvSpPr>
            <p:cNvPr id="135211" name="Line 48"/>
            <p:cNvSpPr>
              <a:spLocks noChangeShapeType="1"/>
            </p:cNvSpPr>
            <p:nvPr/>
          </p:nvSpPr>
          <p:spPr bwMode="auto">
            <a:xfrm>
              <a:off x="2258" y="3427"/>
              <a:ext cx="488" cy="594"/>
            </a:xfrm>
            <a:prstGeom prst="line">
              <a:avLst/>
            </a:prstGeom>
            <a:noFill/>
            <a:ln w="9525">
              <a:solidFill>
                <a:schemeClr val="tx1"/>
              </a:solidFill>
              <a:round/>
              <a:headEnd/>
              <a:tailEnd type="triangle" w="med" len="med"/>
            </a:ln>
          </p:spPr>
          <p:txBody>
            <a:bodyPr/>
            <a:lstStyle/>
            <a:p>
              <a:endParaRPr lang="en-US"/>
            </a:p>
          </p:txBody>
        </p:sp>
        <p:sp>
          <p:nvSpPr>
            <p:cNvPr id="135212" name="Text Box 51"/>
            <p:cNvSpPr txBox="1">
              <a:spLocks noChangeArrowheads="1"/>
            </p:cNvSpPr>
            <p:nvPr/>
          </p:nvSpPr>
          <p:spPr bwMode="auto">
            <a:xfrm>
              <a:off x="2298" y="3703"/>
              <a:ext cx="339" cy="212"/>
            </a:xfrm>
            <a:prstGeom prst="rect">
              <a:avLst/>
            </a:prstGeom>
            <a:noFill/>
            <a:ln w="9525">
              <a:noFill/>
              <a:miter lim="800000"/>
              <a:headEnd/>
              <a:tailEnd/>
            </a:ln>
          </p:spPr>
          <p:txBody>
            <a:bodyPr wrap="none">
              <a:spAutoFit/>
            </a:bodyPr>
            <a:lstStyle/>
            <a:p>
              <a:r>
                <a:rPr lang="en-US" sz="1600" dirty="0" err="1"/>
                <a:t>c</a:t>
              </a:r>
              <a:r>
                <a:rPr lang="en-US" sz="1600" dirty="0" err="1">
                  <a:solidFill>
                    <a:srgbClr val="000000"/>
                  </a:solidFill>
                </a:rPr>
                <a:t>d</a:t>
              </a:r>
              <a:r>
                <a:rPr lang="en-US" sz="1600" baseline="-25000" dirty="0" err="1">
                  <a:solidFill>
                    <a:srgbClr val="000000"/>
                  </a:solidFill>
                </a:rPr>
                <a:t>vv</a:t>
              </a:r>
              <a:endParaRPr lang="en-US" sz="1600" baseline="-25000" dirty="0">
                <a:solidFill>
                  <a:srgbClr val="000000"/>
                </a:solidFill>
              </a:endParaRPr>
            </a:p>
          </p:txBody>
        </p:sp>
      </p:grpSp>
      <p:sp>
        <p:nvSpPr>
          <p:cNvPr id="42" name="Line 48"/>
          <p:cNvSpPr>
            <a:spLocks noChangeShapeType="1"/>
          </p:cNvSpPr>
          <p:nvPr/>
        </p:nvSpPr>
        <p:spPr bwMode="auto">
          <a:xfrm flipV="1">
            <a:off x="6911547" y="3987115"/>
            <a:ext cx="807308" cy="486031"/>
          </a:xfrm>
          <a:prstGeom prst="line">
            <a:avLst/>
          </a:prstGeom>
          <a:noFill/>
          <a:ln w="25400">
            <a:solidFill>
              <a:srgbClr val="FF0000"/>
            </a:solidFill>
            <a:round/>
            <a:headEnd/>
            <a:tailEnd type="triangle" w="med" len="med"/>
          </a:ln>
        </p:spPr>
        <p:txBody>
          <a:bodyPr/>
          <a:lstStyle/>
          <a:p>
            <a:endParaRPr lang="en-US"/>
          </a:p>
        </p:txBody>
      </p:sp>
      <p:sp>
        <p:nvSpPr>
          <p:cNvPr id="43" name="Line 48"/>
          <p:cNvSpPr>
            <a:spLocks noChangeShapeType="1"/>
          </p:cNvSpPr>
          <p:nvPr/>
        </p:nvSpPr>
        <p:spPr bwMode="auto">
          <a:xfrm flipH="1">
            <a:off x="7109666" y="3838832"/>
            <a:ext cx="543285" cy="172994"/>
          </a:xfrm>
          <a:prstGeom prst="line">
            <a:avLst/>
          </a:prstGeom>
          <a:noFill/>
          <a:ln w="25400">
            <a:solidFill>
              <a:srgbClr val="FF0000"/>
            </a:solidFill>
            <a:round/>
            <a:headEnd/>
            <a:tailEnd type="triangle" w="med" len="med"/>
          </a:ln>
        </p:spPr>
        <p:txBody>
          <a:bodyPr/>
          <a:lstStyle/>
          <a:p>
            <a:endParaRPr lang="en-US"/>
          </a:p>
        </p:txBody>
      </p:sp>
      <p:pic>
        <p:nvPicPr>
          <p:cNvPr id="369665" name="Picture 1" descr="C:\Documents and Settings\Roger Wattenhofer\Local Settings\Temporary Internet Files\Content.IE5\0CPVYULV\MCj04314960000[1].png"/>
          <p:cNvPicPr>
            <a:picLocks noChangeAspect="1" noChangeArrowheads="1"/>
          </p:cNvPicPr>
          <p:nvPr/>
        </p:nvPicPr>
        <p:blipFill>
          <a:blip r:embed="rId3" cstate="print"/>
          <a:srcRect/>
          <a:stretch>
            <a:fillRect/>
          </a:stretch>
        </p:blipFill>
        <p:spPr bwMode="auto">
          <a:xfrm>
            <a:off x="7708557" y="3682314"/>
            <a:ext cx="372648" cy="3726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78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787">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9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762000" y="2108200"/>
            <a:ext cx="7857067" cy="762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47819" name="Rectangle 2"/>
          <p:cNvSpPr>
            <a:spLocks noGrp="1" noChangeArrowheads="1"/>
          </p:cNvSpPr>
          <p:nvPr>
            <p:ph type="title"/>
          </p:nvPr>
        </p:nvSpPr>
        <p:spPr/>
        <p:txBody>
          <a:bodyPr/>
          <a:lstStyle/>
          <a:p>
            <a:r>
              <a:rPr lang="en-US" smtClean="0"/>
              <a:t>Helper Lemma: Blue-Dominant Centers Lemma</a:t>
            </a:r>
          </a:p>
        </p:txBody>
      </p:sp>
      <p:grpSp>
        <p:nvGrpSpPr>
          <p:cNvPr id="9" name="Group 8"/>
          <p:cNvGrpSpPr/>
          <p:nvPr/>
        </p:nvGrpSpPr>
        <p:grpSpPr>
          <a:xfrm>
            <a:off x="2532063" y="3114236"/>
            <a:ext cx="6268056" cy="5335587"/>
            <a:chOff x="2532063" y="3114236"/>
            <a:chExt cx="6268056" cy="5335587"/>
          </a:xfrm>
        </p:grpSpPr>
        <p:sp>
          <p:nvSpPr>
            <p:cNvPr id="247822" name="Text Box 5"/>
            <p:cNvSpPr txBox="1">
              <a:spLocks noChangeArrowheads="1"/>
            </p:cNvSpPr>
            <p:nvPr/>
          </p:nvSpPr>
          <p:spPr bwMode="auto">
            <a:xfrm>
              <a:off x="2532063" y="3932238"/>
              <a:ext cx="184150" cy="457200"/>
            </a:xfrm>
            <a:prstGeom prst="rect">
              <a:avLst/>
            </a:prstGeom>
            <a:noFill/>
            <a:ln w="9525">
              <a:noFill/>
              <a:miter lim="800000"/>
              <a:headEnd/>
              <a:tailEnd/>
            </a:ln>
          </p:spPr>
          <p:txBody>
            <a:bodyPr wrap="none">
              <a:spAutoFit/>
            </a:bodyPr>
            <a:lstStyle/>
            <a:p>
              <a:endParaRPr lang="en-US"/>
            </a:p>
          </p:txBody>
        </p:sp>
        <p:graphicFrame>
          <p:nvGraphicFramePr>
            <p:cNvPr id="247818" name="Object 10"/>
            <p:cNvGraphicFramePr>
              <a:graphicFrameLocks noGrp="1" noChangeAspect="1"/>
            </p:cNvGraphicFramePr>
            <p:nvPr>
              <p:ph idx="1"/>
            </p:nvPr>
          </p:nvGraphicFramePr>
          <p:xfrm>
            <a:off x="4272569" y="3114236"/>
            <a:ext cx="4527550" cy="5335587"/>
          </p:xfrm>
          <a:graphic>
            <a:graphicData uri="http://schemas.openxmlformats.org/presentationml/2006/ole">
              <mc:AlternateContent xmlns:mc="http://schemas.openxmlformats.org/markup-compatibility/2006">
                <mc:Choice xmlns:v="urn:schemas-microsoft-com:vml" Requires="v">
                  <p:oleObj spid="_x0000_s305160" name="Visio" r:id="rId4" imgW="4562115" imgH="5377331" progId="">
                    <p:embed/>
                  </p:oleObj>
                </mc:Choice>
                <mc:Fallback>
                  <p:oleObj name="Visio" r:id="rId4" imgW="4562115" imgH="5377331"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569" y="3114236"/>
                          <a:ext cx="4527550" cy="533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47811" name="Rectangle 3"/>
          <p:cNvSpPr>
            <a:spLocks noGrp="1" noChangeArrowheads="1"/>
          </p:cNvSpPr>
          <p:nvPr>
            <p:ph type="body" sz="half" idx="4294967295"/>
          </p:nvPr>
        </p:nvSpPr>
        <p:spPr>
          <a:xfrm>
            <a:off x="469372" y="743476"/>
            <a:ext cx="8361362" cy="2507724"/>
          </a:xfrm>
        </p:spPr>
        <p:txBody>
          <a:bodyPr/>
          <a:lstStyle/>
          <a:p>
            <a:pPr lvl="1"/>
            <a:endParaRPr lang="en-US" sz="1800" dirty="0" smtClean="0">
              <a:cs typeface="Arial" charset="0"/>
            </a:endParaRPr>
          </a:p>
          <a:p>
            <a:r>
              <a:rPr lang="en-US" sz="2000" dirty="0" smtClean="0">
                <a:cs typeface="Arial" charset="0"/>
              </a:rPr>
              <a:t>Consider two disjoint sets </a:t>
            </a:r>
            <a:r>
              <a:rPr lang="en-US" sz="2000" i="1" dirty="0" smtClean="0">
                <a:cs typeface="Arial" charset="0"/>
              </a:rPr>
              <a:t>B</a:t>
            </a:r>
            <a:r>
              <a:rPr lang="en-US" sz="2000" dirty="0" smtClean="0">
                <a:cs typeface="Arial" charset="0"/>
              </a:rPr>
              <a:t> and </a:t>
            </a:r>
            <a:r>
              <a:rPr lang="en-US" sz="2000" i="1" dirty="0" smtClean="0">
                <a:cs typeface="Arial" charset="0"/>
              </a:rPr>
              <a:t>R</a:t>
            </a:r>
            <a:r>
              <a:rPr lang="en-US" sz="2000" dirty="0" smtClean="0">
                <a:cs typeface="Arial" charset="0"/>
              </a:rPr>
              <a:t> of </a:t>
            </a:r>
            <a:r>
              <a:rPr lang="en-US" sz="2000" i="1" dirty="0" smtClean="0">
                <a:cs typeface="Arial" charset="0"/>
              </a:rPr>
              <a:t>blue</a:t>
            </a:r>
            <a:r>
              <a:rPr lang="en-US" sz="2000" dirty="0" smtClean="0">
                <a:cs typeface="Arial" charset="0"/>
              </a:rPr>
              <a:t> and </a:t>
            </a:r>
            <a:r>
              <a:rPr lang="en-US" sz="2000" i="1" dirty="0" smtClean="0">
                <a:cs typeface="Arial" charset="0"/>
              </a:rPr>
              <a:t>red</a:t>
            </a:r>
            <a:r>
              <a:rPr lang="en-US" sz="2000" dirty="0" smtClean="0">
                <a:cs typeface="Arial" charset="0"/>
              </a:rPr>
              <a:t> points in the plane. If </a:t>
            </a:r>
            <a:r>
              <a:rPr lang="en-US" sz="2000" i="1" dirty="0" smtClean="0">
                <a:cs typeface="Arial" charset="0"/>
              </a:rPr>
              <a:t>|B| </a:t>
            </a:r>
            <a:r>
              <a:rPr lang="en-US" i="1" dirty="0" smtClean="0">
                <a:cs typeface="Arial" charset="0"/>
              </a:rPr>
              <a:t>&gt;</a:t>
            </a:r>
            <a:r>
              <a:rPr lang="en-US" sz="2000" i="1" dirty="0" smtClean="0">
                <a:cs typeface="Arial" charset="0"/>
              </a:rPr>
              <a:t> 5q|R|</a:t>
            </a:r>
            <a:r>
              <a:rPr lang="en-US" sz="2000" dirty="0" smtClean="0">
                <a:cs typeface="Arial" charset="0"/>
              </a:rPr>
              <a:t> then at least one point </a:t>
            </a:r>
            <a:r>
              <a:rPr lang="en-US" sz="2000" i="1" dirty="0" smtClean="0">
                <a:cs typeface="Arial" charset="0"/>
              </a:rPr>
              <a:t>b</a:t>
            </a:r>
            <a:r>
              <a:rPr lang="en-US" sz="2000" dirty="0" smtClean="0">
                <a:cs typeface="Arial" charset="0"/>
              </a:rPr>
              <a:t> in </a:t>
            </a:r>
            <a:r>
              <a:rPr lang="en-US" sz="2000" i="1" dirty="0" smtClean="0">
                <a:cs typeface="Arial" charset="0"/>
              </a:rPr>
              <a:t>B</a:t>
            </a:r>
            <a:r>
              <a:rPr lang="en-US" sz="2000" dirty="0" smtClean="0">
                <a:cs typeface="Arial" charset="0"/>
              </a:rPr>
              <a:t> is </a:t>
            </a:r>
            <a:r>
              <a:rPr lang="en-US" sz="2000" i="1" dirty="0" smtClean="0">
                <a:cs typeface="Arial" charset="0"/>
              </a:rPr>
              <a:t>q-blue-dominant</a:t>
            </a:r>
            <a:r>
              <a:rPr lang="en-US" sz="2000" dirty="0" smtClean="0">
                <a:cs typeface="Arial" charset="0"/>
              </a:rPr>
              <a:t>.</a:t>
            </a:r>
          </a:p>
          <a:p>
            <a:endParaRPr lang="de-CH" dirty="0" smtClean="0">
              <a:cs typeface="Arial" charset="0"/>
            </a:endParaRPr>
          </a:p>
          <a:p>
            <a:pPr>
              <a:buNone/>
            </a:pPr>
            <a:r>
              <a:rPr lang="en-US" dirty="0" smtClean="0"/>
              <a:t>	Definition: a point </a:t>
            </a:r>
            <a:r>
              <a:rPr lang="en-US" i="1" dirty="0" smtClean="0"/>
              <a:t>b </a:t>
            </a:r>
            <a:r>
              <a:rPr lang="en-US" dirty="0" smtClean="0"/>
              <a:t>in </a:t>
            </a:r>
            <a:r>
              <a:rPr lang="en-US" i="1" dirty="0" smtClean="0"/>
              <a:t>B</a:t>
            </a:r>
            <a:r>
              <a:rPr lang="en-US" dirty="0" smtClean="0"/>
              <a:t> is </a:t>
            </a:r>
            <a:r>
              <a:rPr lang="en-US" i="1" dirty="0" smtClean="0"/>
              <a:t>q-blue-dominant</a:t>
            </a:r>
            <a:r>
              <a:rPr lang="en-US" dirty="0" smtClean="0"/>
              <a:t> (</a:t>
            </a:r>
            <a:r>
              <a:rPr lang="en-US" i="1" dirty="0" smtClean="0"/>
              <a:t>q</a:t>
            </a:r>
            <a:r>
              <a:rPr lang="en-US" dirty="0" smtClean="0"/>
              <a:t> in Z</a:t>
            </a:r>
            <a:r>
              <a:rPr lang="en-US" baseline="30000" dirty="0" smtClean="0"/>
              <a:t>+</a:t>
            </a:r>
            <a:r>
              <a:rPr lang="en-US" dirty="0" smtClean="0"/>
              <a:t>) if, for every ball of radius </a:t>
            </a:r>
            <a:r>
              <a:rPr lang="en-US" i="1" dirty="0" smtClean="0"/>
              <a:t>d</a:t>
            </a:r>
            <a:r>
              <a:rPr lang="en-US" dirty="0" smtClean="0"/>
              <a:t> around </a:t>
            </a:r>
            <a:r>
              <a:rPr lang="en-US" i="1" dirty="0" smtClean="0"/>
              <a:t>b</a:t>
            </a:r>
            <a:r>
              <a:rPr lang="en-US" dirty="0" smtClean="0"/>
              <a:t>, there are </a:t>
            </a:r>
            <a:r>
              <a:rPr lang="en-US" i="1" dirty="0" smtClean="0"/>
              <a:t>q</a:t>
            </a:r>
            <a:r>
              <a:rPr lang="en-US" dirty="0" smtClean="0"/>
              <a:t> times more blue than red points.</a:t>
            </a:r>
          </a:p>
          <a:p>
            <a:pPr lvl="1"/>
            <a:endParaRPr lang="en-US" sz="1800" dirty="0" smtClean="0">
              <a:cs typeface="Arial" charset="0"/>
            </a:endParaRPr>
          </a:p>
          <a:p>
            <a:r>
              <a:rPr lang="en-US" sz="2000" dirty="0" smtClean="0">
                <a:cs typeface="Arial" charset="0"/>
              </a:rPr>
              <a:t>Proof: for each red point </a:t>
            </a:r>
            <a:r>
              <a:rPr lang="en-US" sz="2000" i="1" dirty="0" smtClean="0">
                <a:cs typeface="Arial" charset="0"/>
              </a:rPr>
              <a:t>r</a:t>
            </a:r>
            <a:r>
              <a:rPr lang="en-US" sz="2000" dirty="0" smtClean="0">
                <a:cs typeface="Arial" charset="0"/>
              </a:rPr>
              <a:t> in </a:t>
            </a:r>
            <a:r>
              <a:rPr lang="en-US" sz="2000" i="1" dirty="0" smtClean="0">
                <a:cs typeface="Arial" charset="0"/>
              </a:rPr>
              <a:t>R</a:t>
            </a:r>
            <a:r>
              <a:rPr lang="en-US" sz="2000" dirty="0" smtClean="0">
                <a:cs typeface="Arial" charset="0"/>
              </a:rPr>
              <a:t>, remove </a:t>
            </a:r>
            <a:br>
              <a:rPr lang="en-US" sz="2000" dirty="0" smtClean="0">
                <a:cs typeface="Arial" charset="0"/>
              </a:rPr>
            </a:br>
            <a:r>
              <a:rPr lang="en-US" sz="2000" i="1" dirty="0" smtClean="0">
                <a:cs typeface="Arial" charset="0"/>
              </a:rPr>
              <a:t>q</a:t>
            </a:r>
            <a:r>
              <a:rPr lang="en-US" sz="2000" dirty="0" smtClean="0">
                <a:cs typeface="Arial" charset="0"/>
              </a:rPr>
              <a:t> “guarding sets” of </a:t>
            </a:r>
            <a:r>
              <a:rPr lang="en-US" sz="2000" i="1" dirty="0" smtClean="0">
                <a:cs typeface="Arial" charset="0"/>
              </a:rPr>
              <a:t>r</a:t>
            </a:r>
            <a:r>
              <a:rPr lang="en-US" sz="2000" dirty="0" smtClean="0">
                <a:cs typeface="Arial" charset="0"/>
              </a:rPr>
              <a:t>, i.e., </a:t>
            </a:r>
            <a:r>
              <a:rPr lang="en-US" sz="2000" i="1" dirty="0" smtClean="0">
                <a:cs typeface="Arial" charset="0"/>
              </a:rPr>
              <a:t>q</a:t>
            </a:r>
            <a:r>
              <a:rPr lang="en-US" sz="2000" dirty="0" smtClean="0">
                <a:cs typeface="Arial" charset="0"/>
              </a:rPr>
              <a:t> times the </a:t>
            </a:r>
            <a:br>
              <a:rPr lang="en-US" sz="2000" dirty="0" smtClean="0">
                <a:cs typeface="Arial" charset="0"/>
              </a:rPr>
            </a:br>
            <a:r>
              <a:rPr lang="en-US" sz="2000" i="1" dirty="0" smtClean="0">
                <a:cs typeface="Arial" charset="0"/>
              </a:rPr>
              <a:t>5</a:t>
            </a:r>
            <a:r>
              <a:rPr lang="en-US" sz="2000" dirty="0" smtClean="0">
                <a:cs typeface="Arial" charset="0"/>
              </a:rPr>
              <a:t> closest blue points in all directions.</a:t>
            </a:r>
          </a:p>
          <a:p>
            <a:r>
              <a:rPr lang="en-US" dirty="0" smtClean="0"/>
              <a:t>After processing all the red points, </a:t>
            </a:r>
            <a:br>
              <a:rPr lang="en-US" dirty="0" smtClean="0"/>
            </a:br>
            <a:r>
              <a:rPr lang="en-US" dirty="0" smtClean="0"/>
              <a:t>at least one blue point </a:t>
            </a:r>
            <a:r>
              <a:rPr lang="en-US" i="1" dirty="0" smtClean="0"/>
              <a:t>b</a:t>
            </a:r>
            <a:r>
              <a:rPr lang="en-US" dirty="0" smtClean="0"/>
              <a:t>* is left, </a:t>
            </a:r>
            <a:br>
              <a:rPr lang="en-US" dirty="0" smtClean="0"/>
            </a:br>
            <a:r>
              <a:rPr lang="en-US" dirty="0" smtClean="0"/>
              <a:t>since |</a:t>
            </a:r>
            <a:r>
              <a:rPr lang="en-US" i="1" dirty="0" smtClean="0"/>
              <a:t>B</a:t>
            </a:r>
            <a:r>
              <a:rPr lang="en-US" dirty="0" smtClean="0"/>
              <a:t>| </a:t>
            </a:r>
            <a:r>
              <a:rPr lang="en-US" i="1" dirty="0" smtClean="0"/>
              <a:t>&gt; 5q|R|</a:t>
            </a:r>
            <a:r>
              <a:rPr lang="en-US" dirty="0" smtClean="0"/>
              <a:t>. Point </a:t>
            </a:r>
            <a:r>
              <a:rPr lang="en-US" i="1" dirty="0" smtClean="0"/>
              <a:t>b</a:t>
            </a:r>
            <a:r>
              <a:rPr lang="en-US" dirty="0" smtClean="0"/>
              <a:t>* is </a:t>
            </a:r>
            <a:br>
              <a:rPr lang="en-US" dirty="0" smtClean="0"/>
            </a:br>
            <a:r>
              <a:rPr lang="en-US" dirty="0" smtClean="0"/>
              <a:t>blue-dominant, since all red </a:t>
            </a:r>
            <a:br>
              <a:rPr lang="en-US" dirty="0" smtClean="0"/>
            </a:br>
            <a:r>
              <a:rPr lang="en-US" dirty="0" smtClean="0"/>
              <a:t>points in </a:t>
            </a:r>
            <a:r>
              <a:rPr lang="en-US" i="1" dirty="0" smtClean="0"/>
              <a:t>R</a:t>
            </a:r>
            <a:r>
              <a:rPr lang="en-US" dirty="0" smtClean="0"/>
              <a:t> are “guarded” by </a:t>
            </a:r>
            <a:br>
              <a:rPr lang="en-US" dirty="0" smtClean="0"/>
            </a:br>
            <a:r>
              <a:rPr lang="en-US" dirty="0" smtClean="0"/>
              <a:t>at least </a:t>
            </a:r>
            <a:r>
              <a:rPr lang="en-US" i="1" dirty="0" smtClean="0"/>
              <a:t>q</a:t>
            </a:r>
            <a:r>
              <a:rPr lang="en-US" dirty="0" smtClean="0"/>
              <a:t> blue points from </a:t>
            </a:r>
            <a:br>
              <a:rPr lang="en-US" dirty="0" smtClean="0"/>
            </a:br>
            <a:r>
              <a:rPr lang="en-US" dirty="0" smtClean="0"/>
              <a:t>all directions.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8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781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78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78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p:nvPr>
        </p:nvSpPr>
        <p:spPr/>
        <p:txBody>
          <a:bodyPr/>
          <a:lstStyle/>
          <a:p>
            <a:r>
              <a:rPr lang="de-CH" dirty="0" err="1" smtClean="0"/>
              <a:t>One-Slot</a:t>
            </a:r>
            <a:r>
              <a:rPr lang="de-CH" dirty="0" smtClean="0"/>
              <a:t> </a:t>
            </a:r>
            <a:r>
              <a:rPr lang="de-CH" dirty="0" err="1" smtClean="0"/>
              <a:t>Scheduling</a:t>
            </a:r>
            <a:r>
              <a:rPr lang="de-CH" dirty="0" smtClean="0"/>
              <a:t>: Approximation </a:t>
            </a:r>
            <a:r>
              <a:rPr lang="de-CH" dirty="0" err="1" smtClean="0"/>
              <a:t>Proof</a:t>
            </a:r>
            <a:r>
              <a:rPr lang="de-CH" dirty="0" smtClean="0"/>
              <a:t> (Part 2)</a:t>
            </a:r>
            <a:endParaRPr lang="en-US" dirty="0" smtClean="0"/>
          </a:p>
        </p:txBody>
      </p:sp>
      <p:sp>
        <p:nvSpPr>
          <p:cNvPr id="249859" name="Rectangle 3"/>
          <p:cNvSpPr>
            <a:spLocks noGrp="1" noChangeArrowheads="1"/>
          </p:cNvSpPr>
          <p:nvPr>
            <p:ph idx="1"/>
          </p:nvPr>
        </p:nvSpPr>
        <p:spPr>
          <a:xfrm>
            <a:off x="468313" y="836613"/>
            <a:ext cx="8311620" cy="5538787"/>
          </a:xfrm>
        </p:spPr>
        <p:txBody>
          <a:bodyPr>
            <a:noAutofit/>
          </a:bodyPr>
          <a:lstStyle/>
          <a:p>
            <a:endParaRPr lang="en-US" dirty="0" smtClean="0">
              <a:solidFill>
                <a:srgbClr val="FF0000"/>
              </a:solidFill>
            </a:endParaRPr>
          </a:p>
          <a:p>
            <a:r>
              <a:rPr lang="en-US" dirty="0" smtClean="0">
                <a:solidFill>
                  <a:srgbClr val="FF0000"/>
                </a:solidFill>
              </a:rPr>
              <a:t>Claim 2:</a:t>
            </a:r>
            <a:r>
              <a:rPr lang="en-US" dirty="0" smtClean="0"/>
              <a:t> |OPT</a:t>
            </a:r>
            <a:r>
              <a:rPr lang="en-US" baseline="-25000" dirty="0" smtClean="0"/>
              <a:t>2</a:t>
            </a:r>
            <a:r>
              <a:rPr lang="en-US" dirty="0" smtClean="0"/>
              <a:t>|</a:t>
            </a:r>
            <a:r>
              <a:rPr lang="en-US" baseline="-25000" dirty="0" smtClean="0"/>
              <a:t> </a:t>
            </a:r>
            <a:r>
              <a:rPr lang="en-US" dirty="0" smtClean="0"/>
              <a:t>≤ </a:t>
            </a:r>
            <a:r>
              <a:rPr lang="de-CH" dirty="0" smtClean="0">
                <a:latin typeface="cmmi10"/>
              </a:rPr>
              <a:t>½</a:t>
            </a:r>
            <a:r>
              <a:rPr lang="de-CH" baseline="-25000" dirty="0" smtClean="0">
                <a:latin typeface="cmmi10"/>
              </a:rPr>
              <a:t>2</a:t>
            </a:r>
            <a:r>
              <a:rPr lang="en-US" dirty="0" smtClean="0">
                <a:cs typeface="Arial" charset="0"/>
              </a:rPr>
              <a:t>|</a:t>
            </a:r>
            <a:r>
              <a:rPr lang="en-US" dirty="0" smtClean="0"/>
              <a:t>ALG|, </a:t>
            </a:r>
            <a:r>
              <a:rPr lang="de-CH" dirty="0" smtClean="0">
                <a:latin typeface="cmmi10"/>
              </a:rPr>
              <a:t>½</a:t>
            </a:r>
            <a:r>
              <a:rPr lang="de-CH" baseline="-25000" dirty="0" smtClean="0">
                <a:latin typeface="cmmi10"/>
              </a:rPr>
              <a:t>2</a:t>
            </a:r>
            <a:r>
              <a:rPr lang="en-US" dirty="0" smtClean="0">
                <a:cs typeface="Arial" charset="0"/>
              </a:rPr>
              <a:t>=10</a:t>
            </a:r>
          </a:p>
          <a:p>
            <a:pPr lvl="1"/>
            <a:r>
              <a:rPr lang="en-US" sz="2000" dirty="0" smtClean="0">
                <a:cs typeface="Arial" charset="0"/>
              </a:rPr>
              <a:t>Proof: Let </a:t>
            </a:r>
            <a:r>
              <a:rPr lang="en-US" sz="2000" i="1" dirty="0" smtClean="0">
                <a:cs typeface="Arial" charset="0"/>
              </a:rPr>
              <a:t>B</a:t>
            </a:r>
            <a:r>
              <a:rPr lang="en-US" sz="2000" dirty="0" smtClean="0">
                <a:cs typeface="Arial" charset="0"/>
              </a:rPr>
              <a:t> = OPT</a:t>
            </a:r>
            <a:r>
              <a:rPr lang="en-US" sz="2000" baseline="-25000" dirty="0" smtClean="0">
                <a:cs typeface="Arial" charset="0"/>
              </a:rPr>
              <a:t>2</a:t>
            </a:r>
            <a:r>
              <a:rPr lang="en-US" sz="2000" dirty="0" smtClean="0">
                <a:cs typeface="Arial" charset="0"/>
              </a:rPr>
              <a:t> (senders) and </a:t>
            </a:r>
            <a:r>
              <a:rPr lang="en-US" sz="2000" i="1" dirty="0" smtClean="0">
                <a:cs typeface="Arial" charset="0"/>
              </a:rPr>
              <a:t>R</a:t>
            </a:r>
            <a:r>
              <a:rPr lang="en-US" sz="2000" dirty="0" smtClean="0">
                <a:cs typeface="Arial" charset="0"/>
              </a:rPr>
              <a:t> = ALG (senders also)</a:t>
            </a:r>
          </a:p>
          <a:p>
            <a:pPr lvl="1"/>
            <a:r>
              <a:rPr lang="en-US" sz="2000" dirty="0" smtClean="0">
                <a:cs typeface="Arial" charset="0"/>
              </a:rPr>
              <a:t>Assume for the sake of contradiction that |</a:t>
            </a:r>
            <a:r>
              <a:rPr lang="en-US" sz="2000" i="1" dirty="0" smtClean="0">
                <a:cs typeface="Arial" charset="0"/>
              </a:rPr>
              <a:t>B</a:t>
            </a:r>
            <a:r>
              <a:rPr lang="en-US" sz="2000" dirty="0" smtClean="0">
                <a:cs typeface="Arial" charset="0"/>
              </a:rPr>
              <a:t>|&gt;10|</a:t>
            </a:r>
            <a:r>
              <a:rPr lang="en-US" sz="2000" i="1" dirty="0" smtClean="0">
                <a:cs typeface="Arial" charset="0"/>
              </a:rPr>
              <a:t>R</a:t>
            </a:r>
            <a:r>
              <a:rPr lang="en-US" sz="2000" dirty="0" smtClean="0">
                <a:cs typeface="Arial" charset="0"/>
              </a:rPr>
              <a:t>|.</a:t>
            </a:r>
          </a:p>
          <a:p>
            <a:pPr lvl="1"/>
            <a:r>
              <a:rPr lang="en-US" sz="2000" dirty="0" smtClean="0">
                <a:cs typeface="Arial" charset="0"/>
              </a:rPr>
              <a:t>By the blue dominant centers lemma, there is a </a:t>
            </a:r>
            <a:r>
              <a:rPr lang="en-US" sz="2000" i="1" dirty="0" smtClean="0">
                <a:cs typeface="Arial" charset="0"/>
              </a:rPr>
              <a:t>2-blue-dominant</a:t>
            </a:r>
            <a:r>
              <a:rPr lang="en-US" sz="2000" dirty="0" smtClean="0">
                <a:cs typeface="Arial" charset="0"/>
              </a:rPr>
              <a:t> point </a:t>
            </a:r>
            <a:r>
              <a:rPr lang="en-US" sz="2000" i="1" dirty="0" smtClean="0">
                <a:cs typeface="Arial" charset="0"/>
              </a:rPr>
              <a:t>b</a:t>
            </a:r>
            <a:r>
              <a:rPr lang="en-US" sz="2000" dirty="0" smtClean="0">
                <a:cs typeface="Arial" charset="0"/>
              </a:rPr>
              <a:t> in OPT</a:t>
            </a:r>
            <a:r>
              <a:rPr lang="en-US" sz="2000" baseline="-25000" dirty="0" smtClean="0">
                <a:cs typeface="Arial" charset="0"/>
              </a:rPr>
              <a:t>2</a:t>
            </a:r>
            <a:r>
              <a:rPr lang="en-US" sz="2000" dirty="0" smtClean="0">
                <a:cs typeface="Arial" charset="0"/>
              </a:rPr>
              <a:t>. Since </a:t>
            </a:r>
            <a:r>
              <a:rPr lang="en-US" sz="2000" i="1" dirty="0" smtClean="0">
                <a:cs typeface="Arial" charset="0"/>
              </a:rPr>
              <a:t>b</a:t>
            </a:r>
            <a:r>
              <a:rPr lang="en-US" sz="2000" dirty="0" smtClean="0">
                <a:cs typeface="Arial" charset="0"/>
              </a:rPr>
              <a:t> is 2-blue-dominant, it is twice as much affected by OPT</a:t>
            </a:r>
            <a:r>
              <a:rPr lang="en-US" sz="2000" baseline="-25000" dirty="0" smtClean="0">
                <a:cs typeface="Arial" charset="0"/>
              </a:rPr>
              <a:t>2</a:t>
            </a:r>
            <a:r>
              <a:rPr lang="en-US" sz="2000" dirty="0" smtClean="0">
                <a:cs typeface="Arial" charset="0"/>
              </a:rPr>
              <a:t> than by ALG. (Really, it is the receiver of link </a:t>
            </a:r>
            <a:r>
              <a:rPr lang="en-US" sz="2000" i="1" dirty="0" smtClean="0">
                <a:latin typeface="Arial"/>
                <a:cs typeface="Arial" charset="0"/>
              </a:rPr>
              <a:t>l</a:t>
            </a:r>
            <a:r>
              <a:rPr lang="en-US" sz="2000" i="1" baseline="-25000" dirty="0" smtClean="0">
                <a:latin typeface="Arial"/>
                <a:cs typeface="Arial" charset="0"/>
              </a:rPr>
              <a:t>b</a:t>
            </a:r>
            <a:r>
              <a:rPr lang="en-US" sz="2000" dirty="0" smtClean="0">
                <a:cs typeface="Arial" charset="0"/>
              </a:rPr>
              <a:t> that is affected but thanks to the clearing of the neighborhood, the receiver is “close” to the sender; some nasty details omitted). </a:t>
            </a:r>
          </a:p>
          <a:p>
            <a:pPr lvl="1"/>
            <a:r>
              <a:rPr lang="en-US" sz="2000" dirty="0" smtClean="0">
                <a:cs typeface="Arial" charset="0"/>
              </a:rPr>
              <a:t>In other words, we have </a:t>
            </a:r>
            <a:r>
              <a:rPr lang="en-US" sz="2000" i="1" dirty="0" err="1" smtClean="0"/>
              <a:t>a</a:t>
            </a:r>
            <a:r>
              <a:rPr lang="en-US" sz="2000" baseline="-25000" dirty="0" err="1" smtClean="0"/>
              <a:t>ALG</a:t>
            </a:r>
            <a:r>
              <a:rPr lang="en-US" sz="2000" dirty="0" smtClean="0"/>
              <a:t>(</a:t>
            </a:r>
            <a:r>
              <a:rPr lang="en-US" sz="2000" i="1" dirty="0" smtClean="0"/>
              <a:t>l</a:t>
            </a:r>
            <a:r>
              <a:rPr lang="en-US" sz="2000" i="1" baseline="-25000" dirty="0" smtClean="0"/>
              <a:t>b</a:t>
            </a:r>
            <a:r>
              <a:rPr lang="en-US" sz="2000" dirty="0" smtClean="0"/>
              <a:t>) &lt; ½</a:t>
            </a:r>
            <a:r>
              <a:rPr lang="de-CH" sz="2000" dirty="0" smtClean="0">
                <a:latin typeface="cmsy10"/>
              </a:rPr>
              <a:t>¢</a:t>
            </a:r>
            <a:r>
              <a:rPr lang="en-US" sz="2000" i="1" dirty="0" smtClean="0"/>
              <a:t>a</a:t>
            </a:r>
            <a:r>
              <a:rPr lang="en-US" sz="2000" baseline="-25000" dirty="0" smtClean="0"/>
              <a:t>OPT2</a:t>
            </a:r>
            <a:r>
              <a:rPr lang="en-US" sz="2000" dirty="0" smtClean="0"/>
              <a:t>(</a:t>
            </a:r>
            <a:r>
              <a:rPr lang="en-US" sz="2000" i="1" dirty="0" smtClean="0"/>
              <a:t>l</a:t>
            </a:r>
            <a:r>
              <a:rPr lang="en-US" sz="2000" i="1" baseline="-25000" dirty="0" smtClean="0"/>
              <a:t>b</a:t>
            </a:r>
            <a:r>
              <a:rPr lang="en-US" sz="2000" dirty="0" smtClean="0"/>
              <a:t>). With </a:t>
            </a:r>
            <a:r>
              <a:rPr lang="en-US" sz="2000" i="1" dirty="0" smtClean="0"/>
              <a:t>a</a:t>
            </a:r>
            <a:r>
              <a:rPr lang="en-US" sz="2000" baseline="-25000" dirty="0" smtClean="0"/>
              <a:t>OPT2</a:t>
            </a:r>
            <a:r>
              <a:rPr lang="en-US" sz="2000" dirty="0" smtClean="0"/>
              <a:t>(</a:t>
            </a:r>
            <a:r>
              <a:rPr lang="en-US" sz="2000" i="1" dirty="0" smtClean="0"/>
              <a:t>l</a:t>
            </a:r>
            <a:r>
              <a:rPr lang="en-US" sz="2000" i="1" baseline="-25000" dirty="0" smtClean="0"/>
              <a:t>b</a:t>
            </a:r>
            <a:r>
              <a:rPr lang="en-US" sz="2000" dirty="0" smtClean="0"/>
              <a:t>) </a:t>
            </a:r>
            <a:r>
              <a:rPr lang="en-US" sz="2000" dirty="0" smtClean="0">
                <a:solidFill>
                  <a:srgbClr val="000000"/>
                </a:solidFill>
              </a:rPr>
              <a:t>≤ 1 we have </a:t>
            </a:r>
            <a:r>
              <a:rPr lang="en-US" sz="2000" i="1" dirty="0" err="1" smtClean="0"/>
              <a:t>a</a:t>
            </a:r>
            <a:r>
              <a:rPr lang="en-US" sz="2000" baseline="-25000" dirty="0" err="1" smtClean="0"/>
              <a:t>ALG</a:t>
            </a:r>
            <a:r>
              <a:rPr lang="en-US" sz="2000" dirty="0" smtClean="0"/>
              <a:t>(</a:t>
            </a:r>
            <a:r>
              <a:rPr lang="en-US" sz="2000" i="1" dirty="0" smtClean="0"/>
              <a:t>l</a:t>
            </a:r>
            <a:r>
              <a:rPr lang="en-US" sz="2000" i="1" baseline="-25000" dirty="0" smtClean="0"/>
              <a:t>b</a:t>
            </a:r>
            <a:r>
              <a:rPr lang="en-US" sz="2000" dirty="0" smtClean="0"/>
              <a:t>) </a:t>
            </a:r>
            <a:r>
              <a:rPr lang="en-US" sz="2000" dirty="0" smtClean="0">
                <a:solidFill>
                  <a:srgbClr val="000000"/>
                </a:solidFill>
              </a:rPr>
              <a:t>&lt; </a:t>
            </a:r>
            <a:r>
              <a:rPr lang="en-US" sz="2000" dirty="0" smtClean="0"/>
              <a:t>½. This </a:t>
            </a:r>
            <a:r>
              <a:rPr lang="en-US" sz="2000" dirty="0" smtClean="0">
                <a:solidFill>
                  <a:srgbClr val="FF0000"/>
                </a:solidFill>
              </a:rPr>
              <a:t>contradicts</a:t>
            </a:r>
            <a:r>
              <a:rPr lang="en-US" sz="2000" dirty="0" smtClean="0"/>
              <a:t> that link </a:t>
            </a:r>
            <a:r>
              <a:rPr lang="en-US" sz="2000" i="1" dirty="0" smtClean="0"/>
              <a:t>l</a:t>
            </a:r>
            <a:r>
              <a:rPr lang="en-US" sz="2000" i="1" baseline="-25000" dirty="0" smtClean="0"/>
              <a:t>b</a:t>
            </a:r>
            <a:r>
              <a:rPr lang="en-US" sz="2000" baseline="-25000" dirty="0" smtClean="0"/>
              <a:t> </a:t>
            </a:r>
            <a:r>
              <a:rPr lang="de-CH" sz="2000" dirty="0" smtClean="0"/>
              <a:t>has </a:t>
            </a:r>
            <a:r>
              <a:rPr lang="de-CH" sz="2000" dirty="0" err="1" smtClean="0"/>
              <a:t>been</a:t>
            </a:r>
            <a:r>
              <a:rPr lang="de-CH" sz="2000" dirty="0" smtClean="0"/>
              <a:t> </a:t>
            </a:r>
            <a:r>
              <a:rPr lang="de-CH" sz="2000" dirty="0" err="1" smtClean="0"/>
              <a:t>deleted</a:t>
            </a:r>
            <a:r>
              <a:rPr lang="de-CH" sz="2000" dirty="0" smtClean="0"/>
              <a:t> </a:t>
            </a:r>
            <a:r>
              <a:rPr lang="de-CH" sz="2000" dirty="0" err="1" smtClean="0"/>
              <a:t>by</a:t>
            </a:r>
            <a:r>
              <a:rPr lang="de-CH" sz="2000" dirty="0" smtClean="0"/>
              <a:t> </a:t>
            </a:r>
            <a:r>
              <a:rPr lang="de-CH" sz="2000" dirty="0" err="1" smtClean="0"/>
              <a:t>step</a:t>
            </a:r>
            <a:r>
              <a:rPr lang="de-CH" sz="2000" dirty="0" smtClean="0"/>
              <a:t> 2 of </a:t>
            </a:r>
            <a:r>
              <a:rPr lang="de-CH" sz="2000" dirty="0" err="1" smtClean="0"/>
              <a:t>the</a:t>
            </a:r>
            <a:r>
              <a:rPr lang="de-CH" sz="2000" dirty="0" smtClean="0"/>
              <a:t> </a:t>
            </a:r>
            <a:r>
              <a:rPr lang="de-CH" sz="2000" dirty="0" err="1" smtClean="0"/>
              <a:t>algorithm</a:t>
            </a:r>
            <a:r>
              <a:rPr lang="de-CH" sz="2000" dirty="0" smtClean="0"/>
              <a:t>, </a:t>
            </a:r>
            <a:r>
              <a:rPr lang="de-CH" sz="2000" dirty="0" err="1" smtClean="0"/>
              <a:t>since</a:t>
            </a:r>
            <a:r>
              <a:rPr lang="de-CH" sz="2000" dirty="0" smtClean="0"/>
              <a:t> </a:t>
            </a:r>
            <a:r>
              <a:rPr lang="de-CH" sz="2000" dirty="0" err="1" smtClean="0"/>
              <a:t>step</a:t>
            </a:r>
            <a:r>
              <a:rPr lang="de-CH" sz="2000" dirty="0" smtClean="0"/>
              <a:t> 2 </a:t>
            </a:r>
            <a:r>
              <a:rPr lang="de-CH" sz="2000" dirty="0" err="1" smtClean="0"/>
              <a:t>only</a:t>
            </a:r>
            <a:r>
              <a:rPr lang="de-CH" sz="2000" dirty="0" smtClean="0"/>
              <a:t> </a:t>
            </a:r>
            <a:r>
              <a:rPr lang="de-CH" sz="2000" dirty="0" err="1" smtClean="0"/>
              <a:t>deletes</a:t>
            </a:r>
            <a:r>
              <a:rPr lang="de-CH" sz="2000" dirty="0" smtClean="0"/>
              <a:t> links </a:t>
            </a:r>
            <a:r>
              <a:rPr lang="de-CH" sz="2000" dirty="0" err="1" smtClean="0"/>
              <a:t>with</a:t>
            </a:r>
            <a:r>
              <a:rPr lang="de-CH" sz="2000" dirty="0" smtClean="0"/>
              <a:t> </a:t>
            </a:r>
            <a:r>
              <a:rPr lang="en-US" sz="2000" i="1" dirty="0" err="1" smtClean="0"/>
              <a:t>a</a:t>
            </a:r>
            <a:r>
              <a:rPr lang="en-US" sz="2000" i="1" baseline="-25000" dirty="0" err="1" smtClean="0"/>
              <a:t>S</a:t>
            </a:r>
            <a:r>
              <a:rPr lang="en-US" sz="2000" dirty="0" smtClean="0"/>
              <a:t>(</a:t>
            </a:r>
            <a:r>
              <a:rPr lang="en-US" sz="2000" i="1" dirty="0" smtClean="0"/>
              <a:t>l</a:t>
            </a:r>
            <a:r>
              <a:rPr lang="en-US" sz="2000" i="1" baseline="-25000" dirty="0" smtClean="0"/>
              <a:t>b</a:t>
            </a:r>
            <a:r>
              <a:rPr lang="en-US" sz="2000" dirty="0" smtClean="0"/>
              <a:t>) </a:t>
            </a:r>
            <a:r>
              <a:rPr lang="en-US" sz="2000" i="1" dirty="0" smtClean="0">
                <a:solidFill>
                  <a:srgbClr val="000000"/>
                </a:solidFill>
              </a:rPr>
              <a:t>≥ </a:t>
            </a:r>
            <a:r>
              <a:rPr lang="en-US" sz="2000" dirty="0" smtClean="0">
                <a:solidFill>
                  <a:srgbClr val="000000"/>
                </a:solidFill>
              </a:rPr>
              <a:t>2/3.</a:t>
            </a:r>
          </a:p>
          <a:p>
            <a:pPr lvl="1"/>
            <a:endParaRPr lang="de-CH" sz="2000" dirty="0" smtClean="0">
              <a:solidFill>
                <a:srgbClr val="000000"/>
              </a:solidFill>
            </a:endParaRPr>
          </a:p>
          <a:p>
            <a:r>
              <a:rPr lang="de-CH" dirty="0" smtClean="0"/>
              <a:t>In </a:t>
            </a:r>
            <a:r>
              <a:rPr lang="de-CH" dirty="0" err="1" smtClean="0"/>
              <a:t>summary</a:t>
            </a:r>
            <a:r>
              <a:rPr lang="de-CH" dirty="0" smtClean="0"/>
              <a:t>, (</a:t>
            </a:r>
            <a:r>
              <a:rPr lang="de-CH" dirty="0" smtClean="0">
                <a:latin typeface="cmmi10"/>
              </a:rPr>
              <a:t>½</a:t>
            </a:r>
            <a:r>
              <a:rPr lang="de-CH" baseline="-25000" dirty="0" smtClean="0">
                <a:latin typeface="cmmi10"/>
              </a:rPr>
              <a:t>1</a:t>
            </a:r>
            <a:r>
              <a:rPr lang="de-CH" dirty="0" smtClean="0"/>
              <a:t>+</a:t>
            </a:r>
            <a:r>
              <a:rPr lang="de-CH" dirty="0" smtClean="0">
                <a:latin typeface="cmmi10"/>
              </a:rPr>
              <a:t>½</a:t>
            </a:r>
            <a:r>
              <a:rPr lang="de-CH" baseline="-25000" dirty="0" smtClean="0">
                <a:latin typeface="cmmi10"/>
              </a:rPr>
              <a:t>2</a:t>
            </a:r>
            <a:r>
              <a:rPr lang="de-CH" dirty="0" smtClean="0"/>
              <a:t>)</a:t>
            </a:r>
            <a:r>
              <a:rPr lang="de-CH" dirty="0" smtClean="0">
                <a:latin typeface="cmsy10"/>
              </a:rPr>
              <a:t>¢</a:t>
            </a:r>
            <a:r>
              <a:rPr lang="en-US" dirty="0" smtClean="0"/>
              <a:t>|</a:t>
            </a:r>
            <a:r>
              <a:rPr lang="de-CH" dirty="0" smtClean="0"/>
              <a:t>ALG</a:t>
            </a:r>
            <a:r>
              <a:rPr lang="en-US" dirty="0" smtClean="0"/>
              <a:t>|</a:t>
            </a:r>
            <a:r>
              <a:rPr lang="de-CH" dirty="0" smtClean="0"/>
              <a:t> </a:t>
            </a:r>
            <a:r>
              <a:rPr lang="de-CH" dirty="0" smtClean="0">
                <a:latin typeface="cmsy10"/>
              </a:rPr>
              <a:t>¸</a:t>
            </a:r>
            <a:r>
              <a:rPr lang="de-CH" dirty="0" smtClean="0"/>
              <a:t> </a:t>
            </a:r>
            <a:r>
              <a:rPr lang="en-US" dirty="0" smtClean="0"/>
              <a:t>|</a:t>
            </a:r>
            <a:r>
              <a:rPr lang="de-CH" dirty="0" smtClean="0">
                <a:latin typeface="Arial"/>
              </a:rPr>
              <a:t>OPT</a:t>
            </a:r>
            <a:r>
              <a:rPr lang="de-CH" baseline="-25000" dirty="0" smtClean="0">
                <a:latin typeface="Arial"/>
              </a:rPr>
              <a:t>1</a:t>
            </a:r>
            <a:r>
              <a:rPr lang="en-US" dirty="0" smtClean="0"/>
              <a:t>|</a:t>
            </a:r>
            <a:r>
              <a:rPr lang="de-CH" dirty="0" smtClean="0"/>
              <a:t> + </a:t>
            </a:r>
            <a:r>
              <a:rPr lang="en-US" dirty="0" smtClean="0"/>
              <a:t>|</a:t>
            </a:r>
            <a:r>
              <a:rPr lang="de-CH" dirty="0" smtClean="0">
                <a:latin typeface="Arial"/>
              </a:rPr>
              <a:t>OPT</a:t>
            </a:r>
            <a:r>
              <a:rPr lang="de-CH" baseline="-25000" dirty="0" smtClean="0">
                <a:latin typeface="Arial"/>
              </a:rPr>
              <a:t>2</a:t>
            </a:r>
            <a:r>
              <a:rPr lang="en-US" dirty="0" smtClean="0"/>
              <a:t>|</a:t>
            </a:r>
            <a:r>
              <a:rPr lang="de-CH" dirty="0" smtClean="0"/>
              <a:t> = </a:t>
            </a:r>
            <a:r>
              <a:rPr lang="en-US" dirty="0" smtClean="0"/>
              <a:t>|OPT’| = |OPT \ ALG| </a:t>
            </a:r>
            <a:r>
              <a:rPr lang="de-CH" dirty="0" smtClean="0">
                <a:latin typeface="cmsy10"/>
              </a:rPr>
              <a:t>¸ </a:t>
            </a:r>
            <a:r>
              <a:rPr lang="en-US" dirty="0" smtClean="0"/>
              <a:t>|OPT| – |ALG|. That is, </a:t>
            </a:r>
            <a:r>
              <a:rPr lang="en-US" dirty="0" smtClean="0">
                <a:solidFill>
                  <a:srgbClr val="FF0000"/>
                </a:solidFill>
              </a:rPr>
              <a:t>|ALG| </a:t>
            </a:r>
            <a:r>
              <a:rPr lang="en-US" dirty="0" smtClean="0">
                <a:latin typeface="cmsy10"/>
              </a:rPr>
              <a:t>¸</a:t>
            </a:r>
            <a:r>
              <a:rPr lang="de-CH" dirty="0" smtClean="0"/>
              <a:t> </a:t>
            </a:r>
            <a:r>
              <a:rPr lang="en-US" dirty="0" smtClean="0"/>
              <a:t>|OPT| /(</a:t>
            </a:r>
            <a:r>
              <a:rPr lang="de-CH" dirty="0" smtClean="0">
                <a:latin typeface="cmmi10"/>
              </a:rPr>
              <a:t>½</a:t>
            </a:r>
            <a:r>
              <a:rPr lang="de-CH" baseline="-25000" dirty="0" smtClean="0">
                <a:latin typeface="cmmi10"/>
              </a:rPr>
              <a:t>1</a:t>
            </a:r>
            <a:r>
              <a:rPr lang="de-CH" dirty="0" smtClean="0"/>
              <a:t>+</a:t>
            </a:r>
            <a:r>
              <a:rPr lang="de-CH" dirty="0" smtClean="0">
                <a:latin typeface="cmmi10"/>
              </a:rPr>
              <a:t>½</a:t>
            </a:r>
            <a:r>
              <a:rPr lang="de-CH" baseline="-25000" dirty="0" smtClean="0">
                <a:latin typeface="cmmi10"/>
              </a:rPr>
              <a:t>2</a:t>
            </a:r>
            <a:r>
              <a:rPr lang="en-US" dirty="0" smtClean="0"/>
              <a:t>+1) </a:t>
            </a:r>
            <a:r>
              <a:rPr lang="en-US" dirty="0" smtClean="0">
                <a:solidFill>
                  <a:srgbClr val="FF0000"/>
                </a:solidFill>
              </a:rPr>
              <a:t>= </a:t>
            </a:r>
            <a:r>
              <a:rPr lang="en-US" dirty="0" smtClean="0">
                <a:solidFill>
                  <a:srgbClr val="FF0000"/>
                </a:solidFill>
                <a:latin typeface="Symbol"/>
                <a:sym typeface="Symbol"/>
              </a:rPr>
              <a:t></a:t>
            </a:r>
            <a:r>
              <a:rPr lang="en-US" dirty="0" smtClean="0">
                <a:solidFill>
                  <a:srgbClr val="FF0000"/>
                </a:solidFill>
              </a:rPr>
              <a:t>(|OPT|)</a:t>
            </a:r>
            <a:r>
              <a:rPr lang="en-US" dirty="0" smtClean="0">
                <a:solidFill>
                  <a:schemeClr val="tx1"/>
                </a:solidFill>
              </a:rPr>
              <a:t>.</a:t>
            </a:r>
          </a:p>
          <a:p>
            <a:pPr lvl="1"/>
            <a:endParaRPr lang="en-US" baseline="-25000" dirty="0" smtClean="0">
              <a:cs typeface="Arial" charset="0"/>
            </a:endParaRPr>
          </a:p>
          <a:p>
            <a:endParaRPr lang="en-US" dirty="0" smtClean="0">
              <a:cs typeface="Arial" charset="0"/>
            </a:endParaRP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8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98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98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985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98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SINR Robustness</a:t>
            </a:r>
            <a:endParaRPr lang="en-US" dirty="0"/>
          </a:p>
        </p:txBody>
      </p:sp>
      <p:sp>
        <p:nvSpPr>
          <p:cNvPr id="3" name="Content Placeholder 2"/>
          <p:cNvSpPr>
            <a:spLocks noGrp="1"/>
          </p:cNvSpPr>
          <p:nvPr>
            <p:ph idx="1"/>
          </p:nvPr>
        </p:nvSpPr>
        <p:spPr>
          <a:xfrm>
            <a:off x="468314" y="836613"/>
            <a:ext cx="8244366" cy="5337175"/>
          </a:xfrm>
        </p:spPr>
        <p:txBody>
          <a:bodyPr/>
          <a:lstStyle/>
          <a:p>
            <a:pPr>
              <a:buNone/>
            </a:pPr>
            <a:endParaRPr lang="de-CH" dirty="0" smtClean="0"/>
          </a:p>
          <a:p>
            <a:r>
              <a:rPr lang="de-CH" dirty="0" smtClean="0"/>
              <a:t>Given a set of scheduling requests </a:t>
            </a:r>
            <a:r>
              <a:rPr lang="de-CH" i="1" dirty="0" smtClean="0"/>
              <a:t>S. </a:t>
            </a:r>
            <a:r>
              <a:rPr lang="de-CH" dirty="0" smtClean="0"/>
              <a:t>We can schedule the set in </a:t>
            </a:r>
            <a:r>
              <a:rPr lang="de-CH" i="1" dirty="0" smtClean="0"/>
              <a:t>T</a:t>
            </a:r>
            <a:r>
              <a:rPr lang="de-CH" dirty="0" smtClean="0"/>
              <a:t> time, iff we can partition the set in </a:t>
            </a:r>
            <a:r>
              <a:rPr lang="de-CH" i="1" dirty="0" smtClean="0"/>
              <a:t>T</a:t>
            </a:r>
            <a:r>
              <a:rPr lang="de-CH" dirty="0" smtClean="0"/>
              <a:t> SINR-feasible subsets </a:t>
            </a:r>
            <a:r>
              <a:rPr lang="de-CH" i="1" dirty="0" smtClean="0">
                <a:latin typeface="Arial"/>
              </a:rPr>
              <a:t>S</a:t>
            </a:r>
            <a:r>
              <a:rPr lang="de-CH" baseline="-25000" dirty="0" smtClean="0">
                <a:latin typeface="Arial"/>
              </a:rPr>
              <a:t>1</a:t>
            </a:r>
            <a:r>
              <a:rPr lang="de-CH" dirty="0" smtClean="0"/>
              <a:t>,…, </a:t>
            </a:r>
            <a:r>
              <a:rPr lang="de-CH" i="1" dirty="0" smtClean="0">
                <a:latin typeface="Arial"/>
              </a:rPr>
              <a:t>S</a:t>
            </a:r>
            <a:r>
              <a:rPr lang="de-CH" i="1" baseline="-25000" dirty="0" smtClean="0">
                <a:latin typeface="Arial"/>
              </a:rPr>
              <a:t>T</a:t>
            </a:r>
          </a:p>
          <a:p>
            <a:pPr>
              <a:buNone/>
            </a:pPr>
            <a:endParaRPr lang="de-CH" dirty="0" smtClean="0"/>
          </a:p>
          <a:p>
            <a:r>
              <a:rPr lang="de-CH" dirty="0" smtClean="0"/>
              <a:t>What happens if we change the parameters a bit, e.g. what if we now need to deal with a different </a:t>
            </a:r>
            <a:r>
              <a:rPr lang="de-CH" dirty="0" smtClean="0">
                <a:latin typeface="cmmi10"/>
              </a:rPr>
              <a:t>¯</a:t>
            </a:r>
            <a:r>
              <a:rPr lang="de-CH" dirty="0" smtClean="0"/>
              <a:t>? Can it be that changing </a:t>
            </a:r>
            <a:r>
              <a:rPr lang="de-CH" dirty="0" smtClean="0">
                <a:latin typeface="cmmi10"/>
              </a:rPr>
              <a:t>¯</a:t>
            </a:r>
            <a:r>
              <a:rPr lang="de-CH" dirty="0" smtClean="0"/>
              <a:t> by some constant factor will lead to a totally different solution? </a:t>
            </a:r>
          </a:p>
          <a:p>
            <a:endParaRPr lang="en-US" dirty="0" smtClean="0"/>
          </a:p>
          <a:p>
            <a:r>
              <a:rPr lang="en-US" dirty="0" smtClean="0"/>
              <a:t>In general, what if the world is not perfect?!</a:t>
            </a:r>
          </a:p>
          <a:p>
            <a:pPr lvl="1"/>
            <a:r>
              <a:rPr lang="en-US" dirty="0" smtClean="0"/>
              <a:t>What if antennas are not perfectly </a:t>
            </a:r>
            <a:r>
              <a:rPr lang="en-US" dirty="0" err="1" smtClean="0"/>
              <a:t>omnidirectional</a:t>
            </a:r>
            <a:r>
              <a:rPr lang="en-US" dirty="0" smtClean="0"/>
              <a:t>?</a:t>
            </a:r>
          </a:p>
          <a:p>
            <a:pPr lvl="1"/>
            <a:r>
              <a:rPr lang="en-US" dirty="0" smtClean="0"/>
              <a:t>What if signals are not perfectly summing up?</a:t>
            </a:r>
          </a:p>
          <a:p>
            <a:pPr lvl="1"/>
            <a:r>
              <a:rPr lang="en-US" dirty="0" smtClean="0"/>
              <a:t>What if signal-to-noise ratio is not perfectly equal to </a:t>
            </a:r>
            <a:r>
              <a:rPr lang="en-US" dirty="0" smtClean="0">
                <a:latin typeface="cmmi10"/>
              </a:rPr>
              <a:t>¯</a:t>
            </a:r>
            <a:r>
              <a:rPr lang="de-CH" dirty="0" smtClean="0"/>
              <a:t>?</a:t>
            </a:r>
            <a:endParaRPr lang="de-CH" i="1" dirty="0" smtClean="0"/>
          </a:p>
          <a:p>
            <a:endParaRPr lang="de-CH" dirty="0" smtClean="0"/>
          </a:p>
          <a:p>
            <a:r>
              <a:rPr lang="de-CH" dirty="0" smtClean="0"/>
              <a:t>Luckily the SINR model is </a:t>
            </a:r>
            <a:r>
              <a:rPr lang="de-CH" dirty="0" smtClean="0">
                <a:solidFill>
                  <a:srgbClr val="FF0000"/>
                </a:solidFill>
              </a:rPr>
              <a:t>robust</a:t>
            </a:r>
            <a:r>
              <a:rPr lang="de-CH" dirty="0" smtClean="0"/>
              <a:t> against minor (constant) changes</a:t>
            </a:r>
            <a:endParaRPr lang="en-US" dirty="0" smtClean="0"/>
          </a:p>
          <a:p>
            <a:endParaRPr lang="de-CH" dirty="0" smtClean="0"/>
          </a:p>
          <a:p>
            <a:endParaRPr lang="de-CH" dirty="0" smtClean="0"/>
          </a:p>
          <a:p>
            <a:endParaRPr lang="de-CH" dirty="0" smtClean="0"/>
          </a:p>
          <a:p>
            <a:pPr lvl="1"/>
            <a:endParaRPr lang="de-CH" dirty="0" smtClean="0"/>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Fundamental Questions</a:t>
            </a:r>
            <a:endParaRPr lang="en-US" dirty="0"/>
          </a:p>
        </p:txBody>
      </p:sp>
      <p:sp>
        <p:nvSpPr>
          <p:cNvPr id="6" name="Content Placeholder 5"/>
          <p:cNvSpPr>
            <a:spLocks noGrp="1"/>
          </p:cNvSpPr>
          <p:nvPr>
            <p:ph idx="1"/>
          </p:nvPr>
        </p:nvSpPr>
        <p:spPr/>
        <p:txBody>
          <a:bodyPr/>
          <a:lstStyle/>
          <a:p>
            <a:endParaRPr lang="en-US" dirty="0" smtClean="0"/>
          </a:p>
          <a:p>
            <a:r>
              <a:rPr lang="en-US" dirty="0" smtClean="0"/>
              <a:t>How much communication can you have in a wireless network?</a:t>
            </a:r>
          </a:p>
          <a:p>
            <a:r>
              <a:rPr lang="en-US" dirty="0" smtClean="0"/>
              <a:t>How long does it take to meet a given communication demand?</a:t>
            </a:r>
          </a:p>
          <a:p>
            <a:r>
              <a:rPr lang="en-US" dirty="0" smtClean="0"/>
              <a:t>How much spatial reuse is possible?</a:t>
            </a:r>
          </a:p>
          <a:p>
            <a:r>
              <a:rPr lang="en-US" dirty="0" smtClean="0"/>
              <a:t>What is the </a:t>
            </a:r>
            <a:r>
              <a:rPr lang="en-US" dirty="0" smtClean="0">
                <a:solidFill>
                  <a:srgbClr val="FF0000"/>
                </a:solidFill>
              </a:rPr>
              <a:t>capacity</a:t>
            </a:r>
            <a:r>
              <a:rPr lang="en-US" dirty="0" smtClean="0"/>
              <a:t> of a wireless network?</a:t>
            </a:r>
          </a:p>
          <a:p>
            <a:endParaRPr lang="en-US" dirty="0" smtClean="0"/>
          </a:p>
          <a:p>
            <a:r>
              <a:rPr lang="en-US" dirty="0" smtClean="0"/>
              <a:t>Many </a:t>
            </a:r>
            <a:r>
              <a:rPr lang="en-US" dirty="0" smtClean="0">
                <a:solidFill>
                  <a:srgbClr val="FF0000"/>
                </a:solidFill>
              </a:rPr>
              <a:t>modeling issues </a:t>
            </a:r>
            <a:r>
              <a:rPr lang="en-US" dirty="0" smtClean="0"/>
              <a:t>are connected with these questions.</a:t>
            </a:r>
          </a:p>
          <a:p>
            <a:r>
              <a:rPr lang="en-US" dirty="0" smtClean="0"/>
              <a:t>You can ask these questions in many </a:t>
            </a:r>
            <a:r>
              <a:rPr lang="en-US" dirty="0" smtClean="0">
                <a:solidFill>
                  <a:srgbClr val="FF0000"/>
                </a:solidFill>
              </a:rPr>
              <a:t>different ways </a:t>
            </a:r>
            <a:r>
              <a:rPr lang="en-US" dirty="0" smtClean="0"/>
              <a:t>that all make perfect sense, but give different answers.</a:t>
            </a:r>
          </a:p>
          <a:p>
            <a:endParaRPr lang="en-US" dirty="0" smtClean="0"/>
          </a:p>
          <a:p>
            <a:r>
              <a:rPr lang="en-US" dirty="0" smtClean="0"/>
              <a:t>In the following, we look at a few results in this context, unfortunately only superficially.</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General Robustness Algorithm</a:t>
            </a:r>
            <a:endParaRPr lang="en-US" dirty="0"/>
          </a:p>
        </p:txBody>
      </p:sp>
      <p:sp>
        <p:nvSpPr>
          <p:cNvPr id="3" name="Content Placeholder 2"/>
          <p:cNvSpPr>
            <a:spLocks noGrp="1"/>
          </p:cNvSpPr>
          <p:nvPr>
            <p:ph idx="1"/>
          </p:nvPr>
        </p:nvSpPr>
        <p:spPr/>
        <p:txBody>
          <a:bodyPr/>
          <a:lstStyle/>
          <a:p>
            <a:endParaRPr lang="de-CH" dirty="0" smtClean="0"/>
          </a:p>
          <a:p>
            <a:r>
              <a:rPr lang="de-CH" dirty="0" smtClean="0"/>
              <a:t>A set </a:t>
            </a:r>
            <a:r>
              <a:rPr lang="de-CH" i="1" dirty="0" smtClean="0"/>
              <a:t>S</a:t>
            </a:r>
            <a:r>
              <a:rPr lang="de-CH" dirty="0" smtClean="0"/>
              <a:t> is </a:t>
            </a:r>
            <a:r>
              <a:rPr lang="de-CH" dirty="0" smtClean="0">
                <a:solidFill>
                  <a:srgbClr val="FF0000"/>
                </a:solidFill>
                <a:latin typeface="Arial"/>
              </a:rPr>
              <a:t>SINR</a:t>
            </a:r>
            <a:r>
              <a:rPr lang="de-CH" baseline="-25000" dirty="0" smtClean="0">
                <a:solidFill>
                  <a:srgbClr val="FF0000"/>
                </a:solidFill>
                <a:latin typeface="cmmi10"/>
              </a:rPr>
              <a:t>Á</a:t>
            </a:r>
            <a:r>
              <a:rPr lang="de-CH" dirty="0" smtClean="0">
                <a:solidFill>
                  <a:srgbClr val="FF0000"/>
                </a:solidFill>
                <a:latin typeface="Arial"/>
              </a:rPr>
              <a:t>-feasible</a:t>
            </a:r>
            <a:r>
              <a:rPr lang="de-CH" dirty="0" smtClean="0"/>
              <a:t> iff for all </a:t>
            </a:r>
            <a:r>
              <a:rPr lang="de-CH" i="1" dirty="0" smtClean="0"/>
              <a:t>l</a:t>
            </a:r>
            <a:r>
              <a:rPr lang="de-CH" baseline="-25000" dirty="0" smtClean="0">
                <a:latin typeface="cmmi10" pitchFamily="34" charset="0"/>
              </a:rPr>
              <a:t>v</a:t>
            </a:r>
            <a:r>
              <a:rPr lang="de-CH" dirty="0" smtClean="0"/>
              <a:t> in </a:t>
            </a:r>
            <a:r>
              <a:rPr lang="de-CH" i="1" dirty="0" smtClean="0"/>
              <a:t>S</a:t>
            </a:r>
            <a:r>
              <a:rPr lang="de-CH" dirty="0" smtClean="0"/>
              <a:t> we have </a:t>
            </a:r>
            <a:r>
              <a:rPr lang="de-CH" i="1" dirty="0" smtClean="0"/>
              <a:t>a</a:t>
            </a:r>
            <a:r>
              <a:rPr lang="de-CH" i="1" baseline="-25000" dirty="0" smtClean="0"/>
              <a:t>l</a:t>
            </a:r>
            <a:r>
              <a:rPr lang="de-CH" i="1" baseline="-50000" dirty="0" smtClean="0">
                <a:latin typeface="cmmi10" pitchFamily="34" charset="0"/>
              </a:rPr>
              <a:t>v</a:t>
            </a:r>
            <a:r>
              <a:rPr lang="de-CH" dirty="0" smtClean="0"/>
              <a:t>(</a:t>
            </a:r>
            <a:r>
              <a:rPr lang="de-CH" i="1" dirty="0" smtClean="0"/>
              <a:t>S</a:t>
            </a:r>
            <a:r>
              <a:rPr lang="de-CH" dirty="0" smtClean="0"/>
              <a:t>) </a:t>
            </a:r>
            <a:r>
              <a:rPr lang="de-CH" dirty="0" smtClean="0">
                <a:latin typeface="cmsy10"/>
              </a:rPr>
              <a:t>·</a:t>
            </a:r>
            <a:r>
              <a:rPr lang="de-CH" dirty="0" smtClean="0"/>
              <a:t> </a:t>
            </a:r>
            <a:r>
              <a:rPr lang="de-CH" dirty="0" smtClean="0">
                <a:latin typeface="cmmi10"/>
              </a:rPr>
              <a:t>Á</a:t>
            </a:r>
            <a:r>
              <a:rPr lang="de-CH" dirty="0" smtClean="0"/>
              <a:t>. A schedule is </a:t>
            </a:r>
            <a:r>
              <a:rPr lang="de-CH" dirty="0" smtClean="0">
                <a:solidFill>
                  <a:srgbClr val="FF0000"/>
                </a:solidFill>
              </a:rPr>
              <a:t>SINR</a:t>
            </a:r>
            <a:r>
              <a:rPr lang="de-CH" baseline="-25000" dirty="0" smtClean="0">
                <a:solidFill>
                  <a:srgbClr val="FF0000"/>
                </a:solidFill>
                <a:latin typeface="cmmi10"/>
              </a:rPr>
              <a:t>Á</a:t>
            </a:r>
            <a:r>
              <a:rPr lang="de-CH" dirty="0" smtClean="0">
                <a:solidFill>
                  <a:srgbClr val="FF0000"/>
                </a:solidFill>
              </a:rPr>
              <a:t>-feasible</a:t>
            </a:r>
            <a:r>
              <a:rPr lang="de-CH" dirty="0" smtClean="0"/>
              <a:t> if all its slots are </a:t>
            </a:r>
            <a:r>
              <a:rPr lang="de-CH" dirty="0" smtClean="0">
                <a:solidFill>
                  <a:schemeClr val="tx1"/>
                </a:solidFill>
              </a:rPr>
              <a:t>SINR</a:t>
            </a:r>
            <a:r>
              <a:rPr lang="de-CH" baseline="-25000" dirty="0" smtClean="0">
                <a:solidFill>
                  <a:schemeClr val="tx1"/>
                </a:solidFill>
                <a:latin typeface="cmmi10"/>
              </a:rPr>
              <a:t>Á</a:t>
            </a:r>
            <a:r>
              <a:rPr lang="de-CH" dirty="0" smtClean="0">
                <a:solidFill>
                  <a:schemeClr val="tx1"/>
                </a:solidFill>
              </a:rPr>
              <a:t>-feasible.</a:t>
            </a:r>
          </a:p>
          <a:p>
            <a:pPr lvl="1"/>
            <a:r>
              <a:rPr lang="de-CH" dirty="0" smtClean="0"/>
              <a:t>This generalized feasibility essentially covers all model changes</a:t>
            </a:r>
          </a:p>
          <a:p>
            <a:pPr lvl="1"/>
            <a:endParaRPr lang="de-CH" dirty="0" smtClean="0">
              <a:solidFill>
                <a:schemeClr val="tx1"/>
              </a:solidFill>
            </a:endParaRPr>
          </a:p>
          <a:p>
            <a:r>
              <a:rPr lang="de-CH" dirty="0" smtClean="0">
                <a:solidFill>
                  <a:schemeClr val="tx1"/>
                </a:solidFill>
              </a:rPr>
              <a:t>From a SINR-feasible schedule to a SINR</a:t>
            </a:r>
            <a:r>
              <a:rPr lang="de-CH" baseline="-25000" dirty="0" smtClean="0">
                <a:solidFill>
                  <a:schemeClr val="tx1"/>
                </a:solidFill>
                <a:latin typeface="cmmi10"/>
              </a:rPr>
              <a:t>Á</a:t>
            </a:r>
            <a:r>
              <a:rPr lang="de-CH" dirty="0" smtClean="0">
                <a:solidFill>
                  <a:schemeClr val="tx1"/>
                </a:solidFill>
              </a:rPr>
              <a:t>-feasible schedule:</a:t>
            </a:r>
            <a:endParaRPr lang="de-CH" dirty="0" smtClean="0"/>
          </a:p>
          <a:p>
            <a:pPr marL="342000" indent="-342000">
              <a:buFont typeface="+mj-lt"/>
              <a:buAutoNum type="arabicPeriod"/>
            </a:pPr>
            <a:r>
              <a:rPr lang="de-CH" dirty="0" smtClean="0"/>
              <a:t>For each slot </a:t>
            </a:r>
            <a:r>
              <a:rPr lang="de-CH" i="1" dirty="0" smtClean="0"/>
              <a:t>S </a:t>
            </a:r>
            <a:r>
              <a:rPr lang="de-CH" dirty="0" smtClean="0"/>
              <a:t>in a </a:t>
            </a:r>
            <a:r>
              <a:rPr lang="de-CH" dirty="0" smtClean="0">
                <a:solidFill>
                  <a:schemeClr val="tx1"/>
                </a:solidFill>
              </a:rPr>
              <a:t>SINR-feasible schedule</a:t>
            </a:r>
            <a:r>
              <a:rPr lang="de-CH" dirty="0" smtClean="0"/>
              <a:t>, </a:t>
            </a:r>
            <a:r>
              <a:rPr lang="de-CH" dirty="0" smtClean="0">
                <a:solidFill>
                  <a:schemeClr val="tx1"/>
                </a:solidFill>
              </a:rPr>
              <a:t>process links of </a:t>
            </a:r>
            <a:r>
              <a:rPr lang="de-CH" i="1" dirty="0" smtClean="0">
                <a:solidFill>
                  <a:schemeClr val="tx1"/>
                </a:solidFill>
              </a:rPr>
              <a:t>S</a:t>
            </a:r>
            <a:r>
              <a:rPr lang="de-CH" dirty="0" smtClean="0">
                <a:solidFill>
                  <a:schemeClr val="tx1"/>
                </a:solidFill>
              </a:rPr>
              <a:t> in decreasing order of their length, i.e., </a:t>
            </a:r>
            <a:r>
              <a:rPr lang="de-CH" i="1" dirty="0" smtClean="0">
                <a:solidFill>
                  <a:schemeClr val="tx1"/>
                </a:solidFill>
              </a:rPr>
              <a:t>l</a:t>
            </a:r>
            <a:r>
              <a:rPr lang="de-CH" baseline="-25000" dirty="0" smtClean="0">
                <a:solidFill>
                  <a:schemeClr val="tx1"/>
                </a:solidFill>
              </a:rPr>
              <a:t>1</a:t>
            </a:r>
            <a:r>
              <a:rPr lang="de-CH" dirty="0" smtClean="0">
                <a:solidFill>
                  <a:schemeClr val="tx1"/>
                </a:solidFill>
              </a:rPr>
              <a:t>, </a:t>
            </a:r>
            <a:r>
              <a:rPr lang="de-CH" i="1" dirty="0" smtClean="0">
                <a:solidFill>
                  <a:schemeClr val="tx1"/>
                </a:solidFill>
              </a:rPr>
              <a:t>l</a:t>
            </a:r>
            <a:r>
              <a:rPr lang="de-CH" baseline="-25000" dirty="0" smtClean="0">
                <a:solidFill>
                  <a:schemeClr val="tx1"/>
                </a:solidFill>
              </a:rPr>
              <a:t>2</a:t>
            </a:r>
            <a:r>
              <a:rPr lang="de-CH" dirty="0" smtClean="0">
                <a:solidFill>
                  <a:schemeClr val="tx1"/>
                </a:solidFill>
              </a:rPr>
              <a:t>, …, </a:t>
            </a:r>
            <a:r>
              <a:rPr lang="de-CH" i="1" dirty="0" smtClean="0">
                <a:solidFill>
                  <a:schemeClr val="tx1"/>
                </a:solidFill>
              </a:rPr>
              <a:t>l</a:t>
            </a:r>
            <a:r>
              <a:rPr lang="de-CH" baseline="-25000" dirty="0" smtClean="0">
                <a:solidFill>
                  <a:schemeClr val="tx1"/>
                </a:solidFill>
              </a:rPr>
              <a:t>k</a:t>
            </a:r>
            <a:r>
              <a:rPr lang="de-CH" dirty="0" smtClean="0">
                <a:solidFill>
                  <a:schemeClr val="tx1"/>
                </a:solidFill>
              </a:rPr>
              <a:t> </a:t>
            </a:r>
            <a:r>
              <a:rPr lang="de-CH" dirty="0" smtClean="0">
                <a:solidFill>
                  <a:schemeClr val="tx1"/>
                </a:solidFill>
                <a:latin typeface="cmsy10"/>
              </a:rPr>
              <a:t>2</a:t>
            </a:r>
            <a:r>
              <a:rPr lang="de-CH" dirty="0" smtClean="0">
                <a:solidFill>
                  <a:schemeClr val="tx1"/>
                </a:solidFill>
              </a:rPr>
              <a:t> </a:t>
            </a:r>
            <a:r>
              <a:rPr lang="de-CH" i="1" dirty="0" smtClean="0">
                <a:solidFill>
                  <a:schemeClr val="tx1"/>
                </a:solidFill>
              </a:rPr>
              <a:t>S</a:t>
            </a:r>
            <a:r>
              <a:rPr lang="de-CH" dirty="0" smtClean="0">
                <a:solidFill>
                  <a:schemeClr val="tx1"/>
                </a:solidFill>
              </a:rPr>
              <a:t>, with </a:t>
            </a:r>
            <a:r>
              <a:rPr lang="de-CH" i="1" dirty="0" smtClean="0">
                <a:solidFill>
                  <a:schemeClr val="tx1"/>
                </a:solidFill>
              </a:rPr>
              <a:t>l</a:t>
            </a:r>
            <a:r>
              <a:rPr lang="de-CH" baseline="-25000" dirty="0" smtClean="0">
                <a:latin typeface="cmmi10" pitchFamily="34" charset="0"/>
              </a:rPr>
              <a:t>v</a:t>
            </a:r>
            <a:r>
              <a:rPr lang="de-CH" dirty="0" smtClean="0">
                <a:solidFill>
                  <a:schemeClr val="tx1"/>
                </a:solidFill>
              </a:rPr>
              <a:t> </a:t>
            </a:r>
            <a:r>
              <a:rPr lang="de-CH" dirty="0" smtClean="0">
                <a:solidFill>
                  <a:schemeClr val="tx1"/>
                </a:solidFill>
                <a:latin typeface="cmsy10"/>
              </a:rPr>
              <a:t>¸</a:t>
            </a:r>
            <a:r>
              <a:rPr lang="de-CH" dirty="0" smtClean="0">
                <a:solidFill>
                  <a:schemeClr val="tx1"/>
                </a:solidFill>
              </a:rPr>
              <a:t> </a:t>
            </a:r>
            <a:r>
              <a:rPr lang="de-CH" i="1" dirty="0" smtClean="0">
                <a:solidFill>
                  <a:schemeClr val="tx1"/>
                </a:solidFill>
              </a:rPr>
              <a:t>l</a:t>
            </a:r>
            <a:r>
              <a:rPr lang="de-CH" baseline="-25000" dirty="0" smtClean="0">
                <a:latin typeface="cmmi10" pitchFamily="34" charset="0"/>
              </a:rPr>
              <a:t>v</a:t>
            </a:r>
            <a:r>
              <a:rPr lang="de-CH" baseline="-25000" dirty="0" smtClean="0">
                <a:solidFill>
                  <a:schemeClr val="tx1"/>
                </a:solidFill>
              </a:rPr>
              <a:t>+1</a:t>
            </a:r>
            <a:r>
              <a:rPr lang="de-CH" dirty="0" smtClean="0"/>
              <a:t>. For each link </a:t>
            </a:r>
            <a:r>
              <a:rPr lang="de-CH" i="1" dirty="0" smtClean="0">
                <a:solidFill>
                  <a:schemeClr val="tx1"/>
                </a:solidFill>
              </a:rPr>
              <a:t>l</a:t>
            </a:r>
            <a:r>
              <a:rPr lang="de-CH" baseline="-25000" dirty="0" smtClean="0">
                <a:latin typeface="cmmi10" pitchFamily="34" charset="0"/>
              </a:rPr>
              <a:t>v</a:t>
            </a:r>
            <a:r>
              <a:rPr lang="de-CH" dirty="0" smtClean="0">
                <a:solidFill>
                  <a:schemeClr val="tx1"/>
                </a:solidFill>
              </a:rPr>
              <a:t>, assign </a:t>
            </a:r>
            <a:r>
              <a:rPr lang="de-CH" i="1" dirty="0" smtClean="0">
                <a:solidFill>
                  <a:schemeClr val="tx1"/>
                </a:solidFill>
                <a:latin typeface="Arial"/>
              </a:rPr>
              <a:t>l</a:t>
            </a:r>
            <a:r>
              <a:rPr lang="de-CH" baseline="-25000" dirty="0" smtClean="0">
                <a:latin typeface="cmmi10" pitchFamily="34" charset="0"/>
              </a:rPr>
              <a:t>v</a:t>
            </a:r>
            <a:r>
              <a:rPr lang="de-CH" dirty="0" smtClean="0">
                <a:solidFill>
                  <a:schemeClr val="tx1"/>
                </a:solidFill>
              </a:rPr>
              <a:t> to </a:t>
            </a:r>
            <a:r>
              <a:rPr lang="de-CH" i="1" dirty="0" smtClean="0">
                <a:solidFill>
                  <a:schemeClr val="tx1"/>
                </a:solidFill>
                <a:latin typeface="Arial"/>
              </a:rPr>
              <a:t>S</a:t>
            </a:r>
            <a:r>
              <a:rPr lang="de-CH" i="1" baseline="-25000" dirty="0" smtClean="0">
                <a:solidFill>
                  <a:schemeClr val="tx1"/>
                </a:solidFill>
                <a:latin typeface="Arial"/>
              </a:rPr>
              <a:t>j</a:t>
            </a:r>
            <a:r>
              <a:rPr lang="de-CH" dirty="0" smtClean="0">
                <a:solidFill>
                  <a:schemeClr val="tx1"/>
                </a:solidFill>
              </a:rPr>
              <a:t> with minimum </a:t>
            </a:r>
            <a:r>
              <a:rPr lang="de-CH" i="1" dirty="0" smtClean="0">
                <a:solidFill>
                  <a:schemeClr val="tx1"/>
                </a:solidFill>
              </a:rPr>
              <a:t>j</a:t>
            </a:r>
            <a:r>
              <a:rPr lang="de-CH" dirty="0" smtClean="0">
                <a:solidFill>
                  <a:schemeClr val="tx1"/>
                </a:solidFill>
              </a:rPr>
              <a:t> with </a:t>
            </a:r>
            <a:r>
              <a:rPr lang="de-CH" i="1" dirty="0" smtClean="0"/>
              <a:t>a</a:t>
            </a:r>
            <a:r>
              <a:rPr lang="de-CH" i="1" baseline="-25000" dirty="0" smtClean="0"/>
              <a:t>l</a:t>
            </a:r>
            <a:r>
              <a:rPr lang="de-CH" i="1" baseline="-50000" dirty="0" smtClean="0">
                <a:latin typeface="cmmi10" pitchFamily="34" charset="0"/>
              </a:rPr>
              <a:t>v</a:t>
            </a:r>
            <a:r>
              <a:rPr lang="de-CH" dirty="0" smtClean="0">
                <a:latin typeface="Arial"/>
              </a:rPr>
              <a:t>(</a:t>
            </a:r>
            <a:r>
              <a:rPr lang="de-CH" i="1" dirty="0" smtClean="0">
                <a:latin typeface="Arial"/>
              </a:rPr>
              <a:t>S</a:t>
            </a:r>
            <a:r>
              <a:rPr lang="de-CH" i="1" baseline="-50000" dirty="0" smtClean="0">
                <a:latin typeface="Arial"/>
              </a:rPr>
              <a:t>j</a:t>
            </a:r>
            <a:r>
              <a:rPr lang="de-CH" dirty="0" smtClean="0"/>
              <a:t>) </a:t>
            </a:r>
            <a:r>
              <a:rPr lang="de-CH" dirty="0" smtClean="0">
                <a:latin typeface="cmsy10"/>
              </a:rPr>
              <a:t>·</a:t>
            </a:r>
            <a:r>
              <a:rPr lang="de-CH" dirty="0" smtClean="0"/>
              <a:t> </a:t>
            </a:r>
            <a:r>
              <a:rPr lang="de-CH" dirty="0" smtClean="0">
                <a:latin typeface="cmmi10"/>
              </a:rPr>
              <a:t>Á</a:t>
            </a:r>
            <a:r>
              <a:rPr lang="de-CH" dirty="0" smtClean="0">
                <a:solidFill>
                  <a:schemeClr val="tx1"/>
                </a:solidFill>
              </a:rPr>
              <a:t>/2.</a:t>
            </a:r>
            <a:br>
              <a:rPr lang="de-CH" dirty="0" smtClean="0">
                <a:solidFill>
                  <a:schemeClr val="tx1"/>
                </a:solidFill>
              </a:rPr>
            </a:br>
            <a:r>
              <a:rPr lang="de-CH" dirty="0" smtClean="0">
                <a:solidFill>
                  <a:schemeClr val="tx1"/>
                </a:solidFill>
              </a:rPr>
              <a:t>Then, the affectance on </a:t>
            </a:r>
            <a:r>
              <a:rPr lang="de-CH" i="1" dirty="0" smtClean="0">
                <a:solidFill>
                  <a:schemeClr val="tx1"/>
                </a:solidFill>
                <a:latin typeface="Arial"/>
              </a:rPr>
              <a:t>l</a:t>
            </a:r>
            <a:r>
              <a:rPr lang="de-CH" baseline="-25000" dirty="0" smtClean="0">
                <a:latin typeface="cmmi10" pitchFamily="34" charset="0"/>
              </a:rPr>
              <a:t>v</a:t>
            </a:r>
            <a:r>
              <a:rPr lang="de-CH" dirty="0" smtClean="0">
                <a:solidFill>
                  <a:schemeClr val="tx1"/>
                </a:solidFill>
              </a:rPr>
              <a:t> </a:t>
            </a:r>
            <a:r>
              <a:rPr lang="de-CH" dirty="0" smtClean="0">
                <a:solidFill>
                  <a:srgbClr val="FF0000"/>
                </a:solidFill>
              </a:rPr>
              <a:t>by longer links </a:t>
            </a:r>
            <a:r>
              <a:rPr lang="de-CH" dirty="0" smtClean="0">
                <a:solidFill>
                  <a:schemeClr val="tx1"/>
                </a:solidFill>
              </a:rPr>
              <a:t>is at most </a:t>
            </a:r>
            <a:r>
              <a:rPr lang="de-CH" dirty="0" smtClean="0">
                <a:latin typeface="cmmi10"/>
              </a:rPr>
              <a:t>Á</a:t>
            </a:r>
            <a:r>
              <a:rPr lang="de-CH" dirty="0" smtClean="0">
                <a:solidFill>
                  <a:schemeClr val="tx1"/>
                </a:solidFill>
              </a:rPr>
              <a:t>/2.</a:t>
            </a:r>
            <a:br>
              <a:rPr lang="de-CH" dirty="0" smtClean="0">
                <a:solidFill>
                  <a:schemeClr val="tx1"/>
                </a:solidFill>
              </a:rPr>
            </a:br>
            <a:r>
              <a:rPr lang="de-CH" dirty="0" smtClean="0">
                <a:solidFill>
                  <a:schemeClr val="tx1"/>
                </a:solidFill>
              </a:rPr>
              <a:t>By additivity of affectance, the number of sets is at most </a:t>
            </a:r>
            <a:r>
              <a:rPr lang="de-CH" dirty="0" smtClean="0">
                <a:solidFill>
                  <a:schemeClr val="tx1"/>
                </a:solidFill>
                <a:latin typeface="cmsy10"/>
              </a:rPr>
              <a:t>d</a:t>
            </a:r>
            <a:r>
              <a:rPr lang="de-CH" dirty="0" smtClean="0">
                <a:solidFill>
                  <a:schemeClr val="tx1"/>
                </a:solidFill>
              </a:rPr>
              <a:t>2/</a:t>
            </a:r>
            <a:r>
              <a:rPr lang="de-CH" dirty="0" smtClean="0">
                <a:latin typeface="cmmi10"/>
              </a:rPr>
              <a:t>Á</a:t>
            </a:r>
            <a:r>
              <a:rPr lang="de-CH" dirty="0" smtClean="0">
                <a:solidFill>
                  <a:schemeClr val="tx1"/>
                </a:solidFill>
                <a:latin typeface="cmsy10"/>
              </a:rPr>
              <a:t>e</a:t>
            </a:r>
            <a:r>
              <a:rPr lang="de-CH" dirty="0" smtClean="0">
                <a:solidFill>
                  <a:schemeClr val="tx1"/>
                </a:solidFill>
              </a:rPr>
              <a:t>.</a:t>
            </a:r>
          </a:p>
          <a:p>
            <a:pPr marL="342000" indent="-342000">
              <a:buFont typeface="+mj-lt"/>
              <a:buAutoNum type="arabicPeriod"/>
            </a:pPr>
            <a:r>
              <a:rPr lang="de-CH" dirty="0" smtClean="0">
                <a:solidFill>
                  <a:schemeClr val="tx1"/>
                </a:solidFill>
              </a:rPr>
              <a:t>For each set </a:t>
            </a:r>
            <a:r>
              <a:rPr lang="de-CH" i="1" dirty="0" smtClean="0">
                <a:solidFill>
                  <a:schemeClr val="tx1"/>
                </a:solidFill>
                <a:latin typeface="Arial"/>
              </a:rPr>
              <a:t>S</a:t>
            </a:r>
            <a:r>
              <a:rPr lang="de-CH" i="1" baseline="-25000" dirty="0" smtClean="0">
                <a:solidFill>
                  <a:schemeClr val="tx1"/>
                </a:solidFill>
                <a:latin typeface="Arial"/>
              </a:rPr>
              <a:t>j</a:t>
            </a:r>
            <a:r>
              <a:rPr lang="de-CH" dirty="0" smtClean="0">
                <a:solidFill>
                  <a:schemeClr val="tx1"/>
                </a:solidFill>
              </a:rPr>
              <a:t>, do the process in reverse order (short links first), getting sets </a:t>
            </a:r>
            <a:r>
              <a:rPr lang="de-CH" i="1" dirty="0" smtClean="0">
                <a:solidFill>
                  <a:schemeClr val="tx1"/>
                </a:solidFill>
                <a:latin typeface="Arial"/>
              </a:rPr>
              <a:t>S</a:t>
            </a:r>
            <a:r>
              <a:rPr lang="de-CH" i="1" baseline="-25000" dirty="0" smtClean="0">
                <a:solidFill>
                  <a:schemeClr val="tx1"/>
                </a:solidFill>
                <a:latin typeface="Arial"/>
              </a:rPr>
              <a:t>j</a:t>
            </a:r>
            <a:r>
              <a:rPr lang="de-CH" baseline="-25000" dirty="0" smtClean="0">
                <a:solidFill>
                  <a:schemeClr val="tx1"/>
                </a:solidFill>
                <a:latin typeface="Arial"/>
              </a:rPr>
              <a:t>1</a:t>
            </a:r>
            <a:r>
              <a:rPr lang="de-CH" dirty="0" smtClean="0">
                <a:solidFill>
                  <a:schemeClr val="tx1"/>
                </a:solidFill>
              </a:rPr>
              <a:t>, </a:t>
            </a:r>
            <a:r>
              <a:rPr lang="de-CH" i="1" dirty="0" smtClean="0">
                <a:solidFill>
                  <a:schemeClr val="tx1"/>
                </a:solidFill>
                <a:latin typeface="Arial"/>
              </a:rPr>
              <a:t>S</a:t>
            </a:r>
            <a:r>
              <a:rPr lang="de-CH" i="1" baseline="-25000" dirty="0" smtClean="0">
                <a:solidFill>
                  <a:schemeClr val="tx1"/>
                </a:solidFill>
                <a:latin typeface="Arial"/>
              </a:rPr>
              <a:t>j</a:t>
            </a:r>
            <a:r>
              <a:rPr lang="de-CH" baseline="-25000" dirty="0" smtClean="0">
                <a:solidFill>
                  <a:schemeClr val="tx1"/>
                </a:solidFill>
                <a:latin typeface="Arial"/>
              </a:rPr>
              <a:t>2</a:t>
            </a:r>
            <a:r>
              <a:rPr lang="de-CH" dirty="0" smtClean="0">
                <a:solidFill>
                  <a:schemeClr val="tx1"/>
                </a:solidFill>
              </a:rPr>
              <a:t>, …, </a:t>
            </a:r>
            <a:r>
              <a:rPr lang="de-CH" i="1" dirty="0" smtClean="0">
                <a:solidFill>
                  <a:schemeClr val="tx1"/>
                </a:solidFill>
                <a:latin typeface="Arial"/>
              </a:rPr>
              <a:t>S</a:t>
            </a:r>
            <a:r>
              <a:rPr lang="de-CH" i="1" baseline="-25000" dirty="0" smtClean="0">
                <a:solidFill>
                  <a:schemeClr val="tx1"/>
                </a:solidFill>
                <a:latin typeface="Arial"/>
              </a:rPr>
              <a:t>jk</a:t>
            </a:r>
            <a:r>
              <a:rPr lang="de-CH" dirty="0" smtClean="0">
                <a:solidFill>
                  <a:schemeClr val="tx1"/>
                </a:solidFill>
              </a:rPr>
              <a:t>. Now, the affectance on </a:t>
            </a:r>
            <a:r>
              <a:rPr lang="de-CH" i="1" dirty="0" smtClean="0">
                <a:solidFill>
                  <a:schemeClr val="tx1"/>
                </a:solidFill>
              </a:rPr>
              <a:t>l</a:t>
            </a:r>
            <a:r>
              <a:rPr lang="de-CH" baseline="-25000" dirty="0" smtClean="0">
                <a:latin typeface="cmmi10" pitchFamily="34" charset="0"/>
              </a:rPr>
              <a:t>v</a:t>
            </a:r>
            <a:r>
              <a:rPr lang="de-CH" dirty="0" smtClean="0">
                <a:solidFill>
                  <a:schemeClr val="tx1"/>
                </a:solidFill>
              </a:rPr>
              <a:t> </a:t>
            </a:r>
            <a:r>
              <a:rPr lang="de-CH" dirty="0" smtClean="0">
                <a:solidFill>
                  <a:srgbClr val="FF0000"/>
                </a:solidFill>
              </a:rPr>
              <a:t>by shorter links </a:t>
            </a:r>
            <a:r>
              <a:rPr lang="de-CH" dirty="0" smtClean="0">
                <a:solidFill>
                  <a:schemeClr val="tx1"/>
                </a:solidFill>
              </a:rPr>
              <a:t>is at most </a:t>
            </a:r>
            <a:r>
              <a:rPr lang="de-CH" dirty="0" smtClean="0">
                <a:latin typeface="cmmi10"/>
              </a:rPr>
              <a:t>Á</a:t>
            </a:r>
            <a:r>
              <a:rPr lang="de-CH" dirty="0" smtClean="0">
                <a:solidFill>
                  <a:schemeClr val="tx1"/>
                </a:solidFill>
              </a:rPr>
              <a:t>/2. Thus, the total affectance is at most </a:t>
            </a:r>
            <a:r>
              <a:rPr lang="de-CH" dirty="0" smtClean="0">
                <a:latin typeface="cmmi10"/>
              </a:rPr>
              <a:t>Á </a:t>
            </a:r>
            <a:r>
              <a:rPr lang="de-CH" dirty="0" smtClean="0">
                <a:solidFill>
                  <a:schemeClr val="tx1"/>
                </a:solidFill>
              </a:rPr>
              <a:t>for each link. Also each original set </a:t>
            </a:r>
            <a:r>
              <a:rPr lang="de-CH" i="1" dirty="0" smtClean="0">
                <a:solidFill>
                  <a:schemeClr val="tx1"/>
                </a:solidFill>
              </a:rPr>
              <a:t>S</a:t>
            </a:r>
            <a:r>
              <a:rPr lang="de-CH" dirty="0" smtClean="0">
                <a:solidFill>
                  <a:schemeClr val="tx1"/>
                </a:solidFill>
              </a:rPr>
              <a:t> is partitioned into at most </a:t>
            </a:r>
            <a:r>
              <a:rPr lang="de-CH" dirty="0" smtClean="0">
                <a:solidFill>
                  <a:schemeClr val="tx1"/>
                </a:solidFill>
                <a:latin typeface="cmsy10"/>
              </a:rPr>
              <a:t>d</a:t>
            </a:r>
            <a:r>
              <a:rPr lang="de-CH" dirty="0" smtClean="0">
                <a:solidFill>
                  <a:schemeClr val="tx1"/>
                </a:solidFill>
              </a:rPr>
              <a:t>2/</a:t>
            </a:r>
            <a:r>
              <a:rPr lang="de-CH" dirty="0" smtClean="0">
                <a:latin typeface="cmmi10"/>
              </a:rPr>
              <a:t>Á</a:t>
            </a:r>
            <a:r>
              <a:rPr lang="de-CH" dirty="0" smtClean="0">
                <a:solidFill>
                  <a:schemeClr val="tx1"/>
                </a:solidFill>
                <a:latin typeface="cmsy10"/>
              </a:rPr>
              <a:t>e</a:t>
            </a:r>
            <a:r>
              <a:rPr lang="de-CH" baseline="30000" dirty="0" smtClean="0">
                <a:solidFill>
                  <a:schemeClr val="tx1"/>
                </a:solidFill>
              </a:rPr>
              <a:t>2</a:t>
            </a:r>
            <a:r>
              <a:rPr lang="de-CH" dirty="0" smtClean="0">
                <a:solidFill>
                  <a:schemeClr val="tx1"/>
                </a:solidFill>
              </a:rPr>
              <a:t> sets.</a:t>
            </a:r>
          </a:p>
          <a:p>
            <a:pPr marL="457200" indent="-457200">
              <a:buNone/>
            </a:pPr>
            <a:endParaRPr lang="de-CH" dirty="0" smtClean="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SINR Robustness Discussion</a:t>
            </a:r>
            <a:endParaRPr lang="en-US" dirty="0"/>
          </a:p>
        </p:txBody>
      </p:sp>
      <p:sp>
        <p:nvSpPr>
          <p:cNvPr id="3" name="Content Placeholder 2"/>
          <p:cNvSpPr>
            <a:spLocks noGrp="1"/>
          </p:cNvSpPr>
          <p:nvPr>
            <p:ph idx="1"/>
          </p:nvPr>
        </p:nvSpPr>
        <p:spPr/>
        <p:txBody>
          <a:bodyPr/>
          <a:lstStyle/>
          <a:p>
            <a:endParaRPr lang="en-US" dirty="0" smtClean="0"/>
          </a:p>
          <a:p>
            <a:r>
              <a:rPr lang="en-US" dirty="0" smtClean="0"/>
              <a:t>We have constructively shown: If we can schedule a set of links in </a:t>
            </a:r>
            <a:r>
              <a:rPr lang="en-US" i="1" dirty="0" smtClean="0"/>
              <a:t>T</a:t>
            </a:r>
            <a:r>
              <a:rPr lang="en-US" dirty="0" smtClean="0"/>
              <a:t> slots in SINR, then we need at most O(T/</a:t>
            </a:r>
            <a:r>
              <a:rPr lang="en-US" dirty="0" smtClean="0">
                <a:latin typeface="cmmi10"/>
              </a:rPr>
              <a:t>Á</a:t>
            </a:r>
            <a:r>
              <a:rPr lang="en-US" baseline="30000" dirty="0" smtClean="0"/>
              <a:t>2</a:t>
            </a:r>
            <a:r>
              <a:rPr lang="en-US" dirty="0" smtClean="0"/>
              <a:t>) slots if we adapt the model by a factor </a:t>
            </a:r>
            <a:r>
              <a:rPr lang="en-US" dirty="0" smtClean="0">
                <a:latin typeface="cmmi10"/>
              </a:rPr>
              <a:t>Á </a:t>
            </a:r>
            <a:r>
              <a:rPr lang="en-US" dirty="0" smtClean="0"/>
              <a:t>&lt; 1.</a:t>
            </a:r>
          </a:p>
          <a:p>
            <a:pPr lvl="1"/>
            <a:r>
              <a:rPr lang="en-US" dirty="0" smtClean="0"/>
              <a:t>This also holds if the scenario is “mixed”, e.g., </a:t>
            </a:r>
          </a:p>
          <a:p>
            <a:pPr lvl="1"/>
            <a:r>
              <a:rPr lang="en-US" dirty="0" smtClean="0"/>
              <a:t>if some antennas are a factor </a:t>
            </a:r>
            <a:r>
              <a:rPr lang="en-US" dirty="0" smtClean="0">
                <a:latin typeface="cmmi10"/>
              </a:rPr>
              <a:t>Á </a:t>
            </a:r>
            <a:r>
              <a:rPr lang="en-US" dirty="0" smtClean="0"/>
              <a:t>stronger than others, or </a:t>
            </a:r>
          </a:p>
          <a:p>
            <a:pPr lvl="1"/>
            <a:r>
              <a:rPr lang="en-US" dirty="0" smtClean="0"/>
              <a:t>if the antenna gain in one direction is a factor </a:t>
            </a:r>
            <a:r>
              <a:rPr lang="en-US" dirty="0" smtClean="0">
                <a:latin typeface="cmmi10"/>
              </a:rPr>
              <a:t>Á </a:t>
            </a:r>
            <a:r>
              <a:rPr lang="en-US" dirty="0" smtClean="0"/>
              <a:t>stronger, or </a:t>
            </a:r>
          </a:p>
          <a:p>
            <a:pPr lvl="1"/>
            <a:r>
              <a:rPr lang="en-US" dirty="0" smtClean="0"/>
              <a:t>if walls dampen transmissions by a factor </a:t>
            </a:r>
            <a:r>
              <a:rPr lang="en-US" dirty="0" smtClean="0">
                <a:latin typeface="cmmi10"/>
              </a:rPr>
              <a:t>Á</a:t>
            </a:r>
            <a:r>
              <a:rPr lang="en-US" dirty="0" smtClean="0"/>
              <a:t>.</a:t>
            </a:r>
          </a:p>
          <a:p>
            <a:pPr lvl="1"/>
            <a:endParaRPr lang="en-US" dirty="0" smtClean="0"/>
          </a:p>
          <a:p>
            <a:r>
              <a:rPr lang="en-US" dirty="0" smtClean="0"/>
              <a:t>In other words, if </a:t>
            </a:r>
            <a:r>
              <a:rPr lang="en-US" dirty="0" smtClean="0">
                <a:latin typeface="cmmi10"/>
              </a:rPr>
              <a:t>Á </a:t>
            </a:r>
            <a:r>
              <a:rPr lang="en-US" dirty="0" smtClean="0"/>
              <a:t>is constant, the SINR model is </a:t>
            </a:r>
            <a:r>
              <a:rPr lang="en-US" dirty="0" smtClean="0">
                <a:solidFill>
                  <a:srgbClr val="FF0000"/>
                </a:solidFill>
              </a:rPr>
              <a:t>robust</a:t>
            </a:r>
            <a:r>
              <a:rPr lang="en-US" dirty="0" smtClean="0"/>
              <a:t> as solutions will continue to be valid up to constant factors.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problem</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This is an area with more open than closed problems. The biggest open problem is </a:t>
            </a:r>
            <a:r>
              <a:rPr lang="en-US" dirty="0" smtClean="0">
                <a:solidFill>
                  <a:srgbClr val="FF0000"/>
                </a:solidFill>
              </a:rPr>
              <a:t>scheduling with power control</a:t>
            </a:r>
            <a:r>
              <a:rPr lang="en-US" dirty="0" smtClean="0"/>
              <a:t>. Formally, the problem can be defined as follows:</a:t>
            </a:r>
          </a:p>
          <a:p>
            <a:endParaRPr lang="en-US" dirty="0" smtClean="0"/>
          </a:p>
          <a:p>
            <a:r>
              <a:rPr lang="en-US" dirty="0" smtClean="0"/>
              <a:t>A communication request consists of a source and a destination, which are arbitrary points in the Euclidean plane. Given </a:t>
            </a:r>
            <a:r>
              <a:rPr lang="en-US" i="1" dirty="0" smtClean="0"/>
              <a:t>n</a:t>
            </a:r>
            <a:r>
              <a:rPr lang="en-US" dirty="0" smtClean="0"/>
              <a:t> communication requests, assign a color (time slot) to each request. For all requests sharing the same color specify power levels such that each request can be handled correctly, i.e., all colors are SINR-feasible. The goal is to minimize the number of colors.</a:t>
            </a:r>
          </a:p>
          <a:p>
            <a:endParaRPr lang="en-US" dirty="0" smtClean="0"/>
          </a:p>
          <a:p>
            <a:r>
              <a:rPr lang="en-US" dirty="0" smtClean="0"/>
              <a:t>Pretty much nothing is known about this problem.</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p:txBody>
          <a:bodyPr/>
          <a:lstStyle/>
          <a:p>
            <a:r>
              <a:rPr lang="en-US" dirty="0" smtClean="0"/>
              <a:t>Motivation</a:t>
            </a:r>
            <a:endParaRPr lang="en-US" dirty="0"/>
          </a:p>
        </p:txBody>
      </p:sp>
      <p:sp>
        <p:nvSpPr>
          <p:cNvPr id="958467" name="Rectangle 3"/>
          <p:cNvSpPr>
            <a:spLocks noGrp="1" noChangeArrowheads="1"/>
          </p:cNvSpPr>
          <p:nvPr>
            <p:ph type="body" sz="half" idx="1"/>
          </p:nvPr>
        </p:nvSpPr>
        <p:spPr>
          <a:xfrm>
            <a:off x="468313" y="667273"/>
            <a:ext cx="8207375" cy="5289550"/>
          </a:xfrm>
        </p:spPr>
        <p:txBody>
          <a:bodyPr/>
          <a:lstStyle/>
          <a:p>
            <a:endParaRPr lang="en-US" sz="2000" b="1" dirty="0"/>
          </a:p>
          <a:p>
            <a:r>
              <a:rPr lang="en-US" sz="2000" dirty="0" smtClean="0"/>
              <a:t>Spatial capacity is an indicator of the “data intensity” in a transmission medium. </a:t>
            </a:r>
          </a:p>
          <a:p>
            <a:endParaRPr lang="en-US" sz="2000" dirty="0" smtClean="0"/>
          </a:p>
          <a:p>
            <a:r>
              <a:rPr lang="en-US" sz="2000" dirty="0" smtClean="0"/>
              <a:t>The capacity of some well-known wireless technologies</a:t>
            </a:r>
          </a:p>
          <a:p>
            <a:pPr lvl="1"/>
            <a:r>
              <a:rPr lang="en-US" sz="1600" dirty="0" smtClean="0"/>
              <a:t>IEEE 802.11b 	1,000 bit/s/m²</a:t>
            </a:r>
          </a:p>
          <a:p>
            <a:pPr lvl="1"/>
            <a:r>
              <a:rPr lang="en-US" sz="1600" dirty="0" smtClean="0"/>
              <a:t>Bluetooth 		30,000 bit/s/m²</a:t>
            </a:r>
          </a:p>
          <a:p>
            <a:pPr lvl="1"/>
            <a:r>
              <a:rPr lang="en-US" sz="1600" dirty="0" smtClean="0"/>
              <a:t>IEEE 802.11a 	83,000 bit/s/m²</a:t>
            </a:r>
          </a:p>
          <a:p>
            <a:pPr lvl="1"/>
            <a:r>
              <a:rPr lang="en-US" sz="1600" dirty="0" smtClean="0"/>
              <a:t>Ultra-wideband 	1,000,000 bit/s/m²</a:t>
            </a:r>
          </a:p>
          <a:p>
            <a:endParaRPr lang="en-US" sz="2000" dirty="0" smtClean="0"/>
          </a:p>
          <a:p>
            <a:r>
              <a:rPr lang="en-US" sz="2000" dirty="0" smtClean="0"/>
              <a:t>The wireless capacity is a function of the physical layer characteristics such as available </a:t>
            </a:r>
            <a:r>
              <a:rPr lang="en-US" sz="2000" dirty="0" smtClean="0">
                <a:solidFill>
                  <a:srgbClr val="FF0000"/>
                </a:solidFill>
              </a:rPr>
              <a:t>bandwidth or frequency</a:t>
            </a:r>
            <a:r>
              <a:rPr lang="en-US" sz="2000" dirty="0" smtClean="0"/>
              <a:t>, but also how well the </a:t>
            </a:r>
            <a:r>
              <a:rPr lang="en-US" sz="2000" dirty="0" smtClean="0">
                <a:solidFill>
                  <a:srgbClr val="FF0000"/>
                </a:solidFill>
              </a:rPr>
              <a:t>protocols</a:t>
            </a:r>
            <a:r>
              <a:rPr lang="en-US" sz="2000" dirty="0" smtClean="0"/>
              <a:t> on top of the physical layer are implemented, in particular media access. As such capacity is a theoretical framework for MAC protocols.</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smtClean="0"/>
              <a:t>Protocol</a:t>
            </a:r>
            <a:r>
              <a:rPr lang="de-CH" dirty="0" smtClean="0"/>
              <a:t> Model</a:t>
            </a:r>
            <a:endParaRPr lang="en-US" dirty="0"/>
          </a:p>
        </p:txBody>
      </p:sp>
      <p:sp>
        <p:nvSpPr>
          <p:cNvPr id="3" name="Content Placeholder 2"/>
          <p:cNvSpPr>
            <a:spLocks noGrp="1"/>
          </p:cNvSpPr>
          <p:nvPr>
            <p:ph idx="1"/>
          </p:nvPr>
        </p:nvSpPr>
        <p:spPr/>
        <p:txBody>
          <a:bodyPr/>
          <a:lstStyle/>
          <a:p>
            <a:endParaRPr lang="en-US" dirty="0" smtClean="0"/>
          </a:p>
          <a:p>
            <a:r>
              <a:rPr lang="en-US" dirty="0" smtClean="0"/>
              <a:t>For lower layer protocols, a model needs to be specific about interference. A </a:t>
            </a:r>
            <a:r>
              <a:rPr lang="en-US" dirty="0" smtClean="0">
                <a:solidFill>
                  <a:srgbClr val="FF0000"/>
                </a:solidFill>
              </a:rPr>
              <a:t>simplest interference model </a:t>
            </a:r>
            <a:r>
              <a:rPr lang="en-US" dirty="0" smtClean="0"/>
              <a:t>is an extension of the UDG. In the protocol model, a transmission by a node in at most distance 1 is received </a:t>
            </a:r>
            <a:r>
              <a:rPr lang="en-US" dirty="0" err="1" smtClean="0"/>
              <a:t>iff</a:t>
            </a:r>
            <a:r>
              <a:rPr lang="en-US" dirty="0" smtClean="0"/>
              <a:t> there is no conflicting transmission by a node in distance at most R, with R </a:t>
            </a:r>
            <a:r>
              <a:rPr lang="en-US" dirty="0" smtClean="0">
                <a:latin typeface="cmsy10"/>
              </a:rPr>
              <a:t>¸</a:t>
            </a:r>
            <a:r>
              <a:rPr lang="en-US" dirty="0" smtClean="0"/>
              <a:t> 1, sometimes just R = 2.</a:t>
            </a:r>
          </a:p>
          <a:p>
            <a:endParaRPr lang="en-US" dirty="0" smtClean="0"/>
          </a:p>
          <a:p>
            <a:pPr>
              <a:buNone/>
            </a:pPr>
            <a:r>
              <a:rPr lang="en-US" dirty="0" smtClean="0"/>
              <a:t>+	Easy to explain</a:t>
            </a:r>
          </a:p>
          <a:p>
            <a:pPr lvl="0">
              <a:buNone/>
            </a:pPr>
            <a:r>
              <a:rPr lang="en-US" dirty="0" smtClean="0"/>
              <a:t>–	Inherits all major drawbacks from the UDG model</a:t>
            </a:r>
          </a:p>
          <a:p>
            <a:pPr>
              <a:buNone/>
            </a:pPr>
            <a:r>
              <a:rPr lang="en-US" dirty="0" smtClean="0"/>
              <a:t>–	Does not easily allow for designing </a:t>
            </a:r>
            <a:br>
              <a:rPr lang="en-US" dirty="0" smtClean="0"/>
            </a:br>
            <a:r>
              <a:rPr lang="en-US" dirty="0" smtClean="0"/>
              <a:t>distributed algorithms/protocols</a:t>
            </a:r>
          </a:p>
          <a:p>
            <a:pPr>
              <a:buNone/>
            </a:pPr>
            <a:r>
              <a:rPr lang="en-US" dirty="0" smtClean="0"/>
              <a:t>–	Lots of interfering transmissions just </a:t>
            </a:r>
            <a:br>
              <a:rPr lang="en-US" dirty="0" smtClean="0"/>
            </a:br>
            <a:r>
              <a:rPr lang="en-US" dirty="0" smtClean="0"/>
              <a:t>outside the interference radius R do </a:t>
            </a:r>
            <a:br>
              <a:rPr lang="en-US" dirty="0" smtClean="0"/>
            </a:br>
            <a:r>
              <a:rPr lang="en-US" dirty="0" smtClean="0"/>
              <a:t>not sum up</a:t>
            </a:r>
          </a:p>
          <a:p>
            <a:r>
              <a:rPr lang="en-US" dirty="0" smtClean="0"/>
              <a:t>Can be extended with the same</a:t>
            </a:r>
            <a:br>
              <a:rPr lang="en-US" dirty="0" smtClean="0"/>
            </a:br>
            <a:r>
              <a:rPr lang="en-US" dirty="0" smtClean="0"/>
              <a:t>extensions as UDG, e.g. QUDG</a:t>
            </a:r>
          </a:p>
          <a:p>
            <a:pPr>
              <a:buNone/>
            </a:pPr>
            <a:endParaRPr lang="en-US" dirty="0" smtClean="0"/>
          </a:p>
          <a:p>
            <a:pPr>
              <a:buNone/>
            </a:pPr>
            <a:endParaRPr lang="en-US" dirty="0" smtClean="0"/>
          </a:p>
          <a:p>
            <a:pPr>
              <a:buNone/>
            </a:pPr>
            <a:endParaRPr lang="en-US" dirty="0"/>
          </a:p>
        </p:txBody>
      </p:sp>
      <p:pic>
        <p:nvPicPr>
          <p:cNvPr id="1114114" name="Picture 2"/>
          <p:cNvPicPr>
            <a:picLocks noChangeAspect="1" noChangeArrowheads="1"/>
          </p:cNvPicPr>
          <p:nvPr/>
        </p:nvPicPr>
        <p:blipFill>
          <a:blip r:embed="rId3" cstate="print"/>
          <a:srcRect/>
          <a:stretch>
            <a:fillRect/>
          </a:stretch>
        </p:blipFill>
        <p:spPr bwMode="auto">
          <a:xfrm>
            <a:off x="5677230" y="3913878"/>
            <a:ext cx="3466769" cy="26379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 Interference (HI)</a:t>
            </a:r>
            <a:endParaRPr lang="en-US" dirty="0"/>
          </a:p>
        </p:txBody>
      </p:sp>
      <p:sp>
        <p:nvSpPr>
          <p:cNvPr id="3" name="Content Placeholder 2"/>
          <p:cNvSpPr>
            <a:spLocks noGrp="1"/>
          </p:cNvSpPr>
          <p:nvPr>
            <p:ph idx="1"/>
          </p:nvPr>
        </p:nvSpPr>
        <p:spPr/>
        <p:txBody>
          <a:bodyPr/>
          <a:lstStyle/>
          <a:p>
            <a:endParaRPr lang="en-US" dirty="0" smtClean="0"/>
          </a:p>
          <a:p>
            <a:r>
              <a:rPr lang="en-US" dirty="0" smtClean="0"/>
              <a:t>An often-used interference model is hop-interference. Here a UDG is given. Two nodes can communicate directly </a:t>
            </a:r>
            <a:r>
              <a:rPr lang="en-US" dirty="0" err="1" smtClean="0"/>
              <a:t>iff</a:t>
            </a:r>
            <a:r>
              <a:rPr lang="en-US" dirty="0" smtClean="0"/>
              <a:t> they are adjacent, and if there is no concurrent sender in the </a:t>
            </a:r>
            <a:r>
              <a:rPr lang="en-US" i="1" dirty="0" smtClean="0"/>
              <a:t>k</a:t>
            </a:r>
            <a:r>
              <a:rPr lang="en-US" dirty="0" smtClean="0"/>
              <a:t>-hop neighborhood of the receiver (in the UDG). Sometimes </a:t>
            </a:r>
            <a:r>
              <a:rPr lang="en-US" i="1" dirty="0" smtClean="0"/>
              <a:t>k </a:t>
            </a:r>
            <a:r>
              <a:rPr lang="en-US" dirty="0" smtClean="0"/>
              <a:t>= 2.</a:t>
            </a:r>
          </a:p>
          <a:p>
            <a:endParaRPr lang="en-US" dirty="0" smtClean="0"/>
          </a:p>
          <a:p>
            <a:r>
              <a:rPr lang="en-US" dirty="0" smtClean="0"/>
              <a:t>Special case of the protocol model, </a:t>
            </a:r>
            <a:br>
              <a:rPr lang="en-US" dirty="0" smtClean="0"/>
            </a:br>
            <a:r>
              <a:rPr lang="en-US" dirty="0" smtClean="0"/>
              <a:t>inheriting all its drawbacks</a:t>
            </a:r>
          </a:p>
          <a:p>
            <a:pPr>
              <a:buNone/>
            </a:pPr>
            <a:r>
              <a:rPr lang="en-US" dirty="0" smtClean="0"/>
              <a:t>+	Simple</a:t>
            </a:r>
          </a:p>
          <a:p>
            <a:pPr>
              <a:buNone/>
            </a:pPr>
            <a:r>
              <a:rPr lang="en-US" dirty="0" smtClean="0"/>
              <a:t>+	Allows for distributed algorithms</a:t>
            </a:r>
          </a:p>
          <a:p>
            <a:pPr lvl="0">
              <a:buNone/>
            </a:pPr>
            <a:r>
              <a:rPr lang="en-US" dirty="0" smtClean="0"/>
              <a:t>–	</a:t>
            </a:r>
            <a:r>
              <a:rPr lang="en-US" dirty="0" smtClean="0">
                <a:solidFill>
                  <a:srgbClr val="FF0000"/>
                </a:solidFill>
              </a:rPr>
              <a:t>A node can be close but not</a:t>
            </a:r>
            <a:br>
              <a:rPr lang="en-US" dirty="0" smtClean="0">
                <a:solidFill>
                  <a:srgbClr val="FF0000"/>
                </a:solidFill>
              </a:rPr>
            </a:br>
            <a:r>
              <a:rPr lang="en-US" dirty="0" smtClean="0">
                <a:solidFill>
                  <a:srgbClr val="FF0000"/>
                </a:solidFill>
              </a:rPr>
              <a:t>produce any interference </a:t>
            </a:r>
            <a:br>
              <a:rPr lang="en-US" dirty="0" smtClean="0">
                <a:solidFill>
                  <a:srgbClr val="FF0000"/>
                </a:solidFill>
              </a:rPr>
            </a:br>
            <a:r>
              <a:rPr lang="en-US" dirty="0" smtClean="0">
                <a:solidFill>
                  <a:srgbClr val="FF0000"/>
                </a:solidFill>
              </a:rPr>
              <a:t>(see picture)</a:t>
            </a:r>
          </a:p>
          <a:p>
            <a:r>
              <a:rPr lang="en-US" dirty="0" smtClean="0"/>
              <a:t>Can be extended with the same</a:t>
            </a:r>
            <a:br>
              <a:rPr lang="en-US" dirty="0" smtClean="0"/>
            </a:br>
            <a:r>
              <a:rPr lang="en-US" dirty="0" smtClean="0"/>
              <a:t>extensions as UDG, e.g. QUDG</a:t>
            </a:r>
          </a:p>
          <a:p>
            <a:pPr>
              <a:buNone/>
            </a:pPr>
            <a:endParaRPr lang="en-US" dirty="0" smtClean="0"/>
          </a:p>
          <a:p>
            <a:endParaRPr lang="en-US" dirty="0" smtClean="0"/>
          </a:p>
          <a:p>
            <a:endParaRPr lang="en-US" dirty="0" smtClean="0"/>
          </a:p>
          <a:p>
            <a:endParaRPr lang="en-US" dirty="0"/>
          </a:p>
        </p:txBody>
      </p:sp>
      <p:pic>
        <p:nvPicPr>
          <p:cNvPr id="1115139" name="Picture 3"/>
          <p:cNvPicPr>
            <a:picLocks noChangeAspect="1" noChangeArrowheads="1"/>
          </p:cNvPicPr>
          <p:nvPr/>
        </p:nvPicPr>
        <p:blipFill>
          <a:blip r:embed="rId3" cstate="print"/>
          <a:srcRect/>
          <a:stretch>
            <a:fillRect/>
          </a:stretch>
        </p:blipFill>
        <p:spPr bwMode="auto">
          <a:xfrm>
            <a:off x="5079844" y="3013544"/>
            <a:ext cx="4064156" cy="35153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Rectangle 2"/>
          <p:cNvSpPr>
            <a:spLocks noGrp="1" noChangeArrowheads="1"/>
          </p:cNvSpPr>
          <p:nvPr>
            <p:ph type="title"/>
          </p:nvPr>
        </p:nvSpPr>
        <p:spPr/>
        <p:txBody>
          <a:bodyPr/>
          <a:lstStyle/>
          <a:p>
            <a:r>
              <a:rPr lang="en-US" dirty="0" smtClean="0"/>
              <a:t>Physical (SINR) Model</a:t>
            </a:r>
            <a:endParaRPr lang="en-US" dirty="0"/>
          </a:p>
        </p:txBody>
      </p:sp>
      <p:sp>
        <p:nvSpPr>
          <p:cNvPr id="1366019" name="Rectangle 3"/>
          <p:cNvSpPr>
            <a:spLocks noGrp="1" noChangeArrowheads="1"/>
          </p:cNvSpPr>
          <p:nvPr>
            <p:ph type="body" idx="1"/>
          </p:nvPr>
        </p:nvSpPr>
        <p:spPr>
          <a:xfrm>
            <a:off x="450850" y="1090613"/>
            <a:ext cx="8207375" cy="971550"/>
          </a:xfrm>
          <a:noFill/>
          <a:ln/>
        </p:spPr>
        <p:txBody>
          <a:bodyPr/>
          <a:lstStyle/>
          <a:p>
            <a:r>
              <a:rPr lang="en-US" dirty="0" smtClean="0"/>
              <a:t>We look at the signal-to-noise-plus-interference (SINR) ratio.</a:t>
            </a:r>
          </a:p>
          <a:p>
            <a:r>
              <a:rPr lang="en-US" dirty="0" smtClean="0">
                <a:solidFill>
                  <a:srgbClr val="FF0000"/>
                </a:solidFill>
              </a:rPr>
              <a:t>Message arrives if SINR is larger than </a:t>
            </a:r>
            <a:r>
              <a:rPr lang="en-US" dirty="0" smtClean="0">
                <a:solidFill>
                  <a:srgbClr val="FF0000"/>
                </a:solidFill>
                <a:sym typeface="Symbol" charset="2"/>
              </a:rPr>
              <a:t></a:t>
            </a:r>
            <a:r>
              <a:rPr lang="en-US" dirty="0" smtClean="0">
                <a:solidFill>
                  <a:srgbClr val="FF0000"/>
                </a:solidFill>
              </a:rPr>
              <a:t> at receiver</a:t>
            </a: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en-US" dirty="0" smtClean="0">
                <a:solidFill>
                  <a:schemeClr val="tx1"/>
                </a:solidFill>
              </a:rPr>
              <a:t>Mind that the SINR model is far from perfect as well.</a:t>
            </a:r>
            <a:endParaRPr lang="en-US" dirty="0">
              <a:solidFill>
                <a:schemeClr val="tx1"/>
              </a:solidFill>
            </a:endParaRPr>
          </a:p>
        </p:txBody>
      </p:sp>
      <p:pic>
        <p:nvPicPr>
          <p:cNvPr id="1366020" name="Picture 4" descr="txp_fig"/>
          <p:cNvPicPr>
            <a:picLocks noChangeAspect="1" noChangeArrowheads="1"/>
          </p:cNvPicPr>
          <p:nvPr>
            <p:custDataLst>
              <p:tags r:id="rId1"/>
            </p:custDataLst>
          </p:nvPr>
        </p:nvPicPr>
        <p:blipFill>
          <a:blip r:embed="rId4" cstate="print"/>
          <a:srcRect/>
          <a:stretch>
            <a:fillRect/>
          </a:stretch>
        </p:blipFill>
        <p:spPr bwMode="auto">
          <a:xfrm>
            <a:off x="2397125" y="3095625"/>
            <a:ext cx="3867150" cy="958850"/>
          </a:xfrm>
          <a:prstGeom prst="rect">
            <a:avLst/>
          </a:prstGeom>
          <a:noFill/>
          <a:ln w="9525">
            <a:noFill/>
            <a:miter lim="800000"/>
            <a:headEnd/>
            <a:tailEnd/>
          </a:ln>
          <a:effectLst/>
        </p:spPr>
      </p:pic>
      <p:sp>
        <p:nvSpPr>
          <p:cNvPr id="1366021" name="AutoShape 5"/>
          <p:cNvSpPr>
            <a:spLocks noChangeArrowheads="1"/>
          </p:cNvSpPr>
          <p:nvPr/>
        </p:nvSpPr>
        <p:spPr bwMode="auto">
          <a:xfrm>
            <a:off x="6226175" y="4116388"/>
            <a:ext cx="2342092" cy="1149879"/>
          </a:xfrm>
          <a:prstGeom prst="wedgeRectCallout">
            <a:avLst>
              <a:gd name="adj1" fmla="val -46617"/>
              <a:gd name="adj2" fmla="val -90682"/>
            </a:avLst>
          </a:prstGeom>
          <a:solidFill>
            <a:srgbClr val="959EB9">
              <a:alpha val="80000"/>
            </a:srgbClr>
          </a:solidFill>
          <a:ln w="9525">
            <a:noFill/>
            <a:miter lim="800000"/>
            <a:headEnd/>
            <a:tailEnd/>
          </a:ln>
          <a:effectLst/>
        </p:spPr>
        <p:txBody>
          <a:bodyPr/>
          <a:lstStyle/>
          <a:p>
            <a:pPr algn="ctr">
              <a:spcBef>
                <a:spcPct val="0"/>
              </a:spcBef>
              <a:buFontTx/>
              <a:buNone/>
            </a:pPr>
            <a:r>
              <a:rPr lang="en-US" sz="1800" dirty="0">
                <a:solidFill>
                  <a:srgbClr val="000000"/>
                </a:solidFill>
              </a:rPr>
              <a:t>Minimum signal-to-interference </a:t>
            </a:r>
            <a:r>
              <a:rPr lang="en-US" sz="1800" dirty="0" smtClean="0">
                <a:solidFill>
                  <a:srgbClr val="000000"/>
                </a:solidFill>
              </a:rPr>
              <a:t>ratio, depending on quality of hardware, etc.</a:t>
            </a:r>
            <a:endParaRPr lang="en-US" sz="1800" dirty="0">
              <a:solidFill>
                <a:srgbClr val="000000"/>
              </a:solidFill>
            </a:endParaRPr>
          </a:p>
        </p:txBody>
      </p:sp>
      <p:sp>
        <p:nvSpPr>
          <p:cNvPr id="1366022" name="AutoShape 6"/>
          <p:cNvSpPr>
            <a:spLocks noChangeArrowheads="1"/>
          </p:cNvSpPr>
          <p:nvPr/>
        </p:nvSpPr>
        <p:spPr bwMode="auto">
          <a:xfrm>
            <a:off x="1639888" y="2254250"/>
            <a:ext cx="1395412" cy="647700"/>
          </a:xfrm>
          <a:prstGeom prst="wedgeRectCallout">
            <a:avLst>
              <a:gd name="adj1" fmla="val 95696"/>
              <a:gd name="adj2" fmla="val 86765"/>
            </a:avLst>
          </a:prstGeom>
          <a:solidFill>
            <a:srgbClr val="959EB9">
              <a:alpha val="80000"/>
            </a:srgbClr>
          </a:solidFill>
          <a:ln w="9525">
            <a:noFill/>
            <a:miter lim="800000"/>
            <a:headEnd/>
            <a:tailEnd/>
          </a:ln>
          <a:effectLst/>
        </p:spPr>
        <p:txBody>
          <a:bodyPr/>
          <a:lstStyle/>
          <a:p>
            <a:pPr algn="ctr">
              <a:spcBef>
                <a:spcPct val="0"/>
              </a:spcBef>
              <a:buFontTx/>
              <a:buNone/>
            </a:pPr>
            <a:r>
              <a:rPr lang="en-US" sz="1800" dirty="0">
                <a:solidFill>
                  <a:srgbClr val="000000"/>
                </a:solidFill>
              </a:rPr>
              <a:t>Power level of sender </a:t>
            </a:r>
            <a:r>
              <a:rPr lang="en-US" i="1" dirty="0">
                <a:solidFill>
                  <a:srgbClr val="000000"/>
                </a:solidFill>
                <a:latin typeface="Palatino Linotype" pitchFamily="18" charset="0"/>
              </a:rPr>
              <a:t>u</a:t>
            </a:r>
          </a:p>
        </p:txBody>
      </p:sp>
      <p:sp>
        <p:nvSpPr>
          <p:cNvPr id="1366023" name="AutoShape 7"/>
          <p:cNvSpPr>
            <a:spLocks noChangeArrowheads="1"/>
          </p:cNvSpPr>
          <p:nvPr/>
        </p:nvSpPr>
        <p:spPr bwMode="auto">
          <a:xfrm>
            <a:off x="4892676" y="2751138"/>
            <a:ext cx="3294591" cy="371475"/>
          </a:xfrm>
          <a:prstGeom prst="wedgeRectCallout">
            <a:avLst>
              <a:gd name="adj1" fmla="val -65931"/>
              <a:gd name="adj2" fmla="val 113245"/>
            </a:avLst>
          </a:prstGeom>
          <a:solidFill>
            <a:srgbClr val="959EB9">
              <a:alpha val="80000"/>
            </a:srgbClr>
          </a:solidFill>
          <a:ln w="9525">
            <a:noFill/>
            <a:miter lim="800000"/>
            <a:headEnd/>
            <a:tailEnd/>
          </a:ln>
          <a:effectLst/>
        </p:spPr>
        <p:txBody>
          <a:bodyPr/>
          <a:lstStyle/>
          <a:p>
            <a:pPr algn="ctr">
              <a:spcBef>
                <a:spcPct val="0"/>
              </a:spcBef>
              <a:buFontTx/>
              <a:buNone/>
            </a:pPr>
            <a:r>
              <a:rPr lang="en-US" sz="1800" dirty="0">
                <a:solidFill>
                  <a:srgbClr val="000000"/>
                </a:solidFill>
              </a:rPr>
              <a:t>Path-loss </a:t>
            </a:r>
            <a:r>
              <a:rPr lang="en-US" sz="1800" dirty="0" smtClean="0">
                <a:solidFill>
                  <a:srgbClr val="000000"/>
                </a:solidFill>
              </a:rPr>
              <a:t>exponent</a:t>
            </a:r>
            <a:r>
              <a:rPr lang="en-US" sz="1800" smtClean="0">
                <a:solidFill>
                  <a:srgbClr val="000000"/>
                </a:solidFill>
              </a:rPr>
              <a:t>, </a:t>
            </a:r>
            <a:r>
              <a:rPr lang="en-US" sz="1800" smtClean="0">
                <a:solidFill>
                  <a:srgbClr val="000000"/>
                </a:solidFill>
                <a:latin typeface="cmmi10"/>
              </a:rPr>
              <a:t>®</a:t>
            </a:r>
            <a:r>
              <a:rPr lang="de-CH" sz="1800" smtClean="0">
                <a:solidFill>
                  <a:srgbClr val="000000"/>
                </a:solidFill>
              </a:rPr>
              <a:t> </a:t>
            </a:r>
            <a:r>
              <a:rPr lang="de-CH" sz="1800" dirty="0" smtClean="0">
                <a:solidFill>
                  <a:srgbClr val="000000"/>
                </a:solidFill>
              </a:rPr>
              <a:t>= 2,...,6</a:t>
            </a:r>
            <a:endParaRPr lang="en-US" i="1" dirty="0">
              <a:solidFill>
                <a:srgbClr val="000000"/>
              </a:solidFill>
              <a:latin typeface="Palatino Linotype" pitchFamily="18" charset="0"/>
            </a:endParaRPr>
          </a:p>
        </p:txBody>
      </p:sp>
      <p:sp>
        <p:nvSpPr>
          <p:cNvPr id="1366024" name="AutoShape 8"/>
          <p:cNvSpPr>
            <a:spLocks noChangeArrowheads="1"/>
          </p:cNvSpPr>
          <p:nvPr/>
        </p:nvSpPr>
        <p:spPr bwMode="auto">
          <a:xfrm>
            <a:off x="1090613" y="3836988"/>
            <a:ext cx="795337" cy="371475"/>
          </a:xfrm>
          <a:prstGeom prst="wedgeRectCallout">
            <a:avLst>
              <a:gd name="adj1" fmla="val 108749"/>
              <a:gd name="adj2" fmla="val -62534"/>
            </a:avLst>
          </a:prstGeom>
          <a:solidFill>
            <a:srgbClr val="959EB9">
              <a:alpha val="80000"/>
            </a:srgbClr>
          </a:solidFill>
          <a:ln w="9525">
            <a:noFill/>
            <a:miter lim="800000"/>
            <a:headEnd/>
            <a:tailEnd/>
          </a:ln>
          <a:effectLst/>
        </p:spPr>
        <p:txBody>
          <a:bodyPr/>
          <a:lstStyle/>
          <a:p>
            <a:pPr algn="ctr">
              <a:spcBef>
                <a:spcPct val="0"/>
              </a:spcBef>
              <a:buFontTx/>
              <a:buNone/>
            </a:pPr>
            <a:r>
              <a:rPr lang="en-US" sz="1800">
                <a:solidFill>
                  <a:srgbClr val="000000"/>
                </a:solidFill>
              </a:rPr>
              <a:t>Noise</a:t>
            </a:r>
            <a:endParaRPr lang="en-US" i="1">
              <a:solidFill>
                <a:srgbClr val="000000"/>
              </a:solidFill>
              <a:latin typeface="Palatino Linotype" pitchFamily="18" charset="0"/>
            </a:endParaRPr>
          </a:p>
        </p:txBody>
      </p:sp>
      <p:sp>
        <p:nvSpPr>
          <p:cNvPr id="1366025" name="AutoShape 9"/>
          <p:cNvSpPr>
            <a:spLocks noChangeArrowheads="1"/>
          </p:cNvSpPr>
          <p:nvPr/>
        </p:nvSpPr>
        <p:spPr bwMode="auto">
          <a:xfrm>
            <a:off x="3402013" y="4679949"/>
            <a:ext cx="2298700" cy="899583"/>
          </a:xfrm>
          <a:prstGeom prst="wedgeRectCallout">
            <a:avLst>
              <a:gd name="adj1" fmla="val 13121"/>
              <a:gd name="adj2" fmla="val -120333"/>
            </a:avLst>
          </a:prstGeom>
          <a:solidFill>
            <a:srgbClr val="959EB9">
              <a:alpha val="80000"/>
            </a:srgbClr>
          </a:solidFill>
          <a:ln w="9525">
            <a:noFill/>
            <a:miter lim="800000"/>
            <a:headEnd/>
            <a:tailEnd/>
          </a:ln>
          <a:effectLst/>
        </p:spPr>
        <p:txBody>
          <a:bodyPr/>
          <a:lstStyle/>
          <a:p>
            <a:pPr algn="ctr">
              <a:spcBef>
                <a:spcPct val="0"/>
              </a:spcBef>
              <a:buFontTx/>
              <a:buNone/>
            </a:pPr>
            <a:r>
              <a:rPr lang="en-US" sz="1800" dirty="0">
                <a:solidFill>
                  <a:srgbClr val="000000"/>
                </a:solidFill>
              </a:rPr>
              <a:t>Distance between</a:t>
            </a:r>
          </a:p>
          <a:p>
            <a:pPr algn="ctr">
              <a:spcBef>
                <a:spcPct val="0"/>
              </a:spcBef>
              <a:buFontTx/>
              <a:buNone/>
            </a:pPr>
            <a:r>
              <a:rPr lang="en-US" sz="1800" dirty="0" smtClean="0">
                <a:solidFill>
                  <a:srgbClr val="000000"/>
                </a:solidFill>
              </a:rPr>
              <a:t>transmitter </a:t>
            </a:r>
            <a:r>
              <a:rPr lang="en-US" sz="1800" i="1" dirty="0" smtClean="0">
                <a:solidFill>
                  <a:srgbClr val="000000"/>
                </a:solidFill>
              </a:rPr>
              <a:t>w</a:t>
            </a:r>
            <a:r>
              <a:rPr lang="en-US" sz="1800" dirty="0" smtClean="0">
                <a:solidFill>
                  <a:srgbClr val="000000"/>
                </a:solidFill>
              </a:rPr>
              <a:t> and receiver </a:t>
            </a:r>
            <a:r>
              <a:rPr lang="en-US" sz="1800" i="1" dirty="0" smtClean="0">
                <a:solidFill>
                  <a:srgbClr val="000000"/>
                </a:solidFill>
              </a:rPr>
              <a:t>v</a:t>
            </a:r>
            <a:endParaRPr lang="en-US" i="1" dirty="0">
              <a:solidFill>
                <a:srgbClr val="000000"/>
              </a:solidFill>
              <a:latin typeface="Palatino Linotype"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650"/>
  <p:tag name="DEFAULTHEIGHT" val="540"/>
  <p:tag name="FIRSTROGER20WATTENHOFER@9FI3EBKMVWQMHYXG" val="2797"/>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frac{P_u}{d(u,v)^{\alpha}}}{N+\sum_{w\in V\setminus&#10;\{u \}}{\frac{P_w}{d(w,v)^{\alpha}}}} \;\geq \; \beta$&#10;\end{document}&#10;"/>
  <p:tag name="EXTERNALNAME" val="txp_fig"/>
  <p:tag name="BLEND" val="Falsch"/>
  <p:tag name="TRANSPARENT" val="Falsch"/>
  <p:tag name="KEEPFILES" val="Falsch"/>
  <p:tag name="DEBUGPAUSE" val="Falsch"/>
  <p:tag name="RESOLUTION" val="1200"/>
  <p:tag name="TIMEOUT" val="(none)"/>
  <p:tag name="BOXWIDTH" val="463"/>
  <p:tag name="BOXHEIGHT" val="388"/>
  <p:tag name="BOXFONT" val="10"/>
  <p:tag name="BOXWRAP" val="Falsch"/>
  <p:tag name="WORKAROUNDTRANSPARENCYBUG" val="Falsch"/>
  <p:tag name="ALLOWFONTSUBSTITUTION" val="Falsch"/>
  <p:tag name="BITMAPFORMAT" val="pngmono"/>
  <p:tag name="ORIGWIDTH" val="226"/>
  <p:tag name="PICTUREFILESIZE" val="19201"/>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1.26mW/(7m)^{3}}{0.01\mu W+31.6\mu W/(3m)^{3}} \approx  3.11 \geq  \beta$&#10;\end{document}&#10;"/>
  <p:tag name="EXTERNALNAME" val="txp_fig"/>
  <p:tag name="BLEND" val="False"/>
  <p:tag name="TRANSPARENT" val="False"/>
  <p:tag name="KEEPFILES" val="False"/>
  <p:tag name="DEBUGPAUSE" val="False"/>
  <p:tag name="RESOLUTION" val="1200"/>
  <p:tag name="TIMEOUT" val="(none)"/>
  <p:tag name="BOXWIDTH" val="463"/>
  <p:tag name="BOXHEIGHT" val="388"/>
  <p:tag name="BOXFONT" val="10"/>
  <p:tag name="BOXWRAP" val="False"/>
  <p:tag name="WORKAROUNDTRANSPARENCYBUG" val="False"/>
  <p:tag name="ALLOWFONTSUBSTITUTION" val="False"/>
  <p:tag name="BITMAPFORMAT" val="pngmono"/>
  <p:tag name="ORIGWIDTH" val="319"/>
  <p:tag name="PICTUREFILESIZE" val="25482"/>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31.6\mu W/(1m)^{3}}{0.01\mu W+1.26mW/(5m)^{3}} \approx  3.13 \geq  \beta$&#10;\end{document}&#10;"/>
  <p:tag name="EXTERNALNAME" val="txp_fig"/>
  <p:tag name="BLEND" val="False"/>
  <p:tag name="TRANSPARENT" val="False"/>
  <p:tag name="KEEPFILES" val="False"/>
  <p:tag name="DEBUGPAUSE" val="False"/>
  <p:tag name="RESOLUTION" val="1200"/>
  <p:tag name="TIMEOUT" val="(none)"/>
  <p:tag name="BOXWIDTH" val="463"/>
  <p:tag name="BOXHEIGHT" val="388"/>
  <p:tag name="BOXFONT" val="10"/>
  <p:tag name="BOXWRAP" val="False"/>
  <p:tag name="WORKAROUNDTRANSPARENCYBUG" val="False"/>
  <p:tag name="ALLOWFONTSUBSTITUTION" val="False"/>
  <p:tag name="BITMAPFORMAT" val="pngmono"/>
  <p:tag name="ORIGWIDTH" val="323"/>
  <p:tag name="PICTUREFILESIZE" val="25633"/>
</p:tagLst>
</file>

<file path=ppt/tags/tag6.xml><?xml version="1.0" encoding="utf-8"?>
<p:tagLst xmlns:a="http://schemas.openxmlformats.org/drawingml/2006/main" xmlns:r="http://schemas.openxmlformats.org/officeDocument/2006/relationships" xmlns:p="http://schemas.openxmlformats.org/presentationml/2006/main">
  <p:tag name="TEXPOINT" val="template"/>
  <p:tag name="SOURCE" val="TPT1  equation \frac{P_i}{d_i^\alpha} \geq \beta(I+\frac{P_1}{d_1^\alpha}+\cdots+\frac{P_{i-1}}{d_{i-1}^\alpha}+\frac{P_{i+1}}{d_{i+1}^\alpha}+\cdots+\frac{P_k}{d_k^\alpha}), P_i \geq 0, \forall i.  template TPT1  env TPENV1  fore 0  back 16777215  eqnno 1"/>
  <p:tag name="FILENAME" val="TP_tmp"/>
  <p:tag name="ORIGWIDTH" val="252"/>
  <p:tag name="PICTUREFILESIZE" val="26080"/>
</p:tagLst>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a:themeElements>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3709</Words>
  <Application>Microsoft Office PowerPoint</Application>
  <PresentationFormat>On-screen Show (4:3)</PresentationFormat>
  <Paragraphs>749</Paragraphs>
  <Slides>52</Slides>
  <Notes>48</Notes>
  <HiddenSlides>0</HiddenSlides>
  <MMClips>1</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2</vt:i4>
      </vt:variant>
      <vt:variant>
        <vt:lpstr>Slide Titles</vt:lpstr>
      </vt:variant>
      <vt:variant>
        <vt:i4>52</vt:i4>
      </vt:variant>
    </vt:vector>
  </HeadingPairs>
  <TitlesOfParts>
    <vt:vector size="72" baseType="lpstr">
      <vt:lpstr>Arial</vt:lpstr>
      <vt:lpstr>cmmi10</vt:lpstr>
      <vt:lpstr>CMSY7</vt:lpstr>
      <vt:lpstr>CMSY10</vt:lpstr>
      <vt:lpstr>Symbol</vt:lpstr>
      <vt:lpstr>Palatino Linotype</vt:lpstr>
      <vt:lpstr>Times</vt:lpstr>
      <vt:lpstr>Wingdings</vt:lpstr>
      <vt:lpstr>CMR7</vt:lpstr>
      <vt:lpstr>CMR10</vt:lpstr>
      <vt:lpstr>CMSY5</vt:lpstr>
      <vt:lpstr>CMR5</vt:lpstr>
      <vt:lpstr>CMMI5</vt:lpstr>
      <vt:lpstr>Calibri</vt:lpstr>
      <vt:lpstr>CMMI7</vt:lpstr>
      <vt:lpstr>Template</vt:lpstr>
      <vt:lpstr>1_Template</vt:lpstr>
      <vt:lpstr>Custom Design</vt:lpstr>
      <vt:lpstr>Equation</vt:lpstr>
      <vt:lpstr>Visio</vt:lpstr>
      <vt:lpstr>Capacity Chapter 12</vt:lpstr>
      <vt:lpstr>Underwater Sensor Networks</vt:lpstr>
      <vt:lpstr>Rating</vt:lpstr>
      <vt:lpstr>Overview</vt:lpstr>
      <vt:lpstr>Fundamental Questions</vt:lpstr>
      <vt:lpstr>Motivation</vt:lpstr>
      <vt:lpstr>Protocol Model</vt:lpstr>
      <vt:lpstr>Hop Interference (HI)</vt:lpstr>
      <vt:lpstr>Physical (SINR) Model</vt:lpstr>
      <vt:lpstr>SINR Discussion</vt:lpstr>
      <vt:lpstr>More on SINR</vt:lpstr>
      <vt:lpstr>Model Overview</vt:lpstr>
      <vt:lpstr>Measures for Network Capacity</vt:lpstr>
      <vt:lpstr>Transport Capacity</vt:lpstr>
      <vt:lpstr>Transport Capacity: Example</vt:lpstr>
      <vt:lpstr>Transport Capacity: Understanding the example</vt:lpstr>
      <vt:lpstr>More capacities…</vt:lpstr>
      <vt:lpstr>Even more capacities…</vt:lpstr>
      <vt:lpstr>Data Gathering in Wireless Sensor Networks</vt:lpstr>
      <vt:lpstr>The Simple Round-Robin Scheme</vt:lpstr>
      <vt:lpstr>Is there a better scheme?!?</vt:lpstr>
      <vt:lpstr>Capacity in Wireless Sensor Networks</vt:lpstr>
      <vt:lpstr>Practical relevance?</vt:lpstr>
      <vt:lpstr>Network Topology?</vt:lpstr>
      <vt:lpstr>Capacity for Arbitrary/Worst-Case Network Topologies </vt:lpstr>
      <vt:lpstr>Wireless Models</vt:lpstr>
      <vt:lpstr>Simple Example</vt:lpstr>
      <vt:lpstr>This works in practice!</vt:lpstr>
      <vt:lpstr>Worst-Case Rate in Sensor Network: Protocol Model </vt:lpstr>
      <vt:lpstr>Physical Model with Power Control</vt:lpstr>
      <vt:lpstr>Scheduling Algorithm – High Level Procedure</vt:lpstr>
      <vt:lpstr>Scheduling Algorithm – Phase Scheduler</vt:lpstr>
      <vt:lpstr>Scheduling Algorithm – Phase Scheduler</vt:lpstr>
      <vt:lpstr>Rate in Wireless Sensor Networks: Summary</vt:lpstr>
      <vt:lpstr>Theoretical Implications</vt:lpstr>
      <vt:lpstr>Possible Applications – Improved “Channel Capacity”</vt:lpstr>
      <vt:lpstr>Possible Applications – Improved “Channel Capacity”</vt:lpstr>
      <vt:lpstr>Possible Applications – Improved “Channel Capacity”</vt:lpstr>
      <vt:lpstr>Possible Application – Hotspots in WLAN</vt:lpstr>
      <vt:lpstr>Possible Application – Hotspots in WLAN</vt:lpstr>
      <vt:lpstr>Beyond Worst-/Best-Case: Scheduling Arbitrary Links?</vt:lpstr>
      <vt:lpstr>Some Results</vt:lpstr>
      <vt:lpstr>Definition: Affectance</vt:lpstr>
      <vt:lpstr>One-Slot Scheduling with Fixed Power Levels</vt:lpstr>
      <vt:lpstr>One-Slot Scheduling: Correctness Proof</vt:lpstr>
      <vt:lpstr>One-Slot Scheduling: Approximation Proof</vt:lpstr>
      <vt:lpstr>Helper Lemma: Blue-Dominant Centers Lemma</vt:lpstr>
      <vt:lpstr>One-Slot Scheduling: Approximation Proof (Part 2)</vt:lpstr>
      <vt:lpstr>SINR Robustness</vt:lpstr>
      <vt:lpstr>General Robustness Algorithm</vt:lpstr>
      <vt:lpstr>SINR Robustness Discussion</vt:lpstr>
      <vt:lpstr>Open problem</vt:lpstr>
    </vt:vector>
  </TitlesOfParts>
  <Company>IFW ETHZ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ASN Capacity</dc:title>
  <dc:creator>Roger Wattenhofer</dc:creator>
  <cp:lastModifiedBy>Philipp Sommer</cp:lastModifiedBy>
  <cp:revision>2026</cp:revision>
  <dcterms:created xsi:type="dcterms:W3CDTF">2004-04-23T16:05:06Z</dcterms:created>
  <dcterms:modified xsi:type="dcterms:W3CDTF">2010-12-10T16:12:54Z</dcterms:modified>
</cp:coreProperties>
</file>