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  <p:sldMasterId id="2147483650" r:id="rId2"/>
  </p:sldMasterIdLst>
  <p:notesMasterIdLst>
    <p:notesMasterId r:id="rId47"/>
  </p:notesMasterIdLst>
  <p:handoutMasterIdLst>
    <p:handoutMasterId r:id="rId48"/>
  </p:handoutMasterIdLst>
  <p:sldIdLst>
    <p:sldId id="418" r:id="rId3"/>
    <p:sldId id="971" r:id="rId4"/>
    <p:sldId id="1070" r:id="rId5"/>
    <p:sldId id="923" r:id="rId6"/>
    <p:sldId id="924" r:id="rId7"/>
    <p:sldId id="925" r:id="rId8"/>
    <p:sldId id="926" r:id="rId9"/>
    <p:sldId id="1039" r:id="rId10"/>
    <p:sldId id="927" r:id="rId11"/>
    <p:sldId id="1041" r:id="rId12"/>
    <p:sldId id="928" r:id="rId13"/>
    <p:sldId id="1042" r:id="rId14"/>
    <p:sldId id="992" r:id="rId15"/>
    <p:sldId id="995" r:id="rId16"/>
    <p:sldId id="930" r:id="rId17"/>
    <p:sldId id="931" r:id="rId18"/>
    <p:sldId id="932" r:id="rId19"/>
    <p:sldId id="933" r:id="rId20"/>
    <p:sldId id="994" r:id="rId21"/>
    <p:sldId id="996" r:id="rId22"/>
    <p:sldId id="1015" r:id="rId23"/>
    <p:sldId id="1009" r:id="rId24"/>
    <p:sldId id="1010" r:id="rId25"/>
    <p:sldId id="1011" r:id="rId26"/>
    <p:sldId id="1012" r:id="rId27"/>
    <p:sldId id="1013" r:id="rId28"/>
    <p:sldId id="1014" r:id="rId29"/>
    <p:sldId id="1016" r:id="rId30"/>
    <p:sldId id="942" r:id="rId31"/>
    <p:sldId id="1017" r:id="rId32"/>
    <p:sldId id="1018" r:id="rId33"/>
    <p:sldId id="1019" r:id="rId34"/>
    <p:sldId id="1020" r:id="rId35"/>
    <p:sldId id="1021" r:id="rId36"/>
    <p:sldId id="1069" r:id="rId37"/>
    <p:sldId id="1054" r:id="rId38"/>
    <p:sldId id="1055" r:id="rId39"/>
    <p:sldId id="1058" r:id="rId40"/>
    <p:sldId id="1062" r:id="rId41"/>
    <p:sldId id="1064" r:id="rId42"/>
    <p:sldId id="1065" r:id="rId43"/>
    <p:sldId id="1067" r:id="rId44"/>
    <p:sldId id="1068" r:id="rId45"/>
    <p:sldId id="966" r:id="rId46"/>
  </p:sldIdLst>
  <p:sldSz cx="9144000" cy="6858000" type="screen4x3"/>
  <p:notesSz cx="6591300" cy="9855200"/>
  <p:embeddedFontLst>
    <p:embeddedFont>
      <p:font typeface="CMMI10" pitchFamily="34" charset="0"/>
      <p:regular r:id="rId49"/>
    </p:embeddedFont>
    <p:embeddedFont>
      <p:font typeface="Wingdings 3" pitchFamily="18" charset="2"/>
      <p:regular r:id="rId50"/>
    </p:embeddedFont>
    <p:embeddedFont>
      <p:font typeface="CMR10" pitchFamily="34" charset="0"/>
      <p:regular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CMR7" pitchFamily="34" charset="0"/>
      <p:regular r:id="rId56"/>
    </p:embeddedFont>
    <p:embeddedFont>
      <p:font typeface="CMSY7" pitchFamily="34" charset="0"/>
      <p:regular r:id="rId57"/>
    </p:embeddedFont>
    <p:embeddedFont>
      <p:font typeface="CMMI7" pitchFamily="34" charset="0"/>
      <p:regular r:id="rId58"/>
    </p:embeddedFont>
    <p:embeddedFont>
      <p:font typeface="Arial Black" pitchFamily="34" charset="0"/>
      <p:bold r:id="rId59"/>
    </p:embeddedFont>
    <p:embeddedFont>
      <p:font typeface="cmsy10" pitchFamily="34" charset="0"/>
      <p:regular r:id="rId60"/>
    </p:embeddedFont>
  </p:embeddedFontLst>
  <p:custDataLst>
    <p:tags r:id="rId6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33CC"/>
    <a:srgbClr val="33CC33"/>
    <a:srgbClr val="FD9B93"/>
    <a:srgbClr val="FD9D93"/>
    <a:srgbClr val="FECBA0"/>
    <a:srgbClr val="6A80F0"/>
    <a:srgbClr val="0E3A8A"/>
    <a:srgbClr val="FFFF99"/>
    <a:srgbClr val="0C46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91" autoAdjust="0"/>
    <p:restoredTop sz="87160" autoAdjust="0"/>
  </p:normalViewPr>
  <p:slideViewPr>
    <p:cSldViewPr snapToGrid="0">
      <p:cViewPr varScale="1">
        <p:scale>
          <a:sx n="80" d="100"/>
          <a:sy n="80" d="100"/>
        </p:scale>
        <p:origin x="-1602" y="-84"/>
      </p:cViewPr>
      <p:guideLst>
        <p:guide orient="horz" pos="3422"/>
        <p:guide orient="horz" pos="2299"/>
        <p:guide pos="5445"/>
        <p:guide pos="5759"/>
        <p:guide pos="2878"/>
        <p:guide pos="32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-2676" y="-108"/>
      </p:cViewPr>
      <p:guideLst>
        <p:guide orient="horz" pos="3104"/>
        <p:guide pos="20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font" Target="fonts/font6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4.fntdata"/><Relationship Id="rId60" Type="http://schemas.openxmlformats.org/officeDocument/2006/relationships/font" Target="fonts/font12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3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1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33401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59923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33401" y="9359923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80DA2F1B-31D6-478C-9326-E121770B26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0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401" y="1"/>
            <a:ext cx="2856426" cy="4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58837" y="4682255"/>
            <a:ext cx="5273629" cy="443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59923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401" y="9359923"/>
            <a:ext cx="2856426" cy="49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608" tIns="43803" rIns="87608" bIns="43803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 idx="2"/>
          </p:nvPr>
        </p:nvSpPr>
        <p:spPr>
          <a:xfrm>
            <a:off x="833438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753" tIns="43376" rIns="86753" bIns="43376"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17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4AC371-341D-47DC-B0AB-7C4BD5C70A36}" type="slidenum">
              <a:rPr lang="en-US"/>
              <a:pPr/>
              <a:t>1</a:t>
            </a:fld>
            <a:endParaRPr lang="en-US"/>
          </a:p>
        </p:txBody>
      </p:sp>
      <p:sp>
        <p:nvSpPr>
          <p:cNvPr id="189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87400" y="701675"/>
            <a:ext cx="4992688" cy="3746500"/>
          </a:xfrm>
          <a:prstGeom prst="rect">
            <a:avLst/>
          </a:prstGeom>
          <a:ln/>
        </p:spPr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2554" y="4682255"/>
            <a:ext cx="4815246" cy="4448368"/>
          </a:xfrm>
        </p:spPr>
        <p:txBody>
          <a:bodyPr/>
          <a:lstStyle/>
          <a:p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26056E-A598-49B9-A05B-227F75DF0BB7}" type="slidenum">
              <a:rPr lang="en-GB"/>
              <a:pPr/>
              <a:t>10</a:t>
            </a:fld>
            <a:endParaRPr lang="en-GB"/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81C9784-AB31-4705-B150-2C06EF39C3C9}" type="slidenum">
              <a:rPr lang="en-GB"/>
              <a:pPr/>
              <a:t>11</a:t>
            </a:fld>
            <a:endParaRPr lang="en-GB"/>
          </a:p>
        </p:txBody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  <p:sp>
        <p:nvSpPr>
          <p:cNvPr id="5" name="Folienbildplatzhalt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1850" y="738188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1850" y="738188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CEB51C0-FF16-42AB-BA3C-ABA3324BF1C9}" type="slidenum">
              <a:rPr lang="en-GB"/>
              <a:pPr/>
              <a:t>15</a:t>
            </a:fld>
            <a:endParaRPr lang="en-GB"/>
          </a:p>
        </p:txBody>
      </p:sp>
      <p:sp>
        <p:nvSpPr>
          <p:cNvPr id="32771" name="Text Box 1"/>
          <p:cNvSpPr txBox="1">
            <a:spLocks noChangeArrowheads="1"/>
          </p:cNvSpPr>
          <p:nvPr/>
        </p:nvSpPr>
        <p:spPr bwMode="auto">
          <a:xfrm>
            <a:off x="3734763" y="9358316"/>
            <a:ext cx="285654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855" tIns="42109" rIns="83855" bIns="42109" anchor="b"/>
          <a:lstStyle/>
          <a:p>
            <a:pPr algn="r">
              <a:tabLst>
                <a:tab pos="0" algn="l"/>
                <a:tab pos="914126" algn="l"/>
                <a:tab pos="1828256" algn="l"/>
                <a:tab pos="2742382" algn="l"/>
                <a:tab pos="3656510" algn="l"/>
                <a:tab pos="4570638" algn="l"/>
                <a:tab pos="5484766" algn="l"/>
                <a:tab pos="6398894" algn="l"/>
                <a:tab pos="7313021" algn="l"/>
                <a:tab pos="8227149" algn="l"/>
                <a:tab pos="9141277" algn="l"/>
                <a:tab pos="10055404" algn="l"/>
              </a:tabLst>
            </a:pPr>
            <a:fld id="{C72B4F98-48F0-4C27-9991-B9E433BF737F}" type="slidenum">
              <a:rPr lang="en-GB" sz="1100">
                <a:solidFill>
                  <a:srgbClr val="000000"/>
                </a:solidFill>
              </a:rPr>
              <a:pPr algn="r">
                <a:tabLst>
                  <a:tab pos="0" algn="l"/>
                  <a:tab pos="914126" algn="l"/>
                  <a:tab pos="1828256" algn="l"/>
                  <a:tab pos="2742382" algn="l"/>
                  <a:tab pos="3656510" algn="l"/>
                  <a:tab pos="4570638" algn="l"/>
                  <a:tab pos="5484766" algn="l"/>
                  <a:tab pos="6398894" algn="l"/>
                  <a:tab pos="7313021" algn="l"/>
                  <a:tab pos="8227149" algn="l"/>
                  <a:tab pos="9141277" algn="l"/>
                  <a:tab pos="10055404" algn="l"/>
                </a:tabLst>
              </a:pPr>
              <a:t>15</a:t>
            </a:fld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277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4F82C26-BE6D-4070-B104-A3901EBE7868}" type="slidenum">
              <a:rPr lang="en-GB"/>
              <a:pPr/>
              <a:t>16</a:t>
            </a:fld>
            <a:endParaRPr lang="en-GB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734763" y="9358316"/>
            <a:ext cx="285654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855" tIns="42109" rIns="83855" bIns="42109" anchor="b"/>
          <a:lstStyle/>
          <a:p>
            <a:pPr algn="r">
              <a:tabLst>
                <a:tab pos="0" algn="l"/>
                <a:tab pos="914126" algn="l"/>
                <a:tab pos="1828256" algn="l"/>
                <a:tab pos="2742382" algn="l"/>
                <a:tab pos="3656510" algn="l"/>
                <a:tab pos="4570638" algn="l"/>
                <a:tab pos="5484766" algn="l"/>
                <a:tab pos="6398894" algn="l"/>
                <a:tab pos="7313021" algn="l"/>
                <a:tab pos="8227149" algn="l"/>
                <a:tab pos="9141277" algn="l"/>
                <a:tab pos="10055404" algn="l"/>
              </a:tabLst>
            </a:pPr>
            <a:fld id="{D4A9AFDC-5FBC-4434-9A31-D6CB4A7C3939}" type="slidenum">
              <a:rPr lang="en-GB" sz="1100">
                <a:solidFill>
                  <a:srgbClr val="000000"/>
                </a:solidFill>
              </a:rPr>
              <a:pPr algn="r">
                <a:tabLst>
                  <a:tab pos="0" algn="l"/>
                  <a:tab pos="914126" algn="l"/>
                  <a:tab pos="1828256" algn="l"/>
                  <a:tab pos="2742382" algn="l"/>
                  <a:tab pos="3656510" algn="l"/>
                  <a:tab pos="4570638" algn="l"/>
                  <a:tab pos="5484766" algn="l"/>
                  <a:tab pos="6398894" algn="l"/>
                  <a:tab pos="7313021" algn="l"/>
                  <a:tab pos="8227149" algn="l"/>
                  <a:tab pos="9141277" algn="l"/>
                  <a:tab pos="10055404" algn="l"/>
                </a:tabLst>
              </a:pPr>
              <a:t>16</a:t>
            </a:fld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379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6FEA471-7D74-4B7E-8BDB-4667304DF2B4}" type="slidenum">
              <a:rPr lang="en-GB"/>
              <a:pPr/>
              <a:t>17</a:t>
            </a:fld>
            <a:endParaRPr lang="en-GB"/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6D4A5FD-3691-4FB1-92EF-96184AD6E2EB}" type="slidenum">
              <a:rPr lang="en-GB"/>
              <a:pPr/>
              <a:t>18</a:t>
            </a:fld>
            <a:endParaRPr lang="en-GB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3734763" y="9358316"/>
            <a:ext cx="285654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855" tIns="42109" rIns="83855" bIns="42109" anchor="b"/>
          <a:lstStyle/>
          <a:p>
            <a:pPr algn="r">
              <a:tabLst>
                <a:tab pos="0" algn="l"/>
                <a:tab pos="914126" algn="l"/>
                <a:tab pos="1828256" algn="l"/>
                <a:tab pos="2742382" algn="l"/>
                <a:tab pos="3656510" algn="l"/>
                <a:tab pos="4570638" algn="l"/>
                <a:tab pos="5484766" algn="l"/>
                <a:tab pos="6398894" algn="l"/>
                <a:tab pos="7313021" algn="l"/>
                <a:tab pos="8227149" algn="l"/>
                <a:tab pos="9141277" algn="l"/>
                <a:tab pos="10055404" algn="l"/>
              </a:tabLst>
            </a:pPr>
            <a:fld id="{B4A8C25E-8AA7-4359-8784-E0B9CFE0F1EE}" type="slidenum">
              <a:rPr lang="en-GB" sz="1100">
                <a:solidFill>
                  <a:srgbClr val="000000"/>
                </a:solidFill>
              </a:rPr>
              <a:pPr algn="r">
                <a:tabLst>
                  <a:tab pos="0" algn="l"/>
                  <a:tab pos="914126" algn="l"/>
                  <a:tab pos="1828256" algn="l"/>
                  <a:tab pos="2742382" algn="l"/>
                  <a:tab pos="3656510" algn="l"/>
                  <a:tab pos="4570638" algn="l"/>
                  <a:tab pos="5484766" algn="l"/>
                  <a:tab pos="6398894" algn="l"/>
                  <a:tab pos="7313021" algn="l"/>
                  <a:tab pos="8227149" algn="l"/>
                  <a:tab pos="9141277" algn="l"/>
                  <a:tab pos="10055404" algn="l"/>
                </a:tabLst>
              </a:pPr>
              <a:t>18</a:t>
            </a:fld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3584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1850" y="738188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1850" y="738188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1850" y="738188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21</a:t>
            </a:fld>
            <a:endParaRPr lang="de-C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22</a:t>
            </a:fld>
            <a:endParaRPr lang="de-CH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23</a:t>
            </a:fld>
            <a:endParaRPr lang="de-CH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444A809-DD33-47D7-A20D-DCDDF3C3362E}" type="slidenum">
              <a:rPr lang="de-CH"/>
              <a:pPr/>
              <a:t>24</a:t>
            </a:fld>
            <a:endParaRPr lang="de-CH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3438" y="749300"/>
            <a:ext cx="4924425" cy="36941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58854" y="4681038"/>
            <a:ext cx="5273593" cy="443520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6656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3438" y="738188"/>
            <a:ext cx="4926012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9441" y="4681539"/>
            <a:ext cx="5273970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GB" smtClean="0">
              <a:latin typeface="Arial" pitchFamily="34" charset="0"/>
            </a:endParaRPr>
          </a:p>
        </p:txBody>
      </p:sp>
      <p:sp>
        <p:nvSpPr>
          <p:cNvPr id="675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3438" y="738188"/>
            <a:ext cx="4926012" cy="3695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9441" y="4681539"/>
            <a:ext cx="5273970" cy="4435475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solidFill>
            <a:srgbClr val="FFFFFF"/>
          </a:solidFill>
          <a:ln/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836" y="4682253"/>
            <a:ext cx="5275103" cy="443461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solidFill>
            <a:srgbClr val="FFFFFF"/>
          </a:solidFill>
          <a:ln/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58836" y="4682253"/>
            <a:ext cx="5275103" cy="443461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1850" y="738188"/>
            <a:ext cx="4927600" cy="36957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266140D-567E-4EEE-9372-5457C8DFD80F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31850" y="738188"/>
            <a:ext cx="4927600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0EA98-5831-4853-B862-C702E6EB345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9A4A2-B0CA-414D-888C-EC3C96DC89A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9A4A2-B0CA-414D-888C-EC3C96DC89A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9A4A2-B0CA-414D-888C-EC3C96DC89A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E9A4A2-B0CA-414D-888C-EC3C96DC89A8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35</a:t>
            </a:fld>
            <a:endParaRPr lang="de-CH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36</a:t>
            </a:fld>
            <a:endParaRPr lang="de-CH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37</a:t>
            </a:fld>
            <a:endParaRPr lang="de-CH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38</a:t>
            </a:fld>
            <a:endParaRPr lang="de-CH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39</a:t>
            </a:fld>
            <a:endParaRPr lang="de-CH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40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6DB0E1D-22C9-43B3-B994-956C9181F0B8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734763" y="9358316"/>
            <a:ext cx="285654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855" tIns="42109" rIns="83855" bIns="42109" anchor="b"/>
          <a:lstStyle/>
          <a:p>
            <a:pPr algn="r">
              <a:tabLst>
                <a:tab pos="0" algn="l"/>
                <a:tab pos="914126" algn="l"/>
                <a:tab pos="1828256" algn="l"/>
                <a:tab pos="2742382" algn="l"/>
                <a:tab pos="3656510" algn="l"/>
                <a:tab pos="4570638" algn="l"/>
                <a:tab pos="5484766" algn="l"/>
                <a:tab pos="6398894" algn="l"/>
                <a:tab pos="7313021" algn="l"/>
                <a:tab pos="8227149" algn="l"/>
                <a:tab pos="9141277" algn="l"/>
                <a:tab pos="10055404" algn="l"/>
              </a:tabLst>
            </a:pPr>
            <a:fld id="{685F543F-2E04-4674-9A70-8AA621FD62AE}" type="slidenum">
              <a:rPr lang="en-GB" sz="1100">
                <a:solidFill>
                  <a:srgbClr val="000000"/>
                </a:solidFill>
              </a:rPr>
              <a:pPr algn="r">
                <a:tabLst>
                  <a:tab pos="0" algn="l"/>
                  <a:tab pos="914126" algn="l"/>
                  <a:tab pos="1828256" algn="l"/>
                  <a:tab pos="2742382" algn="l"/>
                  <a:tab pos="3656510" algn="l"/>
                  <a:tab pos="4570638" algn="l"/>
                  <a:tab pos="5484766" algn="l"/>
                  <a:tab pos="6398894" algn="l"/>
                  <a:tab pos="7313021" algn="l"/>
                  <a:tab pos="8227149" algn="l"/>
                  <a:tab pos="9141277" algn="l"/>
                  <a:tab pos="10055404" algn="l"/>
                </a:tabLst>
              </a:pPr>
              <a:t>4</a:t>
            </a:fld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5605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  <p:sp>
        <p:nvSpPr>
          <p:cNvPr id="8" name="Folienbildplatzhalter 7"/>
          <p:cNvSpPr>
            <a:spLocks noGrp="1" noRot="1" noChangeAspect="1"/>
          </p:cNvSpPr>
          <p:nvPr>
            <p:ph type="sldImg"/>
          </p:nvPr>
        </p:nvSpPr>
        <p:spPr>
          <a:xfrm>
            <a:off x="831850" y="738188"/>
            <a:ext cx="4927600" cy="3695700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41</a:t>
            </a:fld>
            <a:endParaRPr lang="de-CH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42</a:t>
            </a:fld>
            <a:endParaRPr lang="de-CH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AA8E3D90-CD71-46EB-BC93-986FB5CD5D2E}" type="slidenum">
              <a:rPr lang="de-CH" smtClean="0"/>
              <a:pPr/>
              <a:t>43</a:t>
            </a:fld>
            <a:endParaRPr lang="de-CH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0255CB-2A7B-44E8-9A7B-8F0658DECE7C}" type="slidenum">
              <a:rPr lang="en-US"/>
              <a:pPr/>
              <a:t>44</a:t>
            </a:fld>
            <a:endParaRPr lang="en-US"/>
          </a:p>
        </p:txBody>
      </p:sp>
      <p:sp>
        <p:nvSpPr>
          <p:cNvPr id="1021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9775"/>
            <a:ext cx="4924425" cy="3694113"/>
          </a:xfrm>
          <a:prstGeom prst="rect">
            <a:avLst/>
          </a:prstGeom>
          <a:ln/>
        </p:spPr>
      </p:sp>
      <p:sp>
        <p:nvSpPr>
          <p:cNvPr id="102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9130" y="4680785"/>
            <a:ext cx="5273040" cy="4434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B6E05B62-04DC-4007-B0AA-97E6CA5F8F01}" type="slidenum">
              <a:rPr lang="en-GB"/>
              <a:pPr/>
              <a:t>5</a:t>
            </a:fld>
            <a:endParaRPr lang="en-GB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734763" y="9358316"/>
            <a:ext cx="2856540" cy="493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3855" tIns="42109" rIns="83855" bIns="42109" anchor="b"/>
          <a:lstStyle/>
          <a:p>
            <a:pPr algn="r">
              <a:tabLst>
                <a:tab pos="0" algn="l"/>
                <a:tab pos="914126" algn="l"/>
                <a:tab pos="1828256" algn="l"/>
                <a:tab pos="2742382" algn="l"/>
                <a:tab pos="3656510" algn="l"/>
                <a:tab pos="4570638" algn="l"/>
                <a:tab pos="5484766" algn="l"/>
                <a:tab pos="6398894" algn="l"/>
                <a:tab pos="7313021" algn="l"/>
                <a:tab pos="8227149" algn="l"/>
                <a:tab pos="9141277" algn="l"/>
                <a:tab pos="10055404" algn="l"/>
              </a:tabLst>
            </a:pPr>
            <a:fld id="{8E0CC046-AC42-45C9-9A3D-D29FEE57E113}" type="slidenum">
              <a:rPr lang="en-GB" sz="1100">
                <a:solidFill>
                  <a:srgbClr val="000000"/>
                </a:solidFill>
              </a:rPr>
              <a:pPr algn="r">
                <a:tabLst>
                  <a:tab pos="0" algn="l"/>
                  <a:tab pos="914126" algn="l"/>
                  <a:tab pos="1828256" algn="l"/>
                  <a:tab pos="2742382" algn="l"/>
                  <a:tab pos="3656510" algn="l"/>
                  <a:tab pos="4570638" algn="l"/>
                  <a:tab pos="5484766" algn="l"/>
                  <a:tab pos="6398894" algn="l"/>
                  <a:tab pos="7313021" algn="l"/>
                  <a:tab pos="8227149" algn="l"/>
                  <a:tab pos="9141277" algn="l"/>
                  <a:tab pos="10055404" algn="l"/>
                </a:tabLst>
              </a:pPr>
              <a:t>5</a:t>
            </a:fld>
            <a:endParaRPr lang="en-GB" sz="1100" dirty="0">
              <a:solidFill>
                <a:srgbClr val="000000"/>
              </a:solidFill>
            </a:endParaRPr>
          </a:p>
        </p:txBody>
      </p:sp>
      <p:sp>
        <p:nvSpPr>
          <p:cNvPr id="2662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Folienbildplatzhalter 5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1AE1099-BC10-4BEB-9B64-C759B7D39BBF}" type="slidenum">
              <a:rPr lang="en-GB"/>
              <a:pPr/>
              <a:t>6</a:t>
            </a:fld>
            <a:endParaRPr lang="en-GB"/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B8F001-25EF-40DB-ACCF-4B85F61A47B3}" type="slidenum">
              <a:rPr lang="en-GB"/>
              <a:pPr/>
              <a:t>7</a:t>
            </a:fld>
            <a:endParaRPr lang="en-GB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B8F001-25EF-40DB-ACCF-4B85F61A47B3}" type="slidenum">
              <a:rPr lang="en-GB"/>
              <a:pPr/>
              <a:t>8</a:t>
            </a:fld>
            <a:endParaRPr lang="en-GB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6A26056E-A598-49B9-A05B-227F75DF0BB7}" type="slidenum">
              <a:rPr lang="en-GB"/>
              <a:pPr/>
              <a:t>9</a:t>
            </a:fld>
            <a:endParaRPr lang="en-GB"/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33438" y="738188"/>
            <a:ext cx="4926012" cy="3695700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59441" y="4681544"/>
            <a:ext cx="5273970" cy="4435475"/>
          </a:xfrm>
          <a:noFill/>
          <a:ln/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8313" y="836613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6613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313" y="3557588"/>
            <a:ext cx="4027487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557588"/>
            <a:ext cx="4027488" cy="2568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Stefan Schmid, ETH Zurich @ WPDRTS 2006</a:t>
            </a:r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FF68A7-24C8-468A-A9DB-C2F03FFF0C35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buFont typeface="Wingdings" pitchFamily="2" charset="2"/>
              <a:buChar char="§"/>
              <a:defRPr/>
            </a:lvl1pPr>
            <a:lvl2pPr marL="457178" indent="0">
              <a:buFontTx/>
              <a:buNone/>
              <a:defRPr/>
            </a:lvl2pPr>
            <a:lvl3pPr>
              <a:buFont typeface="Arial" pitchFamily="34" charset="0"/>
              <a:buChar char="–"/>
              <a:defRPr/>
            </a:lvl3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idx="10"/>
          </p:nvPr>
        </p:nvSpPr>
        <p:spPr>
          <a:xfrm>
            <a:off x="2776320" y="6531086"/>
            <a:ext cx="3589920" cy="187220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idx="11"/>
          </p:nvPr>
        </p:nvSpPr>
        <p:spPr>
          <a:xfrm>
            <a:off x="7200047" y="6539748"/>
            <a:ext cx="611976" cy="178558"/>
          </a:xfrm>
          <a:prstGeom prst="rect">
            <a:avLst/>
          </a:prstGeom>
        </p:spPr>
        <p:txBody>
          <a:bodyPr lIns="82945" tIns="41473" rIns="82945" bIns="41473"/>
          <a:lstStyle>
            <a:lvl1pPr>
              <a:defRPr/>
            </a:lvl1pPr>
          </a:lstStyle>
          <a:p>
            <a:fld id="{0F604168-52AB-46B7-9B68-85EF9695E071}" type="slidenum">
              <a:rPr lang="de-CH"/>
              <a:pPr/>
              <a:t>‹#›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7" name="Slide Number Placeholder 4"/>
          <p:cNvSpPr txBox="1">
            <a:spLocks/>
          </p:cNvSpPr>
          <p:nvPr userDrawn="1"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1613"/>
            <a:ext cx="205740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1613"/>
            <a:ext cx="6019800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3" y="836613"/>
            <a:ext cx="4027487" cy="5289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836613"/>
            <a:ext cx="4027488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7934756D-6A01-4B79-AB55-3BAC85556CA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8313" y="836613"/>
            <a:ext cx="8207375" cy="528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187450" y="6381750"/>
            <a:ext cx="6337300" cy="3397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Ad Hoc and Sensor Networks, Roger Wattenhofer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596188" y="6381750"/>
            <a:ext cx="1008062" cy="2873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1/</a:t>
            </a:r>
            <a:fld id="{F5FEAABD-B09D-4427-94A9-B71A0D0BCD9A}" type="slidenum">
              <a:rPr lang="de-CH"/>
              <a:pPr/>
              <a:t>‹#›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27487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6613"/>
            <a:ext cx="4027488" cy="533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11" name="Picture 15" descr="border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416675" y="3455988"/>
            <a:ext cx="2727325" cy="3071812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err="1" smtClean="0"/>
              <a:t>Click</a:t>
            </a:r>
            <a:r>
              <a:rPr lang="de-CH" dirty="0" smtClean="0"/>
              <a:t> to </a:t>
            </a:r>
            <a:r>
              <a:rPr lang="de-CH" dirty="0" err="1" smtClean="0"/>
              <a:t>edit</a:t>
            </a:r>
            <a:r>
              <a:rPr lang="de-CH" dirty="0" smtClean="0"/>
              <a:t> Master text </a:t>
            </a:r>
            <a:r>
              <a:rPr lang="de-CH" dirty="0" err="1" smtClean="0"/>
              <a:t>styles</a:t>
            </a:r>
            <a:endParaRPr lang="de-CH" dirty="0" smtClean="0"/>
          </a:p>
          <a:p>
            <a:pPr lvl="1"/>
            <a:r>
              <a:rPr lang="de-CH" dirty="0" smtClean="0"/>
              <a:t>Second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2"/>
            <a:r>
              <a:rPr lang="de-CH" dirty="0" err="1" smtClean="0"/>
              <a:t>Third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3"/>
            <a:r>
              <a:rPr lang="de-CH" dirty="0" err="1" smtClean="0"/>
              <a:t>Fourth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  <a:p>
            <a:pPr lvl="4"/>
            <a:r>
              <a:rPr lang="de-CH" dirty="0" err="1" smtClean="0"/>
              <a:t>Fifth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endParaRPr lang="de-CH" dirty="0" smtClean="0"/>
          </a:p>
        </p:txBody>
      </p:sp>
      <p:pic>
        <p:nvPicPr>
          <p:cNvPr id="29710" name="Picture 14" descr="Untitled-2"/>
          <p:cNvPicPr>
            <a:picLocks noChangeAspect="1" noChangeArrowheads="1"/>
          </p:cNvPicPr>
          <p:nvPr/>
        </p:nvPicPr>
        <p:blipFill>
          <a:blip r:embed="rId17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 txBox="1">
            <a:spLocks/>
          </p:cNvSpPr>
          <p:nvPr/>
        </p:nvSpPr>
        <p:spPr bwMode="auto">
          <a:xfrm>
            <a:off x="4627659" y="6528021"/>
            <a:ext cx="4110823" cy="32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Ad Hoc and Sensor Networks   –   Roger Wattenhofer   –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484006" y="6528022"/>
            <a:ext cx="659994" cy="32202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9/</a:t>
            </a:r>
            <a:fld id="{1CE11399-4A38-4A64-913A-03F37ECE49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73" r:id="rId11"/>
    <p:sldLayoutId id="2147483674" r:id="rId12"/>
    <p:sldLayoutId id="2147483682" r:id="rId13"/>
    <p:sldLayoutId id="2147483684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title style</a:t>
            </a:r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</a:p>
        </p:txBody>
      </p:sp>
      <p:pic>
        <p:nvPicPr>
          <p:cNvPr id="387079" name="Picture 7" descr="Untitled-2"/>
          <p:cNvPicPr>
            <a:picLocks noChangeAspect="1" noChangeArrowheads="1"/>
          </p:cNvPicPr>
          <p:nvPr/>
        </p:nvPicPr>
        <p:blipFill>
          <a:blip r:embed="rId15" cstate="print"/>
          <a:srcRect t="32707" b="32707"/>
          <a:stretch>
            <a:fillRect/>
          </a:stretch>
        </p:blipFill>
        <p:spPr bwMode="auto">
          <a:xfrm>
            <a:off x="461963" y="730250"/>
            <a:ext cx="8229600" cy="6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7" r:id="rId12"/>
    <p:sldLayoutId id="2147483678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wmf"/><Relationship Id="rId5" Type="http://schemas.openxmlformats.org/officeDocument/2006/relationships/image" Target="../media/image24.wmf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roger\Documents\Lectures\Ad%20Hoc%20and%20Sensor%20Networks%20HS09\asn\lectures\metronomesync.avi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10" Type="http://schemas.openxmlformats.org/officeDocument/2006/relationships/image" Target="../media/image42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5.xml"/><Relationship Id="rId7" Type="http://schemas.openxmlformats.org/officeDocument/2006/relationships/image" Target="../media/image49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emf"/><Relationship Id="rId5" Type="http://schemas.openxmlformats.org/officeDocument/2006/relationships/notesSlide" Target="../notesSlides/notesSlide28.xml"/><Relationship Id="rId10" Type="http://schemas.openxmlformats.org/officeDocument/2006/relationships/image" Target="../media/image27.wmf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47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3" name="Picture 7" descr="whitedunes cop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6075"/>
            <a:ext cx="9144000" cy="6178550"/>
          </a:xfrm>
          <a:prstGeom prst="rect">
            <a:avLst/>
          </a:prstGeom>
          <a:noFill/>
        </p:spPr>
      </p:pic>
      <p:pic>
        <p:nvPicPr>
          <p:cNvPr id="188421" name="Picture 5" descr="eth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647700" y="6019800"/>
            <a:ext cx="2830513" cy="790575"/>
          </a:xfrm>
          <a:prstGeom prst="rect">
            <a:avLst/>
          </a:prstGeom>
          <a:noFill/>
        </p:spPr>
      </p:pic>
      <p:sp>
        <p:nvSpPr>
          <p:cNvPr id="188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7350" y="1068388"/>
            <a:ext cx="8315325" cy="1435100"/>
          </a:xfrm>
        </p:spPr>
        <p:txBody>
          <a:bodyPr/>
          <a:lstStyle/>
          <a:p>
            <a:pPr algn="r"/>
            <a:r>
              <a:rPr lang="en-US" sz="4100" dirty="0" smtClean="0">
                <a:solidFill>
                  <a:schemeClr val="bg1"/>
                </a:solidFill>
              </a:rPr>
              <a:t>Clock Synchronization</a:t>
            </a:r>
            <a:r>
              <a:rPr lang="en-US" sz="400" dirty="0">
                <a:solidFill>
                  <a:schemeClr val="bg1"/>
                </a:solidFill>
              </a:rPr>
              <a:t/>
            </a:r>
            <a:br>
              <a:rPr lang="en-US" sz="400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Chapter 8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>
            <p:custDataLst>
              <p:tags r:id="rId1"/>
            </p:custDataLst>
          </p:nvPr>
        </p:nvSpPr>
        <p:spPr>
          <a:xfrm>
            <a:off x="0" y="7112000"/>
            <a:ext cx="9144000" cy="83099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dirty="0" err="1" smtClean="0"/>
              <a:t>TexPoint</a:t>
            </a:r>
            <a:r>
              <a:rPr lang="en-US" smtClean="0"/>
              <a:t> fonts used in EMF. </a:t>
            </a:r>
          </a:p>
          <a:p>
            <a:r>
              <a:rPr lang="en-US" smtClean="0"/>
              <a:t>Read the TexPoint manual before you delete this box.: </a:t>
            </a:r>
            <a:r>
              <a:rPr lang="en-US" smtClean="0">
                <a:latin typeface="CMMI10"/>
              </a:rPr>
              <a:t>A</a:t>
            </a:r>
            <a:r>
              <a:rPr lang="en-US" smtClean="0">
                <a:latin typeface="CMMI7"/>
              </a:rPr>
              <a:t>A</a:t>
            </a:r>
            <a:r>
              <a:rPr lang="en-US" smtClean="0">
                <a:latin typeface="CMR10"/>
              </a:rPr>
              <a:t>A</a:t>
            </a:r>
            <a:r>
              <a:rPr lang="en-US" smtClean="0">
                <a:latin typeface="CMR7"/>
              </a:rPr>
              <a:t>A</a:t>
            </a:r>
            <a:r>
              <a:rPr lang="en-US" smtClean="0">
                <a:latin typeface="CMSY7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Clock </a:t>
            </a:r>
            <a:r>
              <a:rPr lang="en-GB" dirty="0" smtClean="0">
                <a:solidFill>
                  <a:srgbClr val="000000"/>
                </a:solidFill>
              </a:rPr>
              <a:t>Drift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836613"/>
            <a:ext cx="8337020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Accuracy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Clock drift: random deviation from the nominal rate dependent on power supply, </a:t>
            </a:r>
            <a:r>
              <a:rPr lang="en-GB" sz="1800" dirty="0" smtClean="0">
                <a:solidFill>
                  <a:srgbClr val="000000"/>
                </a:solidFill>
              </a:rPr>
              <a:t>temperature, etc.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E.g. TinyNodes have a maximum drift of 30-50 ppm at room temperature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700"/>
              </a:spcBef>
              <a:buClr>
                <a:srgbClr val="3333CC"/>
              </a:buCl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800" dirty="0">
              <a:solidFill>
                <a:srgbClr val="000000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4202113" y="3763963"/>
            <a:ext cx="2714625" cy="1090612"/>
          </a:xfrm>
          <a:prstGeom prst="wedgeRectCallout">
            <a:avLst>
              <a:gd name="adj1" fmla="val -43519"/>
              <a:gd name="adj2" fmla="val 7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13"/>
          <p:cNvSpPr>
            <a:spLocks noChangeArrowheads="1"/>
          </p:cNvSpPr>
          <p:nvPr/>
        </p:nvSpPr>
        <p:spPr bwMode="auto">
          <a:xfrm>
            <a:off x="6587621" y="2598319"/>
            <a:ext cx="1727200" cy="647700"/>
          </a:xfrm>
          <a:prstGeom prst="wedgeRectCallout">
            <a:avLst>
              <a:gd name="adj1" fmla="val -70327"/>
              <a:gd name="adj2" fmla="val 101804"/>
            </a:avLst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CH" sz="1200" dirty="0" err="1">
                <a:solidFill>
                  <a:schemeClr val="tx1"/>
                </a:solidFill>
              </a:rPr>
              <a:t>This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err="1">
                <a:solidFill>
                  <a:schemeClr val="tx1"/>
                </a:solidFill>
              </a:rPr>
              <a:t>is</a:t>
            </a:r>
            <a:r>
              <a:rPr lang="de-CH" sz="1200" dirty="0">
                <a:solidFill>
                  <a:schemeClr val="tx1"/>
                </a:solidFill>
              </a:rPr>
              <a:t> a drift of up to 50 </a:t>
            </a:r>
            <a:r>
              <a:rPr lang="el-GR" sz="1200" dirty="0">
                <a:solidFill>
                  <a:schemeClr val="tx1"/>
                </a:solidFill>
                <a:cs typeface="Arial" charset="0"/>
              </a:rPr>
              <a:t>μ</a:t>
            </a:r>
            <a:r>
              <a:rPr lang="de-CH" sz="1200" dirty="0">
                <a:solidFill>
                  <a:schemeClr val="tx1"/>
                </a:solidFill>
                <a:cs typeface="Arial" charset="0"/>
              </a:rPr>
              <a:t>s</a:t>
            </a:r>
            <a:r>
              <a:rPr lang="de-CH" sz="1200" dirty="0">
                <a:solidFill>
                  <a:schemeClr val="tx1"/>
                </a:solidFill>
              </a:rPr>
              <a:t> per second </a:t>
            </a:r>
            <a:br>
              <a:rPr lang="de-CH" sz="1200" dirty="0">
                <a:solidFill>
                  <a:schemeClr val="tx1"/>
                </a:solidFill>
              </a:rPr>
            </a:br>
            <a:r>
              <a:rPr lang="de-CH" sz="1200" dirty="0" err="1">
                <a:solidFill>
                  <a:schemeClr val="tx1"/>
                </a:solidFill>
              </a:rPr>
              <a:t>or</a:t>
            </a:r>
            <a:r>
              <a:rPr lang="de-CH" sz="1200" dirty="0">
                <a:solidFill>
                  <a:schemeClr val="tx1"/>
                </a:solidFill>
              </a:rPr>
              <a:t> </a:t>
            </a:r>
            <a:r>
              <a:rPr lang="de-CH" sz="1200" dirty="0" smtClean="0">
                <a:solidFill>
                  <a:schemeClr val="tx1"/>
                </a:solidFill>
              </a:rPr>
              <a:t>0.18s </a:t>
            </a:r>
            <a:r>
              <a:rPr lang="de-CH" sz="1200" dirty="0">
                <a:solidFill>
                  <a:schemeClr val="tx1"/>
                </a:solidFill>
              </a:rPr>
              <a:t>per </a:t>
            </a:r>
            <a:r>
              <a:rPr lang="de-CH" sz="1200" dirty="0" err="1">
                <a:solidFill>
                  <a:schemeClr val="tx1"/>
                </a:solidFill>
              </a:rPr>
              <a:t>hour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Line 266"/>
          <p:cNvSpPr>
            <a:spLocks noChangeShapeType="1"/>
          </p:cNvSpPr>
          <p:nvPr/>
        </p:nvSpPr>
        <p:spPr bwMode="auto">
          <a:xfrm>
            <a:off x="1274079" y="3347739"/>
            <a:ext cx="315936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3" name="Text Box 267"/>
          <p:cNvSpPr txBox="1">
            <a:spLocks noChangeArrowheads="1"/>
          </p:cNvSpPr>
          <p:nvPr/>
        </p:nvSpPr>
        <p:spPr bwMode="auto">
          <a:xfrm>
            <a:off x="4460799" y="3053948"/>
            <a:ext cx="246240" cy="37155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2695720" algn="l"/>
              </a:tabLst>
            </a:pPr>
            <a:r>
              <a:rPr lang="de-CH" sz="1800" dirty="0"/>
              <a:t>t</a:t>
            </a:r>
            <a:endParaRPr lang="de-DE" sz="1800" dirty="0"/>
          </a:p>
        </p:txBody>
      </p:sp>
      <p:sp>
        <p:nvSpPr>
          <p:cNvPr id="14" name="Text Box 268"/>
          <p:cNvSpPr txBox="1">
            <a:spLocks noChangeArrowheads="1"/>
          </p:cNvSpPr>
          <p:nvPr/>
        </p:nvSpPr>
        <p:spPr bwMode="auto">
          <a:xfrm>
            <a:off x="1026399" y="2257545"/>
            <a:ext cx="555840" cy="371559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2695720" algn="l"/>
              </a:tabLst>
            </a:pPr>
            <a:r>
              <a:rPr lang="de-CH" sz="1800" dirty="0">
                <a:latin typeface="Calibri" pitchFamily="34" charset="0"/>
              </a:rPr>
              <a:t>rate</a:t>
            </a:r>
            <a:endParaRPr lang="de-DE" sz="1800" dirty="0">
              <a:latin typeface="Calibri" pitchFamily="34" charset="0"/>
            </a:endParaRPr>
          </a:p>
        </p:txBody>
      </p:sp>
      <p:sp>
        <p:nvSpPr>
          <p:cNvPr id="15" name="Line 269"/>
          <p:cNvSpPr>
            <a:spLocks noChangeShapeType="1"/>
          </p:cNvSpPr>
          <p:nvPr/>
        </p:nvSpPr>
        <p:spPr bwMode="auto">
          <a:xfrm>
            <a:off x="1272639" y="2989141"/>
            <a:ext cx="315936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6" name="Text Box 270"/>
          <p:cNvSpPr txBox="1">
            <a:spLocks noChangeArrowheads="1"/>
          </p:cNvSpPr>
          <p:nvPr/>
        </p:nvSpPr>
        <p:spPr bwMode="auto">
          <a:xfrm>
            <a:off x="1027839" y="2836485"/>
            <a:ext cx="279360" cy="32547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2695720" algn="l"/>
              </a:tabLst>
            </a:pPr>
            <a:r>
              <a:rPr lang="de-CH" sz="1500" dirty="0">
                <a:latin typeface="Calibri" pitchFamily="34" charset="0"/>
              </a:rPr>
              <a:t>1</a:t>
            </a:r>
            <a:endParaRPr lang="de-DE" sz="1500" dirty="0">
              <a:latin typeface="Calibri" pitchFamily="34" charset="0"/>
            </a:endParaRPr>
          </a:p>
        </p:txBody>
      </p:sp>
      <p:sp>
        <p:nvSpPr>
          <p:cNvPr id="17" name="Line 271"/>
          <p:cNvSpPr>
            <a:spLocks noChangeShapeType="1"/>
          </p:cNvSpPr>
          <p:nvPr/>
        </p:nvSpPr>
        <p:spPr bwMode="auto">
          <a:xfrm>
            <a:off x="1274079" y="3120195"/>
            <a:ext cx="315936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8" name="Line 272"/>
          <p:cNvSpPr>
            <a:spLocks noChangeShapeType="1"/>
          </p:cNvSpPr>
          <p:nvPr/>
        </p:nvSpPr>
        <p:spPr bwMode="auto">
          <a:xfrm>
            <a:off x="1274079" y="2858088"/>
            <a:ext cx="3159360" cy="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19" name="Freeform 273"/>
          <p:cNvSpPr>
            <a:spLocks/>
          </p:cNvSpPr>
          <p:nvPr/>
        </p:nvSpPr>
        <p:spPr bwMode="auto">
          <a:xfrm>
            <a:off x="1274079" y="2879690"/>
            <a:ext cx="3124800" cy="463728"/>
          </a:xfrm>
          <a:custGeom>
            <a:avLst/>
            <a:gdLst>
              <a:gd name="T0" fmla="*/ 0 w 1996"/>
              <a:gd name="T1" fmla="*/ 121 h 163"/>
              <a:gd name="T2" fmla="*/ 168 w 1996"/>
              <a:gd name="T3" fmla="*/ 31 h 163"/>
              <a:gd name="T4" fmla="*/ 312 w 1996"/>
              <a:gd name="T5" fmla="*/ 144 h 163"/>
              <a:gd name="T6" fmla="*/ 431 w 1996"/>
              <a:gd name="T7" fmla="*/ 144 h 163"/>
              <a:gd name="T8" fmla="*/ 527 w 1996"/>
              <a:gd name="T9" fmla="*/ 31 h 163"/>
              <a:gd name="T10" fmla="*/ 599 w 1996"/>
              <a:gd name="T11" fmla="*/ 99 h 163"/>
              <a:gd name="T12" fmla="*/ 743 w 1996"/>
              <a:gd name="T13" fmla="*/ 8 h 163"/>
              <a:gd name="T14" fmla="*/ 1198 w 1996"/>
              <a:gd name="T15" fmla="*/ 121 h 163"/>
              <a:gd name="T16" fmla="*/ 1342 w 1996"/>
              <a:gd name="T17" fmla="*/ 144 h 163"/>
              <a:gd name="T18" fmla="*/ 1510 w 1996"/>
              <a:gd name="T19" fmla="*/ 53 h 163"/>
              <a:gd name="T20" fmla="*/ 1678 w 1996"/>
              <a:gd name="T21" fmla="*/ 121 h 163"/>
              <a:gd name="T22" fmla="*/ 1893 w 1996"/>
              <a:gd name="T23" fmla="*/ 8 h 163"/>
              <a:gd name="T24" fmla="*/ 2109 w 1996"/>
              <a:gd name="T25" fmla="*/ 76 h 1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96"/>
              <a:gd name="T40" fmla="*/ 0 h 163"/>
              <a:gd name="T41" fmla="*/ 1996 w 1996"/>
              <a:gd name="T42" fmla="*/ 163 h 16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96" h="163">
                <a:moveTo>
                  <a:pt x="0" y="121"/>
                </a:moveTo>
                <a:cubicBezTo>
                  <a:pt x="55" y="74"/>
                  <a:pt x="110" y="27"/>
                  <a:pt x="159" y="31"/>
                </a:cubicBezTo>
                <a:cubicBezTo>
                  <a:pt x="208" y="35"/>
                  <a:pt x="254" y="125"/>
                  <a:pt x="295" y="144"/>
                </a:cubicBezTo>
                <a:cubicBezTo>
                  <a:pt x="336" y="163"/>
                  <a:pt x="374" y="163"/>
                  <a:pt x="408" y="144"/>
                </a:cubicBezTo>
                <a:cubicBezTo>
                  <a:pt x="442" y="125"/>
                  <a:pt x="473" y="38"/>
                  <a:pt x="499" y="31"/>
                </a:cubicBezTo>
                <a:cubicBezTo>
                  <a:pt x="525" y="24"/>
                  <a:pt x="533" y="103"/>
                  <a:pt x="567" y="99"/>
                </a:cubicBezTo>
                <a:cubicBezTo>
                  <a:pt x="601" y="95"/>
                  <a:pt x="609" y="4"/>
                  <a:pt x="703" y="8"/>
                </a:cubicBezTo>
                <a:cubicBezTo>
                  <a:pt x="797" y="12"/>
                  <a:pt x="1040" y="98"/>
                  <a:pt x="1134" y="121"/>
                </a:cubicBezTo>
                <a:cubicBezTo>
                  <a:pt x="1228" y="144"/>
                  <a:pt x="1221" y="155"/>
                  <a:pt x="1270" y="144"/>
                </a:cubicBezTo>
                <a:cubicBezTo>
                  <a:pt x="1319" y="133"/>
                  <a:pt x="1376" y="57"/>
                  <a:pt x="1429" y="53"/>
                </a:cubicBezTo>
                <a:cubicBezTo>
                  <a:pt x="1482" y="49"/>
                  <a:pt x="1528" y="128"/>
                  <a:pt x="1588" y="121"/>
                </a:cubicBezTo>
                <a:cubicBezTo>
                  <a:pt x="1648" y="114"/>
                  <a:pt x="1724" y="16"/>
                  <a:pt x="1792" y="8"/>
                </a:cubicBezTo>
                <a:cubicBezTo>
                  <a:pt x="1860" y="0"/>
                  <a:pt x="1962" y="65"/>
                  <a:pt x="1996" y="76"/>
                </a:cubicBezTo>
              </a:path>
            </a:pathLst>
          </a:custGeom>
          <a:noFill/>
          <a:ln w="19050" cap="flat" cmpd="sng">
            <a:solidFill>
              <a:srgbClr val="C00000"/>
            </a:solidFill>
            <a:prstDash val="solid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20" name="Line 274"/>
          <p:cNvSpPr>
            <a:spLocks noChangeShapeType="1"/>
          </p:cNvSpPr>
          <p:nvPr/>
        </p:nvSpPr>
        <p:spPr bwMode="auto">
          <a:xfrm flipV="1">
            <a:off x="1274079" y="2597421"/>
            <a:ext cx="0" cy="767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en-US"/>
          </a:p>
        </p:txBody>
      </p:sp>
      <p:sp>
        <p:nvSpPr>
          <p:cNvPr id="21" name="Text Box 275"/>
          <p:cNvSpPr txBox="1">
            <a:spLocks noChangeArrowheads="1"/>
          </p:cNvSpPr>
          <p:nvPr/>
        </p:nvSpPr>
        <p:spPr bwMode="auto">
          <a:xfrm>
            <a:off x="782053" y="2683830"/>
            <a:ext cx="525146" cy="3253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2695720" algn="l"/>
              </a:tabLst>
            </a:pPr>
            <a:r>
              <a:rPr lang="en-US" sz="1500" dirty="0">
                <a:solidFill>
                  <a:srgbClr val="FF0000"/>
                </a:solidFill>
                <a:latin typeface="Calibri" pitchFamily="34" charset="0"/>
              </a:rPr>
              <a:t>1+</a:t>
            </a:r>
            <a:r>
              <a:rPr lang="en-US" sz="1500" dirty="0">
                <a:solidFill>
                  <a:srgbClr val="FF0000"/>
                </a:solidFill>
                <a:latin typeface="cmmi10" pitchFamily="34" charset="0"/>
              </a:rPr>
              <a:t>²</a:t>
            </a:r>
            <a:endParaRPr lang="de-DE" sz="1500" dirty="0">
              <a:solidFill>
                <a:srgbClr val="FF0000"/>
              </a:solidFill>
              <a:latin typeface="cmmi10" pitchFamily="34" charset="0"/>
            </a:endParaRPr>
          </a:p>
        </p:txBody>
      </p:sp>
      <p:sp>
        <p:nvSpPr>
          <p:cNvPr id="22" name="Text Box 276"/>
          <p:cNvSpPr txBox="1">
            <a:spLocks noChangeArrowheads="1"/>
          </p:cNvSpPr>
          <p:nvPr/>
        </p:nvSpPr>
        <p:spPr bwMode="auto">
          <a:xfrm>
            <a:off x="889599" y="2989652"/>
            <a:ext cx="417600" cy="32547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2695720" algn="l"/>
              </a:tabLst>
            </a:pPr>
            <a:r>
              <a:rPr lang="en-US" sz="1500" dirty="0">
                <a:solidFill>
                  <a:srgbClr val="FF0000"/>
                </a:solidFill>
                <a:latin typeface="Calibri" pitchFamily="34" charset="0"/>
              </a:rPr>
              <a:t>1-</a:t>
            </a:r>
            <a:r>
              <a:rPr lang="en-US" sz="1500" dirty="0">
                <a:solidFill>
                  <a:srgbClr val="FF0000"/>
                </a:solidFill>
                <a:latin typeface="cmmi10" pitchFamily="34" charset="0"/>
              </a:rPr>
              <a:t>²</a:t>
            </a:r>
            <a:endParaRPr lang="de-DE" sz="1500" dirty="0">
              <a:solidFill>
                <a:srgbClr val="FF0000"/>
              </a:solidFill>
              <a:latin typeface="cmmi10" pitchFamily="34" charset="0"/>
            </a:endParaRPr>
          </a:p>
        </p:txBody>
      </p:sp>
      <p:pic>
        <p:nvPicPr>
          <p:cNvPr id="23" name="Grafik 17" descr="1_tempera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2231" y="3978146"/>
            <a:ext cx="3731643" cy="2661531"/>
          </a:xfrm>
          <a:prstGeom prst="rect">
            <a:avLst/>
          </a:prstGeom>
        </p:spPr>
      </p:pic>
      <p:pic>
        <p:nvPicPr>
          <p:cNvPr id="24" name="Grafik 23" descr="matterho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44459" y="3944038"/>
            <a:ext cx="4324119" cy="25889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Sender/Receiver Synchronization</a:t>
            </a:r>
          </a:p>
        </p:txBody>
      </p:sp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Round-Trip Time (RTT) based synchronization</a:t>
            </a: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Receiver synchronizes to </a:t>
            </a:r>
            <a:r>
              <a:rPr lang="en-GB" sz="2000" dirty="0" smtClean="0">
                <a:solidFill>
                  <a:srgbClr val="000000"/>
                </a:solidFill>
              </a:rPr>
              <a:t>sender‘s </a:t>
            </a:r>
            <a:r>
              <a:rPr lang="en-GB" sz="2000" dirty="0">
                <a:solidFill>
                  <a:srgbClr val="000000"/>
                </a:solidFill>
              </a:rPr>
              <a:t>clock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Propagation delay </a:t>
            </a:r>
            <a:r>
              <a:rPr lang="en-GB" sz="2000" i="1" dirty="0">
                <a:solidFill>
                  <a:srgbClr val="000000"/>
                </a:solidFill>
                <a:latin typeface="Symbol" pitchFamily="18" charset="2"/>
              </a:rPr>
              <a:t></a:t>
            </a:r>
            <a:r>
              <a:rPr lang="en-GB" sz="2000" dirty="0">
                <a:solidFill>
                  <a:srgbClr val="000000"/>
                </a:solidFill>
              </a:rPr>
              <a:t> and clock offset </a:t>
            </a:r>
            <a:r>
              <a:rPr lang="en-GB" sz="2000" i="1" dirty="0">
                <a:solidFill>
                  <a:srgbClr val="000000"/>
                </a:solidFill>
                <a:latin typeface="Symbol" pitchFamily="18" charset="2"/>
              </a:rPr>
              <a:t></a:t>
            </a:r>
            <a:r>
              <a:rPr lang="en-GB" sz="2000" dirty="0">
                <a:solidFill>
                  <a:srgbClr val="000000"/>
                </a:solidFill>
              </a:rPr>
              <a:t> can be calculated</a:t>
            </a: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41313" indent="-341313" algn="l" eaLnBrk="0" hangingPunct="0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900113" y="4271965"/>
          <a:ext cx="4637087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8" name="Equation" r:id="rId4" imgW="3085920" imgH="812520" progId="Equation.3">
                  <p:embed/>
                </p:oleObj>
              </mc:Choice>
              <mc:Fallback>
                <p:oleObj name="Equation" r:id="rId4" imgW="3085920" imgH="8125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271965"/>
                        <a:ext cx="4637087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7877" name="Group 5"/>
          <p:cNvGrpSpPr>
            <a:grpSpLocks noChangeAspect="1"/>
          </p:cNvGrpSpPr>
          <p:nvPr/>
        </p:nvGrpSpPr>
        <p:grpSpPr bwMode="auto">
          <a:xfrm>
            <a:off x="781050" y="1789113"/>
            <a:ext cx="3497263" cy="1174750"/>
            <a:chOff x="492" y="1127"/>
            <a:chExt cx="2203" cy="740"/>
          </a:xfrm>
        </p:grpSpPr>
        <p:sp>
          <p:nvSpPr>
            <p:cNvPr id="207876" name="AutoShape 4"/>
            <p:cNvSpPr>
              <a:spLocks noChangeAspect="1" noChangeArrowheads="1" noTextEdit="1"/>
            </p:cNvSpPr>
            <p:nvPr/>
          </p:nvSpPr>
          <p:spPr bwMode="auto">
            <a:xfrm>
              <a:off x="492" y="1127"/>
              <a:ext cx="2203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78" name="Rectangle 6"/>
            <p:cNvSpPr>
              <a:spLocks noChangeArrowheads="1"/>
            </p:cNvSpPr>
            <p:nvPr/>
          </p:nvSpPr>
          <p:spPr bwMode="auto">
            <a:xfrm>
              <a:off x="648" y="1311"/>
              <a:ext cx="203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79" name="Rectangle 7"/>
            <p:cNvSpPr>
              <a:spLocks noChangeArrowheads="1"/>
            </p:cNvSpPr>
            <p:nvPr/>
          </p:nvSpPr>
          <p:spPr bwMode="auto">
            <a:xfrm>
              <a:off x="648" y="1623"/>
              <a:ext cx="203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80" name="Freeform 8"/>
            <p:cNvSpPr>
              <a:spLocks/>
            </p:cNvSpPr>
            <p:nvPr/>
          </p:nvSpPr>
          <p:spPr bwMode="auto">
            <a:xfrm>
              <a:off x="1055" y="1315"/>
              <a:ext cx="31" cy="44"/>
            </a:xfrm>
            <a:custGeom>
              <a:avLst/>
              <a:gdLst/>
              <a:ahLst/>
              <a:cxnLst>
                <a:cxn ang="0">
                  <a:pos x="221" y="0"/>
                </a:cxn>
                <a:cxn ang="0">
                  <a:pos x="0" y="220"/>
                </a:cxn>
                <a:cxn ang="0">
                  <a:pos x="176" y="308"/>
                </a:cxn>
                <a:cxn ang="0">
                  <a:pos x="221" y="0"/>
                </a:cxn>
              </a:cxnLst>
              <a:rect l="0" t="0" r="r" b="b"/>
              <a:pathLst>
                <a:path w="221" h="308">
                  <a:moveTo>
                    <a:pt x="221" y="0"/>
                  </a:moveTo>
                  <a:lnTo>
                    <a:pt x="0" y="220"/>
                  </a:lnTo>
                  <a:lnTo>
                    <a:pt x="176" y="308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81" name="Freeform 9"/>
            <p:cNvSpPr>
              <a:spLocks/>
            </p:cNvSpPr>
            <p:nvPr/>
          </p:nvSpPr>
          <p:spPr bwMode="auto">
            <a:xfrm>
              <a:off x="926" y="1343"/>
              <a:ext cx="149" cy="286"/>
            </a:xfrm>
            <a:custGeom>
              <a:avLst/>
              <a:gdLst/>
              <a:ahLst/>
              <a:cxnLst>
                <a:cxn ang="0">
                  <a:pos x="0" y="1976"/>
                </a:cxn>
                <a:cxn ang="0">
                  <a:pos x="990" y="0"/>
                </a:cxn>
                <a:cxn ang="0">
                  <a:pos x="1038" y="24"/>
                </a:cxn>
                <a:cxn ang="0">
                  <a:pos x="49" y="2001"/>
                </a:cxn>
                <a:cxn ang="0">
                  <a:pos x="0" y="1976"/>
                </a:cxn>
              </a:cxnLst>
              <a:rect l="0" t="0" r="r" b="b"/>
              <a:pathLst>
                <a:path w="1038" h="2001">
                  <a:moveTo>
                    <a:pt x="0" y="1976"/>
                  </a:moveTo>
                  <a:lnTo>
                    <a:pt x="990" y="0"/>
                  </a:lnTo>
                  <a:lnTo>
                    <a:pt x="1038" y="24"/>
                  </a:lnTo>
                  <a:lnTo>
                    <a:pt x="49" y="2001"/>
                  </a:lnTo>
                  <a:lnTo>
                    <a:pt x="0" y="19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82" name="Freeform 10"/>
            <p:cNvSpPr>
              <a:spLocks/>
            </p:cNvSpPr>
            <p:nvPr/>
          </p:nvSpPr>
          <p:spPr bwMode="auto">
            <a:xfrm>
              <a:off x="2291" y="1583"/>
              <a:ext cx="31" cy="44"/>
            </a:xfrm>
            <a:custGeom>
              <a:avLst/>
              <a:gdLst/>
              <a:ahLst/>
              <a:cxnLst>
                <a:cxn ang="0">
                  <a:pos x="222" y="308"/>
                </a:cxn>
                <a:cxn ang="0">
                  <a:pos x="177" y="0"/>
                </a:cxn>
                <a:cxn ang="0">
                  <a:pos x="0" y="87"/>
                </a:cxn>
                <a:cxn ang="0">
                  <a:pos x="222" y="308"/>
                </a:cxn>
              </a:cxnLst>
              <a:rect l="0" t="0" r="r" b="b"/>
              <a:pathLst>
                <a:path w="222" h="308">
                  <a:moveTo>
                    <a:pt x="222" y="308"/>
                  </a:moveTo>
                  <a:lnTo>
                    <a:pt x="177" y="0"/>
                  </a:lnTo>
                  <a:lnTo>
                    <a:pt x="0" y="87"/>
                  </a:lnTo>
                  <a:lnTo>
                    <a:pt x="222" y="3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83" name="Freeform 11"/>
            <p:cNvSpPr>
              <a:spLocks/>
            </p:cNvSpPr>
            <p:nvPr/>
          </p:nvSpPr>
          <p:spPr bwMode="auto">
            <a:xfrm>
              <a:off x="2162" y="1313"/>
              <a:ext cx="148" cy="286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1038" y="1978"/>
                </a:cxn>
                <a:cxn ang="0">
                  <a:pos x="990" y="2002"/>
                </a:cxn>
                <a:cxn ang="0">
                  <a:pos x="0" y="25"/>
                </a:cxn>
                <a:cxn ang="0">
                  <a:pos x="50" y="0"/>
                </a:cxn>
              </a:cxnLst>
              <a:rect l="0" t="0" r="r" b="b"/>
              <a:pathLst>
                <a:path w="1038" h="2002">
                  <a:moveTo>
                    <a:pt x="50" y="0"/>
                  </a:moveTo>
                  <a:lnTo>
                    <a:pt x="1038" y="1978"/>
                  </a:lnTo>
                  <a:lnTo>
                    <a:pt x="990" y="2002"/>
                  </a:lnTo>
                  <a:lnTo>
                    <a:pt x="0" y="2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84" name="Rectangle 12"/>
            <p:cNvSpPr>
              <a:spLocks noChangeArrowheads="1"/>
            </p:cNvSpPr>
            <p:nvPr/>
          </p:nvSpPr>
          <p:spPr bwMode="auto">
            <a:xfrm>
              <a:off x="811" y="1661"/>
              <a:ext cx="1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85" name="Rectangle 13"/>
            <p:cNvSpPr>
              <a:spLocks noChangeArrowheads="1"/>
            </p:cNvSpPr>
            <p:nvPr/>
          </p:nvSpPr>
          <p:spPr bwMode="auto">
            <a:xfrm>
              <a:off x="894" y="1750"/>
              <a:ext cx="8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1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86" name="Rectangle 14"/>
            <p:cNvSpPr>
              <a:spLocks noChangeArrowheads="1"/>
            </p:cNvSpPr>
            <p:nvPr/>
          </p:nvSpPr>
          <p:spPr bwMode="auto">
            <a:xfrm>
              <a:off x="1009" y="1132"/>
              <a:ext cx="1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87" name="Rectangle 15"/>
            <p:cNvSpPr>
              <a:spLocks noChangeArrowheads="1"/>
            </p:cNvSpPr>
            <p:nvPr/>
          </p:nvSpPr>
          <p:spPr bwMode="auto">
            <a:xfrm>
              <a:off x="1096" y="1220"/>
              <a:ext cx="8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2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88" name="Rectangle 16"/>
            <p:cNvSpPr>
              <a:spLocks noChangeArrowheads="1"/>
            </p:cNvSpPr>
            <p:nvPr/>
          </p:nvSpPr>
          <p:spPr bwMode="auto">
            <a:xfrm>
              <a:off x="2073" y="1132"/>
              <a:ext cx="1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89" name="Rectangle 17"/>
            <p:cNvSpPr>
              <a:spLocks noChangeArrowheads="1"/>
            </p:cNvSpPr>
            <p:nvPr/>
          </p:nvSpPr>
          <p:spPr bwMode="auto">
            <a:xfrm>
              <a:off x="2160" y="1220"/>
              <a:ext cx="8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3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90" name="Rectangle 18"/>
            <p:cNvSpPr>
              <a:spLocks noChangeArrowheads="1"/>
            </p:cNvSpPr>
            <p:nvPr/>
          </p:nvSpPr>
          <p:spPr bwMode="auto">
            <a:xfrm>
              <a:off x="2280" y="1678"/>
              <a:ext cx="104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91" name="Rectangle 19"/>
            <p:cNvSpPr>
              <a:spLocks noChangeArrowheads="1"/>
            </p:cNvSpPr>
            <p:nvPr/>
          </p:nvSpPr>
          <p:spPr bwMode="auto">
            <a:xfrm>
              <a:off x="2363" y="1767"/>
              <a:ext cx="8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Bitstream Vera Serif" charset="0"/>
                </a:rPr>
                <a:t>4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92" name="Rectangle 20"/>
            <p:cNvSpPr>
              <a:spLocks noChangeArrowheads="1"/>
            </p:cNvSpPr>
            <p:nvPr/>
          </p:nvSpPr>
          <p:spPr bwMode="auto">
            <a:xfrm>
              <a:off x="492" y="1151"/>
              <a:ext cx="9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93" name="Rectangle 21"/>
            <p:cNvSpPr>
              <a:spLocks noChangeArrowheads="1"/>
            </p:cNvSpPr>
            <p:nvPr/>
          </p:nvSpPr>
          <p:spPr bwMode="auto">
            <a:xfrm>
              <a:off x="492" y="1697"/>
              <a:ext cx="98" cy="1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94" name="Rectangle 22"/>
            <p:cNvSpPr>
              <a:spLocks noChangeArrowheads="1"/>
            </p:cNvSpPr>
            <p:nvPr/>
          </p:nvSpPr>
          <p:spPr bwMode="auto">
            <a:xfrm>
              <a:off x="1451" y="1673"/>
              <a:ext cx="41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Time accor-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95" name="Rectangle 23"/>
            <p:cNvSpPr>
              <a:spLocks noChangeArrowheads="1"/>
            </p:cNvSpPr>
            <p:nvPr/>
          </p:nvSpPr>
          <p:spPr bwMode="auto">
            <a:xfrm>
              <a:off x="1487" y="1748"/>
              <a:ext cx="3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ding to 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896" name="Freeform 24"/>
            <p:cNvSpPr>
              <a:spLocks/>
            </p:cNvSpPr>
            <p:nvPr/>
          </p:nvSpPr>
          <p:spPr bwMode="auto">
            <a:xfrm>
              <a:off x="1055" y="1738"/>
              <a:ext cx="28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60" y="9"/>
                </a:cxn>
                <a:cxn ang="0">
                  <a:pos x="28" y="30"/>
                </a:cxn>
                <a:cxn ang="0">
                  <a:pos x="8" y="61"/>
                </a:cxn>
                <a:cxn ang="0">
                  <a:pos x="0" y="100"/>
                </a:cxn>
                <a:cxn ang="0">
                  <a:pos x="8" y="137"/>
                </a:cxn>
                <a:cxn ang="0">
                  <a:pos x="30" y="168"/>
                </a:cxn>
                <a:cxn ang="0">
                  <a:pos x="60" y="190"/>
                </a:cxn>
                <a:cxn ang="0">
                  <a:pos x="99" y="197"/>
                </a:cxn>
                <a:cxn ang="0">
                  <a:pos x="136" y="190"/>
                </a:cxn>
                <a:cxn ang="0">
                  <a:pos x="168" y="168"/>
                </a:cxn>
                <a:cxn ang="0">
                  <a:pos x="188" y="137"/>
                </a:cxn>
                <a:cxn ang="0">
                  <a:pos x="197" y="99"/>
                </a:cxn>
                <a:cxn ang="0">
                  <a:pos x="188" y="61"/>
                </a:cxn>
                <a:cxn ang="0">
                  <a:pos x="166" y="30"/>
                </a:cxn>
                <a:cxn ang="0">
                  <a:pos x="136" y="9"/>
                </a:cxn>
                <a:cxn ang="0">
                  <a:pos x="97" y="0"/>
                </a:cxn>
              </a:cxnLst>
              <a:rect l="0" t="0" r="r" b="b"/>
              <a:pathLst>
                <a:path w="197" h="197">
                  <a:moveTo>
                    <a:pt x="97" y="0"/>
                  </a:moveTo>
                  <a:lnTo>
                    <a:pt x="60" y="9"/>
                  </a:lnTo>
                  <a:lnTo>
                    <a:pt x="28" y="30"/>
                  </a:lnTo>
                  <a:lnTo>
                    <a:pt x="8" y="61"/>
                  </a:lnTo>
                  <a:lnTo>
                    <a:pt x="0" y="100"/>
                  </a:lnTo>
                  <a:lnTo>
                    <a:pt x="8" y="137"/>
                  </a:lnTo>
                  <a:lnTo>
                    <a:pt x="30" y="168"/>
                  </a:lnTo>
                  <a:lnTo>
                    <a:pt x="60" y="190"/>
                  </a:lnTo>
                  <a:lnTo>
                    <a:pt x="99" y="197"/>
                  </a:lnTo>
                  <a:lnTo>
                    <a:pt x="136" y="190"/>
                  </a:lnTo>
                  <a:lnTo>
                    <a:pt x="168" y="168"/>
                  </a:lnTo>
                  <a:lnTo>
                    <a:pt x="188" y="137"/>
                  </a:lnTo>
                  <a:lnTo>
                    <a:pt x="197" y="99"/>
                  </a:lnTo>
                  <a:lnTo>
                    <a:pt x="188" y="61"/>
                  </a:lnTo>
                  <a:lnTo>
                    <a:pt x="166" y="30"/>
                  </a:lnTo>
                  <a:lnTo>
                    <a:pt x="136" y="9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97" name="Rectangle 25"/>
            <p:cNvSpPr>
              <a:spLocks noChangeArrowheads="1"/>
            </p:cNvSpPr>
            <p:nvPr/>
          </p:nvSpPr>
          <p:spPr bwMode="auto">
            <a:xfrm>
              <a:off x="1078" y="1748"/>
              <a:ext cx="290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98" name="Freeform 26"/>
            <p:cNvSpPr>
              <a:spLocks/>
            </p:cNvSpPr>
            <p:nvPr/>
          </p:nvSpPr>
          <p:spPr bwMode="auto">
            <a:xfrm>
              <a:off x="2138" y="1738"/>
              <a:ext cx="28" cy="28"/>
            </a:xfrm>
            <a:custGeom>
              <a:avLst/>
              <a:gdLst/>
              <a:ahLst/>
              <a:cxnLst>
                <a:cxn ang="0">
                  <a:pos x="99" y="197"/>
                </a:cxn>
                <a:cxn ang="0">
                  <a:pos x="136" y="189"/>
                </a:cxn>
                <a:cxn ang="0">
                  <a:pos x="168" y="168"/>
                </a:cxn>
                <a:cxn ang="0">
                  <a:pos x="189" y="136"/>
                </a:cxn>
                <a:cxn ang="0">
                  <a:pos x="198" y="99"/>
                </a:cxn>
                <a:cxn ang="0">
                  <a:pos x="189" y="60"/>
                </a:cxn>
                <a:cxn ang="0">
                  <a:pos x="167" y="30"/>
                </a:cxn>
                <a:cxn ang="0">
                  <a:pos x="136" y="8"/>
                </a:cxn>
                <a:cxn ang="0">
                  <a:pos x="98" y="0"/>
                </a:cxn>
                <a:cxn ang="0">
                  <a:pos x="61" y="8"/>
                </a:cxn>
                <a:cxn ang="0">
                  <a:pos x="29" y="30"/>
                </a:cxn>
                <a:cxn ang="0">
                  <a:pos x="8" y="60"/>
                </a:cxn>
                <a:cxn ang="0">
                  <a:pos x="0" y="99"/>
                </a:cxn>
                <a:cxn ang="0">
                  <a:pos x="8" y="136"/>
                </a:cxn>
                <a:cxn ang="0">
                  <a:pos x="30" y="168"/>
                </a:cxn>
                <a:cxn ang="0">
                  <a:pos x="61" y="189"/>
                </a:cxn>
                <a:cxn ang="0">
                  <a:pos x="99" y="197"/>
                </a:cxn>
              </a:cxnLst>
              <a:rect l="0" t="0" r="r" b="b"/>
              <a:pathLst>
                <a:path w="198" h="197">
                  <a:moveTo>
                    <a:pt x="99" y="197"/>
                  </a:moveTo>
                  <a:lnTo>
                    <a:pt x="136" y="189"/>
                  </a:lnTo>
                  <a:lnTo>
                    <a:pt x="168" y="168"/>
                  </a:lnTo>
                  <a:lnTo>
                    <a:pt x="189" y="136"/>
                  </a:lnTo>
                  <a:lnTo>
                    <a:pt x="198" y="99"/>
                  </a:lnTo>
                  <a:lnTo>
                    <a:pt x="189" y="60"/>
                  </a:lnTo>
                  <a:lnTo>
                    <a:pt x="167" y="30"/>
                  </a:lnTo>
                  <a:lnTo>
                    <a:pt x="136" y="8"/>
                  </a:lnTo>
                  <a:lnTo>
                    <a:pt x="98" y="0"/>
                  </a:lnTo>
                  <a:lnTo>
                    <a:pt x="61" y="8"/>
                  </a:lnTo>
                  <a:lnTo>
                    <a:pt x="29" y="30"/>
                  </a:lnTo>
                  <a:lnTo>
                    <a:pt x="8" y="60"/>
                  </a:lnTo>
                  <a:lnTo>
                    <a:pt x="0" y="99"/>
                  </a:lnTo>
                  <a:lnTo>
                    <a:pt x="8" y="136"/>
                  </a:lnTo>
                  <a:lnTo>
                    <a:pt x="30" y="168"/>
                  </a:lnTo>
                  <a:lnTo>
                    <a:pt x="61" y="189"/>
                  </a:lnTo>
                  <a:lnTo>
                    <a:pt x="99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899" name="Rectangle 27"/>
            <p:cNvSpPr>
              <a:spLocks noChangeArrowheads="1"/>
            </p:cNvSpPr>
            <p:nvPr/>
          </p:nvSpPr>
          <p:spPr bwMode="auto">
            <a:xfrm>
              <a:off x="1853" y="1748"/>
              <a:ext cx="290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900" name="Rectangle 28"/>
            <p:cNvSpPr>
              <a:spLocks noChangeArrowheads="1"/>
            </p:cNvSpPr>
            <p:nvPr/>
          </p:nvSpPr>
          <p:spPr bwMode="auto">
            <a:xfrm>
              <a:off x="740" y="1375"/>
              <a:ext cx="320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Request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01" name="Rectangle 29"/>
            <p:cNvSpPr>
              <a:spLocks noChangeArrowheads="1"/>
            </p:cNvSpPr>
            <p:nvPr/>
          </p:nvSpPr>
          <p:spPr bwMode="auto">
            <a:xfrm>
              <a:off x="740" y="1450"/>
              <a:ext cx="24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from 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02" name="Rectangle 30"/>
            <p:cNvSpPr>
              <a:spLocks noChangeArrowheads="1"/>
            </p:cNvSpPr>
            <p:nvPr/>
          </p:nvSpPr>
          <p:spPr bwMode="auto">
            <a:xfrm>
              <a:off x="2311" y="1370"/>
              <a:ext cx="325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Answer 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03" name="Rectangle 31"/>
            <p:cNvSpPr>
              <a:spLocks noChangeArrowheads="1"/>
            </p:cNvSpPr>
            <p:nvPr/>
          </p:nvSpPr>
          <p:spPr bwMode="auto">
            <a:xfrm>
              <a:off x="2332" y="1457"/>
              <a:ext cx="271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from 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04" name="Rectangle 32"/>
            <p:cNvSpPr>
              <a:spLocks noChangeArrowheads="1"/>
            </p:cNvSpPr>
            <p:nvPr/>
          </p:nvSpPr>
          <p:spPr bwMode="auto">
            <a:xfrm>
              <a:off x="1455" y="1127"/>
              <a:ext cx="413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Time accor-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05" name="Rectangle 33"/>
            <p:cNvSpPr>
              <a:spLocks noChangeArrowheads="1"/>
            </p:cNvSpPr>
            <p:nvPr/>
          </p:nvSpPr>
          <p:spPr bwMode="auto">
            <a:xfrm>
              <a:off x="1493" y="1202"/>
              <a:ext cx="316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gfa Rotis Semi Serif" charset="0"/>
                </a:rPr>
                <a:t>ding to 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906" name="Freeform 34"/>
            <p:cNvSpPr>
              <a:spLocks/>
            </p:cNvSpPr>
            <p:nvPr/>
          </p:nvSpPr>
          <p:spPr bwMode="auto">
            <a:xfrm>
              <a:off x="1259" y="1191"/>
              <a:ext cx="28" cy="28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60" y="8"/>
                </a:cxn>
                <a:cxn ang="0">
                  <a:pos x="28" y="29"/>
                </a:cxn>
                <a:cxn ang="0">
                  <a:pos x="7" y="61"/>
                </a:cxn>
                <a:cxn ang="0">
                  <a:pos x="0" y="99"/>
                </a:cxn>
                <a:cxn ang="0">
                  <a:pos x="7" y="136"/>
                </a:cxn>
                <a:cxn ang="0">
                  <a:pos x="29" y="167"/>
                </a:cxn>
                <a:cxn ang="0">
                  <a:pos x="60" y="189"/>
                </a:cxn>
                <a:cxn ang="0">
                  <a:pos x="98" y="197"/>
                </a:cxn>
                <a:cxn ang="0">
                  <a:pos x="135" y="189"/>
                </a:cxn>
                <a:cxn ang="0">
                  <a:pos x="167" y="167"/>
                </a:cxn>
                <a:cxn ang="0">
                  <a:pos x="188" y="136"/>
                </a:cxn>
                <a:cxn ang="0">
                  <a:pos x="197" y="98"/>
                </a:cxn>
                <a:cxn ang="0">
                  <a:pos x="188" y="61"/>
                </a:cxn>
                <a:cxn ang="0">
                  <a:pos x="166" y="29"/>
                </a:cxn>
                <a:cxn ang="0">
                  <a:pos x="135" y="8"/>
                </a:cxn>
                <a:cxn ang="0">
                  <a:pos x="97" y="0"/>
                </a:cxn>
              </a:cxnLst>
              <a:rect l="0" t="0" r="r" b="b"/>
              <a:pathLst>
                <a:path w="197" h="197">
                  <a:moveTo>
                    <a:pt x="97" y="0"/>
                  </a:moveTo>
                  <a:lnTo>
                    <a:pt x="60" y="8"/>
                  </a:lnTo>
                  <a:lnTo>
                    <a:pt x="28" y="29"/>
                  </a:lnTo>
                  <a:lnTo>
                    <a:pt x="7" y="61"/>
                  </a:lnTo>
                  <a:lnTo>
                    <a:pt x="0" y="99"/>
                  </a:lnTo>
                  <a:lnTo>
                    <a:pt x="7" y="136"/>
                  </a:lnTo>
                  <a:lnTo>
                    <a:pt x="29" y="167"/>
                  </a:lnTo>
                  <a:lnTo>
                    <a:pt x="60" y="189"/>
                  </a:lnTo>
                  <a:lnTo>
                    <a:pt x="98" y="197"/>
                  </a:lnTo>
                  <a:lnTo>
                    <a:pt x="135" y="189"/>
                  </a:lnTo>
                  <a:lnTo>
                    <a:pt x="167" y="167"/>
                  </a:lnTo>
                  <a:lnTo>
                    <a:pt x="188" y="136"/>
                  </a:lnTo>
                  <a:lnTo>
                    <a:pt x="197" y="98"/>
                  </a:lnTo>
                  <a:lnTo>
                    <a:pt x="188" y="61"/>
                  </a:lnTo>
                  <a:lnTo>
                    <a:pt x="166" y="29"/>
                  </a:lnTo>
                  <a:lnTo>
                    <a:pt x="135" y="8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907" name="Rectangle 35"/>
            <p:cNvSpPr>
              <a:spLocks noChangeArrowheads="1"/>
            </p:cNvSpPr>
            <p:nvPr/>
          </p:nvSpPr>
          <p:spPr bwMode="auto">
            <a:xfrm>
              <a:off x="1281" y="1201"/>
              <a:ext cx="13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908" name="Freeform 36"/>
            <p:cNvSpPr>
              <a:spLocks/>
            </p:cNvSpPr>
            <p:nvPr/>
          </p:nvSpPr>
          <p:spPr bwMode="auto">
            <a:xfrm>
              <a:off x="1950" y="1191"/>
              <a:ext cx="28" cy="28"/>
            </a:xfrm>
            <a:custGeom>
              <a:avLst/>
              <a:gdLst/>
              <a:ahLst/>
              <a:cxnLst>
                <a:cxn ang="0">
                  <a:pos x="99" y="197"/>
                </a:cxn>
                <a:cxn ang="0">
                  <a:pos x="136" y="188"/>
                </a:cxn>
                <a:cxn ang="0">
                  <a:pos x="168" y="167"/>
                </a:cxn>
                <a:cxn ang="0">
                  <a:pos x="189" y="135"/>
                </a:cxn>
                <a:cxn ang="0">
                  <a:pos x="198" y="98"/>
                </a:cxn>
                <a:cxn ang="0">
                  <a:pos x="189" y="60"/>
                </a:cxn>
                <a:cxn ang="0">
                  <a:pos x="167" y="29"/>
                </a:cxn>
                <a:cxn ang="0">
                  <a:pos x="136" y="7"/>
                </a:cxn>
                <a:cxn ang="0">
                  <a:pos x="98" y="0"/>
                </a:cxn>
                <a:cxn ang="0">
                  <a:pos x="61" y="7"/>
                </a:cxn>
                <a:cxn ang="0">
                  <a:pos x="29" y="29"/>
                </a:cxn>
                <a:cxn ang="0">
                  <a:pos x="8" y="60"/>
                </a:cxn>
                <a:cxn ang="0">
                  <a:pos x="0" y="98"/>
                </a:cxn>
                <a:cxn ang="0">
                  <a:pos x="8" y="135"/>
                </a:cxn>
                <a:cxn ang="0">
                  <a:pos x="30" y="167"/>
                </a:cxn>
                <a:cxn ang="0">
                  <a:pos x="61" y="188"/>
                </a:cxn>
                <a:cxn ang="0">
                  <a:pos x="99" y="197"/>
                </a:cxn>
              </a:cxnLst>
              <a:rect l="0" t="0" r="r" b="b"/>
              <a:pathLst>
                <a:path w="198" h="197">
                  <a:moveTo>
                    <a:pt x="99" y="197"/>
                  </a:moveTo>
                  <a:lnTo>
                    <a:pt x="136" y="188"/>
                  </a:lnTo>
                  <a:lnTo>
                    <a:pt x="168" y="167"/>
                  </a:lnTo>
                  <a:lnTo>
                    <a:pt x="189" y="135"/>
                  </a:lnTo>
                  <a:lnTo>
                    <a:pt x="198" y="98"/>
                  </a:lnTo>
                  <a:lnTo>
                    <a:pt x="189" y="60"/>
                  </a:lnTo>
                  <a:lnTo>
                    <a:pt x="167" y="29"/>
                  </a:lnTo>
                  <a:lnTo>
                    <a:pt x="136" y="7"/>
                  </a:lnTo>
                  <a:lnTo>
                    <a:pt x="98" y="0"/>
                  </a:lnTo>
                  <a:lnTo>
                    <a:pt x="61" y="7"/>
                  </a:lnTo>
                  <a:lnTo>
                    <a:pt x="29" y="29"/>
                  </a:lnTo>
                  <a:lnTo>
                    <a:pt x="8" y="60"/>
                  </a:lnTo>
                  <a:lnTo>
                    <a:pt x="0" y="98"/>
                  </a:lnTo>
                  <a:lnTo>
                    <a:pt x="8" y="135"/>
                  </a:lnTo>
                  <a:lnTo>
                    <a:pt x="30" y="167"/>
                  </a:lnTo>
                  <a:lnTo>
                    <a:pt x="61" y="188"/>
                  </a:lnTo>
                  <a:lnTo>
                    <a:pt x="99" y="1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07909" name="Rectangle 37"/>
            <p:cNvSpPr>
              <a:spLocks noChangeArrowheads="1"/>
            </p:cNvSpPr>
            <p:nvPr/>
          </p:nvSpPr>
          <p:spPr bwMode="auto">
            <a:xfrm>
              <a:off x="1822" y="1201"/>
              <a:ext cx="134" cy="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Problem: Jitter in the message delay</a:t>
            </a:r>
          </a:p>
          <a:p>
            <a:pPr lvl="1"/>
            <a:r>
              <a:rPr lang="en-US" dirty="0" smtClean="0"/>
              <a:t>Various sources of errors (deterministic and non-deterministic)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Solution: Timestamping packets at the MAC layer [</a:t>
            </a:r>
            <a:r>
              <a:rPr lang="en-US" dirty="0" err="1" smtClean="0"/>
              <a:t>Maróti</a:t>
            </a:r>
            <a:r>
              <a:rPr lang="en-US" dirty="0" smtClean="0"/>
              <a:t> et al.]</a:t>
            </a:r>
          </a:p>
          <a:p>
            <a:pPr lvl="1"/>
            <a:r>
              <a:rPr lang="de-CH" dirty="0" smtClean="0"/>
              <a:t>→ </a:t>
            </a:r>
            <a:r>
              <a:rPr lang="de-CH" dirty="0" err="1" smtClean="0"/>
              <a:t>Jitter</a:t>
            </a:r>
            <a:r>
              <a:rPr lang="de-CH" dirty="0" smtClean="0"/>
              <a:t>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message</a:t>
            </a:r>
            <a:r>
              <a:rPr lang="de-CH" dirty="0" smtClean="0"/>
              <a:t> </a:t>
            </a:r>
            <a:r>
              <a:rPr lang="de-CH" dirty="0" err="1" smtClean="0"/>
              <a:t>delay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reduced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a </a:t>
            </a:r>
            <a:r>
              <a:rPr lang="de-CH" dirty="0" err="1" smtClean="0"/>
              <a:t>few</a:t>
            </a:r>
            <a:r>
              <a:rPr lang="de-CH" dirty="0" smtClean="0"/>
              <a:t> </a:t>
            </a:r>
            <a:r>
              <a:rPr lang="de-CH" dirty="0" err="1" smtClean="0"/>
              <a:t>clock</a:t>
            </a:r>
            <a:r>
              <a:rPr lang="de-CH" dirty="0" smtClean="0"/>
              <a:t> </a:t>
            </a:r>
            <a:r>
              <a:rPr lang="de-CH" dirty="0" err="1" smtClean="0"/>
              <a:t>ticks</a:t>
            </a:r>
            <a:endParaRPr lang="de-CH" dirty="0" smtClean="0"/>
          </a:p>
          <a:p>
            <a:pPr lvl="1"/>
            <a:endParaRPr lang="en-US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Messages Experience Jitter in the Delay</a:t>
            </a:r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05262" y="2497205"/>
            <a:ext cx="994806" cy="31744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1600" dirty="0" err="1" smtClean="0">
                <a:solidFill>
                  <a:srgbClr val="000000"/>
                </a:solidFill>
                <a:latin typeface="+mj-lt"/>
                <a:ea typeface="msmincho" charset="0"/>
                <a:cs typeface="msmincho" charset="0"/>
              </a:rPr>
              <a:t>SendCmd</a:t>
            </a:r>
            <a:endParaRPr lang="en-US" sz="1600" dirty="0">
              <a:solidFill>
                <a:srgbClr val="000000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700068" y="2497205"/>
            <a:ext cx="1372930" cy="317446"/>
          </a:xfrm>
          <a:prstGeom prst="rect">
            <a:avLst/>
          </a:prstGeom>
          <a:solidFill>
            <a:schemeClr val="accent3">
              <a:lumMod val="6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msmincho" charset="0"/>
                <a:cs typeface="msmincho" charset="0"/>
              </a:rPr>
              <a:t>Access</a:t>
            </a:r>
            <a:endParaRPr lang="en-US" sz="1600" dirty="0">
              <a:solidFill>
                <a:srgbClr val="000000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072998" y="2497205"/>
            <a:ext cx="1365230" cy="317446"/>
          </a:xfrm>
          <a:prstGeom prst="rect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msmincho" charset="0"/>
                <a:cs typeface="msmincho" charset="0"/>
              </a:rPr>
              <a:t>Transmission</a:t>
            </a:r>
            <a:endParaRPr lang="en-US" sz="1600" dirty="0">
              <a:solidFill>
                <a:srgbClr val="000000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90197" y="3174112"/>
            <a:ext cx="1365230" cy="317446"/>
          </a:xfrm>
          <a:prstGeom prst="rect">
            <a:avLst/>
          </a:prstGeom>
          <a:solidFill>
            <a:srgbClr val="94BD5E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  <a:tab pos="1313299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msmincho" charset="0"/>
                <a:cs typeface="msmincho" charset="0"/>
              </a:rPr>
              <a:t>Reception</a:t>
            </a:r>
            <a:endParaRPr lang="en-US" sz="1600" dirty="0">
              <a:solidFill>
                <a:srgbClr val="000000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56764" y="3174112"/>
            <a:ext cx="849923" cy="317446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1639" tIns="55221" rIns="81639" bIns="40820" anchor="ctr"/>
          <a:lstStyle/>
          <a:p>
            <a:pPr>
              <a:tabLst>
                <a:tab pos="656650" algn="l"/>
              </a:tabLst>
            </a:pPr>
            <a:r>
              <a:rPr lang="en-US" sz="1600" dirty="0" smtClean="0">
                <a:solidFill>
                  <a:srgbClr val="000000"/>
                </a:solidFill>
                <a:latin typeface="+mj-lt"/>
                <a:ea typeface="msmincho" charset="0"/>
                <a:cs typeface="msmincho" charset="0"/>
              </a:rPr>
              <a:t>Callback</a:t>
            </a:r>
            <a:endParaRPr lang="en-US" sz="1600" dirty="0">
              <a:solidFill>
                <a:srgbClr val="000000"/>
              </a:solidFill>
              <a:latin typeface="+mj-lt"/>
              <a:ea typeface="msmincho" charset="0"/>
              <a:cs typeface="msmincho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4072998" y="2814651"/>
            <a:ext cx="817199" cy="360394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438228" y="2814651"/>
            <a:ext cx="818536" cy="359461"/>
          </a:xfrm>
          <a:prstGeom prst="line">
            <a:avLst/>
          </a:prstGeom>
          <a:noFill/>
          <a:ln w="9525">
            <a:solidFill>
              <a:srgbClr val="000000"/>
            </a:solidFill>
            <a:prstDash val="sysDot"/>
            <a:round/>
            <a:headEnd/>
            <a:tailEnd/>
          </a:ln>
          <a:effectLst/>
        </p:spPr>
        <p:txBody>
          <a:bodyPr lIns="82945" tIns="41473" rIns="82945" bIns="41473"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1161569" y="3806317"/>
            <a:ext cx="66155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lIns="82945" tIns="41473" rIns="82945" bIns="41473"/>
          <a:lstStyle/>
          <a:p>
            <a:endParaRPr lang="en-US" sz="1800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2470" y="2201551"/>
            <a:ext cx="1118831" cy="3145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500" dirty="0" smtClean="0">
                <a:latin typeface="+mj-lt"/>
              </a:rPr>
              <a:t>0-100 ms</a:t>
            </a:r>
            <a:endParaRPr lang="en-US" sz="1500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32818" y="2205722"/>
            <a:ext cx="1517814" cy="3145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500" dirty="0" smtClean="0">
                <a:latin typeface="+mj-lt"/>
              </a:rPr>
              <a:t>0-500 ms</a:t>
            </a:r>
            <a:endParaRPr lang="en-US" sz="15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72998" y="2198235"/>
            <a:ext cx="1365230" cy="3145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500" dirty="0" smtClean="0">
                <a:latin typeface="+mj-lt"/>
              </a:rPr>
              <a:t>1-10 ms</a:t>
            </a:r>
            <a:endParaRPr lang="en-US" sz="15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107376" y="3494814"/>
            <a:ext cx="1156850" cy="314588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ctr"/>
            <a:r>
              <a:rPr lang="en-US" sz="1500" dirty="0" smtClean="0">
                <a:latin typeface="+mj-lt"/>
              </a:rPr>
              <a:t>0-100 ms</a:t>
            </a:r>
            <a:endParaRPr lang="en-US" sz="1500" dirty="0">
              <a:latin typeface="+mj-lt"/>
            </a:endParaRPr>
          </a:p>
        </p:txBody>
      </p:sp>
      <p:grpSp>
        <p:nvGrpSpPr>
          <p:cNvPr id="5" name="Group 38"/>
          <p:cNvGrpSpPr/>
          <p:nvPr/>
        </p:nvGrpSpPr>
        <p:grpSpPr>
          <a:xfrm>
            <a:off x="7021494" y="3104157"/>
            <a:ext cx="955711" cy="738215"/>
            <a:chOff x="6530250" y="3448757"/>
            <a:chExt cx="1053605" cy="813745"/>
          </a:xfrm>
        </p:grpSpPr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4166" y="3448757"/>
              <a:ext cx="477838" cy="427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29" name="Straight Connector 28"/>
            <p:cNvCxnSpPr/>
            <p:nvPr/>
          </p:nvCxnSpPr>
          <p:spPr bwMode="auto">
            <a:xfrm rot="5400000">
              <a:off x="6714002" y="4078932"/>
              <a:ext cx="288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0" name="Oval 29"/>
            <p:cNvSpPr>
              <a:spLocks noChangeAspect="1"/>
            </p:cNvSpPr>
            <p:nvPr/>
          </p:nvSpPr>
          <p:spPr bwMode="auto">
            <a:xfrm flipH="1" flipV="1">
              <a:off x="6828286" y="4190502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 dirty="0" smtClean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0001666">
              <a:off x="6530250" y="3492649"/>
              <a:ext cx="1053605" cy="3223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+mj-lt"/>
                </a:rPr>
                <a:t>timestamp</a:t>
              </a:r>
              <a:endParaRPr lang="en-US" sz="1300" dirty="0">
                <a:latin typeface="+mj-lt"/>
              </a:endParaRPr>
            </a:p>
          </p:txBody>
        </p:sp>
      </p:grpSp>
      <p:grpSp>
        <p:nvGrpSpPr>
          <p:cNvPr id="14" name="Group 37"/>
          <p:cNvGrpSpPr/>
          <p:nvPr/>
        </p:nvGrpSpPr>
        <p:grpSpPr>
          <a:xfrm>
            <a:off x="894919" y="2437944"/>
            <a:ext cx="955711" cy="1400563"/>
            <a:chOff x="209275" y="2714625"/>
            <a:chExt cx="1053605" cy="1543861"/>
          </a:xfrm>
        </p:grpSpPr>
        <p:pic>
          <p:nvPicPr>
            <p:cNvPr id="23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4784" y="2714625"/>
              <a:ext cx="477838" cy="427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28" name="Straight Connector 27"/>
            <p:cNvCxnSpPr/>
            <p:nvPr/>
          </p:nvCxnSpPr>
          <p:spPr bwMode="auto">
            <a:xfrm rot="5400000">
              <a:off x="332243" y="3702843"/>
              <a:ext cx="1044000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65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1" name="Oval 30"/>
            <p:cNvSpPr>
              <a:spLocks noChangeAspect="1"/>
            </p:cNvSpPr>
            <p:nvPr/>
          </p:nvSpPr>
          <p:spPr bwMode="auto">
            <a:xfrm flipH="1" flipV="1">
              <a:off x="820302" y="4186486"/>
              <a:ext cx="72000" cy="72000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en-US" sz="1600" dirty="0" smtClean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 rot="20001666">
              <a:off x="209275" y="2734592"/>
              <a:ext cx="1053605" cy="3223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dirty="0" smtClean="0">
                  <a:latin typeface="+mj-lt"/>
                </a:rPr>
                <a:t>timestamp</a:t>
              </a:r>
              <a:endParaRPr lang="en-US" sz="1300" dirty="0">
                <a:latin typeface="+mj-lt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7736830" y="3642254"/>
            <a:ext cx="252470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dirty="0" smtClean="0">
                <a:latin typeface="+mj-lt"/>
              </a:rPr>
              <a:t>t</a:t>
            </a:r>
            <a:endParaRPr lang="en-US" dirty="0"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255 L 0.24861 -0.002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.00255 L -0.24358 0.0023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3" cstate="print"/>
          <a:srcRect b="48560"/>
          <a:stretch>
            <a:fillRect/>
          </a:stretch>
        </p:blipFill>
        <p:spPr bwMode="auto">
          <a:xfrm>
            <a:off x="683741" y="2627715"/>
            <a:ext cx="8460259" cy="1067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Details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8313" y="836613"/>
            <a:ext cx="8329698" cy="5337175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Different radio chips use different paradigms:</a:t>
            </a:r>
          </a:p>
          <a:p>
            <a:pPr lvl="1"/>
            <a:r>
              <a:rPr lang="en-US" dirty="0" smtClean="0"/>
              <a:t>Left is a CC1000 radio chip which generates an interrupt with each byte.</a:t>
            </a:r>
          </a:p>
          <a:p>
            <a:pPr lvl="1"/>
            <a:r>
              <a:rPr lang="en-US" dirty="0" smtClean="0"/>
              <a:t>Right is a CC2420 radio chip that generates a single interrupt for the packet after the start frame delimiter is received.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In sensor networks propagation</a:t>
            </a:r>
            <a:br>
              <a:rPr lang="en-US" dirty="0" smtClean="0"/>
            </a:br>
            <a:r>
              <a:rPr lang="en-US" dirty="0" smtClean="0"/>
              <a:t>can be ignored (&lt;1</a:t>
            </a:r>
            <a:r>
              <a:rPr lang="en-US" dirty="0" smtClean="0">
                <a:latin typeface="cmmi10"/>
              </a:rPr>
              <a:t>¹</a:t>
            </a:r>
            <a:r>
              <a:rPr lang="en-US" dirty="0" smtClean="0"/>
              <a:t>s for 300m).</a:t>
            </a:r>
          </a:p>
          <a:p>
            <a:endParaRPr lang="en-US" dirty="0" smtClean="0"/>
          </a:p>
          <a:p>
            <a:r>
              <a:rPr lang="en-US" dirty="0" smtClean="0"/>
              <a:t>Still there is quite some variance</a:t>
            </a:r>
            <a:br>
              <a:rPr lang="en-US" dirty="0" smtClean="0"/>
            </a:br>
            <a:r>
              <a:rPr lang="en-US" dirty="0" smtClean="0"/>
              <a:t>in transmission delay because of</a:t>
            </a:r>
            <a:br>
              <a:rPr lang="en-US" dirty="0" smtClean="0"/>
            </a:br>
            <a:r>
              <a:rPr lang="en-US" dirty="0" smtClean="0"/>
              <a:t>latencies in </a:t>
            </a:r>
            <a:r>
              <a:rPr lang="en-US" dirty="0" smtClean="0">
                <a:solidFill>
                  <a:srgbClr val="FF0000"/>
                </a:solidFill>
              </a:rPr>
              <a:t>interrupt handling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(picture right).</a:t>
            </a:r>
            <a:endParaRPr lang="en-US" dirty="0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481" y="3739978"/>
            <a:ext cx="4051905" cy="281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Symmetric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Many protocols don’t even handle single-hop clock synchronization well. On the left figures we see the absolute synchronization errors of TPSN and RBS, respectively. The figure on the right presents a single-hop synchronization protocol minimizing systematic errors.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Even perfectly </a:t>
            </a:r>
            <a:r>
              <a:rPr lang="en-US" dirty="0" smtClean="0">
                <a:solidFill>
                  <a:srgbClr val="FF0000"/>
                </a:solidFill>
              </a:rPr>
              <a:t>symmetric</a:t>
            </a:r>
            <a:r>
              <a:rPr lang="en-US" dirty="0" smtClean="0"/>
              <a:t> errors will sum up over multiple hops.</a:t>
            </a:r>
          </a:p>
          <a:p>
            <a:pPr lvl="1"/>
            <a:r>
              <a:rPr lang="en-US" dirty="0" smtClean="0"/>
              <a:t>In a chain of </a:t>
            </a:r>
            <a:r>
              <a:rPr lang="en-US" i="1" dirty="0" smtClean="0"/>
              <a:t>n</a:t>
            </a:r>
            <a:r>
              <a:rPr lang="en-US" dirty="0" smtClean="0"/>
              <a:t> nodes with a standard deviation </a:t>
            </a:r>
            <a:r>
              <a:rPr lang="en-US" dirty="0" smtClean="0">
                <a:latin typeface="cmmi10"/>
              </a:rPr>
              <a:t>¾</a:t>
            </a:r>
            <a:r>
              <a:rPr lang="en-US" dirty="0" smtClean="0"/>
              <a:t> on each hop, the expected error between head and tail of the chain is in the order of </a:t>
            </a:r>
            <a:r>
              <a:rPr lang="en-US" dirty="0" smtClean="0">
                <a:solidFill>
                  <a:srgbClr val="FF0000"/>
                </a:solidFill>
                <a:latin typeface="cmmi10"/>
              </a:rPr>
              <a:t>¾</a:t>
            </a:r>
            <a:r>
              <a:rPr lang="en-US" dirty="0" smtClean="0">
                <a:solidFill>
                  <a:srgbClr val="FF0000"/>
                </a:solidFill>
              </a:rPr>
              <a:t>√n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041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997" y="2694089"/>
            <a:ext cx="4929869" cy="171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41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58186" y="2715986"/>
            <a:ext cx="2094845" cy="1648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Reference-Broadcast Synchronization (RBS)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207375" cy="1022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 sender synchronizes a set of receivers with one another</a:t>
            </a: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Point of reference: beacon’s arrival time</a:t>
            </a: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457200" y="3573463"/>
            <a:ext cx="8305800" cy="2667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>
                <a:solidFill>
                  <a:srgbClr val="000000"/>
                </a:solidFill>
              </a:rPr>
              <a:t>Only sensitive to the </a:t>
            </a:r>
            <a:r>
              <a:rPr lang="en-GB" sz="2000">
                <a:solidFill>
                  <a:srgbClr val="FF0000"/>
                </a:solidFill>
              </a:rPr>
              <a:t>difference</a:t>
            </a:r>
            <a:r>
              <a:rPr lang="en-GB" sz="2000">
                <a:solidFill>
                  <a:srgbClr val="000000"/>
                </a:solidFill>
              </a:rPr>
              <a:t> in propagation and reception time</a:t>
            </a:r>
          </a:p>
          <a:p>
            <a:pPr marL="341313" indent="-341313" algn="l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>
                <a:solidFill>
                  <a:srgbClr val="000000"/>
                </a:solidFill>
              </a:rPr>
              <a:t>Time stamping at the interrupt time when a beacon is received</a:t>
            </a:r>
          </a:p>
          <a:p>
            <a:pPr marL="341313" indent="-341313" algn="l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>
                <a:solidFill>
                  <a:srgbClr val="000000"/>
                </a:solidFill>
              </a:rPr>
              <a:t>After a beacon is sent, all receivers exchange their reception times to calculate their clock offset</a:t>
            </a:r>
          </a:p>
        </p:txBody>
      </p:sp>
      <p:sp>
        <p:nvSpPr>
          <p:cNvPr id="15366" name="Oval 5"/>
          <p:cNvSpPr>
            <a:spLocks noChangeArrowheads="1"/>
          </p:cNvSpPr>
          <p:nvPr/>
        </p:nvSpPr>
        <p:spPr bwMode="auto">
          <a:xfrm>
            <a:off x="6180138" y="2111375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3366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5367" name="Oval 6"/>
          <p:cNvSpPr>
            <a:spLocks noChangeArrowheads="1"/>
          </p:cNvSpPr>
          <p:nvPr/>
        </p:nvSpPr>
        <p:spPr bwMode="auto">
          <a:xfrm>
            <a:off x="6818313" y="2892425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3366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5368" name="Line 7"/>
          <p:cNvSpPr>
            <a:spLocks noChangeShapeType="1"/>
          </p:cNvSpPr>
          <p:nvPr/>
        </p:nvSpPr>
        <p:spPr bwMode="auto">
          <a:xfrm flipV="1">
            <a:off x="5903913" y="2309813"/>
            <a:ext cx="304800" cy="536575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Line 8"/>
          <p:cNvSpPr>
            <a:spLocks noChangeShapeType="1"/>
          </p:cNvSpPr>
          <p:nvPr/>
        </p:nvSpPr>
        <p:spPr bwMode="auto">
          <a:xfrm>
            <a:off x="5980113" y="2921000"/>
            <a:ext cx="838200" cy="76200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0" name="Oval 9"/>
          <p:cNvSpPr>
            <a:spLocks noChangeArrowheads="1"/>
          </p:cNvSpPr>
          <p:nvPr/>
        </p:nvSpPr>
        <p:spPr bwMode="auto">
          <a:xfrm>
            <a:off x="5751513" y="2787650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3366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S</a:t>
            </a:r>
          </a:p>
        </p:txBody>
      </p:sp>
      <p:pic>
        <p:nvPicPr>
          <p:cNvPr id="15371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913" y="1701800"/>
            <a:ext cx="201612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2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450" y="3073400"/>
            <a:ext cx="184150" cy="344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73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4038" y="3140075"/>
            <a:ext cx="182562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4" name="Line 13"/>
          <p:cNvSpPr>
            <a:spLocks noChangeShapeType="1"/>
          </p:cNvSpPr>
          <p:nvPr/>
        </p:nvSpPr>
        <p:spPr bwMode="auto">
          <a:xfrm>
            <a:off x="6381750" y="2322513"/>
            <a:ext cx="457200" cy="566737"/>
          </a:xfrm>
          <a:prstGeom prst="line">
            <a:avLst/>
          </a:prstGeom>
          <a:noFill/>
          <a:ln w="6480">
            <a:solidFill>
              <a:srgbClr val="000000"/>
            </a:solidFill>
            <a:prstDash val="sysDot"/>
            <a:miter lim="800000"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375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401888"/>
            <a:ext cx="182563" cy="284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376" name="Rectangle 15"/>
          <p:cNvSpPr>
            <a:spLocks noChangeArrowheads="1"/>
          </p:cNvSpPr>
          <p:nvPr/>
        </p:nvSpPr>
        <p:spPr bwMode="auto">
          <a:xfrm>
            <a:off x="457200" y="5099050"/>
            <a:ext cx="83058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FF0000"/>
                </a:solidFill>
              </a:rPr>
              <a:t>Post-synchronization</a:t>
            </a:r>
            <a:r>
              <a:rPr lang="en-GB" sz="2000" dirty="0">
                <a:solidFill>
                  <a:srgbClr val="000000"/>
                </a:solidFill>
              </a:rPr>
              <a:t> possible</a:t>
            </a:r>
          </a:p>
          <a:p>
            <a:pPr marL="341313" indent="-341313" algn="l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E.g., least-square </a:t>
            </a:r>
            <a:r>
              <a:rPr lang="en-GB" sz="2000" dirty="0">
                <a:solidFill>
                  <a:srgbClr val="000000"/>
                </a:solidFill>
              </a:rPr>
              <a:t>linear regression to tackle clock </a:t>
            </a:r>
            <a:r>
              <a:rPr lang="en-GB" sz="2000" dirty="0" smtClean="0">
                <a:solidFill>
                  <a:srgbClr val="000000"/>
                </a:solidFill>
              </a:rPr>
              <a:t>drifts</a:t>
            </a:r>
          </a:p>
          <a:p>
            <a:pPr marL="341313" indent="-341313" algn="l"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Multi-hop?</a:t>
            </a:r>
            <a:endParaRPr lang="en-GB" sz="2000" dirty="0">
              <a:solidFill>
                <a:srgbClr val="000000"/>
              </a:solidFill>
            </a:endParaRPr>
          </a:p>
        </p:txBody>
      </p:sp>
      <p:grpSp>
        <p:nvGrpSpPr>
          <p:cNvPr id="270339" name="Group 3"/>
          <p:cNvGrpSpPr>
            <a:grpSpLocks noChangeAspect="1"/>
          </p:cNvGrpSpPr>
          <p:nvPr/>
        </p:nvGrpSpPr>
        <p:grpSpPr bwMode="auto">
          <a:xfrm>
            <a:off x="1216025" y="2133600"/>
            <a:ext cx="3208338" cy="1158875"/>
            <a:chOff x="766" y="1344"/>
            <a:chExt cx="2021" cy="730"/>
          </a:xfrm>
        </p:grpSpPr>
        <p:sp>
          <p:nvSpPr>
            <p:cNvPr id="270338" name="AutoShape 2"/>
            <p:cNvSpPr>
              <a:spLocks noChangeAspect="1" noChangeArrowheads="1" noTextEdit="1"/>
            </p:cNvSpPr>
            <p:nvPr/>
          </p:nvSpPr>
          <p:spPr bwMode="auto">
            <a:xfrm>
              <a:off x="766" y="1344"/>
              <a:ext cx="2021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0340" name="Rectangle 4"/>
            <p:cNvSpPr>
              <a:spLocks noChangeArrowheads="1"/>
            </p:cNvSpPr>
            <p:nvPr/>
          </p:nvSpPr>
          <p:spPr bwMode="auto">
            <a:xfrm>
              <a:off x="2722" y="185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1" name="Rectangle 5"/>
            <p:cNvSpPr>
              <a:spLocks noChangeArrowheads="1"/>
            </p:cNvSpPr>
            <p:nvPr/>
          </p:nvSpPr>
          <p:spPr bwMode="auto">
            <a:xfrm>
              <a:off x="2235" y="185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(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2" name="Rectangle 6"/>
            <p:cNvSpPr>
              <a:spLocks noChangeArrowheads="1"/>
            </p:cNvSpPr>
            <p:nvPr/>
          </p:nvSpPr>
          <p:spPr bwMode="auto">
            <a:xfrm>
              <a:off x="2065" y="185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3" name="Rectangle 7"/>
            <p:cNvSpPr>
              <a:spLocks noChangeArrowheads="1"/>
            </p:cNvSpPr>
            <p:nvPr/>
          </p:nvSpPr>
          <p:spPr bwMode="auto">
            <a:xfrm>
              <a:off x="1461" y="185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(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4" name="Rectangle 8"/>
            <p:cNvSpPr>
              <a:spLocks noChangeArrowheads="1"/>
            </p:cNvSpPr>
            <p:nvPr/>
          </p:nvSpPr>
          <p:spPr bwMode="auto">
            <a:xfrm>
              <a:off x="1971" y="1948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5" name="Rectangle 9"/>
            <p:cNvSpPr>
              <a:spLocks noChangeArrowheads="1"/>
            </p:cNvSpPr>
            <p:nvPr/>
          </p:nvSpPr>
          <p:spPr bwMode="auto">
            <a:xfrm>
              <a:off x="1633" y="1948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6" name="Rectangle 10"/>
            <p:cNvSpPr>
              <a:spLocks noChangeArrowheads="1"/>
            </p:cNvSpPr>
            <p:nvPr/>
          </p:nvSpPr>
          <p:spPr bwMode="auto">
            <a:xfrm>
              <a:off x="1259" y="1948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3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7" name="Rectangle 11"/>
            <p:cNvSpPr>
              <a:spLocks noChangeArrowheads="1"/>
            </p:cNvSpPr>
            <p:nvPr/>
          </p:nvSpPr>
          <p:spPr bwMode="auto">
            <a:xfrm>
              <a:off x="1044" y="1948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8" name="Rectangle 12"/>
            <p:cNvSpPr>
              <a:spLocks noChangeArrowheads="1"/>
            </p:cNvSpPr>
            <p:nvPr/>
          </p:nvSpPr>
          <p:spPr bwMode="auto">
            <a:xfrm>
              <a:off x="2333" y="1699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49" name="Rectangle 13"/>
            <p:cNvSpPr>
              <a:spLocks noChangeArrowheads="1"/>
            </p:cNvSpPr>
            <p:nvPr/>
          </p:nvSpPr>
          <p:spPr bwMode="auto">
            <a:xfrm>
              <a:off x="1493" y="1699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0" name="Rectangle 14"/>
            <p:cNvSpPr>
              <a:spLocks noChangeArrowheads="1"/>
            </p:cNvSpPr>
            <p:nvPr/>
          </p:nvSpPr>
          <p:spPr bwMode="auto">
            <a:xfrm>
              <a:off x="1259" y="1699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3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1" name="Rectangle 15"/>
            <p:cNvSpPr>
              <a:spLocks noChangeArrowheads="1"/>
            </p:cNvSpPr>
            <p:nvPr/>
          </p:nvSpPr>
          <p:spPr bwMode="auto">
            <a:xfrm>
              <a:off x="2333" y="1451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2" name="Rectangle 16"/>
            <p:cNvSpPr>
              <a:spLocks noChangeArrowheads="1"/>
            </p:cNvSpPr>
            <p:nvPr/>
          </p:nvSpPr>
          <p:spPr bwMode="auto">
            <a:xfrm>
              <a:off x="1493" y="1451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3" name="Rectangle 17"/>
            <p:cNvSpPr>
              <a:spLocks noChangeArrowheads="1"/>
            </p:cNvSpPr>
            <p:nvPr/>
          </p:nvSpPr>
          <p:spPr bwMode="auto">
            <a:xfrm>
              <a:off x="1256" y="1451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4" name="Rectangle 18"/>
            <p:cNvSpPr>
              <a:spLocks noChangeArrowheads="1"/>
            </p:cNvSpPr>
            <p:nvPr/>
          </p:nvSpPr>
          <p:spPr bwMode="auto">
            <a:xfrm>
              <a:off x="2654" y="194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5" name="Rectangle 19"/>
            <p:cNvSpPr>
              <a:spLocks noChangeArrowheads="1"/>
            </p:cNvSpPr>
            <p:nvPr/>
          </p:nvSpPr>
          <p:spPr bwMode="auto">
            <a:xfrm>
              <a:off x="2379" y="194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6" name="Rectangle 20"/>
            <p:cNvSpPr>
              <a:spLocks noChangeArrowheads="1"/>
            </p:cNvSpPr>
            <p:nvPr/>
          </p:nvSpPr>
          <p:spPr bwMode="auto">
            <a:xfrm>
              <a:off x="1998" y="194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7" name="Rectangle 21"/>
            <p:cNvSpPr>
              <a:spLocks noChangeArrowheads="1"/>
            </p:cNvSpPr>
            <p:nvPr/>
          </p:nvSpPr>
          <p:spPr bwMode="auto">
            <a:xfrm>
              <a:off x="1920" y="1948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8" name="Rectangle 22"/>
            <p:cNvSpPr>
              <a:spLocks noChangeArrowheads="1"/>
            </p:cNvSpPr>
            <p:nvPr/>
          </p:nvSpPr>
          <p:spPr bwMode="auto">
            <a:xfrm>
              <a:off x="1663" y="1948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59" name="Rectangle 23"/>
            <p:cNvSpPr>
              <a:spLocks noChangeArrowheads="1"/>
            </p:cNvSpPr>
            <p:nvPr/>
          </p:nvSpPr>
          <p:spPr bwMode="auto">
            <a:xfrm>
              <a:off x="1582" y="1948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0" name="Rectangle 24"/>
            <p:cNvSpPr>
              <a:spLocks noChangeArrowheads="1"/>
            </p:cNvSpPr>
            <p:nvPr/>
          </p:nvSpPr>
          <p:spPr bwMode="auto">
            <a:xfrm>
              <a:off x="2641" y="169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1" name="Rectangle 25"/>
            <p:cNvSpPr>
              <a:spLocks noChangeArrowheads="1"/>
            </p:cNvSpPr>
            <p:nvPr/>
          </p:nvSpPr>
          <p:spPr bwMode="auto">
            <a:xfrm>
              <a:off x="2359" y="169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2" name="Rectangle 26"/>
            <p:cNvSpPr>
              <a:spLocks noChangeArrowheads="1"/>
            </p:cNvSpPr>
            <p:nvPr/>
          </p:nvSpPr>
          <p:spPr bwMode="auto">
            <a:xfrm>
              <a:off x="2282" y="1699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3" name="Rectangle 27"/>
            <p:cNvSpPr>
              <a:spLocks noChangeArrowheads="1"/>
            </p:cNvSpPr>
            <p:nvPr/>
          </p:nvSpPr>
          <p:spPr bwMode="auto">
            <a:xfrm>
              <a:off x="2023" y="1699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4" name="Rectangle 28"/>
            <p:cNvSpPr>
              <a:spLocks noChangeArrowheads="1"/>
            </p:cNvSpPr>
            <p:nvPr/>
          </p:nvSpPr>
          <p:spPr bwMode="auto">
            <a:xfrm>
              <a:off x="1747" y="1699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5" name="Rectangle 29"/>
            <p:cNvSpPr>
              <a:spLocks noChangeArrowheads="1"/>
            </p:cNvSpPr>
            <p:nvPr/>
          </p:nvSpPr>
          <p:spPr bwMode="auto">
            <a:xfrm>
              <a:off x="2645" y="145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6" name="Rectangle 30"/>
            <p:cNvSpPr>
              <a:spLocks noChangeArrowheads="1"/>
            </p:cNvSpPr>
            <p:nvPr/>
          </p:nvSpPr>
          <p:spPr bwMode="auto">
            <a:xfrm>
              <a:off x="2363" y="145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7" name="Rectangle 31"/>
            <p:cNvSpPr>
              <a:spLocks noChangeArrowheads="1"/>
            </p:cNvSpPr>
            <p:nvPr/>
          </p:nvSpPr>
          <p:spPr bwMode="auto">
            <a:xfrm>
              <a:off x="2282" y="1451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8" name="Rectangle 32"/>
            <p:cNvSpPr>
              <a:spLocks noChangeArrowheads="1"/>
            </p:cNvSpPr>
            <p:nvPr/>
          </p:nvSpPr>
          <p:spPr bwMode="auto">
            <a:xfrm>
              <a:off x="2023" y="1451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69" name="Rectangle 33"/>
            <p:cNvSpPr>
              <a:spLocks noChangeArrowheads="1"/>
            </p:cNvSpPr>
            <p:nvPr/>
          </p:nvSpPr>
          <p:spPr bwMode="auto">
            <a:xfrm>
              <a:off x="1747" y="1451"/>
              <a:ext cx="7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0" name="Rectangle 34"/>
            <p:cNvSpPr>
              <a:spLocks noChangeArrowheads="1"/>
            </p:cNvSpPr>
            <p:nvPr/>
          </p:nvSpPr>
          <p:spPr bwMode="auto">
            <a:xfrm>
              <a:off x="2569" y="185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1" name="Rectangle 35"/>
            <p:cNvSpPr>
              <a:spLocks noChangeArrowheads="1"/>
            </p:cNvSpPr>
            <p:nvPr/>
          </p:nvSpPr>
          <p:spPr bwMode="auto">
            <a:xfrm>
              <a:off x="2290" y="185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2" name="Rectangle 36"/>
            <p:cNvSpPr>
              <a:spLocks noChangeArrowheads="1"/>
            </p:cNvSpPr>
            <p:nvPr/>
          </p:nvSpPr>
          <p:spPr bwMode="auto">
            <a:xfrm>
              <a:off x="1853" y="185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3" name="Rectangle 37"/>
            <p:cNvSpPr>
              <a:spLocks noChangeArrowheads="1"/>
            </p:cNvSpPr>
            <p:nvPr/>
          </p:nvSpPr>
          <p:spPr bwMode="auto">
            <a:xfrm>
              <a:off x="1515" y="185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4" name="Rectangle 38"/>
            <p:cNvSpPr>
              <a:spLocks noChangeArrowheads="1"/>
            </p:cNvSpPr>
            <p:nvPr/>
          </p:nvSpPr>
          <p:spPr bwMode="auto">
            <a:xfrm>
              <a:off x="1218" y="1852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5" name="Rectangle 39"/>
            <p:cNvSpPr>
              <a:spLocks noChangeArrowheads="1"/>
            </p:cNvSpPr>
            <p:nvPr/>
          </p:nvSpPr>
          <p:spPr bwMode="auto">
            <a:xfrm>
              <a:off x="1000" y="1852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6" name="Rectangle 40"/>
            <p:cNvSpPr>
              <a:spLocks noChangeArrowheads="1"/>
            </p:cNvSpPr>
            <p:nvPr/>
          </p:nvSpPr>
          <p:spPr bwMode="auto">
            <a:xfrm>
              <a:off x="2556" y="1604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7" name="Rectangle 41"/>
            <p:cNvSpPr>
              <a:spLocks noChangeArrowheads="1"/>
            </p:cNvSpPr>
            <p:nvPr/>
          </p:nvSpPr>
          <p:spPr bwMode="auto">
            <a:xfrm>
              <a:off x="2215" y="1604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8" name="Rectangle 42"/>
            <p:cNvSpPr>
              <a:spLocks noChangeArrowheads="1"/>
            </p:cNvSpPr>
            <p:nvPr/>
          </p:nvSpPr>
          <p:spPr bwMode="auto">
            <a:xfrm>
              <a:off x="1946" y="1604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79" name="Rectangle 43"/>
            <p:cNvSpPr>
              <a:spLocks noChangeArrowheads="1"/>
            </p:cNvSpPr>
            <p:nvPr/>
          </p:nvSpPr>
          <p:spPr bwMode="auto">
            <a:xfrm>
              <a:off x="1669" y="1604"/>
              <a:ext cx="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0" name="Rectangle 44"/>
            <p:cNvSpPr>
              <a:spLocks noChangeArrowheads="1"/>
            </p:cNvSpPr>
            <p:nvPr/>
          </p:nvSpPr>
          <p:spPr bwMode="auto">
            <a:xfrm>
              <a:off x="1459" y="1604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1" name="Rectangle 45"/>
            <p:cNvSpPr>
              <a:spLocks noChangeArrowheads="1"/>
            </p:cNvSpPr>
            <p:nvPr/>
          </p:nvSpPr>
          <p:spPr bwMode="auto">
            <a:xfrm>
              <a:off x="1218" y="1604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2" name="Rectangle 46"/>
            <p:cNvSpPr>
              <a:spLocks noChangeArrowheads="1"/>
            </p:cNvSpPr>
            <p:nvPr/>
          </p:nvSpPr>
          <p:spPr bwMode="auto">
            <a:xfrm>
              <a:off x="2556" y="1356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3" name="Rectangle 47"/>
            <p:cNvSpPr>
              <a:spLocks noChangeArrowheads="1"/>
            </p:cNvSpPr>
            <p:nvPr/>
          </p:nvSpPr>
          <p:spPr bwMode="auto">
            <a:xfrm>
              <a:off x="2215" y="1356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4" name="Rectangle 48"/>
            <p:cNvSpPr>
              <a:spLocks noChangeArrowheads="1"/>
            </p:cNvSpPr>
            <p:nvPr/>
          </p:nvSpPr>
          <p:spPr bwMode="auto">
            <a:xfrm>
              <a:off x="1946" y="1356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5" name="Rectangle 49"/>
            <p:cNvSpPr>
              <a:spLocks noChangeArrowheads="1"/>
            </p:cNvSpPr>
            <p:nvPr/>
          </p:nvSpPr>
          <p:spPr bwMode="auto">
            <a:xfrm>
              <a:off x="1669" y="1356"/>
              <a:ext cx="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6" name="Rectangle 50"/>
            <p:cNvSpPr>
              <a:spLocks noChangeArrowheads="1"/>
            </p:cNvSpPr>
            <p:nvPr/>
          </p:nvSpPr>
          <p:spPr bwMode="auto">
            <a:xfrm>
              <a:off x="1459" y="1356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7" name="Rectangle 51"/>
            <p:cNvSpPr>
              <a:spLocks noChangeArrowheads="1"/>
            </p:cNvSpPr>
            <p:nvPr/>
          </p:nvSpPr>
          <p:spPr bwMode="auto">
            <a:xfrm>
              <a:off x="1213" y="1356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8" name="Rectangle 52"/>
            <p:cNvSpPr>
              <a:spLocks noChangeArrowheads="1"/>
            </p:cNvSpPr>
            <p:nvPr/>
          </p:nvSpPr>
          <p:spPr bwMode="auto">
            <a:xfrm>
              <a:off x="2464" y="183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89" name="Rectangle 53"/>
            <p:cNvSpPr>
              <a:spLocks noChangeArrowheads="1"/>
            </p:cNvSpPr>
            <p:nvPr/>
          </p:nvSpPr>
          <p:spPr bwMode="auto">
            <a:xfrm>
              <a:off x="2135" y="183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0" name="Rectangle 54"/>
            <p:cNvSpPr>
              <a:spLocks noChangeArrowheads="1"/>
            </p:cNvSpPr>
            <p:nvPr/>
          </p:nvSpPr>
          <p:spPr bwMode="auto">
            <a:xfrm>
              <a:off x="1749" y="183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1" name="Rectangle 55"/>
            <p:cNvSpPr>
              <a:spLocks noChangeArrowheads="1"/>
            </p:cNvSpPr>
            <p:nvPr/>
          </p:nvSpPr>
          <p:spPr bwMode="auto">
            <a:xfrm>
              <a:off x="1343" y="183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2" name="Rectangle 56"/>
            <p:cNvSpPr>
              <a:spLocks noChangeArrowheads="1"/>
            </p:cNvSpPr>
            <p:nvPr/>
          </p:nvSpPr>
          <p:spPr bwMode="auto">
            <a:xfrm>
              <a:off x="1122" y="183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3" name="Rectangle 57"/>
            <p:cNvSpPr>
              <a:spLocks noChangeArrowheads="1"/>
            </p:cNvSpPr>
            <p:nvPr/>
          </p:nvSpPr>
          <p:spPr bwMode="auto">
            <a:xfrm>
              <a:off x="896" y="183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4" name="Rectangle 58"/>
            <p:cNvSpPr>
              <a:spLocks noChangeArrowheads="1"/>
            </p:cNvSpPr>
            <p:nvPr/>
          </p:nvSpPr>
          <p:spPr bwMode="auto">
            <a:xfrm>
              <a:off x="2449" y="158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5" name="Rectangle 59"/>
            <p:cNvSpPr>
              <a:spLocks noChangeArrowheads="1"/>
            </p:cNvSpPr>
            <p:nvPr/>
          </p:nvSpPr>
          <p:spPr bwMode="auto">
            <a:xfrm>
              <a:off x="2109" y="158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6" name="Rectangle 60"/>
            <p:cNvSpPr>
              <a:spLocks noChangeArrowheads="1"/>
            </p:cNvSpPr>
            <p:nvPr/>
          </p:nvSpPr>
          <p:spPr bwMode="auto">
            <a:xfrm>
              <a:off x="1832" y="158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7" name="Rectangle 61"/>
            <p:cNvSpPr>
              <a:spLocks noChangeArrowheads="1"/>
            </p:cNvSpPr>
            <p:nvPr/>
          </p:nvSpPr>
          <p:spPr bwMode="auto">
            <a:xfrm>
              <a:off x="1565" y="158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8" name="Rectangle 62"/>
            <p:cNvSpPr>
              <a:spLocks noChangeArrowheads="1"/>
            </p:cNvSpPr>
            <p:nvPr/>
          </p:nvSpPr>
          <p:spPr bwMode="auto">
            <a:xfrm>
              <a:off x="1343" y="158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399" name="Rectangle 63"/>
            <p:cNvSpPr>
              <a:spLocks noChangeArrowheads="1"/>
            </p:cNvSpPr>
            <p:nvPr/>
          </p:nvSpPr>
          <p:spPr bwMode="auto">
            <a:xfrm>
              <a:off x="2449" y="133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400" name="Rectangle 64"/>
            <p:cNvSpPr>
              <a:spLocks noChangeArrowheads="1"/>
            </p:cNvSpPr>
            <p:nvPr/>
          </p:nvSpPr>
          <p:spPr bwMode="auto">
            <a:xfrm>
              <a:off x="2109" y="133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401" name="Rectangle 65"/>
            <p:cNvSpPr>
              <a:spLocks noChangeArrowheads="1"/>
            </p:cNvSpPr>
            <p:nvPr/>
          </p:nvSpPr>
          <p:spPr bwMode="auto">
            <a:xfrm>
              <a:off x="1832" y="133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402" name="Rectangle 66"/>
            <p:cNvSpPr>
              <a:spLocks noChangeArrowheads="1"/>
            </p:cNvSpPr>
            <p:nvPr/>
          </p:nvSpPr>
          <p:spPr bwMode="auto">
            <a:xfrm>
              <a:off x="1565" y="133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403" name="Rectangle 67"/>
            <p:cNvSpPr>
              <a:spLocks noChangeArrowheads="1"/>
            </p:cNvSpPr>
            <p:nvPr/>
          </p:nvSpPr>
          <p:spPr bwMode="auto">
            <a:xfrm>
              <a:off x="1343" y="133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0404" name="Rectangle 68"/>
            <p:cNvSpPr>
              <a:spLocks noChangeArrowheads="1"/>
            </p:cNvSpPr>
            <p:nvPr/>
          </p:nvSpPr>
          <p:spPr bwMode="auto">
            <a:xfrm>
              <a:off x="774" y="1835"/>
              <a:ext cx="1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q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Time-sync Protocol for Sensor Networks (TPSN)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207375" cy="5137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lnSpc>
                <a:spcPct val="9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Traditional sender-receiver synchronization (RTT-based) </a:t>
            </a:r>
          </a:p>
          <a:p>
            <a:pPr marL="341313" indent="-341313" algn="l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i="1" dirty="0">
                <a:solidFill>
                  <a:srgbClr val="000000"/>
                </a:solidFill>
              </a:rPr>
              <a:t>Initialization phase: </a:t>
            </a:r>
            <a:r>
              <a:rPr lang="en-GB" sz="2000" i="1" dirty="0">
                <a:solidFill>
                  <a:srgbClr val="FF0000"/>
                </a:solidFill>
              </a:rPr>
              <a:t>Breadth-first-search flooding</a:t>
            </a:r>
          </a:p>
          <a:p>
            <a:pPr marL="741363" lvl="1" indent="-284163" algn="l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Root node at level 0 sends out a </a:t>
            </a:r>
            <a:r>
              <a:rPr lang="en-GB" sz="1800" i="1" dirty="0">
                <a:solidFill>
                  <a:srgbClr val="000000"/>
                </a:solidFill>
              </a:rPr>
              <a:t>level discovery</a:t>
            </a:r>
            <a:r>
              <a:rPr lang="en-GB" sz="1800" dirty="0">
                <a:solidFill>
                  <a:srgbClr val="000000"/>
                </a:solidFill>
              </a:rPr>
              <a:t> packet</a:t>
            </a:r>
          </a:p>
          <a:p>
            <a:pPr marL="741363" lvl="1" indent="-284163" algn="l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Receiving nodes which have not yet an assigned level set their </a:t>
            </a:r>
            <a:r>
              <a:rPr lang="en-GB" sz="1800" dirty="0">
                <a:solidFill>
                  <a:srgbClr val="FF0000"/>
                </a:solidFill>
              </a:rPr>
              <a:t>level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br>
              <a:rPr lang="en-GB" sz="1800" dirty="0">
                <a:solidFill>
                  <a:srgbClr val="000000"/>
                </a:solidFill>
              </a:rPr>
            </a:br>
            <a:r>
              <a:rPr lang="en-GB" sz="1800" dirty="0">
                <a:solidFill>
                  <a:srgbClr val="000000"/>
                </a:solidFill>
              </a:rPr>
              <a:t>to +1 and start a </a:t>
            </a:r>
            <a:r>
              <a:rPr lang="en-GB" sz="1800" dirty="0" smtClean="0">
                <a:solidFill>
                  <a:srgbClr val="000000"/>
                </a:solidFill>
              </a:rPr>
              <a:t>random timer</a:t>
            </a:r>
            <a:endParaRPr lang="en-GB" sz="1800" dirty="0">
              <a:solidFill>
                <a:srgbClr val="000000"/>
              </a:solidFill>
            </a:endParaRPr>
          </a:p>
          <a:p>
            <a:pPr marL="741363" lvl="1" indent="-284163" algn="l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After the timer is expired, a new level discovery packet will be sent</a:t>
            </a:r>
          </a:p>
          <a:p>
            <a:pPr marL="741363" lvl="1" indent="-284163" algn="l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When a new node is deployed, it sends out a </a:t>
            </a:r>
            <a:r>
              <a:rPr lang="en-GB" sz="1800" i="1" dirty="0">
                <a:solidFill>
                  <a:srgbClr val="000000"/>
                </a:solidFill>
              </a:rPr>
              <a:t>level request</a:t>
            </a:r>
            <a:r>
              <a:rPr lang="en-GB" sz="1800" dirty="0">
                <a:solidFill>
                  <a:srgbClr val="000000"/>
                </a:solidFill>
              </a:rPr>
              <a:t> packet after a random </a:t>
            </a:r>
            <a:r>
              <a:rPr lang="en-GB" sz="1800" dirty="0" smtClean="0">
                <a:solidFill>
                  <a:srgbClr val="000000"/>
                </a:solidFill>
              </a:rPr>
              <a:t>timeout</a:t>
            </a:r>
          </a:p>
          <a:p>
            <a:pPr marL="741363" lvl="1" indent="-284163" algn="l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741363" lvl="1" indent="-284163" algn="l">
              <a:lnSpc>
                <a:spcPct val="90000"/>
              </a:lnSpc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 smtClean="0">
              <a:solidFill>
                <a:srgbClr val="000000"/>
              </a:solidFill>
            </a:endParaRPr>
          </a:p>
          <a:p>
            <a:pPr marL="3484563" lvl="7" indent="-284163">
              <a:lnSpc>
                <a:spcPct val="90000"/>
              </a:lnSpc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	Why this random timer?</a:t>
            </a:r>
            <a:endParaRPr lang="en-GB" sz="1800" dirty="0">
              <a:solidFill>
                <a:srgbClr val="00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249363" y="3970338"/>
            <a:ext cx="2227262" cy="1522412"/>
            <a:chOff x="787" y="2501"/>
            <a:chExt cx="1403" cy="959"/>
          </a:xfrm>
        </p:grpSpPr>
        <p:sp>
          <p:nvSpPr>
            <p:cNvPr id="16389" name="Line 4"/>
            <p:cNvSpPr>
              <a:spLocks noChangeShapeType="1"/>
            </p:cNvSpPr>
            <p:nvPr/>
          </p:nvSpPr>
          <p:spPr bwMode="auto">
            <a:xfrm>
              <a:off x="1369" y="2549"/>
              <a:ext cx="353" cy="21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0" name="Line 5"/>
            <p:cNvSpPr>
              <a:spLocks noChangeShapeType="1"/>
            </p:cNvSpPr>
            <p:nvPr/>
          </p:nvSpPr>
          <p:spPr bwMode="auto">
            <a:xfrm flipH="1">
              <a:off x="1381" y="2570"/>
              <a:ext cx="14" cy="41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1" name="Line 6"/>
            <p:cNvSpPr>
              <a:spLocks noChangeShapeType="1"/>
            </p:cNvSpPr>
            <p:nvPr/>
          </p:nvSpPr>
          <p:spPr bwMode="auto">
            <a:xfrm flipH="1">
              <a:off x="1052" y="2570"/>
              <a:ext cx="343" cy="242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2" name="Line 7"/>
            <p:cNvSpPr>
              <a:spLocks noChangeShapeType="1"/>
            </p:cNvSpPr>
            <p:nvPr/>
          </p:nvSpPr>
          <p:spPr bwMode="auto">
            <a:xfrm>
              <a:off x="1801" y="2837"/>
              <a:ext cx="267" cy="213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3" name="Line 8"/>
            <p:cNvSpPr>
              <a:spLocks noChangeShapeType="1"/>
            </p:cNvSpPr>
            <p:nvPr/>
          </p:nvSpPr>
          <p:spPr bwMode="auto">
            <a:xfrm>
              <a:off x="1788" y="2802"/>
              <a:ext cx="9" cy="467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4" name="Line 9"/>
            <p:cNvSpPr>
              <a:spLocks noChangeShapeType="1"/>
            </p:cNvSpPr>
            <p:nvPr/>
          </p:nvSpPr>
          <p:spPr bwMode="auto">
            <a:xfrm flipH="1">
              <a:off x="1306" y="3080"/>
              <a:ext cx="73" cy="21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5" name="Oval 10"/>
            <p:cNvSpPr>
              <a:spLocks noChangeArrowheads="1"/>
            </p:cNvSpPr>
            <p:nvPr/>
          </p:nvSpPr>
          <p:spPr bwMode="auto">
            <a:xfrm>
              <a:off x="1711" y="2747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6396" name="Oval 11"/>
            <p:cNvSpPr>
              <a:spLocks noChangeArrowheads="1"/>
            </p:cNvSpPr>
            <p:nvPr/>
          </p:nvSpPr>
          <p:spPr bwMode="auto">
            <a:xfrm>
              <a:off x="787" y="3221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33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6397" name="Oval 12"/>
            <p:cNvSpPr>
              <a:spLocks noChangeArrowheads="1"/>
            </p:cNvSpPr>
            <p:nvPr/>
          </p:nvSpPr>
          <p:spPr bwMode="auto">
            <a:xfrm>
              <a:off x="1321" y="2501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6398" name="Oval 13"/>
            <p:cNvSpPr>
              <a:spLocks noChangeArrowheads="1"/>
            </p:cNvSpPr>
            <p:nvPr/>
          </p:nvSpPr>
          <p:spPr bwMode="auto">
            <a:xfrm>
              <a:off x="1309" y="2999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6399" name="Oval 14"/>
            <p:cNvSpPr>
              <a:spLocks noChangeArrowheads="1"/>
            </p:cNvSpPr>
            <p:nvPr/>
          </p:nvSpPr>
          <p:spPr bwMode="auto">
            <a:xfrm>
              <a:off x="1225" y="3317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6400" name="Oval 15"/>
            <p:cNvSpPr>
              <a:spLocks noChangeArrowheads="1"/>
            </p:cNvSpPr>
            <p:nvPr/>
          </p:nvSpPr>
          <p:spPr bwMode="auto">
            <a:xfrm>
              <a:off x="1729" y="3293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6401" name="Oval 16"/>
            <p:cNvSpPr>
              <a:spLocks noChangeArrowheads="1"/>
            </p:cNvSpPr>
            <p:nvPr/>
          </p:nvSpPr>
          <p:spPr bwMode="auto">
            <a:xfrm>
              <a:off x="913" y="2783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33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6402" name="Oval 17"/>
            <p:cNvSpPr>
              <a:spLocks noChangeArrowheads="1"/>
            </p:cNvSpPr>
            <p:nvPr/>
          </p:nvSpPr>
          <p:spPr bwMode="auto">
            <a:xfrm>
              <a:off x="2047" y="3041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6403" name="Line 18"/>
            <p:cNvSpPr>
              <a:spLocks noChangeShapeType="1"/>
            </p:cNvSpPr>
            <p:nvPr/>
          </p:nvSpPr>
          <p:spPr bwMode="auto">
            <a:xfrm flipH="1">
              <a:off x="882" y="2932"/>
              <a:ext cx="73" cy="285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0680" y="3986052"/>
            <a:ext cx="740992" cy="11226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490537"/>
          </a:xfrm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Time-sync Protocol for Sensor Networks (TPSN)</a:t>
            </a: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836613"/>
            <a:ext cx="8207375" cy="5337175"/>
          </a:xfrm>
        </p:spPr>
        <p:txBody>
          <a:bodyPr/>
          <a:lstStyle/>
          <a:p>
            <a:pPr eaLnBrk="1" hangingPunct="1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i="1" dirty="0" smtClean="0"/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 smtClean="0"/>
              <a:t>Synchronization phase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Root node issues a </a:t>
            </a:r>
            <a:r>
              <a:rPr lang="en-GB" sz="1800" i="1" dirty="0" smtClean="0"/>
              <a:t>time sync</a:t>
            </a:r>
            <a:r>
              <a:rPr lang="en-GB" sz="1800" dirty="0" smtClean="0"/>
              <a:t> packet which triggers a random timer at all level 1 nodes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After the timer is expired, the node asks its parent for synchronization using a </a:t>
            </a:r>
            <a:r>
              <a:rPr lang="en-GB" sz="1800" i="1" dirty="0" smtClean="0"/>
              <a:t>synchronization pulse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The parent node answers with an </a:t>
            </a:r>
            <a:r>
              <a:rPr lang="en-GB" sz="1800" i="1" dirty="0" smtClean="0"/>
              <a:t>acknowledgement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Thus, the requesting node knows the round trip time and can calculate its clock offset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Child nodes receiving a synchronization pulse also start a random timer themselves to trigger their own synchronization</a:t>
            </a:r>
          </a:p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</p:txBody>
      </p:sp>
      <p:sp>
        <p:nvSpPr>
          <p:cNvPr id="17412" name="Line 3"/>
          <p:cNvSpPr>
            <a:spLocks noChangeShapeType="1"/>
          </p:cNvSpPr>
          <p:nvPr/>
        </p:nvSpPr>
        <p:spPr bwMode="auto">
          <a:xfrm>
            <a:off x="2416175" y="4802188"/>
            <a:ext cx="560388" cy="3349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Line 4"/>
          <p:cNvSpPr>
            <a:spLocks noChangeShapeType="1"/>
          </p:cNvSpPr>
          <p:nvPr/>
        </p:nvSpPr>
        <p:spPr bwMode="auto">
          <a:xfrm flipH="1">
            <a:off x="2435225" y="4835525"/>
            <a:ext cx="22225" cy="6524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flipH="1">
            <a:off x="1912938" y="4835525"/>
            <a:ext cx="544512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5" name="Line 6"/>
          <p:cNvSpPr>
            <a:spLocks noChangeShapeType="1"/>
          </p:cNvSpPr>
          <p:nvPr/>
        </p:nvSpPr>
        <p:spPr bwMode="auto">
          <a:xfrm>
            <a:off x="3101975" y="5259388"/>
            <a:ext cx="423863" cy="338137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>
            <a:off x="3081338" y="5203825"/>
            <a:ext cx="14287" cy="741363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H="1">
            <a:off x="2316163" y="5645150"/>
            <a:ext cx="115887" cy="346075"/>
          </a:xfrm>
          <a:prstGeom prst="line">
            <a:avLst/>
          </a:prstGeom>
          <a:noFill/>
          <a:ln w="9360">
            <a:solidFill>
              <a:srgbClr val="80808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8" name="Line 9"/>
          <p:cNvSpPr>
            <a:spLocks noChangeShapeType="1"/>
          </p:cNvSpPr>
          <p:nvPr/>
        </p:nvSpPr>
        <p:spPr bwMode="auto">
          <a:xfrm flipH="1">
            <a:off x="1576388" y="5397500"/>
            <a:ext cx="128587" cy="4556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0"/>
          <p:cNvSpPr>
            <a:spLocks noChangeShapeType="1"/>
          </p:cNvSpPr>
          <p:nvPr/>
        </p:nvSpPr>
        <p:spPr bwMode="auto">
          <a:xfrm flipH="1">
            <a:off x="1690688" y="5418138"/>
            <a:ext cx="128587" cy="460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Oval 11"/>
          <p:cNvSpPr>
            <a:spLocks noChangeArrowheads="1"/>
          </p:cNvSpPr>
          <p:nvPr/>
        </p:nvSpPr>
        <p:spPr bwMode="auto">
          <a:xfrm>
            <a:off x="2959100" y="5116513"/>
            <a:ext cx="228600" cy="228600"/>
          </a:xfrm>
          <a:prstGeom prst="ellipse">
            <a:avLst/>
          </a:prstGeom>
          <a:solidFill>
            <a:srgbClr val="C7D5F1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421" name="Oval 12"/>
          <p:cNvSpPr>
            <a:spLocks noChangeArrowheads="1"/>
          </p:cNvSpPr>
          <p:nvPr/>
        </p:nvSpPr>
        <p:spPr bwMode="auto">
          <a:xfrm>
            <a:off x="1492250" y="5868988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3366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A</a:t>
            </a:r>
          </a:p>
        </p:txBody>
      </p:sp>
      <p:sp>
        <p:nvSpPr>
          <p:cNvPr id="17422" name="Oval 13"/>
          <p:cNvSpPr>
            <a:spLocks noChangeArrowheads="1"/>
          </p:cNvSpPr>
          <p:nvPr/>
        </p:nvSpPr>
        <p:spPr bwMode="auto">
          <a:xfrm>
            <a:off x="2339975" y="4725988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423" name="Oval 14"/>
          <p:cNvSpPr>
            <a:spLocks noChangeArrowheads="1"/>
          </p:cNvSpPr>
          <p:nvPr/>
        </p:nvSpPr>
        <p:spPr bwMode="auto">
          <a:xfrm>
            <a:off x="2320925" y="5516563"/>
            <a:ext cx="228600" cy="228600"/>
          </a:xfrm>
          <a:prstGeom prst="ellipse">
            <a:avLst/>
          </a:prstGeom>
          <a:solidFill>
            <a:srgbClr val="C7D5F1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7424" name="Oval 15"/>
          <p:cNvSpPr>
            <a:spLocks noChangeArrowheads="1"/>
          </p:cNvSpPr>
          <p:nvPr/>
        </p:nvSpPr>
        <p:spPr bwMode="auto">
          <a:xfrm>
            <a:off x="2187575" y="6021388"/>
            <a:ext cx="228600" cy="228600"/>
          </a:xfrm>
          <a:prstGeom prst="ellipse">
            <a:avLst/>
          </a:prstGeom>
          <a:solidFill>
            <a:srgbClr val="C7D5F1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425" name="Oval 16"/>
          <p:cNvSpPr>
            <a:spLocks noChangeArrowheads="1"/>
          </p:cNvSpPr>
          <p:nvPr/>
        </p:nvSpPr>
        <p:spPr bwMode="auto">
          <a:xfrm>
            <a:off x="2987675" y="5983288"/>
            <a:ext cx="228600" cy="228600"/>
          </a:xfrm>
          <a:prstGeom prst="ellipse">
            <a:avLst/>
          </a:prstGeom>
          <a:solidFill>
            <a:srgbClr val="C7D5F1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426" name="Oval 17"/>
          <p:cNvSpPr>
            <a:spLocks noChangeArrowheads="1"/>
          </p:cNvSpPr>
          <p:nvPr/>
        </p:nvSpPr>
        <p:spPr bwMode="auto">
          <a:xfrm>
            <a:off x="1692275" y="5173663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3366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17427" name="Oval 18"/>
          <p:cNvSpPr>
            <a:spLocks noChangeArrowheads="1"/>
          </p:cNvSpPr>
          <p:nvPr/>
        </p:nvSpPr>
        <p:spPr bwMode="auto">
          <a:xfrm>
            <a:off x="3492500" y="5583238"/>
            <a:ext cx="228600" cy="228600"/>
          </a:xfrm>
          <a:prstGeom prst="ellipse">
            <a:avLst/>
          </a:prstGeom>
          <a:solidFill>
            <a:srgbClr val="C7D5F1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428" name="Text Box 19"/>
          <p:cNvSpPr txBox="1">
            <a:spLocks noChangeArrowheads="1"/>
          </p:cNvSpPr>
          <p:nvPr/>
        </p:nvSpPr>
        <p:spPr bwMode="auto">
          <a:xfrm>
            <a:off x="862013" y="4805363"/>
            <a:ext cx="1360487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>
                <a:solidFill>
                  <a:srgbClr val="000000"/>
                </a:solidFill>
              </a:rPr>
              <a:t>Time Sync</a:t>
            </a:r>
          </a:p>
        </p:txBody>
      </p:sp>
      <p:sp>
        <p:nvSpPr>
          <p:cNvPr id="17429" name="Text Box 20"/>
          <p:cNvSpPr txBox="1">
            <a:spLocks noChangeArrowheads="1"/>
          </p:cNvSpPr>
          <p:nvPr/>
        </p:nvSpPr>
        <p:spPr bwMode="auto">
          <a:xfrm>
            <a:off x="1263650" y="5499100"/>
            <a:ext cx="9525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>
                <a:solidFill>
                  <a:srgbClr val="000000"/>
                </a:solidFill>
              </a:rPr>
              <a:t>ACK</a:t>
            </a:r>
          </a:p>
        </p:txBody>
      </p:sp>
      <p:sp>
        <p:nvSpPr>
          <p:cNvPr id="17430" name="Text Box 21"/>
          <p:cNvSpPr txBox="1">
            <a:spLocks noChangeArrowheads="1"/>
          </p:cNvSpPr>
          <p:nvPr/>
        </p:nvSpPr>
        <p:spPr bwMode="auto">
          <a:xfrm>
            <a:off x="269875" y="5507038"/>
            <a:ext cx="1384300" cy="276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>
                <a:solidFill>
                  <a:srgbClr val="000000"/>
                </a:solidFill>
              </a:rPr>
              <a:t>Sync pulse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Time-sync Protocol for Sensor Networks (TPSN)</a:t>
            </a:r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313" y="2384425"/>
            <a:ext cx="8207375" cy="370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Time stamping packets at the MAC layer 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In contrast to RBS, the signal propagation time might be negligible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Authors claim that it is “about two </a:t>
            </a:r>
            <a:r>
              <a:rPr lang="en-GB" sz="2000" dirty="0">
                <a:solidFill>
                  <a:srgbClr val="000000"/>
                </a:solidFill>
              </a:rPr>
              <a:t>times” better than RBS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Again, clock drifts are taken into account using periodical synchronization messages</a:t>
            </a:r>
          </a:p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Problem: What happens in </a:t>
            </a:r>
            <a:r>
              <a:rPr lang="en-GB" sz="2000" dirty="0" smtClean="0">
                <a:solidFill>
                  <a:srgbClr val="000000"/>
                </a:solidFill>
              </a:rPr>
              <a:t>a non-tree topology (e.g. </a:t>
            </a:r>
            <a:r>
              <a:rPr lang="en-GB" sz="2000" dirty="0" smtClean="0">
                <a:solidFill>
                  <a:srgbClr val="FF0000"/>
                </a:solidFill>
              </a:rPr>
              <a:t>grid</a:t>
            </a:r>
            <a:r>
              <a:rPr lang="en-GB" sz="2000" dirty="0" smtClean="0"/>
              <a:t>)</a:t>
            </a:r>
            <a:r>
              <a:rPr lang="en-GB" sz="2000" dirty="0" smtClean="0">
                <a:solidFill>
                  <a:srgbClr val="000000"/>
                </a:solidFill>
              </a:rPr>
              <a:t>? 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3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Two </a:t>
            </a:r>
            <a:r>
              <a:rPr lang="en-GB" sz="1800" dirty="0" err="1">
                <a:solidFill>
                  <a:srgbClr val="000000"/>
                </a:solidFill>
              </a:rPr>
              <a:t>neighbors</a:t>
            </a:r>
            <a:r>
              <a:rPr lang="en-GB" sz="1800" dirty="0">
                <a:solidFill>
                  <a:srgbClr val="000000"/>
                </a:solidFill>
              </a:rPr>
              <a:t> </a:t>
            </a:r>
            <a:r>
              <a:rPr lang="en-GB" sz="1800" dirty="0" smtClean="0">
                <a:solidFill>
                  <a:srgbClr val="000000"/>
                </a:solidFill>
              </a:rPr>
              <a:t>may have bad synchronization?</a:t>
            </a:r>
            <a:endParaRPr lang="en-GB" sz="1800" dirty="0">
              <a:solidFill>
                <a:srgbClr val="000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027738" y="1447800"/>
            <a:ext cx="2438400" cy="1522413"/>
            <a:chOff x="3797" y="912"/>
            <a:chExt cx="1536" cy="959"/>
          </a:xfrm>
        </p:grpSpPr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>
              <a:off x="4512" y="960"/>
              <a:ext cx="353" cy="21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8439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88" y="1152"/>
              <a:ext cx="127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44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81" y="1290"/>
              <a:ext cx="116" cy="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8441" name="Line 8"/>
            <p:cNvSpPr>
              <a:spLocks noChangeShapeType="1"/>
            </p:cNvSpPr>
            <p:nvPr/>
          </p:nvSpPr>
          <p:spPr bwMode="auto">
            <a:xfrm flipH="1">
              <a:off x="4524" y="981"/>
              <a:ext cx="14" cy="411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 flipH="1">
              <a:off x="4195" y="981"/>
              <a:ext cx="343" cy="242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3" name="Line 10"/>
            <p:cNvSpPr>
              <a:spLocks noChangeShapeType="1"/>
            </p:cNvSpPr>
            <p:nvPr/>
          </p:nvSpPr>
          <p:spPr bwMode="auto">
            <a:xfrm>
              <a:off x="4944" y="1248"/>
              <a:ext cx="267" cy="213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4" name="Line 11"/>
            <p:cNvSpPr>
              <a:spLocks noChangeShapeType="1"/>
            </p:cNvSpPr>
            <p:nvPr/>
          </p:nvSpPr>
          <p:spPr bwMode="auto">
            <a:xfrm>
              <a:off x="4931" y="1213"/>
              <a:ext cx="9" cy="467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5" name="Line 12"/>
            <p:cNvSpPr>
              <a:spLocks noChangeShapeType="1"/>
            </p:cNvSpPr>
            <p:nvPr/>
          </p:nvSpPr>
          <p:spPr bwMode="auto">
            <a:xfrm flipH="1">
              <a:off x="4449" y="1491"/>
              <a:ext cx="73" cy="218"/>
            </a:xfrm>
            <a:prstGeom prst="line">
              <a:avLst/>
            </a:prstGeom>
            <a:noFill/>
            <a:ln w="9360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6" name="Line 13"/>
            <p:cNvSpPr>
              <a:spLocks noChangeShapeType="1"/>
            </p:cNvSpPr>
            <p:nvPr/>
          </p:nvSpPr>
          <p:spPr bwMode="auto">
            <a:xfrm flipH="1">
              <a:off x="3983" y="1335"/>
              <a:ext cx="81" cy="2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7" name="Line 14"/>
            <p:cNvSpPr>
              <a:spLocks noChangeShapeType="1"/>
            </p:cNvSpPr>
            <p:nvPr/>
          </p:nvSpPr>
          <p:spPr bwMode="auto">
            <a:xfrm flipH="1">
              <a:off x="4055" y="1348"/>
              <a:ext cx="81" cy="290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48" name="Oval 15"/>
            <p:cNvSpPr>
              <a:spLocks noChangeArrowheads="1"/>
            </p:cNvSpPr>
            <p:nvPr/>
          </p:nvSpPr>
          <p:spPr bwMode="auto">
            <a:xfrm>
              <a:off x="4854" y="1158"/>
              <a:ext cx="144" cy="144"/>
            </a:xfrm>
            <a:prstGeom prst="ellipse">
              <a:avLst/>
            </a:prstGeom>
            <a:solidFill>
              <a:srgbClr val="C7D5F1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8449" name="Oval 16"/>
            <p:cNvSpPr>
              <a:spLocks noChangeArrowheads="1"/>
            </p:cNvSpPr>
            <p:nvPr/>
          </p:nvSpPr>
          <p:spPr bwMode="auto">
            <a:xfrm>
              <a:off x="3930" y="1632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33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A</a:t>
              </a:r>
            </a:p>
          </p:txBody>
        </p:sp>
        <p:sp>
          <p:nvSpPr>
            <p:cNvPr id="18450" name="Oval 17"/>
            <p:cNvSpPr>
              <a:spLocks noChangeArrowheads="1"/>
            </p:cNvSpPr>
            <p:nvPr/>
          </p:nvSpPr>
          <p:spPr bwMode="auto">
            <a:xfrm>
              <a:off x="4464" y="912"/>
              <a:ext cx="144" cy="144"/>
            </a:xfrm>
            <a:prstGeom prst="ellipse">
              <a:avLst/>
            </a:prstGeom>
            <a:solidFill>
              <a:srgbClr val="C7D5F1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8451" name="Oval 18"/>
            <p:cNvSpPr>
              <a:spLocks noChangeArrowheads="1"/>
            </p:cNvSpPr>
            <p:nvPr/>
          </p:nvSpPr>
          <p:spPr bwMode="auto">
            <a:xfrm>
              <a:off x="4452" y="1410"/>
              <a:ext cx="144" cy="144"/>
            </a:xfrm>
            <a:prstGeom prst="ellipse">
              <a:avLst/>
            </a:prstGeom>
            <a:solidFill>
              <a:srgbClr val="C7D5F1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1</a:t>
              </a:r>
            </a:p>
          </p:txBody>
        </p:sp>
        <p:sp>
          <p:nvSpPr>
            <p:cNvPr id="18452" name="Oval 19"/>
            <p:cNvSpPr>
              <a:spLocks noChangeArrowheads="1"/>
            </p:cNvSpPr>
            <p:nvPr/>
          </p:nvSpPr>
          <p:spPr bwMode="auto">
            <a:xfrm>
              <a:off x="4368" y="1728"/>
              <a:ext cx="144" cy="144"/>
            </a:xfrm>
            <a:prstGeom prst="ellipse">
              <a:avLst/>
            </a:prstGeom>
            <a:solidFill>
              <a:srgbClr val="C7D5F1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8453" name="Oval 20"/>
            <p:cNvSpPr>
              <a:spLocks noChangeArrowheads="1"/>
            </p:cNvSpPr>
            <p:nvPr/>
          </p:nvSpPr>
          <p:spPr bwMode="auto">
            <a:xfrm>
              <a:off x="4872" y="1704"/>
              <a:ext cx="144" cy="144"/>
            </a:xfrm>
            <a:prstGeom prst="ellipse">
              <a:avLst/>
            </a:prstGeom>
            <a:solidFill>
              <a:srgbClr val="C7D5F1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18454" name="Oval 21"/>
            <p:cNvSpPr>
              <a:spLocks noChangeArrowheads="1"/>
            </p:cNvSpPr>
            <p:nvPr/>
          </p:nvSpPr>
          <p:spPr bwMode="auto">
            <a:xfrm>
              <a:off x="4056" y="1194"/>
              <a:ext cx="144" cy="144"/>
            </a:xfrm>
            <a:prstGeom prst="ellipse">
              <a:avLst/>
            </a:prstGeom>
            <a:solidFill>
              <a:srgbClr val="3366CC"/>
            </a:solidFill>
            <a:ln w="9360">
              <a:solidFill>
                <a:srgbClr val="3366CC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B</a:t>
              </a:r>
            </a:p>
          </p:txBody>
        </p:sp>
        <p:sp>
          <p:nvSpPr>
            <p:cNvPr id="18455" name="Oval 22"/>
            <p:cNvSpPr>
              <a:spLocks noChangeArrowheads="1"/>
            </p:cNvSpPr>
            <p:nvPr/>
          </p:nvSpPr>
          <p:spPr bwMode="auto">
            <a:xfrm>
              <a:off x="5190" y="1452"/>
              <a:ext cx="144" cy="144"/>
            </a:xfrm>
            <a:prstGeom prst="ellipse">
              <a:avLst/>
            </a:prstGeom>
            <a:solidFill>
              <a:srgbClr val="C7D5F1"/>
            </a:solidFill>
            <a:ln w="9360">
              <a:solidFill>
                <a:srgbClr val="C7D5F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buClr>
                  <a:srgbClr val="FFFFFF"/>
                </a:buCl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600">
                  <a:solidFill>
                    <a:srgbClr val="FFFFFF"/>
                  </a:solidFill>
                </a:rPr>
                <a:t>2</a:t>
              </a:r>
            </a:p>
          </p:txBody>
        </p:sp>
        <p:pic>
          <p:nvPicPr>
            <p:cNvPr id="18456" name="Picture 2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97" y="1488"/>
              <a:ext cx="116" cy="21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457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98" y="1602"/>
              <a:ext cx="127" cy="2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  <p:grpSp>
        <p:nvGrpSpPr>
          <p:cNvPr id="264195" name="Group 3"/>
          <p:cNvGrpSpPr>
            <a:grpSpLocks noChangeAspect="1"/>
          </p:cNvGrpSpPr>
          <p:nvPr/>
        </p:nvGrpSpPr>
        <p:grpSpPr bwMode="auto">
          <a:xfrm>
            <a:off x="914400" y="1371600"/>
            <a:ext cx="4646613" cy="1443038"/>
            <a:chOff x="576" y="864"/>
            <a:chExt cx="2927" cy="909"/>
          </a:xfrm>
        </p:grpSpPr>
        <p:sp>
          <p:nvSpPr>
            <p:cNvPr id="264194" name="AutoShape 2"/>
            <p:cNvSpPr>
              <a:spLocks noChangeAspect="1" noChangeArrowheads="1" noTextEdit="1"/>
            </p:cNvSpPr>
            <p:nvPr/>
          </p:nvSpPr>
          <p:spPr bwMode="auto">
            <a:xfrm>
              <a:off x="576" y="864"/>
              <a:ext cx="2927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196" name="Line 4"/>
            <p:cNvSpPr>
              <a:spLocks noChangeShapeType="1"/>
            </p:cNvSpPr>
            <p:nvPr/>
          </p:nvSpPr>
          <p:spPr bwMode="auto">
            <a:xfrm>
              <a:off x="845" y="1582"/>
              <a:ext cx="26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4197" name="Rectangle 5"/>
            <p:cNvSpPr>
              <a:spLocks noChangeArrowheads="1"/>
            </p:cNvSpPr>
            <p:nvPr/>
          </p:nvSpPr>
          <p:spPr bwMode="auto">
            <a:xfrm>
              <a:off x="2126" y="1603"/>
              <a:ext cx="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198" name="Rectangle 6"/>
            <p:cNvSpPr>
              <a:spLocks noChangeArrowheads="1"/>
            </p:cNvSpPr>
            <p:nvPr/>
          </p:nvSpPr>
          <p:spPr bwMode="auto">
            <a:xfrm>
              <a:off x="3418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199" name="Rectangle 7"/>
            <p:cNvSpPr>
              <a:spLocks noChangeArrowheads="1"/>
            </p:cNvSpPr>
            <p:nvPr/>
          </p:nvSpPr>
          <p:spPr bwMode="auto">
            <a:xfrm>
              <a:off x="2932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(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0" name="Rectangle 8"/>
            <p:cNvSpPr>
              <a:spLocks noChangeArrowheads="1"/>
            </p:cNvSpPr>
            <p:nvPr/>
          </p:nvSpPr>
          <p:spPr bwMode="auto">
            <a:xfrm>
              <a:off x="2762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1" name="Rectangle 9"/>
            <p:cNvSpPr>
              <a:spLocks noChangeArrowheads="1"/>
            </p:cNvSpPr>
            <p:nvPr/>
          </p:nvSpPr>
          <p:spPr bwMode="auto">
            <a:xfrm>
              <a:off x="2147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(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2" name="Rectangle 10"/>
            <p:cNvSpPr>
              <a:spLocks noChangeArrowheads="1"/>
            </p:cNvSpPr>
            <p:nvPr/>
          </p:nvSpPr>
          <p:spPr bwMode="auto">
            <a:xfrm>
              <a:off x="1977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3" name="Rectangle 11"/>
            <p:cNvSpPr>
              <a:spLocks noChangeArrowheads="1"/>
            </p:cNvSpPr>
            <p:nvPr/>
          </p:nvSpPr>
          <p:spPr bwMode="auto">
            <a:xfrm>
              <a:off x="1491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(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4" name="Rectangle 12"/>
            <p:cNvSpPr>
              <a:spLocks noChangeArrowheads="1"/>
            </p:cNvSpPr>
            <p:nvPr/>
          </p:nvSpPr>
          <p:spPr bwMode="auto">
            <a:xfrm>
              <a:off x="1321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)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5" name="Rectangle 13"/>
            <p:cNvSpPr>
              <a:spLocks noChangeArrowheads="1"/>
            </p:cNvSpPr>
            <p:nvPr/>
          </p:nvSpPr>
          <p:spPr bwMode="auto">
            <a:xfrm>
              <a:off x="852" y="1372"/>
              <a:ext cx="10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(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6" name="Rectangle 14"/>
            <p:cNvSpPr>
              <a:spLocks noChangeArrowheads="1"/>
            </p:cNvSpPr>
            <p:nvPr/>
          </p:nvSpPr>
          <p:spPr bwMode="auto">
            <a:xfrm>
              <a:off x="2668" y="1467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7" name="Rectangle 15"/>
            <p:cNvSpPr>
              <a:spLocks noChangeArrowheads="1"/>
            </p:cNvSpPr>
            <p:nvPr/>
          </p:nvSpPr>
          <p:spPr bwMode="auto">
            <a:xfrm>
              <a:off x="2325" y="1467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8" name="Rectangle 16"/>
            <p:cNvSpPr>
              <a:spLocks noChangeArrowheads="1"/>
            </p:cNvSpPr>
            <p:nvPr/>
          </p:nvSpPr>
          <p:spPr bwMode="auto">
            <a:xfrm>
              <a:off x="1739" y="1219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09" name="Rectangle 17"/>
            <p:cNvSpPr>
              <a:spLocks noChangeArrowheads="1"/>
            </p:cNvSpPr>
            <p:nvPr/>
          </p:nvSpPr>
          <p:spPr bwMode="auto">
            <a:xfrm>
              <a:off x="879" y="1219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3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0" name="Rectangle 18"/>
            <p:cNvSpPr>
              <a:spLocks noChangeArrowheads="1"/>
            </p:cNvSpPr>
            <p:nvPr/>
          </p:nvSpPr>
          <p:spPr bwMode="auto">
            <a:xfrm>
              <a:off x="636" y="1219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4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1" name="Rectangle 19"/>
            <p:cNvSpPr>
              <a:spLocks noChangeArrowheads="1"/>
            </p:cNvSpPr>
            <p:nvPr/>
          </p:nvSpPr>
          <p:spPr bwMode="auto">
            <a:xfrm>
              <a:off x="1728" y="971"/>
              <a:ext cx="57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,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2" name="Rectangle 20"/>
            <p:cNvSpPr>
              <a:spLocks noChangeArrowheads="1"/>
            </p:cNvSpPr>
            <p:nvPr/>
          </p:nvSpPr>
          <p:spPr bwMode="auto">
            <a:xfrm>
              <a:off x="873" y="971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1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3" name="Rectangle 21"/>
            <p:cNvSpPr>
              <a:spLocks noChangeArrowheads="1"/>
            </p:cNvSpPr>
            <p:nvPr/>
          </p:nvSpPr>
          <p:spPr bwMode="auto">
            <a:xfrm>
              <a:off x="636" y="971"/>
              <a:ext cx="78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4" name="Rectangle 22"/>
            <p:cNvSpPr>
              <a:spLocks noChangeArrowheads="1"/>
            </p:cNvSpPr>
            <p:nvPr/>
          </p:nvSpPr>
          <p:spPr bwMode="auto">
            <a:xfrm>
              <a:off x="3355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5" name="Rectangle 23"/>
            <p:cNvSpPr>
              <a:spLocks noChangeArrowheads="1"/>
            </p:cNvSpPr>
            <p:nvPr/>
          </p:nvSpPr>
          <p:spPr bwMode="auto">
            <a:xfrm>
              <a:off x="3071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6" name="Rectangle 24"/>
            <p:cNvSpPr>
              <a:spLocks noChangeArrowheads="1"/>
            </p:cNvSpPr>
            <p:nvPr/>
          </p:nvSpPr>
          <p:spPr bwMode="auto">
            <a:xfrm>
              <a:off x="2698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7" name="Rectangle 25"/>
            <p:cNvSpPr>
              <a:spLocks noChangeArrowheads="1"/>
            </p:cNvSpPr>
            <p:nvPr/>
          </p:nvSpPr>
          <p:spPr bwMode="auto">
            <a:xfrm>
              <a:off x="2613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8" name="Rectangle 26"/>
            <p:cNvSpPr>
              <a:spLocks noChangeArrowheads="1"/>
            </p:cNvSpPr>
            <p:nvPr/>
          </p:nvSpPr>
          <p:spPr bwMode="auto">
            <a:xfrm>
              <a:off x="2351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19" name="Rectangle 27"/>
            <p:cNvSpPr>
              <a:spLocks noChangeArrowheads="1"/>
            </p:cNvSpPr>
            <p:nvPr/>
          </p:nvSpPr>
          <p:spPr bwMode="auto">
            <a:xfrm>
              <a:off x="2273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0" name="Rectangle 28"/>
            <p:cNvSpPr>
              <a:spLocks noChangeArrowheads="1"/>
            </p:cNvSpPr>
            <p:nvPr/>
          </p:nvSpPr>
          <p:spPr bwMode="auto">
            <a:xfrm>
              <a:off x="1910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1" name="Rectangle 29"/>
            <p:cNvSpPr>
              <a:spLocks noChangeArrowheads="1"/>
            </p:cNvSpPr>
            <p:nvPr/>
          </p:nvSpPr>
          <p:spPr bwMode="auto">
            <a:xfrm>
              <a:off x="1634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2" name="Rectangle 30"/>
            <p:cNvSpPr>
              <a:spLocks noChangeArrowheads="1"/>
            </p:cNvSpPr>
            <p:nvPr/>
          </p:nvSpPr>
          <p:spPr bwMode="auto">
            <a:xfrm>
              <a:off x="1253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3" name="Rectangle 31"/>
            <p:cNvSpPr>
              <a:spLocks noChangeArrowheads="1"/>
            </p:cNvSpPr>
            <p:nvPr/>
          </p:nvSpPr>
          <p:spPr bwMode="auto">
            <a:xfrm>
              <a:off x="987" y="1467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4" name="Rectangle 32"/>
            <p:cNvSpPr>
              <a:spLocks noChangeArrowheads="1"/>
            </p:cNvSpPr>
            <p:nvPr/>
          </p:nvSpPr>
          <p:spPr bwMode="auto">
            <a:xfrm>
              <a:off x="2050" y="121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5" name="Rectangle 33"/>
            <p:cNvSpPr>
              <a:spLocks noChangeArrowheads="1"/>
            </p:cNvSpPr>
            <p:nvPr/>
          </p:nvSpPr>
          <p:spPr bwMode="auto">
            <a:xfrm>
              <a:off x="1769" y="121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6" name="Rectangle 34"/>
            <p:cNvSpPr>
              <a:spLocks noChangeArrowheads="1"/>
            </p:cNvSpPr>
            <p:nvPr/>
          </p:nvSpPr>
          <p:spPr bwMode="auto">
            <a:xfrm>
              <a:off x="1683" y="121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7" name="Rectangle 35"/>
            <p:cNvSpPr>
              <a:spLocks noChangeArrowheads="1"/>
            </p:cNvSpPr>
            <p:nvPr/>
          </p:nvSpPr>
          <p:spPr bwMode="auto">
            <a:xfrm>
              <a:off x="1419" y="121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8" name="Rectangle 36"/>
            <p:cNvSpPr>
              <a:spLocks noChangeArrowheads="1"/>
            </p:cNvSpPr>
            <p:nvPr/>
          </p:nvSpPr>
          <p:spPr bwMode="auto">
            <a:xfrm>
              <a:off x="1138" y="1219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29" name="Rectangle 37"/>
            <p:cNvSpPr>
              <a:spLocks noChangeArrowheads="1"/>
            </p:cNvSpPr>
            <p:nvPr/>
          </p:nvSpPr>
          <p:spPr bwMode="auto">
            <a:xfrm>
              <a:off x="2036" y="97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0" name="Rectangle 38"/>
            <p:cNvSpPr>
              <a:spLocks noChangeArrowheads="1"/>
            </p:cNvSpPr>
            <p:nvPr/>
          </p:nvSpPr>
          <p:spPr bwMode="auto">
            <a:xfrm>
              <a:off x="1755" y="97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B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1" name="Rectangle 39"/>
            <p:cNvSpPr>
              <a:spLocks noChangeArrowheads="1"/>
            </p:cNvSpPr>
            <p:nvPr/>
          </p:nvSpPr>
          <p:spPr bwMode="auto">
            <a:xfrm>
              <a:off x="1677" y="97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2" name="Rectangle 40"/>
            <p:cNvSpPr>
              <a:spLocks noChangeArrowheads="1"/>
            </p:cNvSpPr>
            <p:nvPr/>
          </p:nvSpPr>
          <p:spPr bwMode="auto">
            <a:xfrm>
              <a:off x="1413" y="97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3" name="Rectangle 41"/>
            <p:cNvSpPr>
              <a:spLocks noChangeArrowheads="1"/>
            </p:cNvSpPr>
            <p:nvPr/>
          </p:nvSpPr>
          <p:spPr bwMode="auto">
            <a:xfrm>
              <a:off x="1132" y="971"/>
              <a:ext cx="88" cy="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1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4" name="Rectangle 42"/>
            <p:cNvSpPr>
              <a:spLocks noChangeArrowheads="1"/>
            </p:cNvSpPr>
            <p:nvPr/>
          </p:nvSpPr>
          <p:spPr bwMode="auto">
            <a:xfrm>
              <a:off x="3266" y="137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5" name="Rectangle 43"/>
            <p:cNvSpPr>
              <a:spLocks noChangeArrowheads="1"/>
            </p:cNvSpPr>
            <p:nvPr/>
          </p:nvSpPr>
          <p:spPr bwMode="auto">
            <a:xfrm>
              <a:off x="2986" y="137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6" name="Rectangle 44"/>
            <p:cNvSpPr>
              <a:spLocks noChangeArrowheads="1"/>
            </p:cNvSpPr>
            <p:nvPr/>
          </p:nvSpPr>
          <p:spPr bwMode="auto">
            <a:xfrm>
              <a:off x="2545" y="137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7" name="Rectangle 45"/>
            <p:cNvSpPr>
              <a:spLocks noChangeArrowheads="1"/>
            </p:cNvSpPr>
            <p:nvPr/>
          </p:nvSpPr>
          <p:spPr bwMode="auto">
            <a:xfrm>
              <a:off x="2202" y="137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8" name="Rectangle 46"/>
            <p:cNvSpPr>
              <a:spLocks noChangeArrowheads="1"/>
            </p:cNvSpPr>
            <p:nvPr/>
          </p:nvSpPr>
          <p:spPr bwMode="auto">
            <a:xfrm>
              <a:off x="1831" y="137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39" name="Rectangle 47"/>
            <p:cNvSpPr>
              <a:spLocks noChangeArrowheads="1"/>
            </p:cNvSpPr>
            <p:nvPr/>
          </p:nvSpPr>
          <p:spPr bwMode="auto">
            <a:xfrm>
              <a:off x="1552" y="1372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0" name="Rectangle 48"/>
            <p:cNvSpPr>
              <a:spLocks noChangeArrowheads="1"/>
            </p:cNvSpPr>
            <p:nvPr/>
          </p:nvSpPr>
          <p:spPr bwMode="auto">
            <a:xfrm>
              <a:off x="1175" y="1372"/>
              <a:ext cx="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1" name="Rectangle 49"/>
            <p:cNvSpPr>
              <a:spLocks noChangeArrowheads="1"/>
            </p:cNvSpPr>
            <p:nvPr/>
          </p:nvSpPr>
          <p:spPr bwMode="auto">
            <a:xfrm>
              <a:off x="904" y="1372"/>
              <a:ext cx="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2" name="Rectangle 50"/>
            <p:cNvSpPr>
              <a:spLocks noChangeArrowheads="1"/>
            </p:cNvSpPr>
            <p:nvPr/>
          </p:nvSpPr>
          <p:spPr bwMode="auto">
            <a:xfrm>
              <a:off x="1961" y="1124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3" name="Rectangle 51"/>
            <p:cNvSpPr>
              <a:spLocks noChangeArrowheads="1"/>
            </p:cNvSpPr>
            <p:nvPr/>
          </p:nvSpPr>
          <p:spPr bwMode="auto">
            <a:xfrm>
              <a:off x="1616" y="1124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4" name="Rectangle 52"/>
            <p:cNvSpPr>
              <a:spLocks noChangeArrowheads="1"/>
            </p:cNvSpPr>
            <p:nvPr/>
          </p:nvSpPr>
          <p:spPr bwMode="auto">
            <a:xfrm>
              <a:off x="1341" y="1124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5" name="Rectangle 53"/>
            <p:cNvSpPr>
              <a:spLocks noChangeArrowheads="1"/>
            </p:cNvSpPr>
            <p:nvPr/>
          </p:nvSpPr>
          <p:spPr bwMode="auto">
            <a:xfrm>
              <a:off x="1059" y="1124"/>
              <a:ext cx="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6" name="Rectangle 54"/>
            <p:cNvSpPr>
              <a:spLocks noChangeArrowheads="1"/>
            </p:cNvSpPr>
            <p:nvPr/>
          </p:nvSpPr>
          <p:spPr bwMode="auto">
            <a:xfrm>
              <a:off x="838" y="1124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7" name="Rectangle 55"/>
            <p:cNvSpPr>
              <a:spLocks noChangeArrowheads="1"/>
            </p:cNvSpPr>
            <p:nvPr/>
          </p:nvSpPr>
          <p:spPr bwMode="auto">
            <a:xfrm>
              <a:off x="593" y="1124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8" name="Rectangle 56"/>
            <p:cNvSpPr>
              <a:spLocks noChangeArrowheads="1"/>
            </p:cNvSpPr>
            <p:nvPr/>
          </p:nvSpPr>
          <p:spPr bwMode="auto">
            <a:xfrm>
              <a:off x="1951" y="876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R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49" name="Rectangle 57"/>
            <p:cNvSpPr>
              <a:spLocks noChangeArrowheads="1"/>
            </p:cNvSpPr>
            <p:nvPr/>
          </p:nvSpPr>
          <p:spPr bwMode="auto">
            <a:xfrm>
              <a:off x="1605" y="876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P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0" name="Rectangle 58"/>
            <p:cNvSpPr>
              <a:spLocks noChangeArrowheads="1"/>
            </p:cNvSpPr>
            <p:nvPr/>
          </p:nvSpPr>
          <p:spPr bwMode="auto">
            <a:xfrm>
              <a:off x="1331" y="876"/>
              <a:ext cx="14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A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1" name="Rectangle 59"/>
            <p:cNvSpPr>
              <a:spLocks noChangeArrowheads="1"/>
            </p:cNvSpPr>
            <p:nvPr/>
          </p:nvSpPr>
          <p:spPr bwMode="auto">
            <a:xfrm>
              <a:off x="1049" y="876"/>
              <a:ext cx="13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2" name="Rectangle 60"/>
            <p:cNvSpPr>
              <a:spLocks noChangeArrowheads="1"/>
            </p:cNvSpPr>
            <p:nvPr/>
          </p:nvSpPr>
          <p:spPr bwMode="auto">
            <a:xfrm>
              <a:off x="838" y="876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3" name="Rectangle 61"/>
            <p:cNvSpPr>
              <a:spLocks noChangeArrowheads="1"/>
            </p:cNvSpPr>
            <p:nvPr/>
          </p:nvSpPr>
          <p:spPr bwMode="auto">
            <a:xfrm>
              <a:off x="593" y="876"/>
              <a:ext cx="9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rPr>
                <a:t>t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4" name="Rectangle 62"/>
            <p:cNvSpPr>
              <a:spLocks noChangeArrowheads="1"/>
            </p:cNvSpPr>
            <p:nvPr/>
          </p:nvSpPr>
          <p:spPr bwMode="auto">
            <a:xfrm>
              <a:off x="3161" y="135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5" name="Rectangle 63"/>
            <p:cNvSpPr>
              <a:spLocks noChangeArrowheads="1"/>
            </p:cNvSpPr>
            <p:nvPr/>
          </p:nvSpPr>
          <p:spPr bwMode="auto">
            <a:xfrm>
              <a:off x="2832" y="135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6" name="Rectangle 64"/>
            <p:cNvSpPr>
              <a:spLocks noChangeArrowheads="1"/>
            </p:cNvSpPr>
            <p:nvPr/>
          </p:nvSpPr>
          <p:spPr bwMode="auto">
            <a:xfrm>
              <a:off x="2441" y="135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7" name="Rectangle 65"/>
            <p:cNvSpPr>
              <a:spLocks noChangeArrowheads="1"/>
            </p:cNvSpPr>
            <p:nvPr/>
          </p:nvSpPr>
          <p:spPr bwMode="auto">
            <a:xfrm>
              <a:off x="2047" y="135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8" name="Rectangle 66"/>
            <p:cNvSpPr>
              <a:spLocks noChangeArrowheads="1"/>
            </p:cNvSpPr>
            <p:nvPr/>
          </p:nvSpPr>
          <p:spPr bwMode="auto">
            <a:xfrm>
              <a:off x="1720" y="135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59" name="Rectangle 67"/>
            <p:cNvSpPr>
              <a:spLocks noChangeArrowheads="1"/>
            </p:cNvSpPr>
            <p:nvPr/>
          </p:nvSpPr>
          <p:spPr bwMode="auto">
            <a:xfrm>
              <a:off x="1391" y="135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0" name="Rectangle 68"/>
            <p:cNvSpPr>
              <a:spLocks noChangeArrowheads="1"/>
            </p:cNvSpPr>
            <p:nvPr/>
          </p:nvSpPr>
          <p:spPr bwMode="auto">
            <a:xfrm>
              <a:off x="1073" y="1355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-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1" name="Rectangle 69"/>
            <p:cNvSpPr>
              <a:spLocks noChangeArrowheads="1"/>
            </p:cNvSpPr>
            <p:nvPr/>
          </p:nvSpPr>
          <p:spPr bwMode="auto">
            <a:xfrm>
              <a:off x="723" y="1466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2" name="Rectangle 70"/>
            <p:cNvSpPr>
              <a:spLocks noChangeArrowheads="1"/>
            </p:cNvSpPr>
            <p:nvPr/>
          </p:nvSpPr>
          <p:spPr bwMode="auto">
            <a:xfrm>
              <a:off x="1854" y="110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3" name="Rectangle 71"/>
            <p:cNvSpPr>
              <a:spLocks noChangeArrowheads="1"/>
            </p:cNvSpPr>
            <p:nvPr/>
          </p:nvSpPr>
          <p:spPr bwMode="auto">
            <a:xfrm>
              <a:off x="1509" y="110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4" name="Rectangle 72"/>
            <p:cNvSpPr>
              <a:spLocks noChangeArrowheads="1"/>
            </p:cNvSpPr>
            <p:nvPr/>
          </p:nvSpPr>
          <p:spPr bwMode="auto">
            <a:xfrm>
              <a:off x="1228" y="110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5" name="Rectangle 73"/>
            <p:cNvSpPr>
              <a:spLocks noChangeArrowheads="1"/>
            </p:cNvSpPr>
            <p:nvPr/>
          </p:nvSpPr>
          <p:spPr bwMode="auto">
            <a:xfrm>
              <a:off x="955" y="110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6" name="Rectangle 74"/>
            <p:cNvSpPr>
              <a:spLocks noChangeArrowheads="1"/>
            </p:cNvSpPr>
            <p:nvPr/>
          </p:nvSpPr>
          <p:spPr bwMode="auto">
            <a:xfrm>
              <a:off x="723" y="1107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7" name="Rectangle 75"/>
            <p:cNvSpPr>
              <a:spLocks noChangeArrowheads="1"/>
            </p:cNvSpPr>
            <p:nvPr/>
          </p:nvSpPr>
          <p:spPr bwMode="auto">
            <a:xfrm>
              <a:off x="1844" y="85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8" name="Rectangle 76"/>
            <p:cNvSpPr>
              <a:spLocks noChangeArrowheads="1"/>
            </p:cNvSpPr>
            <p:nvPr/>
          </p:nvSpPr>
          <p:spPr bwMode="auto">
            <a:xfrm>
              <a:off x="1499" y="85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69" name="Rectangle 77"/>
            <p:cNvSpPr>
              <a:spLocks noChangeArrowheads="1"/>
            </p:cNvSpPr>
            <p:nvPr/>
          </p:nvSpPr>
          <p:spPr bwMode="auto">
            <a:xfrm>
              <a:off x="1217" y="85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70" name="Rectangle 78"/>
            <p:cNvSpPr>
              <a:spLocks noChangeArrowheads="1"/>
            </p:cNvSpPr>
            <p:nvPr/>
          </p:nvSpPr>
          <p:spPr bwMode="auto">
            <a:xfrm>
              <a:off x="945" y="85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+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71" name="Rectangle 79"/>
            <p:cNvSpPr>
              <a:spLocks noChangeArrowheads="1"/>
            </p:cNvSpPr>
            <p:nvPr/>
          </p:nvSpPr>
          <p:spPr bwMode="auto">
            <a:xfrm>
              <a:off x="723" y="859"/>
              <a:ext cx="1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=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4272" name="Rectangle 80"/>
            <p:cNvSpPr>
              <a:spLocks noChangeArrowheads="1"/>
            </p:cNvSpPr>
            <p:nvPr/>
          </p:nvSpPr>
          <p:spPr bwMode="auto">
            <a:xfrm>
              <a:off x="601" y="1466"/>
              <a:ext cx="16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sz="19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ymbol" pitchFamily="18" charset="2"/>
                </a:rPr>
                <a:t>q</a:t>
              </a: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pic>
        <p:nvPicPr>
          <p:cNvPr id="104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37415" y="3887198"/>
            <a:ext cx="740992" cy="11226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Flooding</a:t>
            </a:r>
            <a:r>
              <a:rPr lang="de-CH" dirty="0" smtClean="0"/>
              <a:t> Time </a:t>
            </a:r>
            <a:r>
              <a:rPr lang="de-CH" dirty="0" err="1" smtClean="0"/>
              <a:t>Synchronization</a:t>
            </a:r>
            <a:r>
              <a:rPr lang="de-CH" dirty="0" smtClean="0"/>
              <a:t> Protocol (FTSP)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968421"/>
            <a:ext cx="8207375" cy="5337175"/>
          </a:xfrm>
        </p:spPr>
        <p:txBody>
          <a:bodyPr/>
          <a:lstStyle/>
          <a:p>
            <a:r>
              <a:rPr lang="de-CH" dirty="0" err="1" smtClean="0"/>
              <a:t>Each</a:t>
            </a:r>
            <a:r>
              <a:rPr lang="de-CH" dirty="0" smtClean="0"/>
              <a:t> </a:t>
            </a:r>
            <a:r>
              <a:rPr lang="de-CH" dirty="0" err="1" smtClean="0"/>
              <a:t>node</a:t>
            </a:r>
            <a:r>
              <a:rPr lang="de-CH" dirty="0" smtClean="0"/>
              <a:t> </a:t>
            </a:r>
            <a:r>
              <a:rPr lang="de-CH" dirty="0" err="1" smtClean="0"/>
              <a:t>maintains</a:t>
            </a:r>
            <a:r>
              <a:rPr lang="de-CH" dirty="0" smtClean="0"/>
              <a:t> </a:t>
            </a:r>
            <a:r>
              <a:rPr lang="de-CH" dirty="0" err="1" smtClean="0"/>
              <a:t>both</a:t>
            </a:r>
            <a:r>
              <a:rPr lang="de-CH" dirty="0" smtClean="0"/>
              <a:t> a </a:t>
            </a:r>
            <a:r>
              <a:rPr lang="de-CH" dirty="0" err="1" smtClean="0"/>
              <a:t>local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a global time</a:t>
            </a:r>
          </a:p>
          <a:p>
            <a:r>
              <a:rPr lang="de-CH" dirty="0" smtClean="0"/>
              <a:t>Global time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synchronized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local</a:t>
            </a:r>
            <a:r>
              <a:rPr lang="de-CH" dirty="0" smtClean="0"/>
              <a:t> time </a:t>
            </a:r>
            <a:r>
              <a:rPr lang="de-CH" dirty="0" err="1" smtClean="0"/>
              <a:t>of</a:t>
            </a:r>
            <a:r>
              <a:rPr lang="de-CH" dirty="0" smtClean="0"/>
              <a:t> a </a:t>
            </a:r>
            <a:r>
              <a:rPr lang="de-CH" dirty="0" err="1" smtClean="0"/>
              <a:t>reference</a:t>
            </a:r>
            <a:r>
              <a:rPr lang="de-CH" dirty="0" smtClean="0"/>
              <a:t> </a:t>
            </a:r>
            <a:r>
              <a:rPr lang="de-CH" dirty="0" err="1" smtClean="0"/>
              <a:t>node</a:t>
            </a:r>
            <a:endParaRPr lang="de-CH" dirty="0" smtClean="0"/>
          </a:p>
          <a:p>
            <a:pPr lvl="1"/>
            <a:r>
              <a:rPr lang="de-CH" dirty="0" err="1" smtClean="0"/>
              <a:t>Node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smallest</a:t>
            </a:r>
            <a:r>
              <a:rPr lang="de-CH" dirty="0" smtClean="0"/>
              <a:t> </a:t>
            </a:r>
            <a:r>
              <a:rPr lang="de-CH" dirty="0" err="1" smtClean="0"/>
              <a:t>id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elected</a:t>
            </a:r>
            <a:r>
              <a:rPr lang="de-CH" dirty="0" smtClean="0"/>
              <a:t> </a:t>
            </a:r>
            <a:r>
              <a:rPr lang="de-CH" dirty="0" err="1" smtClean="0"/>
              <a:t>as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reference</a:t>
            </a:r>
            <a:r>
              <a:rPr lang="de-CH" dirty="0" smtClean="0"/>
              <a:t> </a:t>
            </a:r>
            <a:r>
              <a:rPr lang="de-CH" dirty="0" err="1" smtClean="0"/>
              <a:t>node</a:t>
            </a:r>
            <a:endParaRPr lang="de-CH" dirty="0" smtClean="0"/>
          </a:p>
          <a:p>
            <a:r>
              <a:rPr lang="de-CH" dirty="0" smtClean="0"/>
              <a:t>Reference time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flooded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network</a:t>
            </a:r>
            <a:r>
              <a:rPr lang="de-CH" dirty="0" smtClean="0"/>
              <a:t> </a:t>
            </a:r>
            <a:r>
              <a:rPr lang="de-CH" dirty="0" err="1" smtClean="0"/>
              <a:t>periodically</a:t>
            </a:r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endParaRPr lang="de-CH" dirty="0" smtClean="0"/>
          </a:p>
          <a:p>
            <a:r>
              <a:rPr lang="de-CH" dirty="0" err="1" smtClean="0"/>
              <a:t>Timestamping</a:t>
            </a:r>
            <a:r>
              <a:rPr lang="de-CH" dirty="0" smtClean="0"/>
              <a:t>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MAC Layer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used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compensate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deterministic</a:t>
            </a:r>
            <a:r>
              <a:rPr lang="de-CH" dirty="0" smtClean="0"/>
              <a:t> </a:t>
            </a:r>
            <a:r>
              <a:rPr lang="de-CH" dirty="0" err="1" smtClean="0"/>
              <a:t>message</a:t>
            </a:r>
            <a:r>
              <a:rPr lang="de-CH" dirty="0" smtClean="0"/>
              <a:t> </a:t>
            </a:r>
            <a:r>
              <a:rPr lang="de-CH" dirty="0" err="1" smtClean="0"/>
              <a:t>delays</a:t>
            </a:r>
            <a:endParaRPr lang="de-CH" dirty="0" smtClean="0"/>
          </a:p>
          <a:p>
            <a:r>
              <a:rPr lang="de-CH" dirty="0" err="1" smtClean="0"/>
              <a:t>Compensation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clock</a:t>
            </a:r>
            <a:r>
              <a:rPr lang="de-CH" dirty="0" smtClean="0"/>
              <a:t> </a:t>
            </a:r>
            <a:r>
              <a:rPr lang="de-CH" dirty="0" err="1" smtClean="0"/>
              <a:t>drift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synchronization</a:t>
            </a:r>
            <a:r>
              <a:rPr lang="de-CH" dirty="0" smtClean="0"/>
              <a:t> </a:t>
            </a:r>
            <a:r>
              <a:rPr lang="de-CH" dirty="0" err="1" smtClean="0"/>
              <a:t>messages</a:t>
            </a:r>
            <a:r>
              <a:rPr lang="de-CH" dirty="0" smtClean="0"/>
              <a:t> </a:t>
            </a:r>
            <a:r>
              <a:rPr lang="de-CH" dirty="0" err="1" smtClean="0"/>
              <a:t>using</a:t>
            </a:r>
            <a:r>
              <a:rPr lang="de-CH" dirty="0" smtClean="0"/>
              <a:t> a linear </a:t>
            </a:r>
            <a:r>
              <a:rPr lang="de-CH" dirty="0" err="1" smtClean="0"/>
              <a:t>regression</a:t>
            </a:r>
            <a:r>
              <a:rPr lang="de-CH" dirty="0" smtClean="0"/>
              <a:t> </a:t>
            </a:r>
            <a:r>
              <a:rPr lang="de-CH" dirty="0" err="1" smtClean="0"/>
              <a:t>table</a:t>
            </a:r>
            <a:endParaRPr lang="de-DE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4103461" y="2724208"/>
            <a:ext cx="560388" cy="33496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H="1">
            <a:off x="4122511" y="2757545"/>
            <a:ext cx="22225" cy="65246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>
            <a:off x="3600224" y="2757545"/>
            <a:ext cx="544512" cy="3841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4789261" y="3181408"/>
            <a:ext cx="423863" cy="338137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768624" y="3125845"/>
            <a:ext cx="14287" cy="741363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H="1">
            <a:off x="4003449" y="3567170"/>
            <a:ext cx="115887" cy="346075"/>
          </a:xfrm>
          <a:prstGeom prst="line">
            <a:avLst/>
          </a:prstGeom>
          <a:noFill/>
          <a:ln w="936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3323544" y="3329272"/>
            <a:ext cx="128587" cy="4603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646386" y="3038533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4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79536" y="3791008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3366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6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027261" y="2648008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4008211" y="3438583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874861" y="3943408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4674961" y="3905308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3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3379561" y="3095683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3366CC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5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5179786" y="3505258"/>
            <a:ext cx="228600" cy="228600"/>
          </a:xfrm>
          <a:prstGeom prst="ellipse">
            <a:avLst/>
          </a:prstGeom>
          <a:solidFill>
            <a:srgbClr val="3366CC"/>
          </a:solidFill>
          <a:ln w="9360">
            <a:solidFill>
              <a:srgbClr val="C7D5F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600" dirty="0" smtClean="0">
                <a:solidFill>
                  <a:srgbClr val="FFFFFF"/>
                </a:solidFill>
              </a:rPr>
              <a:t>7</a:t>
            </a:r>
            <a:endParaRPr lang="en-GB" sz="1600" dirty="0">
              <a:solidFill>
                <a:srgbClr val="FFFFFF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4256314" y="2602865"/>
            <a:ext cx="12153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200" dirty="0" err="1" smtClean="0"/>
              <a:t>reference</a:t>
            </a:r>
            <a:r>
              <a:rPr lang="de-CH" sz="1200" dirty="0" smtClean="0"/>
              <a:t> </a:t>
            </a:r>
            <a:r>
              <a:rPr lang="de-CH" sz="1200" dirty="0" err="1" smtClean="0"/>
              <a:t>node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211" name="Picture 3"/>
          <p:cNvPicPr>
            <a:picLocks noChangeAspect="1" noChangeArrowheads="1"/>
          </p:cNvPicPr>
          <p:nvPr/>
        </p:nvPicPr>
        <p:blipFill>
          <a:blip r:embed="rId4" cstate="print"/>
          <a:srcRect t="21910" b="21910"/>
          <a:stretch>
            <a:fillRect/>
          </a:stretch>
        </p:blipFill>
        <p:spPr bwMode="auto">
          <a:xfrm>
            <a:off x="391204" y="129447"/>
            <a:ext cx="1478416" cy="5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               </a:t>
            </a:r>
            <a:r>
              <a:rPr lang="de-CH" dirty="0" err="1" smtClean="0"/>
              <a:t>Clock</a:t>
            </a:r>
            <a:r>
              <a:rPr lang="de-CH" dirty="0" smtClean="0"/>
              <a:t> </a:t>
            </a:r>
            <a:r>
              <a:rPr lang="de-CH" dirty="0" err="1" smtClean="0"/>
              <a:t>Synchronization</a:t>
            </a:r>
            <a:endParaRPr lang="en-US" dirty="0"/>
          </a:p>
        </p:txBody>
      </p:sp>
      <p:pic>
        <p:nvPicPr>
          <p:cNvPr id="14" name="metronomesync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076402" y="1156863"/>
            <a:ext cx="7015176" cy="5261382"/>
          </a:xfrm>
          <a:prstGeom prst="rect">
            <a:avLst/>
          </a:prstGeom>
        </p:spPr>
      </p:pic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0666" y="1082299"/>
            <a:ext cx="7185804" cy="53702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tree for tree-based clock synchronization?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Finding a good tree for clock synchronization is a tough problem</a:t>
            </a:r>
          </a:p>
          <a:p>
            <a:pPr lvl="1"/>
            <a:r>
              <a:rPr lang="en-US" dirty="0" smtClean="0"/>
              <a:t>Spanning tree with small (maximum or average) stretch.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 Grid network, with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>
                <a:latin typeface="Arial"/>
              </a:rPr>
              <a:t>m</a:t>
            </a:r>
            <a:r>
              <a:rPr lang="en-US" baseline="30000" dirty="0" smtClean="0">
                <a:latin typeface="Arial"/>
              </a:rPr>
              <a:t>2</a:t>
            </a:r>
            <a:r>
              <a:rPr lang="en-US" i="1" dirty="0" smtClean="0"/>
              <a:t> </a:t>
            </a:r>
            <a:r>
              <a:rPr lang="en-US" dirty="0" smtClean="0"/>
              <a:t>nodes.</a:t>
            </a:r>
          </a:p>
          <a:p>
            <a:endParaRPr lang="en-US" dirty="0" smtClean="0"/>
          </a:p>
          <a:p>
            <a:r>
              <a:rPr lang="en-US" dirty="0" smtClean="0"/>
              <a:t>No matter what tree you use, the maximum</a:t>
            </a:r>
            <a:br>
              <a:rPr lang="en-US" dirty="0" smtClean="0"/>
            </a:br>
            <a:r>
              <a:rPr lang="en-US" dirty="0" smtClean="0"/>
              <a:t>stretch of the spanning tree will always be</a:t>
            </a:r>
            <a:br>
              <a:rPr lang="en-US" dirty="0" smtClean="0"/>
            </a:br>
            <a:r>
              <a:rPr lang="en-US" dirty="0" smtClean="0"/>
              <a:t>at least </a:t>
            </a:r>
            <a:r>
              <a:rPr lang="en-US" i="1" dirty="0" smtClean="0"/>
              <a:t>m</a:t>
            </a:r>
            <a:r>
              <a:rPr lang="en-US" dirty="0" smtClean="0"/>
              <a:t> (just try on the grid figure right…)</a:t>
            </a:r>
          </a:p>
          <a:p>
            <a:endParaRPr lang="en-US" dirty="0" smtClean="0"/>
          </a:p>
          <a:p>
            <a:r>
              <a:rPr lang="en-US" dirty="0" smtClean="0"/>
              <a:t>In general, finding the </a:t>
            </a:r>
            <a:r>
              <a:rPr lang="en-US" dirty="0" smtClean="0">
                <a:solidFill>
                  <a:srgbClr val="FF0000"/>
                </a:solidFill>
              </a:rPr>
              <a:t>minimum max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stretch spanning tree</a:t>
            </a:r>
            <a:r>
              <a:rPr lang="en-US" dirty="0" smtClean="0"/>
              <a:t> is a hard problem, </a:t>
            </a:r>
            <a:br>
              <a:rPr lang="en-US" dirty="0" smtClean="0"/>
            </a:br>
            <a:r>
              <a:rPr lang="en-US" dirty="0" smtClean="0"/>
              <a:t>however approximation algorithms exist </a:t>
            </a:r>
            <a:br>
              <a:rPr lang="en-US" dirty="0" smtClean="0"/>
            </a:br>
            <a:r>
              <a:rPr lang="en-US" sz="1400" dirty="0" smtClean="0"/>
              <a:t>[Emek, Peleg, 2004].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06760" y="2275699"/>
          <a:ext cx="232306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867"/>
                <a:gridCol w="331867"/>
                <a:gridCol w="331867"/>
                <a:gridCol w="331867"/>
                <a:gridCol w="331867"/>
                <a:gridCol w="331867"/>
                <a:gridCol w="331867"/>
              </a:tblGrid>
              <a:tr h="33892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892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Picture 4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0582" y="1143998"/>
            <a:ext cx="740992" cy="112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Variants of Clock Synchronization Algorithms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Tree-like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Algorithms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		Distributed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Algorithms</a:t>
            </a: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CH" dirty="0" smtClean="0">
                <a:latin typeface="Arial" pitchFamily="34" charset="0"/>
                <a:cs typeface="Arial" pitchFamily="34" charset="0"/>
              </a:rPr>
              <a:t>		e.g. FTSP			e.g. GTSP</a:t>
            </a: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endParaRPr lang="de-CH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0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274" y="2443545"/>
            <a:ext cx="3432984" cy="26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7903" y="2637965"/>
            <a:ext cx="3685159" cy="259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Abgerundete rechteckige Legende 7"/>
          <p:cNvSpPr/>
          <p:nvPr/>
        </p:nvSpPr>
        <p:spPr bwMode="auto">
          <a:xfrm>
            <a:off x="1613788" y="5384626"/>
            <a:ext cx="1415852" cy="542449"/>
          </a:xfrm>
          <a:prstGeom prst="wedgeRoundRectCallout">
            <a:avLst>
              <a:gd name="adj1" fmla="val 51479"/>
              <a:gd name="adj2" fmla="val -189200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Bad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sz="1600" dirty="0" err="1" smtClean="0">
                <a:latin typeface="Arial" pitchFamily="34" charset="0"/>
                <a:cs typeface="Arial" pitchFamily="34" charset="0"/>
              </a:rPr>
              <a:t>skew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gerundete rechteckige Legende 7"/>
          <p:cNvSpPr/>
          <p:nvPr/>
        </p:nvSpPr>
        <p:spPr bwMode="auto">
          <a:xfrm>
            <a:off x="4313369" y="5480071"/>
            <a:ext cx="2724851" cy="777510"/>
          </a:xfrm>
          <a:prstGeom prst="wedgeRoundRectCallout">
            <a:avLst>
              <a:gd name="adj1" fmla="val 56228"/>
              <a:gd name="adj2" fmla="val -150354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600" dirty="0" smtClean="0">
                <a:latin typeface="Arial" pitchFamily="34" charset="0"/>
                <a:cs typeface="Arial" pitchFamily="34" charset="0"/>
              </a:rPr>
              <a:t>All nodes consistently average errors to </a:t>
            </a:r>
            <a:r>
              <a:rPr lang="de-CH" sz="1600" i="1" dirty="0" smtClean="0">
                <a:latin typeface="Arial" pitchFamily="34" charset="0"/>
                <a:cs typeface="Arial" pitchFamily="34" charset="0"/>
              </a:rPr>
              <a:t>all</a:t>
            </a:r>
            <a:r>
              <a:rPr lang="de-CH" sz="1600" dirty="0" smtClean="0">
                <a:latin typeface="Arial" pitchFamily="34" charset="0"/>
                <a:cs typeface="Arial" pitchFamily="34" charset="0"/>
              </a:rPr>
              <a:t> neigbhors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FTSP vs. GTSP: Global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Skew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92" name="Inhaltsplatzhalter 309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Network synchronization error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global skew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Pair-wise synchronization error between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any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two nodes in the network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424771" y="2855025"/>
            <a:ext cx="3661433" cy="2927782"/>
            <a:chOff x="468280" y="3511135"/>
            <a:chExt cx="4036476" cy="3227337"/>
          </a:xfrm>
        </p:grpSpPr>
        <p:pic>
          <p:nvPicPr>
            <p:cNvPr id="3091" name="Grafik 3090" descr="ftsp_ring_network_error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280" y="3858472"/>
              <a:ext cx="4036476" cy="2880000"/>
            </a:xfrm>
            <a:prstGeom prst="rect">
              <a:avLst/>
            </a:prstGeom>
          </p:spPr>
        </p:pic>
        <p:sp>
          <p:nvSpPr>
            <p:cNvPr id="3094" name="Textfeld 3093"/>
            <p:cNvSpPr txBox="1"/>
            <p:nvPr/>
          </p:nvSpPr>
          <p:spPr>
            <a:xfrm>
              <a:off x="1630328" y="3511135"/>
              <a:ext cx="2347622" cy="40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FTSP (</a:t>
              </a:r>
              <a:r>
                <a:rPr lang="de-CH" sz="1800" dirty="0" err="1" smtClean="0">
                  <a:latin typeface="Arial" pitchFamily="34" charset="0"/>
                  <a:cs typeface="Arial" pitchFamily="34" charset="0"/>
                </a:rPr>
                <a:t>avg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: 7.7 </a:t>
              </a:r>
              <a:r>
                <a:rPr lang="el-GR" sz="1800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s)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uppieren 12"/>
          <p:cNvGrpSpPr/>
          <p:nvPr/>
        </p:nvGrpSpPr>
        <p:grpSpPr>
          <a:xfrm>
            <a:off x="4572000" y="2857397"/>
            <a:ext cx="3661433" cy="2925410"/>
            <a:chOff x="5040312" y="3513749"/>
            <a:chExt cx="4036476" cy="3224723"/>
          </a:xfrm>
        </p:grpSpPr>
        <p:pic>
          <p:nvPicPr>
            <p:cNvPr id="3093" name="Grafik 3092" descr="gradient_ring_network_error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312" y="3858472"/>
              <a:ext cx="4036476" cy="2880000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168260" y="3513749"/>
              <a:ext cx="2522854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GTSP (</a:t>
              </a:r>
              <a:r>
                <a:rPr lang="de-CH" sz="1800" dirty="0" err="1" smtClean="0">
                  <a:latin typeface="Arial" pitchFamily="34" charset="0"/>
                  <a:cs typeface="Arial" pitchFamily="34" charset="0"/>
                </a:rPr>
                <a:t>avg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: 14.0 </a:t>
              </a:r>
              <a:r>
                <a:rPr lang="el-GR" sz="1800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s)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FTSP vs. GTSP: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Skew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Neighbor Synchronization error (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local skew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Pair-wise synchronization error between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neighboring nodes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Synchronization error between two direct neighbors:</a:t>
            </a: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ieren 11"/>
          <p:cNvGrpSpPr/>
          <p:nvPr/>
        </p:nvGrpSpPr>
        <p:grpSpPr>
          <a:xfrm>
            <a:off x="424771" y="2880426"/>
            <a:ext cx="3661433" cy="2927781"/>
            <a:chOff x="468280" y="3511135"/>
            <a:chExt cx="4036476" cy="3227336"/>
          </a:xfrm>
        </p:grpSpPr>
        <p:pic>
          <p:nvPicPr>
            <p:cNvPr id="8" name="Grafik 7" descr="ftsp_ring_network_error.eps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8280" y="3858472"/>
              <a:ext cx="4036476" cy="2879999"/>
            </a:xfrm>
            <a:prstGeom prst="rect">
              <a:avLst/>
            </a:prstGeom>
          </p:spPr>
        </p:pic>
        <p:sp>
          <p:nvSpPr>
            <p:cNvPr id="10" name="Textfeld 9"/>
            <p:cNvSpPr txBox="1"/>
            <p:nvPr/>
          </p:nvSpPr>
          <p:spPr>
            <a:xfrm>
              <a:off x="1630328" y="3511135"/>
              <a:ext cx="2644603" cy="40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FTSP (</a:t>
              </a:r>
              <a:r>
                <a:rPr lang="de-CH" sz="1800" dirty="0" err="1" smtClean="0">
                  <a:latin typeface="Arial" pitchFamily="34" charset="0"/>
                  <a:cs typeface="Arial" pitchFamily="34" charset="0"/>
                </a:rPr>
                <a:t>avg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: 15.0 </a:t>
              </a:r>
              <a:r>
                <a:rPr lang="el-GR" sz="1800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s)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uppieren 12"/>
          <p:cNvGrpSpPr/>
          <p:nvPr/>
        </p:nvGrpSpPr>
        <p:grpSpPr>
          <a:xfrm>
            <a:off x="4572000" y="2882797"/>
            <a:ext cx="3661433" cy="2925409"/>
            <a:chOff x="5040312" y="3513749"/>
            <a:chExt cx="4036476" cy="3224722"/>
          </a:xfrm>
        </p:grpSpPr>
        <p:pic>
          <p:nvPicPr>
            <p:cNvPr id="9" name="Grafik 8" descr="gradient_ring_network_error.eps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312" y="3858472"/>
              <a:ext cx="4036476" cy="2879999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6168260" y="3513749"/>
              <a:ext cx="2381480" cy="40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GTSP (</a:t>
              </a:r>
              <a:r>
                <a:rPr lang="de-CH" sz="1800" dirty="0" err="1" smtClean="0">
                  <a:latin typeface="Arial" pitchFamily="34" charset="0"/>
                  <a:cs typeface="Arial" pitchFamily="34" charset="0"/>
                </a:rPr>
                <a:t>avg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: 2.8 </a:t>
              </a:r>
              <a:r>
                <a:rPr lang="el-GR" sz="1800" dirty="0" smtClean="0">
                  <a:latin typeface="Arial" pitchFamily="34" charset="0"/>
                  <a:cs typeface="Arial" pitchFamily="34" charset="0"/>
                </a:rPr>
                <a:t>μ</a:t>
              </a:r>
              <a:r>
                <a:rPr lang="de-CH" sz="1800" dirty="0" smtClean="0">
                  <a:latin typeface="Arial" pitchFamily="34" charset="0"/>
                  <a:cs typeface="Arial" pitchFamily="34" charset="0"/>
                </a:rPr>
                <a:t>s)</a:t>
              </a:r>
              <a:endParaRPr lang="en-US" sz="1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Arial" pitchFamily="34" charset="0"/>
                <a:cs typeface="Arial" pitchFamily="34" charset="0"/>
              </a:rPr>
              <a:t>Global vs. Local Time Synchronization</a:t>
            </a:r>
            <a:endParaRPr lang="de-CH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Common time is essential for many applications: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Assigning a timestamp to a globally sensed event (e.g. earthquake)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Precise event localization (e.g. shooter detection, multiplayer games)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TDMA-based MAC layer in wireless networks</a:t>
            </a:r>
          </a:p>
          <a:p>
            <a:pPr lvl="1"/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Coordination of wake-up and sleeping times (energy efficiency)</a:t>
            </a:r>
          </a:p>
          <a:p>
            <a:pPr lvl="1"/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de-CH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endParaRPr lang="de-CH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331773" y="3381945"/>
            <a:ext cx="5224319" cy="491091"/>
            <a:chOff x="907" y="2699"/>
            <a:chExt cx="3628" cy="341"/>
          </a:xfrm>
        </p:grpSpPr>
        <p:sp>
          <p:nvSpPr>
            <p:cNvPr id="5124" name="Rectangle 4"/>
            <p:cNvSpPr>
              <a:spLocks noChangeArrowheads="1"/>
            </p:cNvSpPr>
            <p:nvPr/>
          </p:nvSpPr>
          <p:spPr bwMode="auto">
            <a:xfrm>
              <a:off x="1020" y="2699"/>
              <a:ext cx="340" cy="113"/>
            </a:xfrm>
            <a:prstGeom prst="rect">
              <a:avLst/>
            </a:prstGeom>
            <a:solidFill>
              <a:srgbClr val="006B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041" y="2699"/>
              <a:ext cx="340" cy="113"/>
            </a:xfrm>
            <a:prstGeom prst="rect">
              <a:avLst/>
            </a:prstGeom>
            <a:solidFill>
              <a:srgbClr val="006B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3061" y="2699"/>
              <a:ext cx="340" cy="113"/>
            </a:xfrm>
            <a:prstGeom prst="rect">
              <a:avLst/>
            </a:prstGeom>
            <a:solidFill>
              <a:srgbClr val="006B6B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1361" y="2812"/>
              <a:ext cx="340" cy="113"/>
            </a:xfrm>
            <a:prstGeom prst="rect">
              <a:avLst/>
            </a:prstGeom>
            <a:solidFill>
              <a:srgbClr val="94BD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2381" y="2812"/>
              <a:ext cx="340" cy="113"/>
            </a:xfrm>
            <a:prstGeom prst="rect">
              <a:avLst/>
            </a:prstGeom>
            <a:solidFill>
              <a:srgbClr val="94BD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3402" y="2812"/>
              <a:ext cx="340" cy="113"/>
            </a:xfrm>
            <a:prstGeom prst="rect">
              <a:avLst/>
            </a:prstGeom>
            <a:solidFill>
              <a:srgbClr val="94BD5E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701" y="2925"/>
              <a:ext cx="340" cy="113"/>
            </a:xfrm>
            <a:prstGeom prst="rect">
              <a:avLst/>
            </a:prstGeom>
            <a:solidFill>
              <a:srgbClr val="804C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721" y="2925"/>
              <a:ext cx="340" cy="113"/>
            </a:xfrm>
            <a:prstGeom prst="rect">
              <a:avLst/>
            </a:prstGeom>
            <a:solidFill>
              <a:srgbClr val="804C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3742" y="2925"/>
              <a:ext cx="340" cy="113"/>
            </a:xfrm>
            <a:prstGeom prst="rect">
              <a:avLst/>
            </a:prstGeom>
            <a:solidFill>
              <a:srgbClr val="804C1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907" y="3039"/>
              <a:ext cx="36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1020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7" name="Line 17"/>
            <p:cNvSpPr>
              <a:spLocks noChangeShapeType="1"/>
            </p:cNvSpPr>
            <p:nvPr/>
          </p:nvSpPr>
          <p:spPr bwMode="auto">
            <a:xfrm>
              <a:off x="1361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8" name="Line 18"/>
            <p:cNvSpPr>
              <a:spLocks noChangeShapeType="1"/>
            </p:cNvSpPr>
            <p:nvPr/>
          </p:nvSpPr>
          <p:spPr bwMode="auto">
            <a:xfrm>
              <a:off x="1701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2041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2381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2721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3061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3402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3742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4082" y="2699"/>
              <a:ext cx="1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331772" y="4667967"/>
            <a:ext cx="5224319" cy="165617"/>
            <a:chOff x="907" y="2925"/>
            <a:chExt cx="3628" cy="115"/>
          </a:xfrm>
        </p:grpSpPr>
        <p:sp>
          <p:nvSpPr>
            <p:cNvPr id="34" name="Rectangle 10"/>
            <p:cNvSpPr>
              <a:spLocks noChangeArrowheads="1"/>
            </p:cNvSpPr>
            <p:nvPr/>
          </p:nvSpPr>
          <p:spPr bwMode="auto">
            <a:xfrm>
              <a:off x="1701" y="2925"/>
              <a:ext cx="340" cy="1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12"/>
            <p:cNvSpPr>
              <a:spLocks noChangeArrowheads="1"/>
            </p:cNvSpPr>
            <p:nvPr/>
          </p:nvSpPr>
          <p:spPr bwMode="auto">
            <a:xfrm>
              <a:off x="3742" y="2925"/>
              <a:ext cx="340" cy="11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>
              <a:off x="907" y="3039"/>
              <a:ext cx="362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9" name="Gefaltete Ecke 38"/>
          <p:cNvSpPr/>
          <p:nvPr/>
        </p:nvSpPr>
        <p:spPr bwMode="auto">
          <a:xfrm rot="20854910">
            <a:off x="30529" y="1633233"/>
            <a:ext cx="873210" cy="378933"/>
          </a:xfrm>
          <a:prstGeom prst="foldedCorne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Global</a:t>
            </a:r>
          </a:p>
        </p:txBody>
      </p:sp>
      <p:sp>
        <p:nvSpPr>
          <p:cNvPr id="50" name="Gefaltete Ecke 38"/>
          <p:cNvSpPr/>
          <p:nvPr/>
        </p:nvSpPr>
        <p:spPr bwMode="auto">
          <a:xfrm rot="20854910">
            <a:off x="30529" y="2277515"/>
            <a:ext cx="873210" cy="378933"/>
          </a:xfrm>
          <a:prstGeom prst="foldedCorne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Local</a:t>
            </a:r>
          </a:p>
        </p:txBody>
      </p:sp>
      <p:sp>
        <p:nvSpPr>
          <p:cNvPr id="51" name="Gefaltete Ecke 38"/>
          <p:cNvSpPr/>
          <p:nvPr/>
        </p:nvSpPr>
        <p:spPr bwMode="auto">
          <a:xfrm rot="20854910">
            <a:off x="30529" y="2872936"/>
            <a:ext cx="873210" cy="378933"/>
          </a:xfrm>
          <a:prstGeom prst="foldedCorne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Local</a:t>
            </a:r>
          </a:p>
        </p:txBody>
      </p:sp>
      <p:sp>
        <p:nvSpPr>
          <p:cNvPr id="52" name="Gefaltete Ecke 38"/>
          <p:cNvSpPr/>
          <p:nvPr/>
        </p:nvSpPr>
        <p:spPr bwMode="auto">
          <a:xfrm rot="20854910">
            <a:off x="30529" y="4186193"/>
            <a:ext cx="873210" cy="378933"/>
          </a:xfrm>
          <a:prstGeom prst="foldedCorner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Local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438150" y="806450"/>
            <a:ext cx="8207375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smtClean="0">
                <a:latin typeface="+mn-lt"/>
              </a:rPr>
              <a:t>Given a communication </a:t>
            </a:r>
            <a:r>
              <a:rPr lang="en-GB" sz="2000" dirty="0" smtClean="0">
                <a:latin typeface="+mn-lt"/>
                <a:cs typeface="Arial" pitchFamily="34" charset="0"/>
              </a:rPr>
              <a:t>network</a:t>
            </a:r>
          </a:p>
          <a:p>
            <a:pPr marL="914400" lvl="1" indent="-457200" algn="l">
              <a:spcBef>
                <a:spcPts val="5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 smtClean="0">
                <a:latin typeface="+mn-lt"/>
              </a:rPr>
              <a:t>Each node equipped with hardware clock with 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drift</a:t>
            </a:r>
          </a:p>
          <a:p>
            <a:pPr marL="914400" lvl="1" indent="-457200" algn="l">
              <a:spcBef>
                <a:spcPts val="500"/>
              </a:spcBef>
              <a:buFont typeface="+mj-lt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 smtClean="0">
                <a:latin typeface="+mn-lt"/>
              </a:rPr>
              <a:t>Message delays with 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jitter</a:t>
            </a: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 smtClean="0">
                <a:latin typeface="+mn-lt"/>
              </a:rPr>
              <a:t>Goal: Synchronize Clocks (“Logical Clocks”)</a:t>
            </a:r>
          </a:p>
          <a:p>
            <a:pPr marL="914400" lvl="1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 smtClean="0">
                <a:latin typeface="+mn-lt"/>
              </a:rPr>
              <a:t>Both </a:t>
            </a:r>
            <a:r>
              <a:rPr lang="en-GB" sz="1800" dirty="0" smtClean="0">
                <a:solidFill>
                  <a:schemeClr val="accent2"/>
                </a:solidFill>
                <a:latin typeface="+mn-lt"/>
              </a:rPr>
              <a:t>global</a:t>
            </a:r>
            <a:r>
              <a:rPr lang="en-GB" sz="1800" dirty="0" smtClean="0">
                <a:latin typeface="+mn-lt"/>
              </a:rPr>
              <a:t> and </a:t>
            </a: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local</a:t>
            </a:r>
            <a:r>
              <a:rPr lang="en-GB" sz="1800" dirty="0" smtClean="0">
                <a:latin typeface="+mn-lt"/>
              </a:rPr>
              <a:t> synchronization!</a:t>
            </a:r>
          </a:p>
          <a:p>
            <a:pPr marL="914400" lvl="1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1800" dirty="0" smtClean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latin typeface="Calibri" pitchFamily="34" charset="0"/>
              </a:rPr>
              <a:t>Theory of Clock 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Synchronization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Abgerundete rechteckige Legende 7"/>
          <p:cNvSpPr/>
          <p:nvPr/>
        </p:nvSpPr>
        <p:spPr bwMode="auto">
          <a:xfrm>
            <a:off x="4987372" y="2269061"/>
            <a:ext cx="2293966" cy="355605"/>
          </a:xfrm>
          <a:prstGeom prst="wedgeRoundRectCallout">
            <a:avLst>
              <a:gd name="adj1" fmla="val -87130"/>
              <a:gd name="adj2" fmla="val -103400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dirty="0" smtClean="0">
              <a:latin typeface="+mj-lt"/>
            </a:endParaRPr>
          </a:p>
        </p:txBody>
      </p:sp>
      <p:sp>
        <p:nvSpPr>
          <p:cNvPr id="70" name="Abgerundete rechteckige Legende 7"/>
          <p:cNvSpPr/>
          <p:nvPr/>
        </p:nvSpPr>
        <p:spPr bwMode="auto">
          <a:xfrm>
            <a:off x="4962486" y="2269061"/>
            <a:ext cx="2584068" cy="355605"/>
          </a:xfrm>
          <a:prstGeom prst="wedgeRoundRectCallout">
            <a:avLst>
              <a:gd name="adj1" fmla="val 978"/>
              <a:gd name="adj2" fmla="val -173246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600" dirty="0" smtClean="0">
                <a:latin typeface="+mn-lt"/>
              </a:rPr>
              <a:t>worst-case (but </a:t>
            </a:r>
            <a:r>
              <a:rPr lang="en-US" sz="1600" dirty="0" smtClean="0">
                <a:latin typeface="+mn-lt"/>
                <a:cs typeface="Arial" pitchFamily="34" charset="0"/>
              </a:rPr>
              <a:t>constant</a:t>
            </a:r>
            <a:r>
              <a:rPr lang="en-US" sz="1600" dirty="0" smtClean="0">
                <a:latin typeface="+mn-lt"/>
              </a:rPr>
              <a:t>)</a:t>
            </a:r>
          </a:p>
        </p:txBody>
      </p:sp>
      <p:sp>
        <p:nvSpPr>
          <p:cNvPr id="49" name="Line 11"/>
          <p:cNvSpPr>
            <a:spLocks noChangeShapeType="1"/>
          </p:cNvSpPr>
          <p:nvPr/>
        </p:nvSpPr>
        <p:spPr bwMode="auto">
          <a:xfrm flipV="1">
            <a:off x="3585662" y="3174389"/>
            <a:ext cx="539750" cy="126047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flipV="1">
            <a:off x="3622175" y="3174389"/>
            <a:ext cx="468312" cy="36036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flipV="1">
            <a:off x="2866525" y="3642701"/>
            <a:ext cx="574675" cy="468313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2" name="Line 14"/>
          <p:cNvSpPr>
            <a:spLocks noChangeShapeType="1"/>
          </p:cNvSpPr>
          <p:nvPr/>
        </p:nvSpPr>
        <p:spPr bwMode="auto">
          <a:xfrm>
            <a:off x="2614112" y="3318851"/>
            <a:ext cx="792163" cy="17938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6" name="Line 15"/>
          <p:cNvSpPr>
            <a:spLocks noChangeShapeType="1"/>
          </p:cNvSpPr>
          <p:nvPr/>
        </p:nvSpPr>
        <p:spPr bwMode="auto">
          <a:xfrm>
            <a:off x="2866525" y="4255476"/>
            <a:ext cx="574675" cy="250825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7" name="Line 16"/>
          <p:cNvSpPr>
            <a:spLocks noChangeShapeType="1"/>
          </p:cNvSpPr>
          <p:nvPr/>
        </p:nvSpPr>
        <p:spPr bwMode="auto">
          <a:xfrm flipV="1">
            <a:off x="2577600" y="2887051"/>
            <a:ext cx="504825" cy="3238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1" name="Line 17"/>
          <p:cNvSpPr>
            <a:spLocks noChangeShapeType="1"/>
          </p:cNvSpPr>
          <p:nvPr/>
        </p:nvSpPr>
        <p:spPr bwMode="auto">
          <a:xfrm>
            <a:off x="2506162" y="3426801"/>
            <a:ext cx="250825" cy="6477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1821950" y="4145939"/>
            <a:ext cx="863600" cy="36512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 flipV="1">
            <a:off x="1785437" y="3282339"/>
            <a:ext cx="576263" cy="1079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 flipV="1">
            <a:off x="1714000" y="3498239"/>
            <a:ext cx="0" cy="5397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" name="Oval 21"/>
          <p:cNvSpPr>
            <a:spLocks noChangeArrowheads="1"/>
          </p:cNvSpPr>
          <p:nvPr/>
        </p:nvSpPr>
        <p:spPr bwMode="auto">
          <a:xfrm>
            <a:off x="1533025" y="3210901"/>
            <a:ext cx="323850" cy="32385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63529"/>
                  <a:invGamma/>
                  <a:alpha val="8000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6" name="Oval 22"/>
          <p:cNvSpPr>
            <a:spLocks noChangeArrowheads="1"/>
          </p:cNvSpPr>
          <p:nvPr/>
        </p:nvSpPr>
        <p:spPr bwMode="auto">
          <a:xfrm>
            <a:off x="2325187" y="3137876"/>
            <a:ext cx="323850" cy="323850"/>
          </a:xfrm>
          <a:prstGeom prst="ellipse">
            <a:avLst/>
          </a:prstGeom>
          <a:gradFill rotWithShape="1">
            <a:gsLst>
              <a:gs pos="0">
                <a:srgbClr val="FF0000">
                  <a:gamma/>
                  <a:tint val="63529"/>
                  <a:invGamma/>
                  <a:alpha val="80000"/>
                </a:srgbClr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7" name="Oval 23"/>
          <p:cNvSpPr>
            <a:spLocks noChangeArrowheads="1"/>
          </p:cNvSpPr>
          <p:nvPr/>
        </p:nvSpPr>
        <p:spPr bwMode="auto">
          <a:xfrm>
            <a:off x="1533025" y="4003064"/>
            <a:ext cx="323850" cy="3238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63529"/>
                  <a:invGamma/>
                  <a:alpha val="8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8" name="Oval 24"/>
          <p:cNvSpPr>
            <a:spLocks noChangeArrowheads="1"/>
          </p:cNvSpPr>
          <p:nvPr/>
        </p:nvSpPr>
        <p:spPr bwMode="auto">
          <a:xfrm>
            <a:off x="2614112" y="4037989"/>
            <a:ext cx="323850" cy="32385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63529"/>
                  <a:invGamma/>
                  <a:alpha val="8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79" name="Oval 25"/>
          <p:cNvSpPr>
            <a:spLocks noChangeArrowheads="1"/>
          </p:cNvSpPr>
          <p:nvPr/>
        </p:nvSpPr>
        <p:spPr bwMode="auto">
          <a:xfrm>
            <a:off x="3369762" y="3390289"/>
            <a:ext cx="323850" cy="32385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63529"/>
                  <a:invGamma/>
                  <a:alpha val="8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0" name="Oval 26"/>
          <p:cNvSpPr>
            <a:spLocks noChangeArrowheads="1"/>
          </p:cNvSpPr>
          <p:nvPr/>
        </p:nvSpPr>
        <p:spPr bwMode="auto">
          <a:xfrm>
            <a:off x="3009400" y="2671151"/>
            <a:ext cx="323850" cy="32385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63529"/>
                  <a:invGamma/>
                  <a:alpha val="8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1" name="Oval 27"/>
          <p:cNvSpPr>
            <a:spLocks noChangeArrowheads="1"/>
          </p:cNvSpPr>
          <p:nvPr/>
        </p:nvSpPr>
        <p:spPr bwMode="auto">
          <a:xfrm>
            <a:off x="3369762" y="4398351"/>
            <a:ext cx="323850" cy="323850"/>
          </a:xfrm>
          <a:prstGeom prst="ellipse">
            <a:avLst/>
          </a:prstGeom>
          <a:gradFill rotWithShape="1">
            <a:gsLst>
              <a:gs pos="0">
                <a:schemeClr val="tx1">
                  <a:gamma/>
                  <a:tint val="63529"/>
                  <a:invGamma/>
                  <a:alpha val="8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sp>
        <p:nvSpPr>
          <p:cNvPr id="82" name="Oval 28"/>
          <p:cNvSpPr>
            <a:spLocks noChangeArrowheads="1"/>
          </p:cNvSpPr>
          <p:nvPr/>
        </p:nvSpPr>
        <p:spPr bwMode="auto">
          <a:xfrm>
            <a:off x="4017462" y="2887051"/>
            <a:ext cx="323850" cy="32385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63529"/>
                  <a:invGamma/>
                  <a:alpha val="80000"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5400" algn="ctr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en-US"/>
          </a:p>
        </p:txBody>
      </p:sp>
      <p:pic>
        <p:nvPicPr>
          <p:cNvPr id="83" name="Picture 37" descr="j02341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6162" y="4218964"/>
            <a:ext cx="320675" cy="341312"/>
          </a:xfrm>
          <a:prstGeom prst="rect">
            <a:avLst/>
          </a:prstGeom>
          <a:noFill/>
        </p:spPr>
      </p:pic>
      <p:pic>
        <p:nvPicPr>
          <p:cNvPr id="84" name="Picture 38" descr="j02341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375" y="2437789"/>
            <a:ext cx="320675" cy="341312"/>
          </a:xfrm>
          <a:prstGeom prst="rect">
            <a:avLst/>
          </a:prstGeom>
          <a:noFill/>
        </p:spPr>
      </p:pic>
      <p:pic>
        <p:nvPicPr>
          <p:cNvPr id="85" name="Picture 39" descr="j0234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33362" y="2706076"/>
            <a:ext cx="320675" cy="341313"/>
          </a:xfrm>
          <a:prstGeom prst="rect">
            <a:avLst/>
          </a:prstGeom>
          <a:noFill/>
        </p:spPr>
      </p:pic>
      <p:pic>
        <p:nvPicPr>
          <p:cNvPr id="86" name="Picture 40" descr="j02341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17125" y="3029926"/>
            <a:ext cx="320675" cy="341313"/>
          </a:xfrm>
          <a:prstGeom prst="rect">
            <a:avLst/>
          </a:prstGeom>
          <a:noFill/>
        </p:spPr>
      </p:pic>
      <p:pic>
        <p:nvPicPr>
          <p:cNvPr id="87" name="Picture 41" descr="j02341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5800" y="2958489"/>
            <a:ext cx="320675" cy="341312"/>
          </a:xfrm>
          <a:prstGeom prst="rect">
            <a:avLst/>
          </a:prstGeom>
          <a:noFill/>
        </p:spPr>
      </p:pic>
      <p:pic>
        <p:nvPicPr>
          <p:cNvPr id="88" name="Picture 42" descr="j023413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98325" y="3569676"/>
            <a:ext cx="320675" cy="341313"/>
          </a:xfrm>
          <a:prstGeom prst="rect">
            <a:avLst/>
          </a:prstGeom>
          <a:noFill/>
        </p:spPr>
      </p:pic>
      <p:pic>
        <p:nvPicPr>
          <p:cNvPr id="89" name="Picture 43" descr="j02341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85662" y="4469789"/>
            <a:ext cx="320675" cy="341312"/>
          </a:xfrm>
          <a:prstGeom prst="rect">
            <a:avLst/>
          </a:prstGeom>
          <a:noFill/>
        </p:spPr>
      </p:pic>
      <p:pic>
        <p:nvPicPr>
          <p:cNvPr id="90" name="Picture 44" descr="j02341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82200" y="3822089"/>
            <a:ext cx="320675" cy="34131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"/>
          <p:cNvSpPr txBox="1">
            <a:spLocks noChangeArrowheads="1"/>
          </p:cNvSpPr>
          <p:nvPr/>
        </p:nvSpPr>
        <p:spPr bwMode="auto">
          <a:xfrm>
            <a:off x="438150" y="806450"/>
            <a:ext cx="8207375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Time (logical clocks) should </a:t>
            </a:r>
            <a:r>
              <a:rPr lang="en-GB" sz="2000" dirty="0">
                <a:solidFill>
                  <a:srgbClr val="FF0000"/>
                </a:solidFill>
                <a:latin typeface="+mn-lt"/>
              </a:rPr>
              <a:t>not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be allowed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to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stand still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or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jump</a:t>
            </a: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sz="2000" dirty="0" smtClean="0">
              <a:solidFill>
                <a:srgbClr val="FF0000"/>
              </a:solidFill>
              <a:latin typeface="+mn-lt"/>
            </a:endParaRPr>
          </a:p>
          <a:p>
            <a:pPr marL="284163" indent="-284163" algn="l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   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Let’s be more careful (and ambitious):</a:t>
            </a:r>
            <a:endParaRPr lang="en-GB" sz="1800" dirty="0">
              <a:solidFill>
                <a:srgbClr val="000000"/>
              </a:solidFill>
              <a:latin typeface="+mn-lt"/>
            </a:endParaRPr>
          </a:p>
          <a:p>
            <a:pPr marL="284163" indent="-284163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000" dirty="0" smtClean="0">
                <a:latin typeface="+mn-lt"/>
              </a:rPr>
              <a:t>    Logical clocks should </a:t>
            </a:r>
            <a:r>
              <a:rPr lang="en-GB" sz="2000" dirty="0" smtClean="0">
                <a:solidFill>
                  <a:srgbClr val="FF0000"/>
                </a:solidFill>
                <a:latin typeface="+mn-lt"/>
              </a:rPr>
              <a:t>always move forward</a:t>
            </a: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 </a:t>
            </a:r>
            <a:endParaRPr lang="en-GB" sz="2000" dirty="0">
              <a:solidFill>
                <a:srgbClr val="000000"/>
              </a:solidFill>
              <a:latin typeface="+mn-lt"/>
            </a:endParaRPr>
          </a:p>
          <a:p>
            <a:pPr marL="800100" lvl="1" indent="-3429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Sometimes faster, sometimes slower is OK. </a:t>
            </a:r>
          </a:p>
          <a:p>
            <a:pPr marL="800100" lvl="1" indent="-3429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>
                <a:solidFill>
                  <a:srgbClr val="000000"/>
                </a:solidFill>
                <a:latin typeface="+mn-lt"/>
              </a:rPr>
              <a:t>But there should be a minimum and 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a </a:t>
            </a:r>
            <a:r>
              <a:rPr lang="en-GB" sz="1800" dirty="0">
                <a:solidFill>
                  <a:srgbClr val="000000"/>
                </a:solidFill>
                <a:latin typeface="+mn-lt"/>
              </a:rPr>
              <a:t>maximum speed</a:t>
            </a:r>
            <a:r>
              <a:rPr lang="en-GB" sz="1800" dirty="0" smtClean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800100" lvl="1" indent="-342900" algn="l">
              <a:spcBef>
                <a:spcPts val="500"/>
              </a:spcBef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1800" dirty="0" smtClean="0">
                <a:solidFill>
                  <a:srgbClr val="FF0000"/>
                </a:solidFill>
                <a:latin typeface="+mn-lt"/>
              </a:rPr>
              <a:t>As close to correct time as possible!</a:t>
            </a:r>
            <a:endParaRPr lang="en-GB" sz="18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solidFill>
                  <a:srgbClr val="000000"/>
                </a:solidFill>
                <a:latin typeface="+mn-lt"/>
                <a:cs typeface="Arial" pitchFamily="34" charset="0"/>
              </a:rPr>
              <a:t>Time Must Behave!</a:t>
            </a:r>
            <a:endParaRPr lang="en-GB" dirty="0">
              <a:solidFill>
                <a:srgbClr val="000000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7" name="Picture 6" descr="Ne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0397" y="1767519"/>
            <a:ext cx="3453870" cy="2086245"/>
          </a:xfrm>
          <a:prstGeom prst="rect">
            <a:avLst/>
          </a:prstGeom>
          <a:noFill/>
        </p:spPr>
      </p:pic>
      <p:pic>
        <p:nvPicPr>
          <p:cNvPr id="9" name="Picture 7" descr="Delore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0263" y="1760110"/>
            <a:ext cx="3199870" cy="2084302"/>
          </a:xfrm>
          <a:prstGeom prst="rect">
            <a:avLst/>
          </a:prstGeom>
          <a:noFill/>
        </p:spPr>
      </p:pic>
      <p:pic>
        <p:nvPicPr>
          <p:cNvPr id="1073154" name="Picture 2" descr="I:\Documents and Settings\Roger Wattenhofer\Local Settings\Temporary Internet Files\Content.IE5\LP8KT459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6828" y="2048460"/>
            <a:ext cx="1069011" cy="1053518"/>
          </a:xfrm>
          <a:prstGeom prst="rect">
            <a:avLst/>
          </a:prstGeom>
          <a:noFill/>
        </p:spPr>
      </p:pic>
      <p:pic>
        <p:nvPicPr>
          <p:cNvPr id="8" name="Picture 2" descr="I:\Documents and Settings\Roger Wattenhofer\Local Settings\Temporary Internet Files\Content.IE5\LP8KT459\MCj0432538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9288" y="2243064"/>
            <a:ext cx="1069011" cy="105351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Formal Model</a:t>
            </a:r>
          </a:p>
        </p:txBody>
      </p:sp>
      <p:sp>
        <p:nvSpPr>
          <p:cNvPr id="1069060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000" dirty="0" smtClean="0"/>
          </a:p>
          <a:p>
            <a:pPr eaLnBrk="1" hangingPunct="1"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Hardware clock </a:t>
            </a:r>
            <a:r>
              <a:rPr lang="en-GB" i="1" dirty="0" err="1" smtClean="0"/>
              <a:t>H</a:t>
            </a:r>
            <a:r>
              <a:rPr lang="en-GB" i="1" baseline="-25000" dirty="0" err="1" smtClean="0"/>
              <a:t>v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 = </a:t>
            </a:r>
            <a:r>
              <a:rPr lang="en-GB" dirty="0" smtClean="0">
                <a:latin typeface="cmsy10" pitchFamily="34" charset="0"/>
              </a:rPr>
              <a:t>s</a:t>
            </a:r>
            <a:r>
              <a:rPr lang="en-GB" baseline="-25000" dirty="0" smtClean="0"/>
              <a:t>[0,</a:t>
            </a:r>
            <a:r>
              <a:rPr lang="en-GB" i="1" baseline="-25000" dirty="0" smtClean="0"/>
              <a:t>t</a:t>
            </a:r>
            <a:r>
              <a:rPr lang="en-GB" baseline="-25000" dirty="0" smtClean="0"/>
              <a:t>] </a:t>
            </a:r>
            <a:r>
              <a:rPr lang="en-GB" i="1" dirty="0" err="1" smtClean="0"/>
              <a:t>h</a:t>
            </a:r>
            <a:r>
              <a:rPr lang="en-GB" i="1" baseline="-25000" dirty="0" err="1" smtClean="0"/>
              <a:t>v</a:t>
            </a:r>
            <a:r>
              <a:rPr lang="en-GB" dirty="0" smtClean="0"/>
              <a:t>(</a:t>
            </a:r>
            <a:r>
              <a:rPr lang="en-GB" dirty="0" smtClean="0">
                <a:latin typeface="cmmi10" pitchFamily="34" charset="0"/>
              </a:rPr>
              <a:t>¿</a:t>
            </a:r>
            <a:r>
              <a:rPr lang="en-GB" dirty="0" smtClean="0"/>
              <a:t>) d</a:t>
            </a:r>
            <a:r>
              <a:rPr lang="en-GB" dirty="0" smtClean="0">
                <a:latin typeface="cmmi10" pitchFamily="34" charset="0"/>
              </a:rPr>
              <a:t>¿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with clock rate </a:t>
            </a:r>
            <a:r>
              <a:rPr lang="en-GB" i="1" dirty="0" err="1" smtClean="0"/>
              <a:t>h</a:t>
            </a:r>
            <a:r>
              <a:rPr lang="en-GB" i="1" baseline="-25000" dirty="0" err="1" smtClean="0"/>
              <a:t>v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</a:t>
            </a:r>
            <a:r>
              <a:rPr lang="de-CH" dirty="0" smtClean="0"/>
              <a:t> </a:t>
            </a:r>
            <a:r>
              <a:rPr lang="de-CH" b="1" dirty="0" smtClean="0">
                <a:latin typeface="cmsy10" pitchFamily="34" charset="0"/>
              </a:rPr>
              <a:t>2</a:t>
            </a:r>
            <a:r>
              <a:rPr lang="de-CH" dirty="0" smtClean="0"/>
              <a:t> [1-</a:t>
            </a:r>
            <a:r>
              <a:rPr lang="de-CH" dirty="0" smtClean="0">
                <a:latin typeface="cmmi10" pitchFamily="34" charset="0"/>
              </a:rPr>
              <a:t>²</a:t>
            </a:r>
            <a:r>
              <a:rPr lang="de-CH" dirty="0" smtClean="0"/>
              <a:t>,1+</a:t>
            </a:r>
            <a:r>
              <a:rPr lang="de-CH" dirty="0" smtClean="0">
                <a:latin typeface="cmmi10" pitchFamily="34" charset="0"/>
              </a:rPr>
              <a:t>²</a:t>
            </a:r>
            <a:r>
              <a:rPr lang="de-CH" dirty="0" smtClean="0"/>
              <a:t>]</a:t>
            </a:r>
            <a:endParaRPr lang="de-CH" sz="1200" dirty="0" smtClean="0"/>
          </a:p>
          <a:p>
            <a:pPr eaLnBrk="1" hangingPunct="1"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eaLnBrk="1" hangingPunct="1"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Logical clock </a:t>
            </a:r>
            <a:r>
              <a:rPr lang="en-GB" i="1" dirty="0" err="1" smtClean="0"/>
              <a:t>L</a:t>
            </a:r>
            <a:r>
              <a:rPr lang="en-GB" i="1" baseline="-25000" dirty="0" err="1" smtClean="0"/>
              <a:t>v</a:t>
            </a:r>
            <a:r>
              <a:rPr lang="en-GB" dirty="0" smtClean="0"/>
              <a:t>(</a:t>
            </a:r>
            <a:r>
              <a:rPr lang="en-GB" dirty="0" smtClean="0">
                <a:cs typeface="Arial" charset="0"/>
              </a:rPr>
              <a:t>∙</a:t>
            </a:r>
            <a:r>
              <a:rPr lang="en-GB" dirty="0" smtClean="0"/>
              <a:t>) which increases </a:t>
            </a:r>
            <a:br>
              <a:rPr lang="en-GB" dirty="0" smtClean="0"/>
            </a:br>
            <a:r>
              <a:rPr lang="en-GB" dirty="0" smtClean="0"/>
              <a:t>at rate at least 1 and at most </a:t>
            </a:r>
            <a:r>
              <a:rPr lang="en-GB" b="1" dirty="0" smtClean="0">
                <a:latin typeface="cmmi10" pitchFamily="34" charset="0"/>
              </a:rPr>
              <a:t>¯</a:t>
            </a:r>
          </a:p>
          <a:p>
            <a:pPr eaLnBrk="1" hangingPunct="1"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eaLnBrk="1" hangingPunct="1"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Message delays </a:t>
            </a:r>
            <a:r>
              <a:rPr lang="en-GB" b="1" dirty="0" smtClean="0">
                <a:latin typeface="cmsy10"/>
              </a:rPr>
              <a:t>2</a:t>
            </a:r>
            <a:r>
              <a:rPr lang="en-GB" dirty="0" smtClean="0"/>
              <a:t> [0,1]</a:t>
            </a:r>
          </a:p>
          <a:p>
            <a:pPr eaLnBrk="1" hangingPunct="1"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eaLnBrk="1" hangingPunct="1">
              <a:buFont typeface="Times New Roman" pitchFamily="18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Employ a synchronization algorithm </a:t>
            </a:r>
            <a:br>
              <a:rPr lang="en-GB" dirty="0" smtClean="0"/>
            </a:br>
            <a:r>
              <a:rPr lang="en-GB" dirty="0" smtClean="0"/>
              <a:t>to update the logical clock according </a:t>
            </a:r>
            <a:br>
              <a:rPr lang="en-GB" dirty="0" smtClean="0"/>
            </a:br>
            <a:r>
              <a:rPr lang="en-GB" dirty="0" smtClean="0"/>
              <a:t>to hardware clock and </a:t>
            </a:r>
            <a:br>
              <a:rPr lang="en-GB" dirty="0" smtClean="0"/>
            </a:br>
            <a:r>
              <a:rPr lang="en-GB" dirty="0" smtClean="0"/>
              <a:t>messages from  </a:t>
            </a:r>
            <a:br>
              <a:rPr lang="en-GB" dirty="0" smtClean="0"/>
            </a:br>
            <a:r>
              <a:rPr lang="en-US" dirty="0" smtClean="0"/>
              <a:t>neighbors</a:t>
            </a:r>
          </a:p>
          <a:p>
            <a:pPr lvl="1" eaLnBrk="1" hangingPunct="1"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 eaLnBrk="1" hangingPunct="1">
              <a:buFont typeface="Times New Roman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 smtClean="0"/>
          </a:p>
        </p:txBody>
      </p:sp>
      <p:sp>
        <p:nvSpPr>
          <p:cNvPr id="11" name="Abgerundete rechteckige Legende 7"/>
          <p:cNvSpPr>
            <a:spLocks noChangeArrowheads="1"/>
          </p:cNvSpPr>
          <p:nvPr/>
        </p:nvSpPr>
        <p:spPr bwMode="auto">
          <a:xfrm>
            <a:off x="4846748" y="1105507"/>
            <a:ext cx="3835858" cy="691488"/>
          </a:xfrm>
          <a:prstGeom prst="wedgeRoundRectCallout">
            <a:avLst>
              <a:gd name="adj1" fmla="val -59595"/>
              <a:gd name="adj2" fmla="val 8350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406400"/>
            <a:r>
              <a:rPr lang="en-GB" sz="1800" dirty="0" smtClean="0">
                <a:solidFill>
                  <a:srgbClr val="000000"/>
                </a:solidFill>
              </a:rPr>
              <a:t>Clock drift </a:t>
            </a:r>
            <a:r>
              <a:rPr lang="en-GB" sz="1800" dirty="0" smtClean="0">
                <a:latin typeface="cmmi10" pitchFamily="34" charset="0"/>
              </a:rPr>
              <a:t>²</a:t>
            </a:r>
            <a:r>
              <a:rPr lang="en-GB" sz="1800" dirty="0" smtClean="0"/>
              <a:t> is typically small</a:t>
            </a:r>
            <a:r>
              <a:rPr lang="en-GB" sz="1800" dirty="0" smtClean="0">
                <a:solidFill>
                  <a:srgbClr val="000000"/>
                </a:solidFill>
              </a:rPr>
              <a:t>, e.g. </a:t>
            </a:r>
            <a:br>
              <a:rPr lang="en-GB" sz="1800" dirty="0" smtClean="0">
                <a:solidFill>
                  <a:srgbClr val="000000"/>
                </a:solidFill>
              </a:rPr>
            </a:br>
            <a:r>
              <a:rPr lang="en-GB" sz="1800" dirty="0" smtClean="0">
                <a:solidFill>
                  <a:srgbClr val="000000"/>
                </a:solidFill>
                <a:latin typeface="cmmi10" pitchFamily="34" charset="0"/>
              </a:rPr>
              <a:t>² </a:t>
            </a:r>
            <a:r>
              <a:rPr lang="en-GB" sz="1800" dirty="0" smtClean="0">
                <a:solidFill>
                  <a:srgbClr val="000000"/>
                </a:solidFill>
                <a:latin typeface="cmsy10"/>
              </a:rPr>
              <a:t>¼</a:t>
            </a:r>
            <a:r>
              <a:rPr lang="en-GB" sz="1800" dirty="0" smtClean="0">
                <a:solidFill>
                  <a:srgbClr val="000000"/>
                </a:solidFill>
              </a:rPr>
              <a:t>10</a:t>
            </a:r>
            <a:r>
              <a:rPr lang="en-GB" sz="1800" baseline="30000" dirty="0" smtClean="0">
                <a:solidFill>
                  <a:srgbClr val="000000"/>
                </a:solidFill>
              </a:rPr>
              <a:t>-4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for a cheap quartz oscillator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4" name="Abgerundete rechteckige Legende 7"/>
          <p:cNvSpPr>
            <a:spLocks noChangeArrowheads="1"/>
          </p:cNvSpPr>
          <p:nvPr/>
        </p:nvSpPr>
        <p:spPr bwMode="auto">
          <a:xfrm>
            <a:off x="5375359" y="2856409"/>
            <a:ext cx="3290930" cy="691488"/>
          </a:xfrm>
          <a:prstGeom prst="wedgeRoundRectCallout">
            <a:avLst>
              <a:gd name="adj1" fmla="val -61207"/>
              <a:gd name="adj2" fmla="val 12097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406400"/>
            <a:r>
              <a:rPr lang="en-GB" sz="1800" dirty="0" smtClean="0">
                <a:solidFill>
                  <a:srgbClr val="000000"/>
                </a:solidFill>
              </a:rPr>
              <a:t>Neglect fixed share of delay, normalize jitter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25" name="Abgerundete rechteckige Legende 7"/>
          <p:cNvSpPr>
            <a:spLocks noChangeArrowheads="1"/>
          </p:cNvSpPr>
          <p:nvPr/>
        </p:nvSpPr>
        <p:spPr bwMode="auto">
          <a:xfrm>
            <a:off x="4885267" y="1982242"/>
            <a:ext cx="3805299" cy="691488"/>
          </a:xfrm>
          <a:prstGeom prst="wedgeRoundRectCallout">
            <a:avLst>
              <a:gd name="adj1" fmla="val -63168"/>
              <a:gd name="adj2" fmla="val 17677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algn="l" defTabSz="406400"/>
            <a:r>
              <a:rPr lang="en-GB" sz="1800" dirty="0" smtClean="0">
                <a:solidFill>
                  <a:srgbClr val="000000"/>
                </a:solidFill>
              </a:rPr>
              <a:t>Logical clocks with rate less than 1 behave differently (“synchronizer”)</a:t>
            </a:r>
            <a:endParaRPr lang="en-US" sz="1800" dirty="0">
              <a:solidFill>
                <a:srgbClr val="000000"/>
              </a:solidFill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4350823" y="4131734"/>
            <a:ext cx="4257676" cy="2185131"/>
            <a:chOff x="4350823" y="4131734"/>
            <a:chExt cx="4257676" cy="2185131"/>
          </a:xfrm>
        </p:grpSpPr>
        <p:pic>
          <p:nvPicPr>
            <p:cNvPr id="6656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130661" y="4337253"/>
              <a:ext cx="477838" cy="427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6568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50823" y="5710440"/>
              <a:ext cx="477838" cy="427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656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27411" y="5889828"/>
              <a:ext cx="477838" cy="42703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657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28773" y="4732540"/>
              <a:ext cx="881063" cy="7874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657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63586" y="5273878"/>
              <a:ext cx="360363" cy="360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6572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40073" y="4408690"/>
              <a:ext cx="360363" cy="360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66573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132123" y="5345315"/>
              <a:ext cx="360363" cy="36036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66575" name="Line 13"/>
            <p:cNvSpPr>
              <a:spLocks noChangeShapeType="1"/>
            </p:cNvSpPr>
            <p:nvPr/>
          </p:nvSpPr>
          <p:spPr bwMode="auto">
            <a:xfrm flipV="1">
              <a:off x="4828661" y="5337378"/>
              <a:ext cx="900113" cy="4413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4"/>
            <p:cNvSpPr>
              <a:spLocks noChangeShapeType="1"/>
            </p:cNvSpPr>
            <p:nvPr/>
          </p:nvSpPr>
          <p:spPr bwMode="auto">
            <a:xfrm flipH="1">
              <a:off x="6608248" y="4697615"/>
              <a:ext cx="1462088" cy="2984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Line 15"/>
            <p:cNvSpPr>
              <a:spLocks noChangeShapeType="1"/>
            </p:cNvSpPr>
            <p:nvPr/>
          </p:nvSpPr>
          <p:spPr bwMode="auto">
            <a:xfrm flipH="1" flipV="1">
              <a:off x="6606661" y="5310390"/>
              <a:ext cx="922338" cy="647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578" name="Text Box 16"/>
            <p:cNvSpPr txBox="1">
              <a:spLocks noChangeArrowheads="1"/>
            </p:cNvSpPr>
            <p:nvPr/>
          </p:nvSpPr>
          <p:spPr bwMode="auto">
            <a:xfrm>
              <a:off x="4574661" y="5092903"/>
              <a:ext cx="973138" cy="260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 algn="ctr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Time is 140</a:t>
              </a:r>
            </a:p>
          </p:txBody>
        </p:sp>
        <p:sp>
          <p:nvSpPr>
            <p:cNvPr id="66579" name="Text Box 17"/>
            <p:cNvSpPr txBox="1">
              <a:spLocks noChangeArrowheads="1"/>
            </p:cNvSpPr>
            <p:nvPr/>
          </p:nvSpPr>
          <p:spPr bwMode="auto">
            <a:xfrm>
              <a:off x="6808273" y="5156403"/>
              <a:ext cx="973138" cy="260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 algn="ctr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Time is 150</a:t>
              </a:r>
            </a:p>
          </p:txBody>
        </p:sp>
        <p:sp>
          <p:nvSpPr>
            <p:cNvPr id="66581" name="Text Box 19"/>
            <p:cNvSpPr txBox="1">
              <a:spLocks noChangeArrowheads="1"/>
            </p:cNvSpPr>
            <p:nvPr/>
          </p:nvSpPr>
          <p:spPr bwMode="auto">
            <a:xfrm>
              <a:off x="6914636" y="4210253"/>
              <a:ext cx="973138" cy="2603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/>
            <a:lstStyle/>
            <a:p>
              <a:pPr algn="ctr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sz="1200">
                  <a:solidFill>
                    <a:srgbClr val="000000"/>
                  </a:solidFill>
                </a:rPr>
                <a:t>Time is 152</a:t>
              </a:r>
            </a:p>
          </p:txBody>
        </p:sp>
        <p:sp>
          <p:nvSpPr>
            <p:cNvPr id="66582" name="AutoShape 20"/>
            <p:cNvSpPr>
              <a:spLocks noChangeArrowheads="1"/>
            </p:cNvSpPr>
            <p:nvPr/>
          </p:nvSpPr>
          <p:spPr bwMode="auto">
            <a:xfrm>
              <a:off x="5728773" y="5777115"/>
              <a:ext cx="1260475" cy="539750"/>
            </a:xfrm>
            <a:prstGeom prst="cloudCallout">
              <a:avLst>
                <a:gd name="adj1" fmla="val -13356"/>
                <a:gd name="adj2" fmla="val -98231"/>
              </a:avLst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lIns="90000" tIns="45000" rIns="90000" bIns="4500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GB" i="1" dirty="0" err="1" smtClean="0">
                  <a:solidFill>
                    <a:srgbClr val="000000"/>
                  </a:solidFill>
                  <a:latin typeface="Arial"/>
                </a:rPr>
                <a:t>L</a:t>
              </a:r>
              <a:r>
                <a:rPr lang="en-GB" i="1" baseline="-25000" dirty="0" err="1" smtClean="0">
                  <a:solidFill>
                    <a:srgbClr val="000000"/>
                  </a:solidFill>
                  <a:latin typeface="Arial"/>
                </a:rPr>
                <a:t>v</a:t>
              </a:r>
              <a:r>
                <a:rPr lang="en-GB" dirty="0" smtClean="0">
                  <a:solidFill>
                    <a:srgbClr val="000000"/>
                  </a:solidFill>
                </a:rPr>
                <a:t>?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875868" y="4131734"/>
              <a:ext cx="609600" cy="474134"/>
            </a:xfrm>
            <a:prstGeom prst="ellipse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1800" i="1" strike="noStrike" cap="none" normalizeH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rPr>
                <a:t>H</a:t>
              </a:r>
              <a:r>
                <a:rPr kumimoji="0" lang="de-CH" sz="1800" i="1" strike="noStrike" cap="none" normalizeH="0" baseline="-2500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</a:rPr>
                <a:t>v</a:t>
              </a:r>
              <a:endParaRPr kumimoji="0" lang="en-US" sz="1800" i="1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endParaRPr>
            </a:p>
          </p:txBody>
        </p:sp>
        <p:sp>
          <p:nvSpPr>
            <p:cNvPr id="30" name="Down Arrow 29"/>
            <p:cNvSpPr/>
            <p:nvPr/>
          </p:nvSpPr>
          <p:spPr bwMode="auto">
            <a:xfrm>
              <a:off x="6096000" y="4605867"/>
              <a:ext cx="177800" cy="203200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Synchronization</a:t>
            </a:r>
            <a:r>
              <a:rPr lang="en-GB" dirty="0" smtClean="0">
                <a:latin typeface="Calibri" pitchFamily="34" charset="0"/>
              </a:rPr>
              <a:t> Algorithms: An Example (“</a:t>
            </a:r>
            <a:r>
              <a:rPr lang="en-GB" i="1" dirty="0" smtClean="0">
                <a:latin typeface="Calibri" pitchFamily="34" charset="0"/>
              </a:rPr>
              <a:t>A</a:t>
            </a:r>
            <a:r>
              <a:rPr lang="en-GB" baseline="30000" dirty="0" smtClean="0">
                <a:latin typeface="Calibri" pitchFamily="34" charset="0"/>
              </a:rPr>
              <a:t>max</a:t>
            </a:r>
            <a:r>
              <a:rPr lang="en-GB" dirty="0" smtClean="0">
                <a:latin typeface="Calibri" pitchFamily="34" charset="0"/>
              </a:rPr>
              <a:t>”)</a:t>
            </a:r>
            <a:endParaRPr lang="en-GB" baseline="30000" dirty="0" smtClean="0">
              <a:latin typeface="Calibri" pitchFamily="34" charset="0"/>
            </a:endParaRPr>
          </a:p>
        </p:txBody>
      </p:sp>
      <p:sp>
        <p:nvSpPr>
          <p:cNvPr id="107110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800" dirty="0" smtClean="0">
              <a:latin typeface="Calibri" pitchFamily="34" charset="0"/>
            </a:endParaRP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Question: How to update the logical clock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based on the messages from the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neighbors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Idea: Minimizing the skew to the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fastest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neighbor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Set the clock to the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maximum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clock value </a:t>
            </a:r>
            <a:r>
              <a:rPr lang="en-GB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received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from any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neighbor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(if larger than local clock value)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forward new values immediately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Optimum global skew of about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D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Poor local property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First all messages take 1 time unit…</a:t>
            </a:r>
          </a:p>
          <a:p>
            <a:pPr lvl="1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latin typeface="Arial" pitchFamily="34" charset="0"/>
                <a:cs typeface="Arial" pitchFamily="34" charset="0"/>
              </a:rPr>
              <a:t>…then we have a fast message!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latin typeface="Calibri" pitchFamily="34" charset="0"/>
            </a:endParaRPr>
          </a:p>
          <a:p>
            <a:pPr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latin typeface="Calibri" pitchFamily="34" charset="0"/>
            </a:endParaRPr>
          </a:p>
          <a:p>
            <a:pPr lvl="1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>
              <a:latin typeface="Calibri" pitchFamily="34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5043488"/>
            <a:ext cx="360363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4" name="Text Box 17"/>
          <p:cNvSpPr txBox="1">
            <a:spLocks noChangeArrowheads="1"/>
          </p:cNvSpPr>
          <p:nvPr/>
        </p:nvSpPr>
        <p:spPr bwMode="auto">
          <a:xfrm>
            <a:off x="1376363" y="4865688"/>
            <a:ext cx="973137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Time is D+x</a:t>
            </a:r>
          </a:p>
        </p:txBody>
      </p:sp>
      <p:pic>
        <p:nvPicPr>
          <p:cNvPr id="2049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663" y="5043488"/>
            <a:ext cx="360362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496" name="Text Box 19"/>
          <p:cNvSpPr txBox="1">
            <a:spLocks noChangeArrowheads="1"/>
          </p:cNvSpPr>
          <p:nvPr/>
        </p:nvSpPr>
        <p:spPr bwMode="auto">
          <a:xfrm>
            <a:off x="3074988" y="4865688"/>
            <a:ext cx="973137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Time is D+x</a:t>
            </a:r>
            <a:endParaRPr lang="en-GB" sz="1200" i="1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642938" y="5089525"/>
            <a:ext cx="7169150" cy="1058863"/>
            <a:chOff x="405" y="2998"/>
            <a:chExt cx="4516" cy="667"/>
          </a:xfrm>
        </p:grpSpPr>
        <p:pic>
          <p:nvPicPr>
            <p:cNvPr id="7067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67" y="3059"/>
              <a:ext cx="301" cy="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0672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65" y="3059"/>
              <a:ext cx="301" cy="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067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50" y="3059"/>
              <a:ext cx="301" cy="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674" name="Text Box 8"/>
            <p:cNvSpPr txBox="1">
              <a:spLocks noChangeArrowheads="1"/>
            </p:cNvSpPr>
            <p:nvPr/>
          </p:nvSpPr>
          <p:spPr bwMode="auto">
            <a:xfrm>
              <a:off x="2562" y="2998"/>
              <a:ext cx="3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CH" b="1"/>
                <a:t>…</a:t>
              </a:r>
              <a:endParaRPr lang="en-US" b="1"/>
            </a:p>
          </p:txBody>
        </p:sp>
        <p:sp>
          <p:nvSpPr>
            <p:cNvPr id="70675" name="Text Box 12"/>
            <p:cNvSpPr txBox="1">
              <a:spLocks noChangeArrowheads="1"/>
            </p:cNvSpPr>
            <p:nvPr/>
          </p:nvSpPr>
          <p:spPr bwMode="auto">
            <a:xfrm>
              <a:off x="405" y="3377"/>
              <a:ext cx="6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CH" sz="1200"/>
                <a:t>Clock value:</a:t>
              </a:r>
              <a:br>
                <a:rPr lang="de-CH" sz="1200"/>
              </a:br>
              <a:r>
                <a:rPr lang="de-CH" sz="1200"/>
                <a:t>D+</a:t>
              </a:r>
              <a:r>
                <a:rPr lang="de-CH" sz="1200" i="1"/>
                <a:t>x</a:t>
              </a:r>
              <a:endParaRPr lang="en-US" sz="1200" i="1"/>
            </a:p>
          </p:txBody>
        </p:sp>
        <p:sp>
          <p:nvSpPr>
            <p:cNvPr id="70676" name="Text Box 13"/>
            <p:cNvSpPr txBox="1">
              <a:spLocks noChangeArrowheads="1"/>
            </p:cNvSpPr>
            <p:nvPr/>
          </p:nvSpPr>
          <p:spPr bwMode="auto">
            <a:xfrm>
              <a:off x="1325" y="3377"/>
              <a:ext cx="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CH" sz="1200"/>
                <a:t>Old clock value:</a:t>
              </a:r>
              <a:br>
                <a:rPr lang="de-CH" sz="1200"/>
              </a:br>
              <a:r>
                <a:rPr lang="de-CH" sz="1200"/>
                <a:t>D+x-1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70677" name="Text Box 14"/>
            <p:cNvSpPr txBox="1">
              <a:spLocks noChangeArrowheads="1"/>
            </p:cNvSpPr>
            <p:nvPr/>
          </p:nvSpPr>
          <p:spPr bwMode="auto">
            <a:xfrm>
              <a:off x="3312" y="3377"/>
              <a:ext cx="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CH" sz="1200"/>
                <a:t>Old clock value:</a:t>
              </a:r>
              <a:br>
                <a:rPr lang="de-CH" sz="1200"/>
              </a:br>
              <a:r>
                <a:rPr lang="de-CH" sz="1200"/>
                <a:t>x+1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70678" name="Line 15"/>
            <p:cNvSpPr>
              <a:spLocks noChangeShapeType="1"/>
            </p:cNvSpPr>
            <p:nvPr/>
          </p:nvSpPr>
          <p:spPr bwMode="auto">
            <a:xfrm>
              <a:off x="912" y="3195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79" name="Line 16"/>
            <p:cNvSpPr>
              <a:spLocks noChangeShapeType="1"/>
            </p:cNvSpPr>
            <p:nvPr/>
          </p:nvSpPr>
          <p:spPr bwMode="auto">
            <a:xfrm>
              <a:off x="1921" y="3195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0680" name="Picture 2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7" y="3054"/>
              <a:ext cx="301" cy="2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70681" name="Text Box 25"/>
            <p:cNvSpPr txBox="1">
              <a:spLocks noChangeArrowheads="1"/>
            </p:cNvSpPr>
            <p:nvPr/>
          </p:nvSpPr>
          <p:spPr bwMode="auto">
            <a:xfrm>
              <a:off x="4129" y="3372"/>
              <a:ext cx="7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de-CH" sz="1200"/>
                <a:t>Old clock value:</a:t>
              </a:r>
              <a:br>
                <a:rPr lang="de-CH" sz="1200"/>
              </a:br>
              <a:r>
                <a:rPr lang="de-CH" sz="1200"/>
                <a:t>x</a:t>
              </a:r>
              <a:endParaRPr lang="en-US" sz="1200">
                <a:latin typeface="Times New Roman" pitchFamily="18" charset="0"/>
              </a:endParaRPr>
            </a:p>
          </p:txBody>
        </p:sp>
        <p:sp>
          <p:nvSpPr>
            <p:cNvPr id="70682" name="Line 26"/>
            <p:cNvSpPr>
              <a:spLocks noChangeShapeType="1"/>
            </p:cNvSpPr>
            <p:nvPr/>
          </p:nvSpPr>
          <p:spPr bwMode="auto">
            <a:xfrm>
              <a:off x="2880" y="3199"/>
              <a:ext cx="63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0500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075" y="5049838"/>
            <a:ext cx="360363" cy="3603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01" name="Text Box 28"/>
          <p:cNvSpPr txBox="1">
            <a:spLocks noChangeArrowheads="1"/>
          </p:cNvSpPr>
          <p:nvPr/>
        </p:nvSpPr>
        <p:spPr bwMode="auto">
          <a:xfrm>
            <a:off x="4597400" y="4872038"/>
            <a:ext cx="973138" cy="26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/>
          <a:lstStyle/>
          <a:p>
            <a:pPr algn="ctr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>
                <a:solidFill>
                  <a:srgbClr val="000000"/>
                </a:solidFill>
              </a:rPr>
              <a:t>Time is D+x</a:t>
            </a:r>
            <a:endParaRPr lang="en-GB" sz="1200" i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502" name="AutoShape 29"/>
          <p:cNvSpPr>
            <a:spLocks noChangeArrowheads="1"/>
          </p:cNvSpPr>
          <p:nvPr/>
        </p:nvSpPr>
        <p:spPr bwMode="auto">
          <a:xfrm>
            <a:off x="2268538" y="4492625"/>
            <a:ext cx="1150937" cy="285750"/>
          </a:xfrm>
          <a:prstGeom prst="wedgeRectCallout">
            <a:avLst>
              <a:gd name="adj1" fmla="val -12343"/>
              <a:gd name="adj2" fmla="val 169444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CH" sz="1000"/>
              <a:t>New time is D+x</a:t>
            </a:r>
            <a:endParaRPr lang="en-US" sz="1000"/>
          </a:p>
        </p:txBody>
      </p:sp>
      <p:sp>
        <p:nvSpPr>
          <p:cNvPr id="20503" name="AutoShape 30"/>
          <p:cNvSpPr>
            <a:spLocks noChangeArrowheads="1"/>
          </p:cNvSpPr>
          <p:nvPr/>
        </p:nvSpPr>
        <p:spPr bwMode="auto">
          <a:xfrm>
            <a:off x="4932363" y="4564063"/>
            <a:ext cx="1150937" cy="285750"/>
          </a:xfrm>
          <a:prstGeom prst="wedgeRectCallout">
            <a:avLst>
              <a:gd name="adj1" fmla="val 31792"/>
              <a:gd name="adj2" fmla="val 158333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CH" sz="1000" dirty="0"/>
              <a:t>New time </a:t>
            </a:r>
            <a:r>
              <a:rPr lang="de-CH" sz="1000" dirty="0" err="1"/>
              <a:t>is</a:t>
            </a:r>
            <a:r>
              <a:rPr lang="de-CH" sz="1000" dirty="0"/>
              <a:t> </a:t>
            </a:r>
            <a:r>
              <a:rPr lang="de-CH" sz="1000" dirty="0" err="1"/>
              <a:t>D+x</a:t>
            </a:r>
            <a:endParaRPr lang="en-US" sz="1000" dirty="0"/>
          </a:p>
        </p:txBody>
      </p:sp>
      <p:sp>
        <p:nvSpPr>
          <p:cNvPr id="20504" name="AutoShape 31"/>
          <p:cNvSpPr>
            <a:spLocks/>
          </p:cNvSpPr>
          <p:nvPr/>
        </p:nvSpPr>
        <p:spPr bwMode="auto">
          <a:xfrm rot="16200000" flipH="1">
            <a:off x="6451600" y="4522788"/>
            <a:ext cx="184150" cy="914400"/>
          </a:xfrm>
          <a:prstGeom prst="leftBrace">
            <a:avLst>
              <a:gd name="adj1" fmla="val 50023"/>
              <a:gd name="adj2" fmla="val 50000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/>
            <a:endParaRPr lang="en-US"/>
          </a:p>
        </p:txBody>
      </p:sp>
      <p:sp>
        <p:nvSpPr>
          <p:cNvPr id="20505" name="Text Box 32"/>
          <p:cNvSpPr txBox="1">
            <a:spLocks noChangeArrowheads="1"/>
          </p:cNvSpPr>
          <p:nvPr/>
        </p:nvSpPr>
        <p:spPr bwMode="auto">
          <a:xfrm>
            <a:off x="6110288" y="4535488"/>
            <a:ext cx="9064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de-CH" sz="1600">
                <a:solidFill>
                  <a:srgbClr val="FF0000"/>
                </a:solidFill>
              </a:rPr>
              <a:t>skew </a:t>
            </a:r>
            <a:r>
              <a:rPr lang="de-CH" sz="1600" i="1">
                <a:solidFill>
                  <a:srgbClr val="FF0000"/>
                </a:solidFill>
              </a:rPr>
              <a:t>D</a:t>
            </a:r>
            <a:r>
              <a:rPr lang="de-CH" sz="1600">
                <a:solidFill>
                  <a:srgbClr val="FF0000"/>
                </a:solidFill>
              </a:rPr>
              <a:t>!</a:t>
            </a:r>
            <a:endParaRPr lang="en-US" sz="1600">
              <a:solidFill>
                <a:srgbClr val="FF0000"/>
              </a:solidFill>
            </a:endParaRPr>
          </a:p>
        </p:txBody>
      </p:sp>
      <p:sp>
        <p:nvSpPr>
          <p:cNvPr id="11" name="Abgerundete rechteckige Legende 7"/>
          <p:cNvSpPr>
            <a:spLocks noChangeArrowheads="1"/>
          </p:cNvSpPr>
          <p:nvPr/>
        </p:nvSpPr>
        <p:spPr bwMode="auto">
          <a:xfrm>
            <a:off x="6697480" y="1046929"/>
            <a:ext cx="1695894" cy="398020"/>
          </a:xfrm>
          <a:prstGeom prst="wedgeRoundRectCallout">
            <a:avLst>
              <a:gd name="adj1" fmla="val -88801"/>
              <a:gd name="adj2" fmla="val 35810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algn="ctr"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800" dirty="0" smtClean="0">
                <a:latin typeface="Arial" pitchFamily="34" charset="0"/>
                <a:cs typeface="Arial" pitchFamily="34" charset="0"/>
              </a:rPr>
              <a:t>Allow</a:t>
            </a:r>
            <a:r>
              <a:rPr lang="de-CH" sz="1800" dirty="0" smtClean="0">
                <a:latin typeface="Calibri" pitchFamily="34" charset="0"/>
              </a:rPr>
              <a:t> </a:t>
            </a:r>
            <a:r>
              <a:rPr lang="de-CH" sz="1800" dirty="0" smtClean="0">
                <a:latin typeface="cmmi10" pitchFamily="34" charset="0"/>
              </a:rPr>
              <a:t>¯</a:t>
            </a:r>
            <a:r>
              <a:rPr lang="de-CH" sz="1800" dirty="0" smtClean="0"/>
              <a:t> </a:t>
            </a:r>
            <a:r>
              <a:rPr lang="de-CH" sz="1800" dirty="0"/>
              <a:t>= </a:t>
            </a:r>
            <a:r>
              <a:rPr lang="de-CH" sz="1800" dirty="0" smtClean="0">
                <a:latin typeface="cmsy10" pitchFamily="34" charset="0"/>
              </a:rPr>
              <a:t>1</a:t>
            </a:r>
            <a:endParaRPr lang="en-US" sz="1800" dirty="0"/>
          </a:p>
        </p:txBody>
      </p:sp>
      <p:sp>
        <p:nvSpPr>
          <p:cNvPr id="28" name="AutoShape 29"/>
          <p:cNvSpPr>
            <a:spLocks noChangeArrowheads="1"/>
          </p:cNvSpPr>
          <p:nvPr/>
        </p:nvSpPr>
        <p:spPr bwMode="auto">
          <a:xfrm>
            <a:off x="160340" y="4551891"/>
            <a:ext cx="754060" cy="511176"/>
          </a:xfrm>
          <a:prstGeom prst="wedgeRectCallout">
            <a:avLst>
              <a:gd name="adj1" fmla="val 49411"/>
              <a:gd name="adj2" fmla="val 8585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de-CH" sz="1000" dirty="0" smtClean="0"/>
              <a:t>Fastest Hardware </a:t>
            </a:r>
            <a:r>
              <a:rPr lang="de-CH" sz="1000" dirty="0" err="1" smtClean="0"/>
              <a:t>Clock</a:t>
            </a:r>
            <a:endParaRPr lang="en-US" sz="1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  <p:bldP spid="20496" grpId="0"/>
      <p:bldP spid="20501" grpId="0"/>
      <p:bldP spid="20502" grpId="0" animBg="1"/>
      <p:bldP spid="20503" grpId="0" animBg="1"/>
      <p:bldP spid="20504" grpId="0" animBg="1"/>
      <p:bldP spid="20505" grpId="0"/>
      <p:bldP spid="11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Synchronization Algorithms: </a:t>
            </a:r>
            <a:r>
              <a:rPr lang="en-GB" i="1" dirty="0">
                <a:latin typeface="Times New Roman" pitchFamily="18" charset="0"/>
              </a:rPr>
              <a:t>A</a:t>
            </a:r>
            <a:r>
              <a:rPr lang="en-GB" baseline="30000" dirty="0">
                <a:latin typeface="Times New Roman" pitchFamily="18" charset="0"/>
              </a:rPr>
              <a:t>max’</a:t>
            </a:r>
            <a:endParaRPr lang="en-US" baseline="30000" dirty="0">
              <a:latin typeface="Times New Roman" pitchFamily="18" charset="0"/>
            </a:endParaRP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8207375" cy="5335587"/>
          </a:xfrm>
        </p:spPr>
        <p:txBody>
          <a:bodyPr/>
          <a:lstStyle/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/>
              <a:t>The problem of </a:t>
            </a:r>
            <a:r>
              <a:rPr lang="en-US" i="1" dirty="0">
                <a:latin typeface="Times New Roman" pitchFamily="18" charset="0"/>
              </a:rPr>
              <a:t>A</a:t>
            </a:r>
            <a:r>
              <a:rPr lang="en-US" i="1" baseline="30000" dirty="0">
                <a:latin typeface="Times New Roman" pitchFamily="18" charset="0"/>
              </a:rPr>
              <a:t>max</a:t>
            </a:r>
            <a:r>
              <a:rPr lang="en-US" dirty="0"/>
              <a:t> is that the clock is always increased to the maximum value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/>
              <a:t>Idea: Allow a constant slack </a:t>
            </a:r>
            <a:r>
              <a:rPr lang="el-GR" i="1" dirty="0">
                <a:cs typeface="Times New Roman" pitchFamily="18" charset="0"/>
              </a:rPr>
              <a:t>γ</a:t>
            </a:r>
            <a:r>
              <a:rPr lang="en-US" dirty="0"/>
              <a:t> between the maximum neighbor clock value and the own clock value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en-US" dirty="0"/>
              <a:t>The algorithm </a:t>
            </a:r>
            <a:r>
              <a:rPr lang="en-US" i="1" dirty="0">
                <a:latin typeface="Times New Roman" pitchFamily="18" charset="0"/>
              </a:rPr>
              <a:t>A</a:t>
            </a:r>
            <a:r>
              <a:rPr lang="en-US" i="1" baseline="30000" dirty="0">
                <a:latin typeface="Times New Roman" pitchFamily="18" charset="0"/>
              </a:rPr>
              <a:t>max’</a:t>
            </a:r>
            <a:r>
              <a:rPr lang="en-US" dirty="0"/>
              <a:t> sets the local clock value </a:t>
            </a:r>
            <a:r>
              <a:rPr lang="en-US" i="1" dirty="0"/>
              <a:t>L</a:t>
            </a:r>
            <a:r>
              <a:rPr lang="en-US" i="1" baseline="-25000" dirty="0"/>
              <a:t>i</a:t>
            </a:r>
            <a:r>
              <a:rPr lang="en-US" i="1" dirty="0"/>
              <a:t>(t)</a:t>
            </a:r>
            <a:r>
              <a:rPr lang="en-US" dirty="0"/>
              <a:t> to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None/>
            </a:pPr>
            <a:r>
              <a:rPr lang="de-CH" dirty="0"/>
              <a:t/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r>
              <a:rPr lang="de-CH" dirty="0">
                <a:cs typeface="Arial" charset="0"/>
              </a:rPr>
              <a:t>→ </a:t>
            </a:r>
            <a:r>
              <a:rPr lang="de-CH" dirty="0" err="1"/>
              <a:t>Worst-case</a:t>
            </a:r>
            <a:r>
              <a:rPr lang="de-CH" dirty="0"/>
              <a:t> </a:t>
            </a:r>
            <a:r>
              <a:rPr lang="de-CH" dirty="0" err="1"/>
              <a:t>clock</a:t>
            </a:r>
            <a:r>
              <a:rPr lang="de-CH" dirty="0"/>
              <a:t> </a:t>
            </a:r>
            <a:r>
              <a:rPr lang="de-CH" dirty="0" err="1"/>
              <a:t>skew</a:t>
            </a:r>
            <a:r>
              <a:rPr lang="de-CH" dirty="0"/>
              <a:t> </a:t>
            </a:r>
            <a:r>
              <a:rPr lang="de-CH" dirty="0" err="1"/>
              <a:t>between</a:t>
            </a:r>
            <a:r>
              <a:rPr lang="de-CH" dirty="0"/>
              <a:t> </a:t>
            </a:r>
            <a:r>
              <a:rPr lang="de-CH" dirty="0" err="1"/>
              <a:t>two</a:t>
            </a:r>
            <a:r>
              <a:rPr lang="de-CH" dirty="0"/>
              <a:t> </a:t>
            </a:r>
            <a:r>
              <a:rPr lang="de-CH" dirty="0" err="1"/>
              <a:t>neighboring</a:t>
            </a:r>
            <a:r>
              <a:rPr lang="de-CH" dirty="0"/>
              <a:t> </a:t>
            </a:r>
            <a:r>
              <a:rPr lang="de-CH" dirty="0" err="1"/>
              <a:t>nodes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still Θ(D) independent of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choice</a:t>
            </a:r>
            <a:r>
              <a:rPr lang="de-CH" dirty="0"/>
              <a:t> of </a:t>
            </a:r>
            <a:r>
              <a:rPr lang="de-CH" dirty="0">
                <a:latin typeface="Times New Roman" pitchFamily="18" charset="0"/>
              </a:rPr>
              <a:t>γ</a:t>
            </a:r>
            <a:r>
              <a:rPr lang="de-CH" dirty="0"/>
              <a:t>!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endParaRPr lang="de-CH" dirty="0"/>
          </a:p>
          <a:p>
            <a:pPr marL="342900" indent="-342900">
              <a:spcBef>
                <a:spcPct val="20000"/>
              </a:spcBef>
              <a:buFont typeface="Times New Roman" pitchFamily="18" charset="0"/>
              <a:buChar char="•"/>
            </a:pPr>
            <a:r>
              <a:rPr lang="de-CH" dirty="0" err="1"/>
              <a:t>How</a:t>
            </a:r>
            <a:r>
              <a:rPr lang="de-CH" dirty="0"/>
              <a:t> </a:t>
            </a:r>
            <a:r>
              <a:rPr lang="de-CH" dirty="0" err="1"/>
              <a:t>can</a:t>
            </a:r>
            <a:r>
              <a:rPr lang="de-CH" dirty="0"/>
              <a:t> </a:t>
            </a:r>
            <a:r>
              <a:rPr lang="de-CH" dirty="0" err="1"/>
              <a:t>we</a:t>
            </a:r>
            <a:r>
              <a:rPr lang="de-CH" dirty="0"/>
              <a:t> do </a:t>
            </a:r>
            <a:r>
              <a:rPr lang="de-CH" dirty="0" err="1"/>
              <a:t>better</a:t>
            </a:r>
            <a:r>
              <a:rPr lang="de-CH" dirty="0" smtClean="0"/>
              <a:t>?</a:t>
            </a:r>
            <a:endParaRPr lang="de-CH" dirty="0"/>
          </a:p>
          <a:p>
            <a:pPr lvl="1">
              <a:buFont typeface="Times New Roman" pitchFamily="18" charset="0"/>
              <a:buChar char="–"/>
            </a:pPr>
            <a:r>
              <a:rPr lang="de-CH" dirty="0" err="1" smtClean="0"/>
              <a:t>Adjust</a:t>
            </a:r>
            <a:r>
              <a:rPr lang="de-CH" dirty="0" smtClean="0"/>
              <a:t> </a:t>
            </a:r>
            <a:r>
              <a:rPr lang="de-CH" dirty="0" err="1" smtClean="0"/>
              <a:t>logical</a:t>
            </a:r>
            <a:r>
              <a:rPr lang="de-CH" dirty="0" smtClean="0"/>
              <a:t> </a:t>
            </a:r>
            <a:r>
              <a:rPr lang="de-CH" dirty="0" err="1" smtClean="0"/>
              <a:t>clock</a:t>
            </a:r>
            <a:r>
              <a:rPr lang="de-CH" dirty="0" smtClean="0"/>
              <a:t> </a:t>
            </a:r>
            <a:r>
              <a:rPr lang="de-CH" dirty="0" err="1" smtClean="0"/>
              <a:t>speeds</a:t>
            </a:r>
            <a:r>
              <a:rPr lang="de-CH" dirty="0" smtClean="0"/>
              <a:t> to catch up </a:t>
            </a:r>
            <a:r>
              <a:rPr lang="de-CH" dirty="0" err="1" smtClean="0"/>
              <a:t>with</a:t>
            </a:r>
            <a:r>
              <a:rPr lang="de-CH" dirty="0" smtClean="0"/>
              <a:t> fastest </a:t>
            </a:r>
            <a:r>
              <a:rPr lang="de-CH" dirty="0" err="1" smtClean="0"/>
              <a:t>node</a:t>
            </a:r>
            <a:r>
              <a:rPr lang="de-CH" dirty="0" smtClean="0"/>
              <a:t> (</a:t>
            </a:r>
            <a:r>
              <a:rPr lang="de-CH" dirty="0" err="1" smtClean="0"/>
              <a:t>i.e</a:t>
            </a:r>
            <a:r>
              <a:rPr lang="de-CH" dirty="0" smtClean="0"/>
              <a:t>. </a:t>
            </a:r>
            <a:r>
              <a:rPr lang="de-CH" dirty="0" smtClean="0">
                <a:solidFill>
                  <a:srgbClr val="FF0000"/>
                </a:solidFill>
              </a:rPr>
              <a:t>no </a:t>
            </a:r>
            <a:r>
              <a:rPr lang="de-CH" dirty="0" err="1" smtClean="0">
                <a:solidFill>
                  <a:srgbClr val="FF0000"/>
                </a:solidFill>
              </a:rPr>
              <a:t>jump</a:t>
            </a:r>
            <a:r>
              <a:rPr lang="de-CH" dirty="0" smtClean="0"/>
              <a:t>)?</a:t>
            </a:r>
          </a:p>
          <a:p>
            <a:pPr marL="742950" lvl="1" indent="-285750">
              <a:spcBef>
                <a:spcPct val="20000"/>
              </a:spcBef>
              <a:buFont typeface="Times New Roman" pitchFamily="18" charset="0"/>
              <a:buChar char="–"/>
            </a:pPr>
            <a:r>
              <a:rPr lang="de-CH" dirty="0" err="1" smtClean="0"/>
              <a:t>Idea</a:t>
            </a:r>
            <a:r>
              <a:rPr lang="de-CH" dirty="0"/>
              <a:t>: Take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clock</a:t>
            </a:r>
            <a:r>
              <a:rPr lang="de-CH" dirty="0"/>
              <a:t> of all </a:t>
            </a:r>
            <a:r>
              <a:rPr lang="de-CH" dirty="0" err="1"/>
              <a:t>neighbors</a:t>
            </a:r>
            <a:r>
              <a:rPr lang="de-CH" dirty="0"/>
              <a:t> </a:t>
            </a:r>
            <a:r>
              <a:rPr lang="de-CH" dirty="0" err="1"/>
              <a:t>into</a:t>
            </a:r>
            <a:r>
              <a:rPr lang="de-CH" dirty="0"/>
              <a:t> </a:t>
            </a:r>
            <a:r>
              <a:rPr lang="de-CH" dirty="0" err="1"/>
              <a:t>account</a:t>
            </a:r>
            <a:r>
              <a:rPr lang="de-CH" dirty="0"/>
              <a:t> </a:t>
            </a:r>
            <a:r>
              <a:rPr lang="de-CH" dirty="0" err="1"/>
              <a:t>by</a:t>
            </a:r>
            <a:r>
              <a:rPr lang="de-CH" dirty="0"/>
              <a:t> </a:t>
            </a:r>
            <a:r>
              <a:rPr lang="de-CH" dirty="0" err="1"/>
              <a:t>choosing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>
                <a:solidFill>
                  <a:srgbClr val="FF0000"/>
                </a:solidFill>
              </a:rPr>
              <a:t>average</a:t>
            </a:r>
            <a:r>
              <a:rPr lang="de-CH" dirty="0"/>
              <a:t> </a:t>
            </a:r>
            <a:r>
              <a:rPr lang="de-CH" dirty="0" err="1" smtClean="0"/>
              <a:t>value</a:t>
            </a:r>
            <a:r>
              <a:rPr lang="de-CH" dirty="0" smtClean="0"/>
              <a:t>?</a:t>
            </a:r>
          </a:p>
          <a:p>
            <a:pPr marL="342900" indent="-342900">
              <a:spcBef>
                <a:spcPct val="20000"/>
              </a:spcBef>
              <a:buFont typeface="Times New Roman" pitchFamily="18" charset="0"/>
              <a:buNone/>
            </a:pPr>
            <a:endParaRPr lang="en-US" sz="1800" dirty="0">
              <a:cs typeface="Arial" charset="0"/>
            </a:endParaRPr>
          </a:p>
        </p:txBody>
      </p:sp>
      <p:pic>
        <p:nvPicPr>
          <p:cNvPr id="64516" name="Picture 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4538" y="3175000"/>
            <a:ext cx="34925" cy="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4517" name="Picture 5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54538" y="3175000"/>
            <a:ext cx="34925" cy="3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451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908580" y="2982915"/>
          <a:ext cx="40274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6" name="Equation" r:id="rId8" imgW="2171520" imgH="241200" progId="Equation.3">
                  <p:embed/>
                </p:oleObj>
              </mc:Choice>
              <mc:Fallback>
                <p:oleObj name="Equation" r:id="rId8" imgW="217152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580" y="2982915"/>
                        <a:ext cx="4027487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 descr="C:\Documents and Settings\Pascal\Local Settings\Temporary Internet Files\Content.IE5\6G127S94\MCj04238280000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47792" y="5608906"/>
            <a:ext cx="740992" cy="112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Area maturity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Practical importance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Theory appeal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89907" y="1657357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First steps                             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Text book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89907" y="3132373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No apps                                                     Mission critical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889907" y="4607389"/>
            <a:ext cx="7788729" cy="489857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33CC33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Boooooooring</a:t>
            </a:r>
            <a:r>
              <a:rPr lang="en-US" dirty="0" smtClean="0">
                <a:solidFill>
                  <a:schemeClr val="bg1"/>
                </a:solidFill>
              </a:rPr>
              <a:t>					 Exciting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5346716" y="1927225"/>
            <a:ext cx="293688" cy="39211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7526534" y="3386138"/>
            <a:ext cx="293688" cy="390525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7326443" y="4876800"/>
            <a:ext cx="293687" cy="39211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CH" dirty="0" err="1" smtClean="0">
                <a:latin typeface="Arial" pitchFamily="34" charset="0"/>
                <a:cs typeface="Arial" pitchFamily="34" charset="0"/>
              </a:rPr>
              <a:t>Local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Skew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Overview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CH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CH" dirty="0" err="1" smtClean="0">
                <a:latin typeface="Arial" pitchFamily="34" charset="0"/>
                <a:cs typeface="Arial" pitchFamily="34" charset="0"/>
              </a:rPr>
              <a:t>Results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eaLnBrk="1" hangingPunct="1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413465" y="2883790"/>
            <a:ext cx="8245503" cy="755374"/>
          </a:xfrm>
          <a:prstGeom prst="rightArrow">
            <a:avLst/>
          </a:prstGeom>
          <a:gradFill>
            <a:gsLst>
              <a:gs pos="15000">
                <a:srgbClr val="33CC33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r>
              <a:rPr kumimoji="0" lang="de-CH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1</a:t>
            </a:r>
            <a:r>
              <a:rPr lang="de-CH" sz="1800" dirty="0" smtClean="0">
                <a:latin typeface="+mj-lt"/>
              </a:rPr>
              <a:t>		</a:t>
            </a:r>
            <a:r>
              <a:rPr kumimoji="0" lang="de-CH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log</a:t>
            </a:r>
            <a:r>
              <a:rPr kumimoji="0" lang="de-CH" sz="1800" b="0" i="1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D</a:t>
            </a:r>
            <a:r>
              <a:rPr lang="de-CH" sz="1800" i="1" dirty="0" smtClean="0">
                <a:latin typeface="+mj-lt"/>
              </a:rPr>
              <a:t>		√D		</a:t>
            </a:r>
            <a:r>
              <a:rPr lang="de-CH" sz="1800" i="1" dirty="0" err="1" smtClean="0">
                <a:latin typeface="+mj-lt"/>
              </a:rPr>
              <a:t>D</a:t>
            </a:r>
            <a:r>
              <a:rPr lang="de-CH" sz="1800" i="1" dirty="0" smtClean="0">
                <a:latin typeface="+mj-lt"/>
              </a:rPr>
              <a:t>	…				</a:t>
            </a:r>
            <a:r>
              <a:rPr kumimoji="0" lang="de-CH" sz="1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				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" name="Abgerundete rechteckige Legende 7"/>
          <p:cNvSpPr/>
          <p:nvPr/>
        </p:nvSpPr>
        <p:spPr bwMode="auto">
          <a:xfrm>
            <a:off x="464631" y="1389207"/>
            <a:ext cx="2485303" cy="580191"/>
          </a:xfrm>
          <a:prstGeom prst="wedgeRoundRectCallout">
            <a:avLst>
              <a:gd name="adj1" fmla="val -45006"/>
              <a:gd name="adj2" fmla="val 245711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600" dirty="0" err="1" smtClean="0">
                <a:latin typeface="+mj-lt"/>
              </a:rPr>
              <a:t>Everybody‘s</a:t>
            </a:r>
            <a:r>
              <a:rPr lang="de-CH" sz="1600" dirty="0" smtClean="0">
                <a:latin typeface="+mj-lt"/>
              </a:rPr>
              <a:t> </a:t>
            </a:r>
            <a:r>
              <a:rPr lang="de-CH" sz="1600" dirty="0" err="1" smtClean="0">
                <a:latin typeface="+mj-lt"/>
              </a:rPr>
              <a:t>expectation</a:t>
            </a:r>
            <a:r>
              <a:rPr lang="de-CH" sz="1600" dirty="0" smtClean="0">
                <a:latin typeface="+mj-lt"/>
              </a:rPr>
              <a:t>, </a:t>
            </a:r>
            <a:r>
              <a:rPr lang="de-CH" sz="1600" dirty="0" err="1" smtClean="0">
                <a:latin typeface="+mj-lt"/>
              </a:rPr>
              <a:t>five</a:t>
            </a:r>
            <a:r>
              <a:rPr lang="de-CH" sz="1600" dirty="0" smtClean="0">
                <a:latin typeface="+mj-lt"/>
              </a:rPr>
              <a:t> </a:t>
            </a:r>
            <a:r>
              <a:rPr lang="de-CH" sz="1600" dirty="0" err="1" smtClean="0">
                <a:latin typeface="+mj-lt"/>
              </a:rPr>
              <a:t>years</a:t>
            </a:r>
            <a:r>
              <a:rPr lang="de-CH" sz="1600" dirty="0" smtClean="0">
                <a:latin typeface="+mj-lt"/>
              </a:rPr>
              <a:t> </a:t>
            </a:r>
            <a:r>
              <a:rPr lang="de-CH" sz="1600" dirty="0" err="1" smtClean="0">
                <a:latin typeface="+mj-lt"/>
              </a:rPr>
              <a:t>ago</a:t>
            </a:r>
            <a:r>
              <a:rPr lang="de-CH" sz="1600" dirty="0" smtClean="0">
                <a:latin typeface="+mj-lt"/>
              </a:rPr>
              <a:t> („</a:t>
            </a:r>
            <a:r>
              <a:rPr lang="de-CH" sz="1600" dirty="0" err="1" smtClean="0">
                <a:latin typeface="+mj-lt"/>
              </a:rPr>
              <a:t>solved</a:t>
            </a:r>
            <a:r>
              <a:rPr lang="de-CH" sz="1600" dirty="0" smtClean="0">
                <a:latin typeface="+mj-lt"/>
              </a:rPr>
              <a:t>“)</a:t>
            </a:r>
            <a:endParaRPr lang="en-US" sz="1600" dirty="0" smtClean="0">
              <a:latin typeface="+mj-lt"/>
            </a:endParaRPr>
          </a:p>
        </p:txBody>
      </p:sp>
      <p:sp>
        <p:nvSpPr>
          <p:cNvPr id="6" name="Abgerundete rechteckige Legende 7"/>
          <p:cNvSpPr/>
          <p:nvPr/>
        </p:nvSpPr>
        <p:spPr bwMode="auto">
          <a:xfrm>
            <a:off x="1598213" y="2153858"/>
            <a:ext cx="2957884" cy="580191"/>
          </a:xfrm>
          <a:prstGeom prst="wedgeRoundRectCallout">
            <a:avLst>
              <a:gd name="adj1" fmla="val -35991"/>
              <a:gd name="adj2" fmla="val 111406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 smtClean="0">
                <a:latin typeface="+mj-lt"/>
              </a:rPr>
              <a:t>Lower bound of </a:t>
            </a:r>
            <a:r>
              <a:rPr lang="en-GB" sz="1600" dirty="0" err="1" smtClean="0">
                <a:latin typeface="+mj-lt"/>
              </a:rPr>
              <a:t>log</a:t>
            </a:r>
            <a:r>
              <a:rPr lang="en-GB" sz="1600" i="1" dirty="0" err="1" smtClean="0">
                <a:latin typeface="+mj-lt"/>
              </a:rPr>
              <a:t>D</a:t>
            </a:r>
            <a:r>
              <a:rPr lang="en-GB" sz="1600" i="1" dirty="0" smtClean="0">
                <a:latin typeface="+mj-lt"/>
              </a:rPr>
              <a:t> </a:t>
            </a:r>
            <a:r>
              <a:rPr lang="en-GB" sz="1600" dirty="0" smtClean="0">
                <a:latin typeface="+mj-lt"/>
              </a:rPr>
              <a:t>/ </a:t>
            </a:r>
            <a:r>
              <a:rPr lang="en-GB" sz="1600" dirty="0" err="1" smtClean="0">
                <a:latin typeface="+mj-lt"/>
              </a:rPr>
              <a:t>loglog</a:t>
            </a:r>
            <a:r>
              <a:rPr lang="en-GB" sz="1600" i="1" dirty="0" err="1" smtClean="0">
                <a:latin typeface="+mj-lt"/>
              </a:rPr>
              <a:t>D</a:t>
            </a:r>
            <a:r>
              <a:rPr lang="en-GB" sz="1600" i="1" dirty="0" smtClean="0">
                <a:latin typeface="+mj-lt"/>
              </a:rPr>
              <a:t/>
            </a:r>
            <a:br>
              <a:rPr lang="en-GB" sz="1600" i="1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[Fan &amp; Lynch, PODC 2004]</a:t>
            </a:r>
            <a:endParaRPr lang="en-US" sz="1600" dirty="0" smtClean="0">
              <a:latin typeface="+mj-lt"/>
            </a:endParaRPr>
          </a:p>
        </p:txBody>
      </p:sp>
      <p:sp>
        <p:nvSpPr>
          <p:cNvPr id="7" name="Abgerundete rechteckige Legende 7"/>
          <p:cNvSpPr/>
          <p:nvPr/>
        </p:nvSpPr>
        <p:spPr bwMode="auto">
          <a:xfrm>
            <a:off x="6052250" y="1813268"/>
            <a:ext cx="2582867" cy="580191"/>
          </a:xfrm>
          <a:prstGeom prst="wedgeRoundRectCallout">
            <a:avLst>
              <a:gd name="adj1" fmla="val -50306"/>
              <a:gd name="adj2" fmla="val 170338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smtClean="0">
                <a:latin typeface="+mj-lt"/>
              </a:rPr>
              <a:t>All natural </a:t>
            </a:r>
            <a:r>
              <a:rPr lang="en-GB" sz="1600" dirty="0" smtClean="0">
                <a:latin typeface="+mj-lt"/>
              </a:rPr>
              <a:t>algorithms 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[Locher et al., DISC 2006]</a:t>
            </a:r>
            <a:endParaRPr lang="en-US" sz="1600" dirty="0" smtClean="0">
              <a:latin typeface="+mj-lt"/>
            </a:endParaRPr>
          </a:p>
        </p:txBody>
      </p:sp>
      <p:sp>
        <p:nvSpPr>
          <p:cNvPr id="8" name="Abgerundete rechteckige Legende 7"/>
          <p:cNvSpPr/>
          <p:nvPr/>
        </p:nvSpPr>
        <p:spPr bwMode="auto">
          <a:xfrm>
            <a:off x="5035806" y="1818316"/>
            <a:ext cx="1086698" cy="572492"/>
          </a:xfrm>
          <a:prstGeom prst="wedgeRoundRectCallout">
            <a:avLst>
              <a:gd name="adj1" fmla="val -108064"/>
              <a:gd name="adj2" fmla="val 172212"/>
              <a:gd name="adj3" fmla="val 16667"/>
            </a:avLst>
          </a:prstGeom>
          <a:solidFill>
            <a:srgbClr val="33CC3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 smtClean="0">
                <a:latin typeface="+mj-lt"/>
              </a:rPr>
              <a:t>Blocking algorithm</a:t>
            </a:r>
            <a:endParaRPr lang="en-US" sz="1600" dirty="0" smtClean="0">
              <a:latin typeface="+mj-lt"/>
            </a:endParaRPr>
          </a:p>
        </p:txBody>
      </p:sp>
      <p:sp>
        <p:nvSpPr>
          <p:cNvPr id="9" name="Abgerundete rechteckige Legende 7"/>
          <p:cNvSpPr/>
          <p:nvPr/>
        </p:nvSpPr>
        <p:spPr bwMode="auto">
          <a:xfrm>
            <a:off x="3128818" y="4264944"/>
            <a:ext cx="2723341" cy="580191"/>
          </a:xfrm>
          <a:prstGeom prst="wedgeRoundRectCallout">
            <a:avLst>
              <a:gd name="adj1" fmla="val -71053"/>
              <a:gd name="adj2" fmla="val -195578"/>
              <a:gd name="adj3" fmla="val 16667"/>
            </a:avLst>
          </a:prstGeom>
          <a:solidFill>
            <a:srgbClr val="33CC33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 smtClean="0">
                <a:latin typeface="+mj-lt"/>
              </a:rPr>
              <a:t>Kappa algorithm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[Lenzen et al., FOCS 2008]</a:t>
            </a:r>
            <a:endParaRPr lang="en-US" sz="1600" dirty="0" smtClean="0">
              <a:latin typeface="+mj-lt"/>
            </a:endParaRPr>
          </a:p>
        </p:txBody>
      </p:sp>
      <p:sp>
        <p:nvSpPr>
          <p:cNvPr id="10" name="Abgerundete rechteckige Legende 7"/>
          <p:cNvSpPr/>
          <p:nvPr/>
        </p:nvSpPr>
        <p:spPr bwMode="auto">
          <a:xfrm>
            <a:off x="836212" y="4890432"/>
            <a:ext cx="2725971" cy="580191"/>
          </a:xfrm>
          <a:prstGeom prst="wedgeRoundRectCallout">
            <a:avLst>
              <a:gd name="adj1" fmla="val 12064"/>
              <a:gd name="adj2" fmla="val -302474"/>
              <a:gd name="adj3" fmla="val 16667"/>
            </a:avLst>
          </a:prstGeom>
          <a:solidFill>
            <a:srgbClr val="FF0000">
              <a:alpha val="5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GB" sz="1600" dirty="0" smtClean="0">
                <a:latin typeface="+mj-lt"/>
              </a:rPr>
              <a:t>Tight lower bound</a:t>
            </a:r>
            <a:br>
              <a:rPr lang="en-GB" sz="1600" dirty="0" smtClean="0">
                <a:latin typeface="+mj-lt"/>
              </a:rPr>
            </a:br>
            <a:r>
              <a:rPr lang="en-GB" sz="1600" dirty="0" smtClean="0">
                <a:latin typeface="+mj-lt"/>
              </a:rPr>
              <a:t>[Lenzen et al., PODC 2009]</a:t>
            </a:r>
            <a:endParaRPr lang="en-US" sz="1600" dirty="0" smtClean="0">
              <a:latin typeface="+mj-lt"/>
            </a:endParaRPr>
          </a:p>
        </p:txBody>
      </p:sp>
      <p:sp>
        <p:nvSpPr>
          <p:cNvPr id="11" name="Abgerundete rechteckige Legende 7"/>
          <p:cNvSpPr/>
          <p:nvPr/>
        </p:nvSpPr>
        <p:spPr bwMode="auto">
          <a:xfrm>
            <a:off x="5944409" y="3982657"/>
            <a:ext cx="2476026" cy="580191"/>
          </a:xfrm>
          <a:prstGeom prst="wedgeRoundRectCallout">
            <a:avLst>
              <a:gd name="adj1" fmla="val -112445"/>
              <a:gd name="adj2" fmla="val -146241"/>
              <a:gd name="adj3" fmla="val 16667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600" dirty="0" smtClean="0">
                <a:latin typeface="+mj-lt"/>
              </a:rPr>
              <a:t>Dynamic Networks!</a:t>
            </a:r>
            <a:br>
              <a:rPr lang="de-CH" sz="1600" dirty="0" smtClean="0">
                <a:latin typeface="+mj-lt"/>
              </a:rPr>
            </a:br>
            <a:r>
              <a:rPr lang="de-CH" sz="1600" dirty="0" smtClean="0">
                <a:latin typeface="+mj-lt"/>
              </a:rPr>
              <a:t>[Kuhn et al., SPAA 2009]</a:t>
            </a:r>
            <a:endParaRPr lang="en-US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Enforcing Clock Skew</a:t>
            </a:r>
          </a:p>
        </p:txBody>
      </p:sp>
      <p:sp>
        <p:nvSpPr>
          <p:cNvPr id="114" name="Content Placeholder 1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de-CH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Messages between two neighboring nodes may be fast in one direction and slow in the other, or vice versa.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constant skew between neighbors may be 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„hidden“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 a path, the global skew may be in the order of 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/2.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74757" name="WordArt 17" descr="Narrow vertical"/>
          <p:cNvSpPr>
            <a:spLocks noChangeArrowheads="1" noChangeShapeType="1" noTextEdit="1"/>
          </p:cNvSpPr>
          <p:nvPr/>
        </p:nvSpPr>
        <p:spPr bwMode="auto">
          <a:xfrm>
            <a:off x="4425065" y="2453563"/>
            <a:ext cx="314715" cy="69668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vs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2" name="Group 139"/>
          <p:cNvGrpSpPr/>
          <p:nvPr/>
        </p:nvGrpSpPr>
        <p:grpSpPr>
          <a:xfrm>
            <a:off x="701885" y="2724302"/>
            <a:ext cx="3459637" cy="1055484"/>
            <a:chOff x="701885" y="2724302"/>
            <a:chExt cx="3459637" cy="1055484"/>
          </a:xfrm>
        </p:grpSpPr>
        <p:cxnSp>
          <p:nvCxnSpPr>
            <p:cNvPr id="65" name="Straight Arrow Connector 64"/>
            <p:cNvCxnSpPr/>
            <p:nvPr/>
          </p:nvCxnSpPr>
          <p:spPr bwMode="auto">
            <a:xfrm>
              <a:off x="701885" y="2975333"/>
              <a:ext cx="3459637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 bwMode="auto">
            <a:xfrm>
              <a:off x="701885" y="3514232"/>
              <a:ext cx="3459637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 bwMode="auto">
            <a:xfrm rot="5400000" flipH="1" flipV="1">
              <a:off x="1000271" y="3241814"/>
              <a:ext cx="521763" cy="1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74" name="Straight Arrow Connector 73"/>
            <p:cNvCxnSpPr/>
            <p:nvPr/>
          </p:nvCxnSpPr>
          <p:spPr bwMode="auto">
            <a:xfrm rot="5400000" flipH="1" flipV="1">
              <a:off x="1202419" y="3246561"/>
              <a:ext cx="521763" cy="1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2478248" y="2995761"/>
              <a:ext cx="547686" cy="5191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79" name="Straight Arrow Connector 78"/>
            <p:cNvCxnSpPr/>
            <p:nvPr/>
          </p:nvCxnSpPr>
          <p:spPr bwMode="auto">
            <a:xfrm>
              <a:off x="2711584" y="2995761"/>
              <a:ext cx="547686" cy="5191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82" name="TextBox 81"/>
            <p:cNvSpPr txBox="1"/>
            <p:nvPr/>
          </p:nvSpPr>
          <p:spPr>
            <a:xfrm>
              <a:off x="844708" y="2724302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1352391" y="2724302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860074" y="2724302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367757" y="2724302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5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875440" y="2724302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6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3383121" y="2724302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7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1139983" y="3472009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1647666" y="3472009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155349" y="3472009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663032" y="3472009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5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3170715" y="3472009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6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3678396" y="3472009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7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5013826" y="2718993"/>
            <a:ext cx="3459637" cy="1055484"/>
            <a:chOff x="5013826" y="2718993"/>
            <a:chExt cx="3459637" cy="1055484"/>
          </a:xfrm>
        </p:grpSpPr>
        <p:cxnSp>
          <p:nvCxnSpPr>
            <p:cNvPr id="94" name="Straight Arrow Connector 93"/>
            <p:cNvCxnSpPr/>
            <p:nvPr/>
          </p:nvCxnSpPr>
          <p:spPr bwMode="auto">
            <a:xfrm>
              <a:off x="5013826" y="2970024"/>
              <a:ext cx="3459637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5013826" y="3508923"/>
              <a:ext cx="3459637" cy="1588"/>
            </a:xfrm>
            <a:prstGeom prst="straightConnector1">
              <a:avLst/>
            </a:prstGeom>
            <a:ln>
              <a:headEnd type="none" w="med" len="med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 bwMode="auto">
            <a:xfrm rot="16200000" flipH="1">
              <a:off x="6818279" y="3236505"/>
              <a:ext cx="521763" cy="1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7" name="Straight Arrow Connector 96"/>
            <p:cNvCxnSpPr/>
            <p:nvPr/>
          </p:nvCxnSpPr>
          <p:spPr bwMode="auto">
            <a:xfrm rot="16200000" flipH="1">
              <a:off x="7037361" y="3241252"/>
              <a:ext cx="521763" cy="10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5279359" y="2990452"/>
              <a:ext cx="547686" cy="5191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5512695" y="2990452"/>
              <a:ext cx="547686" cy="51911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lg" len="lg"/>
            </a:ln>
            <a:effectLst/>
            <a:scene3d>
              <a:camera prst="orthographicFront"/>
              <a:lightRig rig="threePt" dir="t"/>
            </a:scene3d>
            <a:sp3d prstMaterial="matte"/>
          </p:spPr>
        </p:cxnSp>
        <p:sp>
          <p:nvSpPr>
            <p:cNvPr id="100" name="TextBox 99"/>
            <p:cNvSpPr txBox="1"/>
            <p:nvPr/>
          </p:nvSpPr>
          <p:spPr>
            <a:xfrm>
              <a:off x="5437666" y="2718993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945349" y="2718993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453032" y="2718993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960715" y="2718993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5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468398" y="2718993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6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976079" y="2718993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7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5156618" y="3466700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5664301" y="3466700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6171984" y="3466700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6679667" y="3466700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5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187350" y="3466700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6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695031" y="3466700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7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15" name="Straight Arrow Connector 114"/>
          <p:cNvCxnSpPr/>
          <p:nvPr/>
        </p:nvCxnSpPr>
        <p:spPr bwMode="auto">
          <a:xfrm>
            <a:off x="2894832" y="1502069"/>
            <a:ext cx="3459637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 bwMode="auto">
          <a:xfrm>
            <a:off x="2894832" y="2040968"/>
            <a:ext cx="3459637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 bwMode="auto">
          <a:xfrm rot="5400000" flipH="1" flipV="1">
            <a:off x="3192522" y="1658033"/>
            <a:ext cx="505972" cy="237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scene3d>
            <a:camera prst="orthographicFront"/>
            <a:lightRig rig="threePt" dir="t"/>
          </a:scene3d>
          <a:sp3d prstMaterial="matte"/>
        </p:spPr>
      </p:cxnSp>
      <p:grpSp>
        <p:nvGrpSpPr>
          <p:cNvPr id="4" name="Group 132"/>
          <p:cNvGrpSpPr/>
          <p:nvPr/>
        </p:nvGrpSpPr>
        <p:grpSpPr>
          <a:xfrm>
            <a:off x="3190061" y="1251038"/>
            <a:ext cx="2752726" cy="307777"/>
            <a:chOff x="3190061" y="1251038"/>
            <a:chExt cx="2752726" cy="307777"/>
          </a:xfrm>
        </p:grpSpPr>
        <p:sp>
          <p:nvSpPr>
            <p:cNvPr id="121" name="TextBox 120"/>
            <p:cNvSpPr txBox="1"/>
            <p:nvPr/>
          </p:nvSpPr>
          <p:spPr>
            <a:xfrm>
              <a:off x="3190061" y="1251038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697744" y="1251038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205427" y="1251038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713110" y="1251038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5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5220793" y="1251038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6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5728474" y="1251038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7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" name="Group 133"/>
          <p:cNvGrpSpPr/>
          <p:nvPr/>
        </p:nvGrpSpPr>
        <p:grpSpPr>
          <a:xfrm>
            <a:off x="3190061" y="1998745"/>
            <a:ext cx="2752726" cy="307777"/>
            <a:chOff x="3205925" y="1998745"/>
            <a:chExt cx="2752726" cy="307777"/>
          </a:xfrm>
        </p:grpSpPr>
        <p:sp>
          <p:nvSpPr>
            <p:cNvPr id="127" name="TextBox 126"/>
            <p:cNvSpPr txBox="1"/>
            <p:nvPr/>
          </p:nvSpPr>
          <p:spPr>
            <a:xfrm>
              <a:off x="3205925" y="1998745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2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3713608" y="1998745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3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221291" y="1998745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4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4728974" y="1998745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5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5236657" y="1998745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6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5744338" y="1998745"/>
              <a:ext cx="214313" cy="307777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r>
                <a:rPr lang="de-CH" sz="1400" dirty="0" smtClean="0">
                  <a:solidFill>
                    <a:srgbClr val="FF0000"/>
                  </a:solidFill>
                </a:rPr>
                <a:t>7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</p:grpSp>
      <p:cxnSp>
        <p:nvCxnSpPr>
          <p:cNvPr id="137" name="Straight Arrow Connector 136"/>
          <p:cNvCxnSpPr/>
          <p:nvPr/>
        </p:nvCxnSpPr>
        <p:spPr bwMode="auto">
          <a:xfrm rot="5400000" flipH="1" flipV="1">
            <a:off x="3435419" y="1658017"/>
            <a:ext cx="505972" cy="237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38" name="Straight Arrow Connector 137"/>
          <p:cNvCxnSpPr/>
          <p:nvPr/>
        </p:nvCxnSpPr>
        <p:spPr bwMode="auto">
          <a:xfrm rot="16200000" flipH="1">
            <a:off x="4697598" y="1658001"/>
            <a:ext cx="505972" cy="237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scene3d>
            <a:camera prst="orthographicFront"/>
            <a:lightRig rig="threePt" dir="t"/>
          </a:scene3d>
          <a:sp3d prstMaterial="matte"/>
        </p:spPr>
      </p:cxnSp>
      <p:cxnSp>
        <p:nvCxnSpPr>
          <p:cNvPr id="139" name="Straight Arrow Connector 138"/>
          <p:cNvCxnSpPr/>
          <p:nvPr/>
        </p:nvCxnSpPr>
        <p:spPr bwMode="auto">
          <a:xfrm rot="16200000" flipH="1">
            <a:off x="4940495" y="1657985"/>
            <a:ext cx="505972" cy="23790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lg" len="lg"/>
          </a:ln>
          <a:effectLst/>
          <a:scene3d>
            <a:camera prst="orthographicFront"/>
            <a:lightRig rig="threePt" dir="t"/>
          </a:scene3d>
          <a:sp3d prstMaterial="matte"/>
        </p:spPr>
      </p:cxnSp>
      <p:sp>
        <p:nvSpPr>
          <p:cNvPr id="142" name="TextBox 141"/>
          <p:cNvSpPr txBox="1"/>
          <p:nvPr/>
        </p:nvSpPr>
        <p:spPr>
          <a:xfrm>
            <a:off x="2641601" y="1320801"/>
            <a:ext cx="292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dirty="0" smtClean="0">
                <a:latin typeface="Calibri" pitchFamily="34" charset="0"/>
              </a:rPr>
              <a:t>u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2658529" y="1862683"/>
            <a:ext cx="2760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i="1" dirty="0" smtClean="0">
                <a:latin typeface="Calibri" pitchFamily="34" charset="0"/>
              </a:rPr>
              <a:t>v</a:t>
            </a:r>
            <a:endParaRPr lang="en-US" sz="1600" i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de-CH" dirty="0" smtClean="0"/>
              <a:t>Local Skew: Lower Bound</a:t>
            </a:r>
            <a:endParaRPr lang="de-DE" dirty="0" smtClean="0"/>
          </a:p>
        </p:txBody>
      </p:sp>
      <p:sp>
        <p:nvSpPr>
          <p:cNvPr id="1138691" name="Text Box 3"/>
          <p:cNvSpPr txBox="1">
            <a:spLocks noChangeArrowheads="1"/>
          </p:cNvSpPr>
          <p:nvPr/>
        </p:nvSpPr>
        <p:spPr bwMode="auto">
          <a:xfrm>
            <a:off x="588421" y="5872163"/>
            <a:ext cx="6176434" cy="463846"/>
          </a:xfrm>
          <a:prstGeom prst="rect">
            <a:avLst/>
          </a:prstGeom>
          <a:solidFill>
            <a:schemeClr val="accent1">
              <a:alpha val="50195"/>
            </a:schemeClr>
          </a:solidFill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2971800" algn="l"/>
              </a:tabLst>
            </a:pPr>
            <a:r>
              <a:rPr lang="de-CH" dirty="0" smtClean="0">
                <a:latin typeface="Calibri" pitchFamily="34" charset="0"/>
                <a:sym typeface="Symbol" pitchFamily="18" charset="2"/>
              </a:rPr>
              <a:t>Theorem: </a:t>
            </a:r>
            <a:r>
              <a:rPr lang="de-CH" dirty="0">
                <a:latin typeface="Calibri" pitchFamily="34" charset="0"/>
              </a:rPr>
              <a:t>(</a:t>
            </a:r>
            <a:r>
              <a:rPr lang="de-CH" dirty="0">
                <a:solidFill>
                  <a:schemeClr val="accent2"/>
                </a:solidFill>
                <a:latin typeface="Calibri" pitchFamily="34" charset="0"/>
              </a:rPr>
              <a:t>log</a:t>
            </a:r>
            <a:r>
              <a:rPr lang="de-CH" baseline="-25000" dirty="0">
                <a:solidFill>
                  <a:schemeClr val="accent2"/>
                </a:solidFill>
                <a:latin typeface="Calibri" pitchFamily="34" charset="0"/>
              </a:rPr>
              <a:t>(</a:t>
            </a:r>
            <a:r>
              <a:rPr lang="de-CH" baseline="-25000" dirty="0">
                <a:solidFill>
                  <a:schemeClr val="accent2"/>
                </a:solidFill>
                <a:latin typeface="cmmi10" pitchFamily="34" charset="0"/>
              </a:rPr>
              <a:t>¯</a:t>
            </a:r>
            <a:r>
              <a:rPr lang="de-CH" baseline="-25000" dirty="0">
                <a:solidFill>
                  <a:schemeClr val="accent2"/>
                </a:solidFill>
                <a:latin typeface="Calibri" pitchFamily="34" charset="0"/>
              </a:rPr>
              <a:t>-1)/</a:t>
            </a:r>
            <a:r>
              <a:rPr lang="de-CH" baseline="-25000" dirty="0">
                <a:solidFill>
                  <a:schemeClr val="accent2"/>
                </a:solidFill>
                <a:latin typeface="cmmi10" pitchFamily="34" charset="0"/>
              </a:rPr>
              <a:t>²</a:t>
            </a:r>
            <a:r>
              <a:rPr lang="de-CH" sz="1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de-CH" i="1" dirty="0">
                <a:solidFill>
                  <a:schemeClr val="accent2"/>
                </a:solidFill>
                <a:latin typeface="Calibri" pitchFamily="34" charset="0"/>
              </a:rPr>
              <a:t>D</a:t>
            </a:r>
            <a:r>
              <a:rPr lang="de-CH" dirty="0">
                <a:latin typeface="Calibri" pitchFamily="34" charset="0"/>
              </a:rPr>
              <a:t>) </a:t>
            </a:r>
            <a:r>
              <a:rPr lang="de-CH" dirty="0" err="1">
                <a:latin typeface="Calibri" pitchFamily="34" charset="0"/>
              </a:rPr>
              <a:t>skew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>
                <a:latin typeface="Calibri" pitchFamily="34" charset="0"/>
              </a:rPr>
              <a:t>between</a:t>
            </a:r>
            <a:r>
              <a:rPr lang="de-CH" dirty="0">
                <a:latin typeface="Calibri" pitchFamily="34" charset="0"/>
              </a:rPr>
              <a:t> </a:t>
            </a:r>
            <a:r>
              <a:rPr lang="de-CH" dirty="0" err="1" smtClean="0">
                <a:latin typeface="Calibri" pitchFamily="34" charset="0"/>
              </a:rPr>
              <a:t>neighbors</a:t>
            </a:r>
            <a:endParaRPr lang="de-DE" dirty="0">
              <a:latin typeface="Calibri" pitchFamily="34" charset="0"/>
            </a:endParaRPr>
          </a:p>
        </p:txBody>
      </p:sp>
      <p:sp>
        <p:nvSpPr>
          <p:cNvPr id="1138692" name="Text Box 4"/>
          <p:cNvSpPr txBox="1">
            <a:spLocks noChangeArrowheads="1"/>
          </p:cNvSpPr>
          <p:nvPr/>
        </p:nvSpPr>
        <p:spPr bwMode="auto">
          <a:xfrm>
            <a:off x="395288" y="3089275"/>
            <a:ext cx="8597710" cy="271061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  <a:tabLst>
                <a:tab pos="2971800" algn="l"/>
              </a:tabLst>
            </a:pPr>
            <a:r>
              <a:rPr lang="en-US" sz="2000" dirty="0" smtClean="0">
                <a:latin typeface="Calibri" pitchFamily="34" charset="0"/>
              </a:rPr>
              <a:t> Add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chemeClr val="accent2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/2 </a:t>
            </a:r>
            <a:r>
              <a:rPr lang="en-US" sz="2000" dirty="0" smtClean="0">
                <a:latin typeface="Calibri" pitchFamily="34" charset="0"/>
              </a:rPr>
              <a:t>skew in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/(2</a:t>
            </a:r>
            <a:r>
              <a:rPr lang="en-US" sz="2000" dirty="0" smtClean="0">
                <a:solidFill>
                  <a:srgbClr val="FF0000"/>
                </a:solidFill>
                <a:latin typeface="cmmi10" pitchFamily="34" charset="0"/>
              </a:rPr>
              <a:t>²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2000" dirty="0" smtClean="0">
                <a:latin typeface="Calibri" pitchFamily="34" charset="0"/>
              </a:rPr>
              <a:t> time, messing with clock rates and messages</a:t>
            </a:r>
          </a:p>
          <a:p>
            <a:pPr algn="l">
              <a:spcBef>
                <a:spcPct val="50000"/>
              </a:spcBef>
              <a:buFontTx/>
              <a:buChar char="•"/>
              <a:tabLst>
                <a:tab pos="2971800" algn="l"/>
              </a:tabLst>
            </a:pPr>
            <a:r>
              <a:rPr lang="en-US" sz="2000" dirty="0" smtClean="0">
                <a:latin typeface="Calibri" pitchFamily="34" charset="0"/>
              </a:rPr>
              <a:t> Afterwards: Continue execution for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/(4(</a:t>
            </a:r>
            <a:r>
              <a:rPr lang="en-US" sz="2000" dirty="0" smtClean="0">
                <a:solidFill>
                  <a:srgbClr val="FF0000"/>
                </a:solidFill>
                <a:latin typeface="cmmi10" pitchFamily="34" charset="0"/>
              </a:rPr>
              <a:t>¯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-1))</a:t>
            </a:r>
            <a:r>
              <a:rPr lang="en-US" sz="2000" dirty="0" smtClean="0">
                <a:latin typeface="Calibri" pitchFamily="34" charset="0"/>
              </a:rPr>
              <a:t> time (all </a:t>
            </a:r>
            <a:r>
              <a:rPr lang="en-US" sz="2000" i="1" dirty="0" err="1" smtClean="0">
                <a:latin typeface="Calibri" pitchFamily="34" charset="0"/>
              </a:rPr>
              <a:t>h</a:t>
            </a:r>
            <a:r>
              <a:rPr lang="en-US" sz="2000" i="1" baseline="-25000" dirty="0" err="1" smtClean="0">
                <a:latin typeface="Calibri"/>
              </a:rPr>
              <a:t>x</a:t>
            </a:r>
            <a:r>
              <a:rPr lang="en-US" sz="2000" dirty="0" smtClean="0">
                <a:latin typeface="Calibri" pitchFamily="34" charset="0"/>
              </a:rPr>
              <a:t> = 1)</a:t>
            </a:r>
            <a:endParaRPr lang="en-US" sz="2000" dirty="0">
              <a:latin typeface="Calibri" pitchFamily="34" charset="0"/>
            </a:endParaRPr>
          </a:p>
          <a:p>
            <a:pPr lvl="1" algn="l">
              <a:spcBef>
                <a:spcPct val="50000"/>
              </a:spcBef>
              <a:tabLst>
                <a:tab pos="2971800" algn="l"/>
              </a:tabLst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Skew reduces by at most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/4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rgbClr val="003399"/>
                </a:solidFill>
                <a:latin typeface="Calibri" pitchFamily="34" charset="0"/>
                <a:sym typeface="Wingdings" pitchFamily="2" charset="2"/>
              </a:rPr>
              <a:t>at least </a:t>
            </a:r>
            <a:r>
              <a:rPr lang="en-US" sz="2000" dirty="0" smtClean="0">
                <a:solidFill>
                  <a:srgbClr val="003399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rgbClr val="003399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003399"/>
                </a:solidFill>
                <a:latin typeface="Calibri" pitchFamily="34" charset="0"/>
              </a:rPr>
              <a:t>/4</a:t>
            </a:r>
            <a:r>
              <a:rPr lang="en-US" sz="2000" dirty="0" smtClean="0">
                <a:latin typeface="Calibri" pitchFamily="34" charset="0"/>
              </a:rPr>
              <a:t> skew remains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à"/>
              <a:tabLst>
                <a:tab pos="2971800" algn="l"/>
              </a:tabLst>
            </a:pP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Consider a </a:t>
            </a:r>
            <a:r>
              <a:rPr lang="en-US" sz="2000" dirty="0" err="1" smtClean="0">
                <a:latin typeface="Calibri" pitchFamily="34" charset="0"/>
                <a:sym typeface="Wingdings" pitchFamily="2" charset="2"/>
              </a:rPr>
              <a:t>subpath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of length l</a:t>
            </a:r>
            <a:r>
              <a:rPr lang="en-US" sz="2000" baseline="-25000" dirty="0" smtClean="0">
                <a:latin typeface="Calibri" pitchFamily="34" charset="0"/>
                <a:sym typeface="Wingdings" pitchFamily="2" charset="2"/>
              </a:rPr>
              <a:t>1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 = l</a:t>
            </a:r>
            <a:r>
              <a:rPr lang="en-US" sz="2000" baseline="-25000" dirty="0" smtClean="0">
                <a:latin typeface="Calibri" pitchFamily="34" charset="0"/>
                <a:sym typeface="Wingdings" pitchFamily="2" charset="2"/>
              </a:rPr>
              <a:t>0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·</a:t>
            </a:r>
            <a:r>
              <a:rPr lang="en-US" sz="2000" dirty="0" smtClean="0">
                <a:solidFill>
                  <a:srgbClr val="00CC00"/>
                </a:solidFill>
                <a:latin typeface="cmmi10" pitchFamily="34" charset="0"/>
              </a:rPr>
              <a:t>²</a:t>
            </a:r>
            <a:r>
              <a:rPr lang="en-US" sz="2000" dirty="0">
                <a:solidFill>
                  <a:srgbClr val="00CC00"/>
                </a:solidFill>
                <a:latin typeface="Calibri" pitchFamily="34" charset="0"/>
              </a:rPr>
              <a:t>/(2(</a:t>
            </a:r>
            <a:r>
              <a:rPr lang="en-US" sz="2000" dirty="0">
                <a:solidFill>
                  <a:srgbClr val="00CC00"/>
                </a:solidFill>
                <a:latin typeface="cmmi10" pitchFamily="34" charset="0"/>
              </a:rPr>
              <a:t>¯</a:t>
            </a:r>
            <a:r>
              <a:rPr lang="en-US" sz="2000" dirty="0">
                <a:solidFill>
                  <a:srgbClr val="00CC00"/>
                </a:solidFill>
                <a:latin typeface="Calibri" pitchFamily="34" charset="0"/>
              </a:rPr>
              <a:t>-1))</a:t>
            </a:r>
            <a:r>
              <a:rPr lang="en-US" sz="2000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sz="2000" dirty="0" smtClean="0">
                <a:latin typeface="Calibri" pitchFamily="34" charset="0"/>
                <a:sym typeface="Symbol" pitchFamily="18" charset="2"/>
              </a:rPr>
              <a:t>with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at least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/4 </a:t>
            </a:r>
            <a:r>
              <a:rPr lang="en-US" sz="2000" dirty="0" smtClean="0">
                <a:latin typeface="Calibri" pitchFamily="34" charset="0"/>
              </a:rPr>
              <a:t>skew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à"/>
              <a:tabLst>
                <a:tab pos="2971800" algn="l"/>
              </a:tabLst>
            </a:pP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Add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/2 </a:t>
            </a:r>
            <a:r>
              <a:rPr lang="en-US" sz="2000" dirty="0" smtClean="0">
                <a:latin typeface="Calibri" pitchFamily="34" charset="0"/>
              </a:rPr>
              <a:t>skew in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l</a:t>
            </a:r>
            <a:r>
              <a:rPr lang="en-US" sz="2000" baseline="-25000" dirty="0" smtClean="0">
                <a:solidFill>
                  <a:srgbClr val="FF0000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/(2</a:t>
            </a:r>
            <a:r>
              <a:rPr lang="en-US" sz="2000" dirty="0" smtClean="0">
                <a:solidFill>
                  <a:srgbClr val="FF0000"/>
                </a:solidFill>
                <a:latin typeface="cmmi10" pitchFamily="34" charset="0"/>
              </a:rPr>
              <a:t>²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en-US" sz="2000" dirty="0" smtClean="0">
                <a:latin typeface="Calibri" pitchFamily="34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= l</a:t>
            </a:r>
            <a:r>
              <a:rPr lang="en-US" sz="2000" baseline="-25000" dirty="0" smtClean="0">
                <a:solidFill>
                  <a:srgbClr val="FF0000"/>
                </a:solidFill>
                <a:latin typeface="Calibri" pitchFamily="34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/(4(</a:t>
            </a:r>
            <a:r>
              <a:rPr lang="en-US" sz="2000" dirty="0" smtClean="0">
                <a:solidFill>
                  <a:srgbClr val="FF0000"/>
                </a:solidFill>
                <a:latin typeface="cmmi10" pitchFamily="34" charset="0"/>
              </a:rPr>
              <a:t>¯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-1)) </a:t>
            </a:r>
            <a:r>
              <a:rPr lang="en-US" sz="2000" dirty="0" smtClean="0">
                <a:latin typeface="Calibri" pitchFamily="34" charset="0"/>
              </a:rPr>
              <a:t>time </a:t>
            </a:r>
            <a:r>
              <a:rPr lang="en-US" sz="2000" dirty="0" smtClean="0">
                <a:latin typeface="Calibri" pitchFamily="34" charset="0"/>
                <a:sym typeface="Wingdings" pitchFamily="2" charset="2"/>
              </a:rPr>
              <a:t> 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  <a:sym typeface="Wingdings" pitchFamily="2" charset="2"/>
              </a:rPr>
              <a:t>at least 3/4</a:t>
            </a:r>
            <a:r>
              <a:rPr lang="en-US" sz="2000" dirty="0" smtClean="0">
                <a:solidFill>
                  <a:schemeClr val="accent2"/>
                </a:solidFill>
                <a:latin typeface="Calibri" pitchFamily="34" charset="0"/>
              </a:rPr>
              <a:t>·l</a:t>
            </a:r>
            <a:r>
              <a:rPr lang="en-US" sz="2000" baseline="-25000" dirty="0" smtClean="0">
                <a:solidFill>
                  <a:schemeClr val="accent2"/>
                </a:solidFill>
                <a:latin typeface="Calibri" pitchFamily="34" charset="0"/>
              </a:rPr>
              <a:t>1</a:t>
            </a:r>
            <a:r>
              <a:rPr lang="en-US" sz="2000" dirty="0" smtClean="0">
                <a:latin typeface="Calibri" pitchFamily="34" charset="0"/>
              </a:rPr>
              <a:t> skew in </a:t>
            </a:r>
            <a:r>
              <a:rPr lang="en-US" sz="2000" dirty="0" err="1" smtClean="0">
                <a:latin typeface="Calibri" pitchFamily="34" charset="0"/>
              </a:rPr>
              <a:t>subpath</a:t>
            </a:r>
            <a:endParaRPr lang="en-US" sz="2000" dirty="0" smtClean="0">
              <a:latin typeface="Calibri" pitchFamily="34" charset="0"/>
            </a:endParaRPr>
          </a:p>
          <a:p>
            <a:pPr algn="l">
              <a:spcBef>
                <a:spcPct val="50000"/>
              </a:spcBef>
              <a:buFontTx/>
              <a:buChar char="•"/>
              <a:tabLst>
                <a:tab pos="2971800" algn="l"/>
              </a:tabLst>
            </a:pPr>
            <a:r>
              <a:rPr lang="en-US" sz="2000" dirty="0" smtClean="0">
                <a:latin typeface="Calibri" pitchFamily="34" charset="0"/>
              </a:rPr>
              <a:t> Repeat this trick (+½,-¼,+½,-¼,…) log</a:t>
            </a:r>
            <a:r>
              <a:rPr lang="en-US" sz="2000" baseline="-25000" dirty="0" smtClean="0">
                <a:solidFill>
                  <a:srgbClr val="00CC00"/>
                </a:solidFill>
                <a:latin typeface="Calibri" pitchFamily="34" charset="0"/>
              </a:rPr>
              <a:t>2(</a:t>
            </a:r>
            <a:r>
              <a:rPr lang="en-US" sz="2000" baseline="-25000" dirty="0" smtClean="0">
                <a:solidFill>
                  <a:srgbClr val="00CC00"/>
                </a:solidFill>
                <a:latin typeface="cmmi10" pitchFamily="34" charset="0"/>
              </a:rPr>
              <a:t>¯</a:t>
            </a:r>
            <a:r>
              <a:rPr lang="en-US" sz="2000" baseline="-25000" dirty="0" smtClean="0">
                <a:solidFill>
                  <a:srgbClr val="00CC00"/>
                </a:solidFill>
                <a:latin typeface="Calibri" pitchFamily="34" charset="0"/>
              </a:rPr>
              <a:t>-1)/</a:t>
            </a:r>
            <a:r>
              <a:rPr lang="en-US" sz="2000" baseline="-25000" dirty="0" smtClean="0">
                <a:solidFill>
                  <a:srgbClr val="00CC00"/>
                </a:solidFill>
                <a:latin typeface="cmmi10" pitchFamily="34" charset="0"/>
              </a:rPr>
              <a:t>²</a:t>
            </a:r>
            <a:r>
              <a:rPr lang="en-US" sz="1000" baseline="-25000" dirty="0" smtClean="0">
                <a:solidFill>
                  <a:srgbClr val="00CC00"/>
                </a:solidFill>
                <a:latin typeface="cmmi10" pitchFamily="34" charset="0"/>
              </a:rPr>
              <a:t> </a:t>
            </a:r>
            <a:r>
              <a:rPr lang="en-US" sz="2000" i="1" dirty="0" smtClean="0">
                <a:latin typeface="Calibri" pitchFamily="34" charset="0"/>
              </a:rPr>
              <a:t>D</a:t>
            </a:r>
            <a:r>
              <a:rPr lang="en-US" sz="2000" dirty="0" smtClean="0">
                <a:latin typeface="Calibri" pitchFamily="34" charset="0"/>
              </a:rPr>
              <a:t> times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75780" name="Line 6"/>
          <p:cNvSpPr>
            <a:spLocks noChangeShapeType="1"/>
          </p:cNvSpPr>
          <p:nvPr/>
        </p:nvSpPr>
        <p:spPr bwMode="auto">
          <a:xfrm>
            <a:off x="1697038" y="1368425"/>
            <a:ext cx="260350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1" name="Line 7"/>
          <p:cNvSpPr>
            <a:spLocks noChangeShapeType="1"/>
          </p:cNvSpPr>
          <p:nvPr/>
        </p:nvSpPr>
        <p:spPr bwMode="auto">
          <a:xfrm>
            <a:off x="1176338" y="1368425"/>
            <a:ext cx="2309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2" name="Line 8"/>
          <p:cNvSpPr>
            <a:spLocks noChangeShapeType="1"/>
          </p:cNvSpPr>
          <p:nvPr/>
        </p:nvSpPr>
        <p:spPr bwMode="auto">
          <a:xfrm>
            <a:off x="1176338" y="1974850"/>
            <a:ext cx="2309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3" name="Line 9"/>
          <p:cNvSpPr>
            <a:spLocks noChangeShapeType="1"/>
          </p:cNvSpPr>
          <p:nvPr/>
        </p:nvSpPr>
        <p:spPr bwMode="auto">
          <a:xfrm>
            <a:off x="1176338" y="1670050"/>
            <a:ext cx="2309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4" name="Line 10"/>
          <p:cNvSpPr>
            <a:spLocks noChangeShapeType="1"/>
          </p:cNvSpPr>
          <p:nvPr/>
        </p:nvSpPr>
        <p:spPr bwMode="auto">
          <a:xfrm>
            <a:off x="1176338" y="2278063"/>
            <a:ext cx="2309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5" name="Line 11"/>
          <p:cNvSpPr>
            <a:spLocks noChangeShapeType="1"/>
          </p:cNvSpPr>
          <p:nvPr/>
        </p:nvSpPr>
        <p:spPr bwMode="auto">
          <a:xfrm>
            <a:off x="1176338" y="2582863"/>
            <a:ext cx="23098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6" name="Line 12"/>
          <p:cNvSpPr>
            <a:spLocks noChangeShapeType="1"/>
          </p:cNvSpPr>
          <p:nvPr/>
        </p:nvSpPr>
        <p:spPr bwMode="auto">
          <a:xfrm>
            <a:off x="2638425" y="1974850"/>
            <a:ext cx="261938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7" name="Line 13"/>
          <p:cNvSpPr>
            <a:spLocks noChangeShapeType="1"/>
          </p:cNvSpPr>
          <p:nvPr/>
        </p:nvSpPr>
        <p:spPr bwMode="auto">
          <a:xfrm flipV="1">
            <a:off x="2087563" y="1670050"/>
            <a:ext cx="25876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8" name="Line 14"/>
          <p:cNvSpPr>
            <a:spLocks noChangeShapeType="1"/>
          </p:cNvSpPr>
          <p:nvPr/>
        </p:nvSpPr>
        <p:spPr bwMode="auto">
          <a:xfrm flipV="1">
            <a:off x="2217738" y="2278063"/>
            <a:ext cx="258762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89" name="Line 15"/>
          <p:cNvSpPr>
            <a:spLocks noChangeShapeType="1"/>
          </p:cNvSpPr>
          <p:nvPr/>
        </p:nvSpPr>
        <p:spPr bwMode="auto">
          <a:xfrm>
            <a:off x="4460875" y="1368425"/>
            <a:ext cx="617538" cy="301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0" name="Line 16"/>
          <p:cNvSpPr>
            <a:spLocks noChangeShapeType="1"/>
          </p:cNvSpPr>
          <p:nvPr/>
        </p:nvSpPr>
        <p:spPr bwMode="auto">
          <a:xfrm>
            <a:off x="4297363" y="1368425"/>
            <a:ext cx="2309812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1" name="Line 17"/>
          <p:cNvSpPr>
            <a:spLocks noChangeShapeType="1"/>
          </p:cNvSpPr>
          <p:nvPr/>
        </p:nvSpPr>
        <p:spPr bwMode="auto">
          <a:xfrm>
            <a:off x="4297363" y="1670050"/>
            <a:ext cx="2309812" cy="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2" name="Line 18"/>
          <p:cNvSpPr>
            <a:spLocks noChangeShapeType="1"/>
          </p:cNvSpPr>
          <p:nvPr/>
        </p:nvSpPr>
        <p:spPr bwMode="auto">
          <a:xfrm>
            <a:off x="4297363" y="2278063"/>
            <a:ext cx="2309812" cy="0"/>
          </a:xfrm>
          <a:prstGeom prst="line">
            <a:avLst/>
          </a:prstGeom>
          <a:noFill/>
          <a:ln w="25400">
            <a:solidFill>
              <a:srgbClr val="FF9933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3" name="Line 19"/>
          <p:cNvSpPr>
            <a:spLocks noChangeShapeType="1"/>
          </p:cNvSpPr>
          <p:nvPr/>
        </p:nvSpPr>
        <p:spPr bwMode="auto">
          <a:xfrm>
            <a:off x="4297363" y="2582863"/>
            <a:ext cx="2309812" cy="0"/>
          </a:xfrm>
          <a:prstGeom prst="line">
            <a:avLst/>
          </a:prstGeom>
          <a:noFill/>
          <a:ln w="25400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4" name="Line 20"/>
          <p:cNvSpPr>
            <a:spLocks noChangeShapeType="1"/>
          </p:cNvSpPr>
          <p:nvPr/>
        </p:nvSpPr>
        <p:spPr bwMode="auto">
          <a:xfrm>
            <a:off x="5437188" y="1974850"/>
            <a:ext cx="649287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5" name="Line 21"/>
          <p:cNvSpPr>
            <a:spLocks noChangeShapeType="1"/>
          </p:cNvSpPr>
          <p:nvPr/>
        </p:nvSpPr>
        <p:spPr bwMode="auto">
          <a:xfrm flipV="1">
            <a:off x="5273675" y="1670050"/>
            <a:ext cx="1588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6" name="Line 22"/>
          <p:cNvSpPr>
            <a:spLocks noChangeShapeType="1"/>
          </p:cNvSpPr>
          <p:nvPr/>
        </p:nvSpPr>
        <p:spPr bwMode="auto">
          <a:xfrm flipV="1">
            <a:off x="5468938" y="2278063"/>
            <a:ext cx="1587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7" name="Line 23"/>
          <p:cNvSpPr>
            <a:spLocks noChangeShapeType="1"/>
          </p:cNvSpPr>
          <p:nvPr/>
        </p:nvSpPr>
        <p:spPr bwMode="auto">
          <a:xfrm>
            <a:off x="4297363" y="1974850"/>
            <a:ext cx="2309812" cy="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798" name="AutoShape 24"/>
          <p:cNvSpPr>
            <a:spLocks noChangeArrowheads="1"/>
          </p:cNvSpPr>
          <p:nvPr/>
        </p:nvSpPr>
        <p:spPr bwMode="auto">
          <a:xfrm rot="-5400000">
            <a:off x="7011987" y="1755776"/>
            <a:ext cx="1235075" cy="438150"/>
          </a:xfrm>
          <a:prstGeom prst="rightArrow">
            <a:avLst>
              <a:gd name="adj1" fmla="val 50000"/>
              <a:gd name="adj2" fmla="val 70471"/>
            </a:avLst>
          </a:prstGeom>
          <a:gradFill rotWithShape="1">
            <a:gsLst>
              <a:gs pos="0">
                <a:srgbClr val="FFFF00"/>
              </a:gs>
              <a:gs pos="100000">
                <a:srgbClr val="FF0000">
                  <a:alpha val="70000"/>
                </a:srgbClr>
              </a:gs>
            </a:gsLst>
            <a:path path="rect">
              <a:fillToRect r="100000" b="100000"/>
            </a:path>
          </a:gradFill>
          <a:ln w="25400" algn="ctr">
            <a:noFill/>
            <a:miter lim="800000"/>
            <a:headEnd/>
            <a:tailEnd/>
          </a:ln>
        </p:spPr>
        <p:txBody>
          <a:bodyPr rot="10800000" wrap="none" lIns="90000" tIns="46800" rIns="90000" bIns="46800" anchor="ctr"/>
          <a:lstStyle/>
          <a:p>
            <a:pPr>
              <a:spcBef>
                <a:spcPct val="50000"/>
              </a:spcBef>
              <a:tabLst>
                <a:tab pos="2971800" algn="l"/>
              </a:tabLst>
            </a:pPr>
            <a:endParaRPr lang="en-US" sz="2000">
              <a:latin typeface="Calibri" pitchFamily="34" charset="0"/>
            </a:endParaRPr>
          </a:p>
        </p:txBody>
      </p:sp>
      <p:sp>
        <p:nvSpPr>
          <p:cNvPr id="75799" name="Text Box 25"/>
          <p:cNvSpPr txBox="1">
            <a:spLocks noChangeArrowheads="1"/>
          </p:cNvSpPr>
          <p:nvPr/>
        </p:nvSpPr>
        <p:spPr bwMode="auto">
          <a:xfrm>
            <a:off x="7854950" y="1481138"/>
            <a:ext cx="908050" cy="10064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  <a:tabLst>
                <a:tab pos="2971800" algn="l"/>
              </a:tabLst>
            </a:pPr>
            <a:r>
              <a:rPr lang="de-CH" sz="2000">
                <a:solidFill>
                  <a:srgbClr val="FF3300"/>
                </a:solidFill>
                <a:latin typeface="Calibri" pitchFamily="34" charset="0"/>
              </a:rPr>
              <a:t>Higher</a:t>
            </a:r>
            <a:r>
              <a:rPr lang="de-CH" sz="2000">
                <a:latin typeface="Calibri" pitchFamily="34" charset="0"/>
              </a:rPr>
              <a:t> </a:t>
            </a:r>
            <a:r>
              <a:rPr lang="de-CH" sz="2000">
                <a:solidFill>
                  <a:srgbClr val="FF9933"/>
                </a:solidFill>
                <a:latin typeface="Calibri" pitchFamily="34" charset="0"/>
              </a:rPr>
              <a:t>clock</a:t>
            </a:r>
            <a:r>
              <a:rPr lang="de-CH" sz="2000">
                <a:latin typeface="Calibri" pitchFamily="34" charset="0"/>
              </a:rPr>
              <a:t> </a:t>
            </a:r>
            <a:r>
              <a:rPr lang="de-CH" sz="2000">
                <a:solidFill>
                  <a:srgbClr val="FFCC00"/>
                </a:solidFill>
                <a:latin typeface="Calibri" pitchFamily="34" charset="0"/>
              </a:rPr>
              <a:t>rates</a:t>
            </a:r>
            <a:endParaRPr lang="de-DE" sz="2000">
              <a:solidFill>
                <a:srgbClr val="FFCC00"/>
              </a:solidFill>
              <a:latin typeface="Calibri" pitchFamily="34" charset="0"/>
            </a:endParaRPr>
          </a:p>
        </p:txBody>
      </p:sp>
      <p:sp>
        <p:nvSpPr>
          <p:cNvPr id="75800" name="Line 26"/>
          <p:cNvSpPr>
            <a:spLocks noChangeShapeType="1"/>
          </p:cNvSpPr>
          <p:nvPr/>
        </p:nvSpPr>
        <p:spPr bwMode="auto">
          <a:xfrm>
            <a:off x="3160713" y="1279744"/>
            <a:ext cx="1587" cy="1427162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801" name="Line 27"/>
          <p:cNvSpPr>
            <a:spLocks noChangeShapeType="1"/>
          </p:cNvSpPr>
          <p:nvPr/>
        </p:nvSpPr>
        <p:spPr bwMode="auto">
          <a:xfrm>
            <a:off x="6380163" y="1279744"/>
            <a:ext cx="1587" cy="1427162"/>
          </a:xfrm>
          <a:prstGeom prst="line">
            <a:avLst/>
          </a:prstGeom>
          <a:noFill/>
          <a:ln w="38100" cap="rnd">
            <a:solidFill>
              <a:schemeClr val="accent2"/>
            </a:solidFill>
            <a:prstDash val="sysDot"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75802" name="AutoShape 29"/>
          <p:cNvSpPr>
            <a:spLocks noChangeArrowheads="1"/>
          </p:cNvSpPr>
          <p:nvPr/>
        </p:nvSpPr>
        <p:spPr bwMode="auto">
          <a:xfrm>
            <a:off x="3616325" y="1762125"/>
            <a:ext cx="552450" cy="409575"/>
          </a:xfrm>
          <a:prstGeom prst="rightArrow">
            <a:avLst>
              <a:gd name="adj1" fmla="val 50000"/>
              <a:gd name="adj2" fmla="val 33721"/>
            </a:avLst>
          </a:prstGeom>
          <a:gradFill rotWithShape="1">
            <a:gsLst>
              <a:gs pos="0">
                <a:schemeClr val="tx1"/>
              </a:gs>
              <a:gs pos="100000">
                <a:schemeClr val="bg2">
                  <a:alpha val="70000"/>
                </a:schemeClr>
              </a:gs>
            </a:gsLst>
            <a:path path="rect">
              <a:fillToRect r="100000" b="100000"/>
            </a:path>
          </a:gradFill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>
              <a:spcBef>
                <a:spcPct val="50000"/>
              </a:spcBef>
              <a:tabLst>
                <a:tab pos="2971800" algn="l"/>
              </a:tabLst>
            </a:pPr>
            <a:endParaRPr lang="en-US" sz="2000">
              <a:latin typeface="Calibri" pitchFamily="34" charset="0"/>
            </a:endParaRPr>
          </a:p>
        </p:txBody>
      </p:sp>
      <p:pic>
        <p:nvPicPr>
          <p:cNvPr id="75803" name="Picture 30" descr="CurlyBra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306513"/>
            <a:ext cx="366713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804" name="Text Box 31"/>
          <p:cNvSpPr txBox="1">
            <a:spLocks noChangeArrowheads="1"/>
          </p:cNvSpPr>
          <p:nvPr/>
        </p:nvSpPr>
        <p:spPr bwMode="auto">
          <a:xfrm>
            <a:off x="173038" y="1779588"/>
            <a:ext cx="720725" cy="3968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2000" dirty="0">
                <a:solidFill>
                  <a:schemeClr val="accent2"/>
                </a:solidFill>
                <a:latin typeface="Calibri" pitchFamily="34" charset="0"/>
              </a:rPr>
              <a:t>l</a:t>
            </a:r>
            <a:r>
              <a:rPr lang="de-CH" sz="2000" baseline="-25000" dirty="0">
                <a:solidFill>
                  <a:schemeClr val="accent2"/>
                </a:solidFill>
                <a:latin typeface="Calibri" pitchFamily="34" charset="0"/>
              </a:rPr>
              <a:t>0</a:t>
            </a:r>
            <a:r>
              <a:rPr lang="de-CH" sz="2000" dirty="0">
                <a:solidFill>
                  <a:schemeClr val="accent2"/>
                </a:solidFill>
                <a:latin typeface="Calibri" pitchFamily="34" charset="0"/>
              </a:rPr>
              <a:t> = D</a:t>
            </a:r>
            <a:endParaRPr lang="de-DE" sz="2000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75805" name="Text Box 35"/>
          <p:cNvSpPr txBox="1">
            <a:spLocks noChangeArrowheads="1"/>
          </p:cNvSpPr>
          <p:nvPr/>
        </p:nvSpPr>
        <p:spPr bwMode="auto">
          <a:xfrm>
            <a:off x="6451600" y="930275"/>
            <a:ext cx="1294435" cy="34073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 dirty="0" err="1" smtClean="0">
                <a:latin typeface="Calibri" pitchFamily="34" charset="0"/>
              </a:rPr>
              <a:t>L</a:t>
            </a:r>
            <a:r>
              <a:rPr lang="de-CH" sz="1600" baseline="-25000" dirty="0" err="1" smtClean="0">
                <a:latin typeface="Calibri" pitchFamily="34" charset="0"/>
              </a:rPr>
              <a:t>v</a:t>
            </a:r>
            <a:r>
              <a:rPr lang="de-CH" sz="1600" dirty="0" smtClean="0">
                <a:latin typeface="Calibri" pitchFamily="34" charset="0"/>
              </a:rPr>
              <a:t>(t) = x + l</a:t>
            </a:r>
            <a:r>
              <a:rPr lang="de-CH" sz="1600" baseline="-25000" dirty="0" smtClean="0">
                <a:latin typeface="Calibri" pitchFamily="34" charset="0"/>
              </a:rPr>
              <a:t>0</a:t>
            </a:r>
            <a:r>
              <a:rPr lang="de-CH" sz="1600" dirty="0" smtClean="0">
                <a:latin typeface="Calibri" pitchFamily="34" charset="0"/>
              </a:rPr>
              <a:t>/2</a:t>
            </a:r>
            <a:endParaRPr lang="de-DE" sz="1600" dirty="0">
              <a:latin typeface="Calibri" pitchFamily="34" charset="0"/>
            </a:endParaRPr>
          </a:p>
        </p:txBody>
      </p:sp>
      <p:sp>
        <p:nvSpPr>
          <p:cNvPr id="75806" name="Text Box 36"/>
          <p:cNvSpPr txBox="1">
            <a:spLocks noChangeArrowheads="1"/>
          </p:cNvSpPr>
          <p:nvPr/>
        </p:nvSpPr>
        <p:spPr bwMode="auto">
          <a:xfrm>
            <a:off x="3297238" y="2620963"/>
            <a:ext cx="558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>
                <a:latin typeface="Calibri" pitchFamily="34" charset="0"/>
              </a:rPr>
              <a:t>L</a:t>
            </a:r>
            <a:r>
              <a:rPr lang="de-CH" sz="1600" baseline="-25000">
                <a:latin typeface="Calibri" pitchFamily="34" charset="0"/>
              </a:rPr>
              <a:t>w</a:t>
            </a:r>
            <a:r>
              <a:rPr lang="de-CH" sz="1600">
                <a:latin typeface="Calibri" pitchFamily="34" charset="0"/>
              </a:rPr>
              <a:t>(t)</a:t>
            </a:r>
            <a:endParaRPr lang="de-DE" sz="1600">
              <a:latin typeface="Calibri" pitchFamily="34" charset="0"/>
            </a:endParaRPr>
          </a:p>
        </p:txBody>
      </p:sp>
      <p:sp>
        <p:nvSpPr>
          <p:cNvPr id="75807" name="Text Box 37"/>
          <p:cNvSpPr txBox="1">
            <a:spLocks noChangeArrowheads="1"/>
          </p:cNvSpPr>
          <p:nvPr/>
        </p:nvSpPr>
        <p:spPr bwMode="auto">
          <a:xfrm>
            <a:off x="3305175" y="952500"/>
            <a:ext cx="800710" cy="34073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 dirty="0" err="1">
                <a:latin typeface="Calibri" pitchFamily="34" charset="0"/>
              </a:rPr>
              <a:t>L</a:t>
            </a:r>
            <a:r>
              <a:rPr lang="de-CH" sz="1600" baseline="-25000" dirty="0" err="1">
                <a:latin typeface="Calibri" pitchFamily="34" charset="0"/>
              </a:rPr>
              <a:t>v</a:t>
            </a:r>
            <a:r>
              <a:rPr lang="de-CH" sz="1600" dirty="0">
                <a:latin typeface="Calibri" pitchFamily="34" charset="0"/>
              </a:rPr>
              <a:t>(t</a:t>
            </a:r>
            <a:r>
              <a:rPr lang="de-CH" sz="1600" dirty="0" smtClean="0">
                <a:latin typeface="Calibri" pitchFamily="34" charset="0"/>
              </a:rPr>
              <a:t>) = x</a:t>
            </a:r>
            <a:endParaRPr lang="de-DE" sz="1600" dirty="0">
              <a:latin typeface="Calibri" pitchFamily="34" charset="0"/>
            </a:endParaRPr>
          </a:p>
        </p:txBody>
      </p:sp>
      <p:sp>
        <p:nvSpPr>
          <p:cNvPr id="75808" name="Text Box 38"/>
          <p:cNvSpPr txBox="1">
            <a:spLocks noChangeArrowheads="1"/>
          </p:cNvSpPr>
          <p:nvPr/>
        </p:nvSpPr>
        <p:spPr bwMode="auto">
          <a:xfrm>
            <a:off x="6429375" y="2638425"/>
            <a:ext cx="5588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>
                <a:latin typeface="Calibri" pitchFamily="34" charset="0"/>
              </a:rPr>
              <a:t>L</a:t>
            </a:r>
            <a:r>
              <a:rPr lang="de-CH" sz="1600" baseline="-25000">
                <a:latin typeface="Calibri" pitchFamily="34" charset="0"/>
              </a:rPr>
              <a:t>w</a:t>
            </a:r>
            <a:r>
              <a:rPr lang="de-CH" sz="1600">
                <a:latin typeface="Calibri" pitchFamily="34" charset="0"/>
              </a:rPr>
              <a:t>(t)</a:t>
            </a:r>
            <a:endParaRPr lang="de-DE" sz="1600">
              <a:latin typeface="Calibri" pitchFamily="34" charset="0"/>
            </a:endParaRPr>
          </a:p>
        </p:txBody>
      </p:sp>
      <p:sp>
        <p:nvSpPr>
          <p:cNvPr id="75810" name="Text Box 35"/>
          <p:cNvSpPr txBox="1">
            <a:spLocks noChangeArrowheads="1"/>
          </p:cNvSpPr>
          <p:nvPr/>
        </p:nvSpPr>
        <p:spPr bwMode="auto">
          <a:xfrm>
            <a:off x="5049838" y="965200"/>
            <a:ext cx="83185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>
                <a:solidFill>
                  <a:srgbClr val="FF0000"/>
                </a:solidFill>
                <a:latin typeface="Calibri" pitchFamily="34" charset="0"/>
              </a:rPr>
              <a:t>h</a:t>
            </a:r>
            <a:r>
              <a:rPr lang="de-CH" sz="1600" baseline="-25000">
                <a:solidFill>
                  <a:srgbClr val="FF0000"/>
                </a:solidFill>
                <a:latin typeface="Calibri" pitchFamily="34" charset="0"/>
              </a:rPr>
              <a:t>v</a:t>
            </a:r>
            <a:r>
              <a:rPr lang="de-CH" sz="1600">
                <a:solidFill>
                  <a:srgbClr val="FF0000"/>
                </a:solidFill>
                <a:latin typeface="Calibri" pitchFamily="34" charset="0"/>
              </a:rPr>
              <a:t> = 1+</a:t>
            </a:r>
            <a:r>
              <a:rPr lang="de-CH" sz="1600">
                <a:solidFill>
                  <a:srgbClr val="FF0000"/>
                </a:solidFill>
                <a:latin typeface="cmmi10" pitchFamily="34" charset="0"/>
              </a:rPr>
              <a:t>²</a:t>
            </a:r>
          </a:p>
        </p:txBody>
      </p:sp>
      <p:sp>
        <p:nvSpPr>
          <p:cNvPr id="75812" name="Text Box 35"/>
          <p:cNvSpPr txBox="1">
            <a:spLocks noChangeArrowheads="1"/>
          </p:cNvSpPr>
          <p:nvPr/>
        </p:nvSpPr>
        <p:spPr bwMode="auto">
          <a:xfrm>
            <a:off x="1758950" y="950913"/>
            <a:ext cx="647700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>
                <a:latin typeface="Calibri" pitchFamily="34" charset="0"/>
              </a:rPr>
              <a:t>h</a:t>
            </a:r>
            <a:r>
              <a:rPr lang="de-CH" sz="1600" baseline="-25000">
                <a:latin typeface="Calibri" pitchFamily="34" charset="0"/>
              </a:rPr>
              <a:t>v</a:t>
            </a:r>
            <a:r>
              <a:rPr lang="de-CH" sz="1600">
                <a:latin typeface="Calibri" pitchFamily="34" charset="0"/>
              </a:rPr>
              <a:t> = 1</a:t>
            </a:r>
          </a:p>
        </p:txBody>
      </p:sp>
      <p:sp>
        <p:nvSpPr>
          <p:cNvPr id="75813" name="Text Box 35"/>
          <p:cNvSpPr txBox="1">
            <a:spLocks noChangeArrowheads="1"/>
          </p:cNvSpPr>
          <p:nvPr/>
        </p:nvSpPr>
        <p:spPr bwMode="auto">
          <a:xfrm>
            <a:off x="1743075" y="2674938"/>
            <a:ext cx="684213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>
                <a:latin typeface="Calibri" pitchFamily="34" charset="0"/>
              </a:rPr>
              <a:t>h</a:t>
            </a:r>
            <a:r>
              <a:rPr lang="de-CH" sz="1600" baseline="-25000">
                <a:latin typeface="Calibri" pitchFamily="34" charset="0"/>
              </a:rPr>
              <a:t>w</a:t>
            </a:r>
            <a:r>
              <a:rPr lang="de-CH" sz="1600">
                <a:latin typeface="Calibri" pitchFamily="34" charset="0"/>
              </a:rPr>
              <a:t> = 1</a:t>
            </a:r>
          </a:p>
        </p:txBody>
      </p:sp>
      <p:sp>
        <p:nvSpPr>
          <p:cNvPr id="75814" name="Text Box 35"/>
          <p:cNvSpPr txBox="1">
            <a:spLocks noChangeArrowheads="1"/>
          </p:cNvSpPr>
          <p:nvPr/>
        </p:nvSpPr>
        <p:spPr bwMode="auto">
          <a:xfrm>
            <a:off x="5064125" y="2640013"/>
            <a:ext cx="684213" cy="33655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>
              <a:spcBef>
                <a:spcPct val="50000"/>
              </a:spcBef>
              <a:tabLst>
                <a:tab pos="2971800" algn="l"/>
              </a:tabLst>
            </a:pPr>
            <a:r>
              <a:rPr lang="de-CH" sz="1600">
                <a:latin typeface="Calibri" pitchFamily="34" charset="0"/>
              </a:rPr>
              <a:t>h</a:t>
            </a:r>
            <a:r>
              <a:rPr lang="de-CH" sz="1600" baseline="-25000">
                <a:latin typeface="Calibri" pitchFamily="34" charset="0"/>
              </a:rPr>
              <a:t>w</a:t>
            </a:r>
            <a:r>
              <a:rPr lang="de-CH" sz="1600">
                <a:latin typeface="Calibri" pitchFamily="34" charset="0"/>
              </a:rPr>
              <a:t> 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869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147182" cy="5337175"/>
          </a:xfrm>
        </p:spPr>
        <p:txBody>
          <a:bodyPr/>
          <a:lstStyle/>
          <a:p>
            <a:endParaRPr lang="en-US" sz="1000" dirty="0" smtClean="0"/>
          </a:p>
          <a:p>
            <a:r>
              <a:rPr lang="en-US" dirty="0" smtClean="0"/>
              <a:t>Surprisingly, up to small constants, the </a:t>
            </a:r>
            <a:r>
              <a:rPr lang="de-CH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</a:t>
            </a:r>
            <a:r>
              <a:rPr lang="de-CH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CH" dirty="0" smtClean="0">
                <a:solidFill>
                  <a:schemeClr val="tx1"/>
                </a:solidFill>
                <a:latin typeface="+mj-lt"/>
              </a:rPr>
              <a:t>log</a:t>
            </a:r>
            <a:r>
              <a:rPr lang="de-CH" baseline="-250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CH" baseline="-25000" dirty="0" smtClean="0">
                <a:solidFill>
                  <a:schemeClr val="tx1"/>
                </a:solidFill>
                <a:latin typeface="cmmi10" pitchFamily="34" charset="0"/>
              </a:rPr>
              <a:t>¯</a:t>
            </a:r>
            <a:r>
              <a:rPr lang="de-CH" baseline="-25000" dirty="0" smtClean="0">
                <a:solidFill>
                  <a:schemeClr val="tx1"/>
                </a:solidFill>
                <a:latin typeface="Calibri" pitchFamily="34" charset="0"/>
              </a:rPr>
              <a:t>-1)/</a:t>
            </a:r>
            <a:r>
              <a:rPr lang="de-CH" baseline="-25000" dirty="0" smtClean="0">
                <a:solidFill>
                  <a:schemeClr val="tx1"/>
                </a:solidFill>
                <a:latin typeface="cmmi10" pitchFamily="34" charset="0"/>
              </a:rPr>
              <a:t>²</a:t>
            </a:r>
            <a:r>
              <a:rPr lang="de-CH" sz="9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CH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de-CH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smtClean="0"/>
              <a:t>lower bound can be matched with clock rates </a:t>
            </a:r>
            <a:r>
              <a:rPr lang="de-CH" b="1" dirty="0" smtClean="0">
                <a:latin typeface="cmsy10" pitchFamily="34" charset="0"/>
              </a:rPr>
              <a:t>2</a:t>
            </a:r>
            <a:r>
              <a:rPr lang="en-US" dirty="0" smtClean="0"/>
              <a:t> [1,</a:t>
            </a:r>
            <a:r>
              <a:rPr lang="en-US" dirty="0" smtClean="0">
                <a:latin typeface="cmmi10" pitchFamily="34" charset="0"/>
              </a:rPr>
              <a:t>¯</a:t>
            </a:r>
            <a:r>
              <a:rPr lang="en-US" dirty="0" smtClean="0"/>
              <a:t>] (tough part, not included)</a:t>
            </a:r>
          </a:p>
          <a:p>
            <a:r>
              <a:rPr lang="en-US" dirty="0" smtClean="0"/>
              <a:t>We get the following picture </a:t>
            </a:r>
            <a:r>
              <a:rPr lang="en-GB" dirty="0" smtClean="0"/>
              <a:t>[Lenzen et al., PODC 2009]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US" sz="2800" dirty="0" smtClean="0"/>
          </a:p>
        </p:txBody>
      </p:sp>
      <p:graphicFrame>
        <p:nvGraphicFramePr>
          <p:cNvPr id="76877" name="Group 77"/>
          <p:cNvGraphicFramePr>
            <a:graphicFrameLocks noGrp="1"/>
          </p:cNvGraphicFramePr>
          <p:nvPr/>
        </p:nvGraphicFramePr>
        <p:xfrm>
          <a:off x="914382" y="2345119"/>
          <a:ext cx="7594596" cy="987035"/>
        </p:xfrm>
        <a:graphic>
          <a:graphicData uri="http://schemas.openxmlformats.org/drawingml/2006/table">
            <a:tbl>
              <a:tblPr/>
              <a:tblGrid>
                <a:gridCol w="1301839"/>
                <a:gridCol w="1231297"/>
                <a:gridCol w="1231297"/>
                <a:gridCol w="1293820"/>
                <a:gridCol w="1290616"/>
                <a:gridCol w="1245727"/>
              </a:tblGrid>
              <a:tr h="4818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max rate </a:t>
                      </a:r>
                      <a:r>
                        <a:rPr lang="en-US" dirty="0" smtClean="0">
                          <a:latin typeface="cmmi10" pitchFamily="34" charset="0"/>
                        </a:rPr>
                        <a:t>¯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1+√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05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local skew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msy10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Local Skew: Upper Bound</a:t>
            </a:r>
          </a:p>
        </p:txBody>
      </p:sp>
      <p:sp>
        <p:nvSpPr>
          <p:cNvPr id="11" name="Abgerundete rechteckige Legende 7"/>
          <p:cNvSpPr>
            <a:spLocks noChangeArrowheads="1"/>
          </p:cNvSpPr>
          <p:nvPr/>
        </p:nvSpPr>
        <p:spPr bwMode="auto">
          <a:xfrm>
            <a:off x="5904679" y="3737999"/>
            <a:ext cx="2610928" cy="942975"/>
          </a:xfrm>
          <a:prstGeom prst="wedgeRoundRectCallout">
            <a:avLst>
              <a:gd name="adj1" fmla="val 25272"/>
              <a:gd name="adj2" fmla="val -103176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800" dirty="0" smtClean="0">
                <a:solidFill>
                  <a:srgbClr val="000000"/>
                </a:solidFill>
              </a:rPr>
              <a:t>... because </a:t>
            </a:r>
            <a:r>
              <a:rPr lang="en-US" sz="1800" dirty="0">
                <a:solidFill>
                  <a:srgbClr val="000000"/>
                </a:solidFill>
              </a:rPr>
              <a:t>too large clock rates </a:t>
            </a:r>
            <a:r>
              <a:rPr lang="en-US" sz="1800" dirty="0" smtClean="0">
                <a:solidFill>
                  <a:srgbClr val="000000"/>
                </a:solidFill>
              </a:rPr>
              <a:t>will amplify </a:t>
            </a:r>
            <a:r>
              <a:rPr lang="en-US" sz="1800" dirty="0">
                <a:solidFill>
                  <a:srgbClr val="000000"/>
                </a:solidFill>
              </a:rPr>
              <a:t>the clock drift </a:t>
            </a:r>
            <a:r>
              <a:rPr lang="en-US" sz="1800" dirty="0">
                <a:solidFill>
                  <a:srgbClr val="000000"/>
                </a:solidFill>
                <a:latin typeface="cmmi10" pitchFamily="34" charset="0"/>
              </a:rPr>
              <a:t>²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Abgerundete rechteckige Legende 7"/>
          <p:cNvSpPr>
            <a:spLocks noChangeArrowheads="1"/>
          </p:cNvSpPr>
          <p:nvPr/>
        </p:nvSpPr>
        <p:spPr bwMode="auto">
          <a:xfrm>
            <a:off x="3257983" y="3759740"/>
            <a:ext cx="2300287" cy="931862"/>
          </a:xfrm>
          <a:prstGeom prst="wedgeRoundRectCallout">
            <a:avLst>
              <a:gd name="adj1" fmla="val 39070"/>
              <a:gd name="adj2" fmla="val -109525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800" dirty="0">
                <a:solidFill>
                  <a:srgbClr val="000000"/>
                </a:solidFill>
              </a:rPr>
              <a:t>We can have both smooth and accurate clocks!</a:t>
            </a:r>
          </a:p>
        </p:txBody>
      </p:sp>
      <p:sp useBgFill="1">
        <p:nvSpPr>
          <p:cNvPr id="7" name="Rectangle 6"/>
          <p:cNvSpPr/>
          <p:nvPr/>
        </p:nvSpPr>
        <p:spPr bwMode="auto">
          <a:xfrm>
            <a:off x="4682228" y="2180991"/>
            <a:ext cx="1286772" cy="120801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8" name="Rectangle 7"/>
          <p:cNvSpPr/>
          <p:nvPr/>
        </p:nvSpPr>
        <p:spPr bwMode="auto">
          <a:xfrm>
            <a:off x="5968999" y="2267047"/>
            <a:ext cx="1337733" cy="129190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9" name="Rectangle 8"/>
          <p:cNvSpPr/>
          <p:nvPr/>
        </p:nvSpPr>
        <p:spPr bwMode="auto">
          <a:xfrm>
            <a:off x="7267275" y="2142223"/>
            <a:ext cx="1465276" cy="129190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 useBgFill="1">
        <p:nvSpPr>
          <p:cNvPr id="10" name="Rectangle 9"/>
          <p:cNvSpPr/>
          <p:nvPr/>
        </p:nvSpPr>
        <p:spPr bwMode="auto">
          <a:xfrm>
            <a:off x="3448808" y="2193026"/>
            <a:ext cx="1465276" cy="1291904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836613"/>
            <a:ext cx="8147182" cy="5337175"/>
          </a:xfrm>
        </p:spPr>
        <p:txBody>
          <a:bodyPr/>
          <a:lstStyle/>
          <a:p>
            <a:endParaRPr lang="en-US" sz="1000" dirty="0" smtClean="0"/>
          </a:p>
          <a:p>
            <a:r>
              <a:rPr lang="en-US" dirty="0" smtClean="0"/>
              <a:t>Surprisingly, up to small constants, the </a:t>
            </a:r>
            <a:r>
              <a:rPr lang="de-CH" dirty="0" smtClean="0">
                <a:solidFill>
                  <a:schemeClr val="tx1"/>
                </a:solidFill>
                <a:latin typeface="Calibri" pitchFamily="34" charset="0"/>
                <a:sym typeface="Symbol" pitchFamily="18" charset="2"/>
              </a:rPr>
              <a:t></a:t>
            </a:r>
            <a:r>
              <a:rPr lang="de-CH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CH" dirty="0" smtClean="0">
                <a:solidFill>
                  <a:schemeClr val="tx1"/>
                </a:solidFill>
              </a:rPr>
              <a:t>log</a:t>
            </a:r>
            <a:r>
              <a:rPr lang="de-CH" baseline="-25000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de-CH" baseline="-25000" dirty="0" smtClean="0">
                <a:solidFill>
                  <a:schemeClr val="tx1"/>
                </a:solidFill>
                <a:latin typeface="cmmi10" pitchFamily="34" charset="0"/>
              </a:rPr>
              <a:t>¯</a:t>
            </a:r>
            <a:r>
              <a:rPr lang="de-CH" baseline="-25000" dirty="0" smtClean="0">
                <a:solidFill>
                  <a:schemeClr val="tx1"/>
                </a:solidFill>
                <a:latin typeface="Calibri" pitchFamily="34" charset="0"/>
              </a:rPr>
              <a:t>-1)/</a:t>
            </a:r>
            <a:r>
              <a:rPr lang="de-CH" baseline="-25000" dirty="0" smtClean="0">
                <a:solidFill>
                  <a:schemeClr val="tx1"/>
                </a:solidFill>
                <a:latin typeface="cmmi10" pitchFamily="34" charset="0"/>
              </a:rPr>
              <a:t>²</a:t>
            </a:r>
            <a:r>
              <a:rPr lang="de-CH" sz="9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de-CH" i="1" dirty="0" smtClean="0">
                <a:solidFill>
                  <a:schemeClr val="tx1"/>
                </a:solidFill>
              </a:rPr>
              <a:t>D</a:t>
            </a:r>
            <a:r>
              <a:rPr lang="de-CH" dirty="0" smtClean="0">
                <a:solidFill>
                  <a:schemeClr val="tx1"/>
                </a:solidFill>
                <a:latin typeface="Calibri" pitchFamily="34" charset="0"/>
              </a:rPr>
              <a:t>)</a:t>
            </a:r>
            <a:r>
              <a:rPr lang="de-DE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dirty="0" smtClean="0"/>
              <a:t>lower bound can be matched with clock rates </a:t>
            </a:r>
            <a:r>
              <a:rPr lang="de-CH" b="1" dirty="0" smtClean="0">
                <a:latin typeface="cmsy10" pitchFamily="34" charset="0"/>
              </a:rPr>
              <a:t>2</a:t>
            </a:r>
            <a:r>
              <a:rPr lang="en-US" dirty="0" smtClean="0"/>
              <a:t> [1,</a:t>
            </a:r>
            <a:r>
              <a:rPr lang="en-US" dirty="0" smtClean="0">
                <a:latin typeface="cmmi10" pitchFamily="34" charset="0"/>
              </a:rPr>
              <a:t>¯</a:t>
            </a:r>
            <a:r>
              <a:rPr lang="en-US" dirty="0" smtClean="0"/>
              <a:t>] (tough part, </a:t>
            </a:r>
            <a:r>
              <a:rPr lang="en-US" smtClean="0"/>
              <a:t>not included)</a:t>
            </a:r>
            <a:endParaRPr lang="en-US" dirty="0" smtClean="0"/>
          </a:p>
          <a:p>
            <a:r>
              <a:rPr lang="en-US" dirty="0" smtClean="0"/>
              <a:t>We get the following picture </a:t>
            </a:r>
            <a:r>
              <a:rPr lang="en-GB" dirty="0" smtClean="0"/>
              <a:t>[Lenzen et al., PODC 2009]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 practice, we usually have 1/</a:t>
            </a:r>
            <a:r>
              <a:rPr lang="en-GB" dirty="0" smtClean="0">
                <a:latin typeface="cmmi10" pitchFamily="34" charset="0"/>
              </a:rPr>
              <a:t>² </a:t>
            </a:r>
            <a:r>
              <a:rPr lang="en-GB" b="1" dirty="0" smtClean="0">
                <a:latin typeface="cmsy10"/>
              </a:rPr>
              <a:t>¼</a:t>
            </a:r>
            <a:r>
              <a:rPr lang="en-GB" dirty="0" smtClean="0"/>
              <a:t> </a:t>
            </a:r>
            <a:r>
              <a:rPr lang="en-GB" dirty="0" smtClean="0">
                <a:latin typeface="Arial"/>
              </a:rPr>
              <a:t>10</a:t>
            </a:r>
            <a:r>
              <a:rPr lang="en-GB" baseline="30000" dirty="0" smtClean="0">
                <a:latin typeface="Arial"/>
              </a:rPr>
              <a:t>4</a:t>
            </a:r>
            <a:r>
              <a:rPr lang="en-GB" dirty="0" smtClean="0"/>
              <a:t> &gt; </a:t>
            </a:r>
            <a:r>
              <a:rPr lang="en-GB" i="1" dirty="0" smtClean="0"/>
              <a:t>D</a:t>
            </a:r>
            <a:r>
              <a:rPr lang="en-GB" dirty="0" smtClean="0"/>
              <a:t>. In other words, our initial </a:t>
            </a:r>
            <a:br>
              <a:rPr lang="en-GB" dirty="0" smtClean="0"/>
            </a:br>
            <a:r>
              <a:rPr lang="en-GB" dirty="0" smtClean="0"/>
              <a:t>intuition of a constant local skew was not entirely wrong! 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 smtClean="0"/>
          </a:p>
          <a:p>
            <a:endParaRPr lang="en-US" sz="2800" dirty="0" smtClean="0"/>
          </a:p>
        </p:txBody>
      </p:sp>
      <p:graphicFrame>
        <p:nvGraphicFramePr>
          <p:cNvPr id="76877" name="Group 77"/>
          <p:cNvGraphicFramePr>
            <a:graphicFrameLocks noGrp="1"/>
          </p:cNvGraphicFramePr>
          <p:nvPr/>
        </p:nvGraphicFramePr>
        <p:xfrm>
          <a:off x="914382" y="2345119"/>
          <a:ext cx="7594596" cy="987035"/>
        </p:xfrm>
        <a:graphic>
          <a:graphicData uri="http://schemas.openxmlformats.org/drawingml/2006/table">
            <a:tbl>
              <a:tblPr/>
              <a:tblGrid>
                <a:gridCol w="1301839"/>
                <a:gridCol w="1231297"/>
                <a:gridCol w="1231297"/>
                <a:gridCol w="1293820"/>
                <a:gridCol w="1290616"/>
                <a:gridCol w="1245727"/>
              </a:tblGrid>
              <a:tr h="48189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max rate </a:t>
                      </a:r>
                      <a:r>
                        <a:rPr lang="en-US" dirty="0" smtClean="0">
                          <a:latin typeface="cmmi10" pitchFamily="34" charset="0"/>
                        </a:rPr>
                        <a:t>¯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CH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1+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1+√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endParaRPr kumimoji="0" lang="en-US" sz="18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50514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local skew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dirty="0" smtClean="0">
                          <a:latin typeface="cmsy10" pitchFamily="34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£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(log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1/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mmi10" pitchFamily="34" charset="0"/>
                        </a:rPr>
                        <a:t>²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</a:tr>
            </a:tbl>
          </a:graphicData>
        </a:graphic>
      </p:graphicFrame>
      <p:sp>
        <p:nvSpPr>
          <p:cNvPr id="768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/>
              <a:t>Local Skew: Upper Bound</a:t>
            </a:r>
          </a:p>
        </p:txBody>
      </p:sp>
      <p:sp>
        <p:nvSpPr>
          <p:cNvPr id="11" name="Abgerundete rechteckige Legende 7"/>
          <p:cNvSpPr>
            <a:spLocks noChangeArrowheads="1"/>
          </p:cNvSpPr>
          <p:nvPr/>
        </p:nvSpPr>
        <p:spPr bwMode="auto">
          <a:xfrm>
            <a:off x="5904679" y="3737999"/>
            <a:ext cx="2610928" cy="942975"/>
          </a:xfrm>
          <a:prstGeom prst="wedgeRoundRectCallout">
            <a:avLst>
              <a:gd name="adj1" fmla="val 25272"/>
              <a:gd name="adj2" fmla="val -103176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800" dirty="0" smtClean="0">
                <a:solidFill>
                  <a:srgbClr val="000000"/>
                </a:solidFill>
              </a:rPr>
              <a:t>... because </a:t>
            </a:r>
            <a:r>
              <a:rPr lang="en-US" sz="1800" dirty="0">
                <a:solidFill>
                  <a:srgbClr val="000000"/>
                </a:solidFill>
              </a:rPr>
              <a:t>too large clock rates </a:t>
            </a:r>
            <a:r>
              <a:rPr lang="en-US" sz="1800" dirty="0" smtClean="0">
                <a:solidFill>
                  <a:srgbClr val="000000"/>
                </a:solidFill>
              </a:rPr>
              <a:t>will amplify </a:t>
            </a:r>
            <a:r>
              <a:rPr lang="en-US" sz="1800" dirty="0">
                <a:solidFill>
                  <a:srgbClr val="000000"/>
                </a:solidFill>
              </a:rPr>
              <a:t>the clock drift </a:t>
            </a:r>
            <a:r>
              <a:rPr lang="en-US" sz="1800" dirty="0">
                <a:solidFill>
                  <a:srgbClr val="000000"/>
                </a:solidFill>
                <a:latin typeface="cmmi10" pitchFamily="34" charset="0"/>
              </a:rPr>
              <a:t>²</a:t>
            </a:r>
            <a:r>
              <a:rPr lang="en-US" sz="1800" dirty="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2" name="Abgerundete rechteckige Legende 7"/>
          <p:cNvSpPr>
            <a:spLocks noChangeArrowheads="1"/>
          </p:cNvSpPr>
          <p:nvPr/>
        </p:nvSpPr>
        <p:spPr bwMode="auto">
          <a:xfrm>
            <a:off x="3257983" y="3759740"/>
            <a:ext cx="2300287" cy="931862"/>
          </a:xfrm>
          <a:prstGeom prst="wedgeRoundRectCallout">
            <a:avLst>
              <a:gd name="adj1" fmla="val 39070"/>
              <a:gd name="adj2" fmla="val -109525"/>
              <a:gd name="adj3" fmla="val 16667"/>
            </a:avLst>
          </a:prstGeom>
          <a:solidFill>
            <a:schemeClr val="accent1"/>
          </a:solidFill>
          <a:ln w="9525" algn="ctr">
            <a:noFill/>
            <a:round/>
            <a:headEnd/>
            <a:tailEnd/>
          </a:ln>
        </p:spPr>
        <p:txBody>
          <a:bodyPr lIns="82945" tIns="41473" rIns="82945" bIns="41473"/>
          <a:lstStyle/>
          <a:p>
            <a:pPr defTabSz="4064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1800" dirty="0">
                <a:solidFill>
                  <a:srgbClr val="000000"/>
                </a:solidFill>
              </a:rPr>
              <a:t>We can have both smooth and accurate clocks!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Sending periodic beacon messages to synchronize nodes</a:t>
            </a:r>
          </a:p>
          <a:p>
            <a:endParaRPr lang="en-US" dirty="0"/>
          </a:p>
        </p:txBody>
      </p:sp>
      <p:sp>
        <p:nvSpPr>
          <p:cNvPr id="65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Practice: Synchronizing Nodes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148393" y="4359558"/>
            <a:ext cx="324002" cy="1810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200" dirty="0" smtClean="0">
                <a:latin typeface="+mn-lt"/>
              </a:rPr>
              <a:t>J</a:t>
            </a:r>
          </a:p>
        </p:txBody>
      </p:sp>
      <p:cxnSp>
        <p:nvCxnSpPr>
          <p:cNvPr id="10" name="Gerade Verbindung mit Pfeil 13"/>
          <p:cNvCxnSpPr/>
          <p:nvPr/>
        </p:nvCxnSpPr>
        <p:spPr bwMode="auto">
          <a:xfrm>
            <a:off x="852384" y="4027968"/>
            <a:ext cx="5248837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Gerade Verbindung mit Pfeil 14"/>
          <p:cNvCxnSpPr/>
          <p:nvPr/>
        </p:nvCxnSpPr>
        <p:spPr bwMode="auto">
          <a:xfrm>
            <a:off x="852384" y="2602208"/>
            <a:ext cx="5248837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Gerade Verbindung mit Pfeil 18"/>
          <p:cNvCxnSpPr/>
          <p:nvPr/>
        </p:nvCxnSpPr>
        <p:spPr bwMode="auto">
          <a:xfrm rot="16200000" flipH="1">
            <a:off x="917109" y="2796685"/>
            <a:ext cx="1425760" cy="1036807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Gerade Verbindung mit Pfeil 19"/>
          <p:cNvCxnSpPr/>
          <p:nvPr/>
        </p:nvCxnSpPr>
        <p:spPr bwMode="auto">
          <a:xfrm rot="16200000" flipH="1">
            <a:off x="4043902" y="2650712"/>
            <a:ext cx="1427200" cy="1330193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389" y="3120667"/>
            <a:ext cx="586090" cy="586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Textfeld 11"/>
          <p:cNvSpPr txBox="1"/>
          <p:nvPr/>
        </p:nvSpPr>
        <p:spPr>
          <a:xfrm>
            <a:off x="1435588" y="3250281"/>
            <a:ext cx="741864" cy="299200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400" dirty="0" smtClean="0">
                <a:latin typeface="+mn-lt"/>
              </a:rPr>
              <a:t>t=100</a:t>
            </a:r>
            <a:endParaRPr lang="en-US" sz="1400" dirty="0">
              <a:latin typeface="+mn-lt"/>
            </a:endParaRPr>
          </a:p>
        </p:txBody>
      </p:sp>
      <p:pic>
        <p:nvPicPr>
          <p:cNvPr id="16" name="Picture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207" y="3120667"/>
            <a:ext cx="586090" cy="5861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7" name="Textfeld 16"/>
          <p:cNvSpPr txBox="1"/>
          <p:nvPr/>
        </p:nvSpPr>
        <p:spPr>
          <a:xfrm>
            <a:off x="4104005" y="3250281"/>
            <a:ext cx="619557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latin typeface="+mn-lt"/>
              </a:rPr>
              <a:t>t=130</a:t>
            </a:r>
            <a:endParaRPr lang="en-US" sz="1400" dirty="0">
              <a:latin typeface="+mn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08430" y="1899187"/>
            <a:ext cx="1773719" cy="3299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1600" dirty="0" smtClean="0">
                <a:latin typeface="+mn-lt"/>
              </a:rPr>
              <a:t>Beacon interval </a:t>
            </a:r>
            <a:r>
              <a:rPr lang="de-CH" sz="1600" i="1" dirty="0" smtClean="0">
                <a:latin typeface="+mn-lt"/>
                <a:cs typeface="Times New Roman" pitchFamily="18" charset="0"/>
              </a:rPr>
              <a:t>B</a:t>
            </a:r>
            <a:endParaRPr lang="de-CH" sz="1600" i="1" dirty="0">
              <a:latin typeface="+mn-lt"/>
              <a:cs typeface="Times New Roman" pitchFamily="18" charset="0"/>
            </a:endParaRPr>
          </a:p>
        </p:txBody>
      </p:sp>
      <p:sp>
        <p:nvSpPr>
          <p:cNvPr id="40" name="Ellipse 4"/>
          <p:cNvSpPr/>
          <p:nvPr/>
        </p:nvSpPr>
        <p:spPr bwMode="auto">
          <a:xfrm>
            <a:off x="6310298" y="3867391"/>
            <a:ext cx="324002" cy="32403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1</a:t>
            </a:r>
          </a:p>
        </p:txBody>
      </p:sp>
      <p:sp>
        <p:nvSpPr>
          <p:cNvPr id="41" name="Ellipse 4"/>
          <p:cNvSpPr/>
          <p:nvPr/>
        </p:nvSpPr>
        <p:spPr bwMode="auto">
          <a:xfrm>
            <a:off x="6310298" y="2451105"/>
            <a:ext cx="324002" cy="324036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5098597" y="4359558"/>
            <a:ext cx="324002" cy="1810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200" dirty="0" smtClean="0">
                <a:latin typeface="+mn-lt"/>
              </a:rPr>
              <a:t>J</a:t>
            </a:r>
          </a:p>
        </p:txBody>
      </p:sp>
      <p:sp>
        <p:nvSpPr>
          <p:cNvPr id="57" name="Textfeld 8"/>
          <p:cNvSpPr txBox="1"/>
          <p:nvPr/>
        </p:nvSpPr>
        <p:spPr>
          <a:xfrm>
            <a:off x="6372831" y="2448182"/>
            <a:ext cx="2117527" cy="329977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r>
              <a:rPr lang="en-US" sz="1600" dirty="0" smtClean="0">
                <a:latin typeface="+mn-lt"/>
              </a:rPr>
              <a:t>reference clock  </a:t>
            </a:r>
            <a:endParaRPr lang="en-US" sz="1600" dirty="0">
              <a:latin typeface="+mn-lt"/>
            </a:endParaRPr>
          </a:p>
        </p:txBody>
      </p:sp>
      <p:cxnSp>
        <p:nvCxnSpPr>
          <p:cNvPr id="23" name="Straight Connector 22"/>
          <p:cNvCxnSpPr>
            <a:endCxn id="7" idx="1"/>
          </p:cNvCxnSpPr>
          <p:nvPr/>
        </p:nvCxnSpPr>
        <p:spPr bwMode="auto">
          <a:xfrm rot="5400000">
            <a:off x="1225170" y="3526874"/>
            <a:ext cx="1846452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16200000" flipH="1">
            <a:off x="232609" y="3486232"/>
            <a:ext cx="1737720" cy="89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 rot="16200000" flipH="1">
            <a:off x="3214848" y="3482930"/>
            <a:ext cx="1737720" cy="89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rot="5400000">
            <a:off x="4497934" y="3545061"/>
            <a:ext cx="1846452" cy="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6101221" y="2452179"/>
            <a:ext cx="217203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6101221" y="3867514"/>
            <a:ext cx="217203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t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900549" y="2368286"/>
            <a:ext cx="379106" cy="23764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000" dirty="0" smtClean="0">
                <a:latin typeface="+mn-lt"/>
              </a:rPr>
              <a:t>100</a:t>
            </a:r>
            <a:endParaRPr lang="en-US" sz="1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54849" y="2368286"/>
            <a:ext cx="379106" cy="237644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000" dirty="0" smtClean="0">
                <a:latin typeface="+mn-lt"/>
              </a:rPr>
              <a:t>130</a:t>
            </a:r>
            <a:endParaRPr lang="en-US" sz="1000" dirty="0">
              <a:latin typeface="+mn-lt"/>
            </a:endParaRPr>
          </a:p>
        </p:txBody>
      </p:sp>
      <p:sp>
        <p:nvSpPr>
          <p:cNvPr id="31" name="Right Brace 30"/>
          <p:cNvSpPr/>
          <p:nvPr/>
        </p:nvSpPr>
        <p:spPr bwMode="auto">
          <a:xfrm rot="16200000">
            <a:off x="2500365" y="789408"/>
            <a:ext cx="190099" cy="2967656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sp>
        <p:nvSpPr>
          <p:cNvPr id="44" name="Textfeld 43"/>
          <p:cNvSpPr txBox="1"/>
          <p:nvPr/>
        </p:nvSpPr>
        <p:spPr>
          <a:xfrm>
            <a:off x="2049137" y="4538949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jitter</a:t>
            </a:r>
            <a:endParaRPr lang="en-US" sz="1600" dirty="0"/>
          </a:p>
        </p:txBody>
      </p:sp>
      <p:sp>
        <p:nvSpPr>
          <p:cNvPr id="45" name="Textfeld 44"/>
          <p:cNvSpPr txBox="1"/>
          <p:nvPr/>
        </p:nvSpPr>
        <p:spPr>
          <a:xfrm>
            <a:off x="4977788" y="454813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jitter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Message delay jitter affects clock synchronization quality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accurately can we synchronize two Nodes?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467756" y="1031131"/>
            <a:ext cx="167574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endParaRPr lang="de-CH" dirty="0"/>
          </a:p>
        </p:txBody>
      </p:sp>
      <p:grpSp>
        <p:nvGrpSpPr>
          <p:cNvPr id="5" name="Group 131"/>
          <p:cNvGrpSpPr/>
          <p:nvPr/>
        </p:nvGrpSpPr>
        <p:grpSpPr>
          <a:xfrm>
            <a:off x="5099307" y="3143410"/>
            <a:ext cx="3340004" cy="1264240"/>
            <a:chOff x="1212430" y="3972494"/>
            <a:chExt cx="3682122" cy="1393590"/>
          </a:xfrm>
        </p:grpSpPr>
        <p:sp>
          <p:nvSpPr>
            <p:cNvPr id="108" name="TextBox 107"/>
            <p:cNvSpPr txBox="1"/>
            <p:nvPr/>
          </p:nvSpPr>
          <p:spPr>
            <a:xfrm>
              <a:off x="1212430" y="3972494"/>
              <a:ext cx="2755417" cy="576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y(x) = </a:t>
              </a:r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r</a:t>
              </a:r>
              <a:r>
                <a:rPr lang="en-US" sz="2800" dirty="0" smtClean="0">
                  <a:latin typeface="+mn-lt"/>
                </a:rPr>
                <a:t>·x + ∆y </a:t>
              </a:r>
              <a:endParaRPr lang="en-US" sz="2800" dirty="0">
                <a:latin typeface="+mn-lt"/>
              </a:endParaRPr>
            </a:p>
          </p:txBody>
        </p:sp>
        <p:cxnSp>
          <p:nvCxnSpPr>
            <p:cNvPr id="117" name="Elbow Connector 116"/>
            <p:cNvCxnSpPr/>
            <p:nvPr/>
          </p:nvCxnSpPr>
          <p:spPr bwMode="auto">
            <a:xfrm rot="16200000" flipV="1">
              <a:off x="2313431" y="4726174"/>
              <a:ext cx="786051" cy="493769"/>
            </a:xfrm>
            <a:prstGeom prst="bentConnector3">
              <a:avLst>
                <a:gd name="adj1" fmla="val 102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Elbow Connector 119"/>
            <p:cNvCxnSpPr/>
            <p:nvPr/>
          </p:nvCxnSpPr>
          <p:spPr bwMode="auto">
            <a:xfrm rot="16200000" flipV="1">
              <a:off x="3356484" y="4664111"/>
              <a:ext cx="434303" cy="266154"/>
            </a:xfrm>
            <a:prstGeom prst="bentConnector3">
              <a:avLst>
                <a:gd name="adj1" fmla="val 134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7" name="TextBox 126"/>
            <p:cNvSpPr txBox="1"/>
            <p:nvPr/>
          </p:nvSpPr>
          <p:spPr>
            <a:xfrm>
              <a:off x="3706712" y="4835636"/>
              <a:ext cx="1187840" cy="339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clock offset</a:t>
              </a:r>
              <a:endParaRPr lang="en-US" sz="1400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100147" y="3034156"/>
            <a:ext cx="335826" cy="51464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^</a:t>
            </a:r>
            <a:endParaRPr lang="en-US" sz="2800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43105" y="4243922"/>
            <a:ext cx="1560519" cy="51464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relative clock rate</a:t>
            </a:r>
            <a:br>
              <a:rPr lang="en-US" sz="1400" dirty="0" smtClean="0"/>
            </a:br>
            <a:r>
              <a:rPr lang="en-US" sz="1400" dirty="0" smtClean="0"/>
              <a:t>(estimated)</a:t>
            </a:r>
            <a:endParaRPr lang="en-US" sz="1400" dirty="0"/>
          </a:p>
        </p:txBody>
      </p:sp>
      <p:grpSp>
        <p:nvGrpSpPr>
          <p:cNvPr id="47" name="Gruppieren 46"/>
          <p:cNvGrpSpPr/>
          <p:nvPr/>
        </p:nvGrpSpPr>
        <p:grpSpPr>
          <a:xfrm>
            <a:off x="845101" y="1993278"/>
            <a:ext cx="3657495" cy="4351351"/>
            <a:chOff x="845101" y="1993278"/>
            <a:chExt cx="3657495" cy="4351351"/>
          </a:xfrm>
        </p:grpSpPr>
        <p:cxnSp>
          <p:nvCxnSpPr>
            <p:cNvPr id="81" name="Straight Connector 80"/>
            <p:cNvCxnSpPr>
              <a:cxnSpLocks/>
            </p:cNvCxnSpPr>
            <p:nvPr/>
          </p:nvCxnSpPr>
          <p:spPr bwMode="auto">
            <a:xfrm rot="10800000" flipV="1">
              <a:off x="1316918" y="2729403"/>
              <a:ext cx="3164820" cy="248741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3" name="Gerade Verbindung mit Pfeil 13"/>
            <p:cNvCxnSpPr/>
            <p:nvPr/>
          </p:nvCxnSpPr>
          <p:spPr bwMode="auto">
            <a:xfrm>
              <a:off x="1251517" y="5433920"/>
              <a:ext cx="2938961" cy="14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5" name="Straight Connector 34"/>
            <p:cNvCxnSpPr/>
            <p:nvPr/>
          </p:nvCxnSpPr>
          <p:spPr bwMode="auto">
            <a:xfrm rot="5400000" flipH="1" flipV="1">
              <a:off x="-153317" y="4009700"/>
              <a:ext cx="2939269" cy="14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50" name="Straight Connector 49"/>
            <p:cNvCxnSpPr>
              <a:cxnSpLocks noChangeAspect="1"/>
            </p:cNvCxnSpPr>
            <p:nvPr/>
          </p:nvCxnSpPr>
          <p:spPr bwMode="auto">
            <a:xfrm flipV="1">
              <a:off x="1327952" y="2495383"/>
              <a:ext cx="2938961" cy="293926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Ellipse 4"/>
            <p:cNvSpPr/>
            <p:nvPr/>
          </p:nvSpPr>
          <p:spPr bwMode="auto">
            <a:xfrm>
              <a:off x="845101" y="2219811"/>
              <a:ext cx="324002" cy="324036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0</a:t>
              </a:r>
            </a:p>
          </p:txBody>
        </p:sp>
        <p:sp>
          <p:nvSpPr>
            <p:cNvPr id="61" name="Ellipse 4"/>
            <p:cNvSpPr/>
            <p:nvPr/>
          </p:nvSpPr>
          <p:spPr bwMode="auto">
            <a:xfrm>
              <a:off x="4157736" y="5588702"/>
              <a:ext cx="324002" cy="32403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1</a:t>
              </a:r>
            </a:p>
          </p:txBody>
        </p:sp>
        <p:cxnSp>
          <p:nvCxnSpPr>
            <p:cNvPr id="88" name="Straight Connector 87"/>
            <p:cNvCxnSpPr/>
            <p:nvPr/>
          </p:nvCxnSpPr>
          <p:spPr bwMode="auto">
            <a:xfrm rot="5400000">
              <a:off x="2118988" y="4548445"/>
              <a:ext cx="1763562" cy="14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Straight Connector 90"/>
            <p:cNvCxnSpPr/>
            <p:nvPr/>
          </p:nvCxnSpPr>
          <p:spPr bwMode="auto">
            <a:xfrm flipV="1">
              <a:off x="1338866" y="3646559"/>
              <a:ext cx="1662624" cy="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/>
            <p:nvPr/>
          </p:nvCxnSpPr>
          <p:spPr bwMode="auto">
            <a:xfrm rot="5400000">
              <a:off x="1744607" y="5206078"/>
              <a:ext cx="446307" cy="1226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Straight Connector 94"/>
            <p:cNvCxnSpPr/>
            <p:nvPr/>
          </p:nvCxnSpPr>
          <p:spPr bwMode="auto">
            <a:xfrm>
              <a:off x="1327952" y="4957835"/>
              <a:ext cx="65310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5" name="TextBox 104"/>
            <p:cNvSpPr txBox="1"/>
            <p:nvPr/>
          </p:nvSpPr>
          <p:spPr>
            <a:xfrm>
              <a:off x="4187710" y="5265706"/>
              <a:ext cx="257278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194351" y="2207617"/>
              <a:ext cx="257278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y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1644945" y="5479025"/>
              <a:ext cx="324002" cy="18109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CH" sz="1600" dirty="0" smtClean="0">
                  <a:latin typeface="+mn-lt"/>
                </a:rPr>
                <a:t>J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2993996" y="5479025"/>
              <a:ext cx="324002" cy="18109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CH" sz="1600" dirty="0" smtClean="0">
                  <a:latin typeface="+mn-lt"/>
                </a:rPr>
                <a:t>J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4931" y="5418276"/>
              <a:ext cx="367885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∆y</a:t>
              </a:r>
              <a:endParaRPr lang="en-US" sz="1400" dirty="0"/>
            </a:p>
          </p:txBody>
        </p:sp>
        <p:cxnSp>
          <p:nvCxnSpPr>
            <p:cNvPr id="34" name="Straight Connector 33"/>
            <p:cNvCxnSpPr>
              <a:cxnSpLocks noChangeAspect="1"/>
            </p:cNvCxnSpPr>
            <p:nvPr/>
          </p:nvCxnSpPr>
          <p:spPr bwMode="auto">
            <a:xfrm rot="5400000">
              <a:off x="937893" y="2386893"/>
              <a:ext cx="3755733" cy="296850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7" name="Oval 56"/>
            <p:cNvSpPr>
              <a:spLocks noChangeAspect="1"/>
            </p:cNvSpPr>
            <p:nvPr/>
          </p:nvSpPr>
          <p:spPr bwMode="auto">
            <a:xfrm flipH="1" flipV="1">
              <a:off x="1939799" y="4923740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 flipH="1" flipV="1">
              <a:off x="2967480" y="3612982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756735" y="6045429"/>
              <a:ext cx="1571741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de-CH" sz="1400" dirty="0" smtClean="0">
                  <a:latin typeface="+mn-lt"/>
                </a:rPr>
                <a:t>Beacon interval </a:t>
              </a:r>
              <a:r>
                <a:rPr lang="de-CH" sz="1400" i="1" dirty="0" smtClean="0">
                  <a:latin typeface="+mn-lt"/>
                  <a:cs typeface="Times New Roman" pitchFamily="18" charset="0"/>
                </a:rPr>
                <a:t>B</a:t>
              </a:r>
              <a:endParaRPr lang="de-CH" sz="1400" i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44" name="Right Brace 43"/>
            <p:cNvSpPr/>
            <p:nvPr/>
          </p:nvSpPr>
          <p:spPr bwMode="auto">
            <a:xfrm rot="5400000">
              <a:off x="2376601" y="5273903"/>
              <a:ext cx="190099" cy="134298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grpSp>
          <p:nvGrpSpPr>
            <p:cNvPr id="6" name="Group 41"/>
            <p:cNvGrpSpPr/>
            <p:nvPr/>
          </p:nvGrpSpPr>
          <p:grpSpPr>
            <a:xfrm>
              <a:off x="4035350" y="3045174"/>
              <a:ext cx="269625" cy="361458"/>
              <a:chOff x="4448702" y="3356737"/>
              <a:chExt cx="297243" cy="398440"/>
            </a:xfrm>
          </p:grpSpPr>
          <p:sp>
            <p:nvSpPr>
              <p:cNvPr id="107" name="TextBox 106"/>
              <p:cNvSpPr txBox="1"/>
              <p:nvPr/>
            </p:nvSpPr>
            <p:spPr>
              <a:xfrm>
                <a:off x="4452814" y="3415910"/>
                <a:ext cx="268969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r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448702" y="3356737"/>
                <a:ext cx="297243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^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4275774" y="2259108"/>
              <a:ext cx="226822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r</a:t>
              </a:r>
              <a:endParaRPr lang="en-US" sz="1400" dirty="0"/>
            </a:p>
          </p:txBody>
        </p:sp>
        <p:cxnSp>
          <p:nvCxnSpPr>
            <p:cNvPr id="36" name="Straight Connector 35"/>
            <p:cNvCxnSpPr/>
            <p:nvPr/>
          </p:nvCxnSpPr>
          <p:spPr bwMode="auto">
            <a:xfrm rot="5400000">
              <a:off x="2435496" y="4548445"/>
              <a:ext cx="1763562" cy="14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endCxn id="41" idx="2"/>
            </p:cNvCxnSpPr>
            <p:nvPr/>
          </p:nvCxnSpPr>
          <p:spPr bwMode="auto">
            <a:xfrm flipV="1">
              <a:off x="1338866" y="3645640"/>
              <a:ext cx="2010432" cy="91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Straight Connector 37"/>
            <p:cNvCxnSpPr/>
            <p:nvPr/>
          </p:nvCxnSpPr>
          <p:spPr bwMode="auto">
            <a:xfrm rot="5400000">
              <a:off x="1428099" y="5206078"/>
              <a:ext cx="446307" cy="1226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/>
            <p:nvPr/>
          </p:nvCxnSpPr>
          <p:spPr bwMode="auto">
            <a:xfrm>
              <a:off x="1327952" y="4957835"/>
              <a:ext cx="326551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Oval 39"/>
            <p:cNvSpPr>
              <a:spLocks noChangeAspect="1"/>
            </p:cNvSpPr>
            <p:nvPr/>
          </p:nvSpPr>
          <p:spPr bwMode="auto">
            <a:xfrm flipH="1" flipV="1">
              <a:off x="1623291" y="4923740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sp>
          <p:nvSpPr>
            <p:cNvPr id="41" name="Oval 40"/>
            <p:cNvSpPr>
              <a:spLocks noChangeAspect="1"/>
            </p:cNvSpPr>
            <p:nvPr/>
          </p:nvSpPr>
          <p:spPr bwMode="auto">
            <a:xfrm flipH="1" flipV="1">
              <a:off x="3283988" y="3612982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grpSp>
          <p:nvGrpSpPr>
            <p:cNvPr id="7" name="Group 50"/>
            <p:cNvGrpSpPr/>
            <p:nvPr/>
          </p:nvGrpSpPr>
          <p:grpSpPr>
            <a:xfrm>
              <a:off x="3772702" y="2073526"/>
              <a:ext cx="269625" cy="361452"/>
              <a:chOff x="4460854" y="3356740"/>
              <a:chExt cx="297243" cy="398434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4464964" y="3415907"/>
                <a:ext cx="268969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r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4460854" y="3356740"/>
                <a:ext cx="297243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^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>
                <a:latin typeface="+mn-lt"/>
              </a:rPr>
              <a:t>Lower Bound on the clock skew between two neighbors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>
                <a:latin typeface="+mn-lt"/>
              </a:rPr>
              <a:t>Clock Skew between two Nodes</a:t>
            </a:r>
            <a:endParaRPr lang="en-US" dirty="0">
              <a:latin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24973" y="2044909"/>
            <a:ext cx="3383243" cy="2576746"/>
          </a:xfrm>
          <a:prstGeom prst="rect">
            <a:avLst/>
          </a:prstGeom>
          <a:noFill/>
        </p:spPr>
        <p:txBody>
          <a:bodyPr wrap="square" lIns="82945" tIns="41473" rIns="82945" bIns="41473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Error in the rate estimation:</a:t>
            </a:r>
          </a:p>
          <a:p>
            <a:pPr algn="l">
              <a:buFont typeface="Symbol" pitchFamily="18" charset="2"/>
              <a:buChar char="-"/>
            </a:pPr>
            <a:r>
              <a:rPr lang="en-US" sz="1800" dirty="0" smtClean="0">
                <a:latin typeface="+mn-lt"/>
              </a:rPr>
              <a:t> Jitter in the message delay</a:t>
            </a:r>
          </a:p>
          <a:p>
            <a:pPr algn="l">
              <a:buFont typeface="Symbol" pitchFamily="18" charset="2"/>
              <a:buChar char="-"/>
            </a:pPr>
            <a:r>
              <a:rPr lang="en-US" sz="1800" dirty="0" smtClean="0">
                <a:latin typeface="+mn-lt"/>
              </a:rPr>
              <a:t> Beacon interval</a:t>
            </a:r>
          </a:p>
          <a:p>
            <a:pPr algn="l">
              <a:buFont typeface="Symbol" pitchFamily="18" charset="2"/>
              <a:buChar char="-"/>
            </a:pPr>
            <a:r>
              <a:rPr lang="en-US" sz="1800" dirty="0" smtClean="0">
                <a:latin typeface="+mn-lt"/>
              </a:rPr>
              <a:t> Number of beacons k</a:t>
            </a:r>
          </a:p>
          <a:p>
            <a:pPr algn="l">
              <a:buFontTx/>
              <a:buChar char="-"/>
            </a:pPr>
            <a:endParaRPr lang="en-US" sz="1800" dirty="0" smtClean="0">
              <a:latin typeface="+mn-lt"/>
            </a:endParaRPr>
          </a:p>
          <a:p>
            <a:pPr algn="l">
              <a:buFontTx/>
              <a:buChar char="-"/>
            </a:pPr>
            <a:endParaRPr lang="en-US" sz="1800" dirty="0" smtClean="0">
              <a:latin typeface="+mn-lt"/>
            </a:endParaRP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r>
              <a:rPr lang="en-US" sz="1800" dirty="0" smtClean="0">
                <a:latin typeface="+mn-lt"/>
              </a:rPr>
              <a:t>Synchronization error:</a:t>
            </a:r>
            <a:endParaRPr lang="en-US" sz="1800" dirty="0">
              <a:latin typeface="+mn-lt"/>
            </a:endParaRPr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1069" y="3193425"/>
            <a:ext cx="2180859" cy="88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equation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65002" y="4626583"/>
            <a:ext cx="1582863" cy="666238"/>
          </a:xfrm>
          <a:prstGeom prst="rect">
            <a:avLst/>
          </a:prstGeom>
        </p:spPr>
      </p:pic>
      <p:grpSp>
        <p:nvGrpSpPr>
          <p:cNvPr id="42" name="Gruppieren 41"/>
          <p:cNvGrpSpPr/>
          <p:nvPr/>
        </p:nvGrpSpPr>
        <p:grpSpPr>
          <a:xfrm>
            <a:off x="845101" y="1993278"/>
            <a:ext cx="3657495" cy="4351351"/>
            <a:chOff x="845101" y="1993278"/>
            <a:chExt cx="3657495" cy="4351351"/>
          </a:xfrm>
        </p:grpSpPr>
        <p:cxnSp>
          <p:nvCxnSpPr>
            <p:cNvPr id="43" name="Straight Connector 80"/>
            <p:cNvCxnSpPr>
              <a:cxnSpLocks/>
            </p:cNvCxnSpPr>
            <p:nvPr/>
          </p:nvCxnSpPr>
          <p:spPr bwMode="auto">
            <a:xfrm rot="10800000" flipV="1">
              <a:off x="1316918" y="2729403"/>
              <a:ext cx="3164820" cy="2487413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Gerade Verbindung mit Pfeil 13"/>
            <p:cNvCxnSpPr/>
            <p:nvPr/>
          </p:nvCxnSpPr>
          <p:spPr bwMode="auto">
            <a:xfrm>
              <a:off x="1251517" y="5433920"/>
              <a:ext cx="2938961" cy="1441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5" name="Straight Connector 34"/>
            <p:cNvCxnSpPr/>
            <p:nvPr/>
          </p:nvCxnSpPr>
          <p:spPr bwMode="auto">
            <a:xfrm rot="5400000" flipH="1" flipV="1">
              <a:off x="-153317" y="4009700"/>
              <a:ext cx="2939269" cy="144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46" name="Straight Connector 49"/>
            <p:cNvCxnSpPr>
              <a:cxnSpLocks noChangeAspect="1"/>
            </p:cNvCxnSpPr>
            <p:nvPr/>
          </p:nvCxnSpPr>
          <p:spPr bwMode="auto">
            <a:xfrm flipV="1">
              <a:off x="1327952" y="2495383"/>
              <a:ext cx="2938961" cy="293926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7" name="Ellipse 4"/>
            <p:cNvSpPr/>
            <p:nvPr/>
          </p:nvSpPr>
          <p:spPr bwMode="auto">
            <a:xfrm>
              <a:off x="845101" y="2219811"/>
              <a:ext cx="324002" cy="324036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0</a:t>
              </a:r>
            </a:p>
          </p:txBody>
        </p:sp>
        <p:sp>
          <p:nvSpPr>
            <p:cNvPr id="48" name="Ellipse 4"/>
            <p:cNvSpPr/>
            <p:nvPr/>
          </p:nvSpPr>
          <p:spPr bwMode="auto">
            <a:xfrm>
              <a:off x="4157736" y="5588702"/>
              <a:ext cx="324002" cy="324036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kumimoji="0" lang="en-US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1</a:t>
              </a:r>
            </a:p>
          </p:txBody>
        </p:sp>
        <p:cxnSp>
          <p:nvCxnSpPr>
            <p:cNvPr id="49" name="Straight Connector 87"/>
            <p:cNvCxnSpPr/>
            <p:nvPr/>
          </p:nvCxnSpPr>
          <p:spPr bwMode="auto">
            <a:xfrm rot="5400000">
              <a:off x="2118988" y="4548445"/>
              <a:ext cx="1763562" cy="14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Straight Connector 90"/>
            <p:cNvCxnSpPr/>
            <p:nvPr/>
          </p:nvCxnSpPr>
          <p:spPr bwMode="auto">
            <a:xfrm flipV="1">
              <a:off x="1338866" y="3646559"/>
              <a:ext cx="1662624" cy="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Connector 92"/>
            <p:cNvCxnSpPr/>
            <p:nvPr/>
          </p:nvCxnSpPr>
          <p:spPr bwMode="auto">
            <a:xfrm rot="5400000">
              <a:off x="1744607" y="5206078"/>
              <a:ext cx="446307" cy="1226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2" name="Straight Connector 94"/>
            <p:cNvCxnSpPr/>
            <p:nvPr/>
          </p:nvCxnSpPr>
          <p:spPr bwMode="auto">
            <a:xfrm>
              <a:off x="1327952" y="4957835"/>
              <a:ext cx="65310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3" name="TextBox 104"/>
            <p:cNvSpPr txBox="1"/>
            <p:nvPr/>
          </p:nvSpPr>
          <p:spPr>
            <a:xfrm>
              <a:off x="4187710" y="5265706"/>
              <a:ext cx="257278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x</a:t>
              </a:r>
              <a:endParaRPr lang="en-US" sz="1400" dirty="0"/>
            </a:p>
          </p:txBody>
        </p:sp>
        <p:sp>
          <p:nvSpPr>
            <p:cNvPr id="54" name="TextBox 105"/>
            <p:cNvSpPr txBox="1"/>
            <p:nvPr/>
          </p:nvSpPr>
          <p:spPr>
            <a:xfrm>
              <a:off x="1194351" y="2207617"/>
              <a:ext cx="257278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y</a:t>
              </a:r>
              <a:endParaRPr lang="en-US" sz="1400" dirty="0"/>
            </a:p>
          </p:txBody>
        </p:sp>
        <p:sp>
          <p:nvSpPr>
            <p:cNvPr id="55" name="Rectangle 27"/>
            <p:cNvSpPr/>
            <p:nvPr/>
          </p:nvSpPr>
          <p:spPr bwMode="auto">
            <a:xfrm>
              <a:off x="1644945" y="5479025"/>
              <a:ext cx="324002" cy="18109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CH" sz="1600" dirty="0" smtClean="0">
                  <a:latin typeface="+mn-lt"/>
                </a:rPr>
                <a:t>J</a:t>
              </a:r>
            </a:p>
          </p:txBody>
        </p:sp>
        <p:sp>
          <p:nvSpPr>
            <p:cNvPr id="56" name="Rectangle 28"/>
            <p:cNvSpPr/>
            <p:nvPr/>
          </p:nvSpPr>
          <p:spPr bwMode="auto">
            <a:xfrm>
              <a:off x="2993996" y="5479025"/>
              <a:ext cx="324002" cy="18109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de-CH" sz="1600" dirty="0" smtClean="0">
                  <a:latin typeface="+mn-lt"/>
                </a:rPr>
                <a:t>J</a:t>
              </a:r>
            </a:p>
          </p:txBody>
        </p:sp>
        <p:sp>
          <p:nvSpPr>
            <p:cNvPr id="57" name="TextBox 29"/>
            <p:cNvSpPr txBox="1"/>
            <p:nvPr/>
          </p:nvSpPr>
          <p:spPr>
            <a:xfrm>
              <a:off x="894931" y="5418276"/>
              <a:ext cx="367885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∆y</a:t>
              </a:r>
              <a:endParaRPr lang="en-US" sz="1400" dirty="0"/>
            </a:p>
          </p:txBody>
        </p:sp>
        <p:cxnSp>
          <p:nvCxnSpPr>
            <p:cNvPr id="58" name="Straight Connector 33"/>
            <p:cNvCxnSpPr>
              <a:cxnSpLocks noChangeAspect="1"/>
            </p:cNvCxnSpPr>
            <p:nvPr/>
          </p:nvCxnSpPr>
          <p:spPr bwMode="auto">
            <a:xfrm rot="5400000">
              <a:off x="937893" y="2386893"/>
              <a:ext cx="3755733" cy="2968504"/>
            </a:xfrm>
            <a:prstGeom prst="line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9" name="Oval 56"/>
            <p:cNvSpPr>
              <a:spLocks noChangeAspect="1"/>
            </p:cNvSpPr>
            <p:nvPr/>
          </p:nvSpPr>
          <p:spPr bwMode="auto">
            <a:xfrm flipH="1" flipV="1">
              <a:off x="1939799" y="4923740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sp>
          <p:nvSpPr>
            <p:cNvPr id="60" name="Oval 57"/>
            <p:cNvSpPr>
              <a:spLocks noChangeAspect="1"/>
            </p:cNvSpPr>
            <p:nvPr/>
          </p:nvSpPr>
          <p:spPr bwMode="auto">
            <a:xfrm flipH="1" flipV="1">
              <a:off x="2967480" y="3612982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sp>
          <p:nvSpPr>
            <p:cNvPr id="61" name="TextBox 42"/>
            <p:cNvSpPr txBox="1"/>
            <p:nvPr/>
          </p:nvSpPr>
          <p:spPr>
            <a:xfrm>
              <a:off x="1756735" y="6045429"/>
              <a:ext cx="1571741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de-CH" sz="1400" dirty="0" smtClean="0">
                  <a:latin typeface="+mn-lt"/>
                </a:rPr>
                <a:t>Beacon interval </a:t>
              </a:r>
              <a:r>
                <a:rPr lang="de-CH" sz="1400" i="1" dirty="0" smtClean="0">
                  <a:latin typeface="+mn-lt"/>
                  <a:cs typeface="Times New Roman" pitchFamily="18" charset="0"/>
                </a:rPr>
                <a:t>B</a:t>
              </a:r>
              <a:endParaRPr lang="de-CH" sz="1400" i="1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62" name="Right Brace 43"/>
            <p:cNvSpPr/>
            <p:nvPr/>
          </p:nvSpPr>
          <p:spPr bwMode="auto">
            <a:xfrm rot="5400000">
              <a:off x="2376601" y="5273903"/>
              <a:ext cx="190099" cy="1342982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grpSp>
          <p:nvGrpSpPr>
            <p:cNvPr id="63" name="Group 41"/>
            <p:cNvGrpSpPr/>
            <p:nvPr/>
          </p:nvGrpSpPr>
          <p:grpSpPr>
            <a:xfrm>
              <a:off x="4035350" y="3045174"/>
              <a:ext cx="269625" cy="361458"/>
              <a:chOff x="4448702" y="3356737"/>
              <a:chExt cx="297243" cy="398440"/>
            </a:xfrm>
          </p:grpSpPr>
          <p:sp>
            <p:nvSpPr>
              <p:cNvPr id="74" name="TextBox 106"/>
              <p:cNvSpPr txBox="1"/>
              <p:nvPr/>
            </p:nvSpPr>
            <p:spPr>
              <a:xfrm>
                <a:off x="4452814" y="3415910"/>
                <a:ext cx="268969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r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5" name="TextBox 44"/>
              <p:cNvSpPr txBox="1"/>
              <p:nvPr/>
            </p:nvSpPr>
            <p:spPr>
              <a:xfrm>
                <a:off x="4448702" y="3356737"/>
                <a:ext cx="297243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^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4" name="TextBox 48"/>
            <p:cNvSpPr txBox="1"/>
            <p:nvPr/>
          </p:nvSpPr>
          <p:spPr>
            <a:xfrm>
              <a:off x="4275774" y="2259108"/>
              <a:ext cx="226822" cy="299200"/>
            </a:xfrm>
            <a:prstGeom prst="rect">
              <a:avLst/>
            </a:prstGeom>
            <a:noFill/>
          </p:spPr>
          <p:txBody>
            <a:bodyPr wrap="none" lIns="82945" tIns="41473" rIns="82945" bIns="41473" rtlCol="0">
              <a:spAutoFit/>
            </a:bodyPr>
            <a:lstStyle/>
            <a:p>
              <a:r>
                <a:rPr lang="en-US" sz="1400" dirty="0" smtClean="0"/>
                <a:t>r</a:t>
              </a:r>
              <a:endParaRPr lang="en-US" sz="1400" dirty="0"/>
            </a:p>
          </p:txBody>
        </p:sp>
        <p:cxnSp>
          <p:nvCxnSpPr>
            <p:cNvPr id="65" name="Straight Connector 35"/>
            <p:cNvCxnSpPr/>
            <p:nvPr/>
          </p:nvCxnSpPr>
          <p:spPr bwMode="auto">
            <a:xfrm rot="5400000">
              <a:off x="2435496" y="4548445"/>
              <a:ext cx="1763562" cy="14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36"/>
            <p:cNvCxnSpPr>
              <a:endCxn id="70" idx="2"/>
            </p:cNvCxnSpPr>
            <p:nvPr/>
          </p:nvCxnSpPr>
          <p:spPr bwMode="auto">
            <a:xfrm flipV="1">
              <a:off x="1338866" y="3645640"/>
              <a:ext cx="2010432" cy="91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37"/>
            <p:cNvCxnSpPr/>
            <p:nvPr/>
          </p:nvCxnSpPr>
          <p:spPr bwMode="auto">
            <a:xfrm rot="5400000">
              <a:off x="1428099" y="5206078"/>
              <a:ext cx="446307" cy="12264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38"/>
            <p:cNvCxnSpPr/>
            <p:nvPr/>
          </p:nvCxnSpPr>
          <p:spPr bwMode="auto">
            <a:xfrm>
              <a:off x="1327952" y="4957835"/>
              <a:ext cx="326551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9" name="Oval 39"/>
            <p:cNvSpPr>
              <a:spLocks noChangeAspect="1"/>
            </p:cNvSpPr>
            <p:nvPr/>
          </p:nvSpPr>
          <p:spPr bwMode="auto">
            <a:xfrm flipH="1" flipV="1">
              <a:off x="1623291" y="4923740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sp>
          <p:nvSpPr>
            <p:cNvPr id="70" name="Oval 40"/>
            <p:cNvSpPr>
              <a:spLocks noChangeAspect="1"/>
            </p:cNvSpPr>
            <p:nvPr/>
          </p:nvSpPr>
          <p:spPr bwMode="auto">
            <a:xfrm flipH="1" flipV="1">
              <a:off x="3283988" y="3612982"/>
              <a:ext cx="65310" cy="65317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82945" tIns="41473" rIns="82945" bIns="41473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/>
            </a:p>
          </p:txBody>
        </p:sp>
        <p:grpSp>
          <p:nvGrpSpPr>
            <p:cNvPr id="71" name="Group 50"/>
            <p:cNvGrpSpPr/>
            <p:nvPr/>
          </p:nvGrpSpPr>
          <p:grpSpPr>
            <a:xfrm>
              <a:off x="3772702" y="2073526"/>
              <a:ext cx="269625" cy="361452"/>
              <a:chOff x="4460854" y="3356740"/>
              <a:chExt cx="297243" cy="398434"/>
            </a:xfrm>
          </p:grpSpPr>
          <p:sp>
            <p:nvSpPr>
              <p:cNvPr id="72" name="TextBox 51"/>
              <p:cNvSpPr txBox="1"/>
              <p:nvPr/>
            </p:nvSpPr>
            <p:spPr>
              <a:xfrm>
                <a:off x="4464964" y="3415907"/>
                <a:ext cx="268969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r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3" name="TextBox 52"/>
              <p:cNvSpPr txBox="1"/>
              <p:nvPr/>
            </p:nvSpPr>
            <p:spPr>
              <a:xfrm>
                <a:off x="4460854" y="3356740"/>
                <a:ext cx="297243" cy="3392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^</a:t>
                </a:r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Nodes forward their current estimate of the reference clock</a:t>
            </a:r>
          </a:p>
          <a:p>
            <a:pPr lvl="1"/>
            <a:r>
              <a:rPr lang="en-US" dirty="0" smtClean="0">
                <a:latin typeface="+mn-lt"/>
              </a:rPr>
              <a:t>Each synchronization beacon is affected by a </a:t>
            </a:r>
            <a:r>
              <a:rPr lang="en-US" b="1" dirty="0" smtClean="0">
                <a:latin typeface="+mn-lt"/>
              </a:rPr>
              <a:t>random jitter </a:t>
            </a:r>
            <a:r>
              <a:rPr lang="en-US" b="1" i="1" dirty="0" smtClean="0">
                <a:latin typeface="+mn-lt"/>
                <a:cs typeface="Times New Roman" pitchFamily="18" charset="0"/>
              </a:rPr>
              <a:t>J</a:t>
            </a:r>
          </a:p>
          <a:p>
            <a:pPr lvl="1"/>
            <a:endParaRPr lang="en-US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Sum of the jitter grows with the square-root of the distance</a:t>
            </a:r>
          </a:p>
          <a:p>
            <a:pPr lvl="1"/>
            <a:r>
              <a:rPr lang="en-US" dirty="0" smtClean="0">
                <a:latin typeface="+mn-lt"/>
              </a:rPr>
              <a:t> </a:t>
            </a:r>
            <a:r>
              <a:rPr lang="de-CH" dirty="0" smtClean="0">
                <a:latin typeface="+mn-lt"/>
              </a:rPr>
              <a:t>stddev</a:t>
            </a:r>
            <a:r>
              <a:rPr lang="en-US" dirty="0" smtClean="0">
                <a:latin typeface="+mn-lt"/>
              </a:rPr>
              <a:t>(</a:t>
            </a:r>
            <a:r>
              <a:rPr lang="en-US" i="1" dirty="0" smtClean="0">
                <a:latin typeface="+mn-lt"/>
                <a:cs typeface="Times New Roman" pitchFamily="18" charset="0"/>
              </a:rPr>
              <a:t>J</a:t>
            </a:r>
            <a:r>
              <a:rPr lang="en-US" i="1" baseline="-25000" dirty="0" smtClean="0">
                <a:latin typeface="+mn-lt"/>
                <a:cs typeface="Times New Roman" pitchFamily="18" charset="0"/>
              </a:rPr>
              <a:t>1</a:t>
            </a:r>
            <a:r>
              <a:rPr lang="en-US" i="1" dirty="0" smtClean="0">
                <a:latin typeface="+mn-lt"/>
                <a:cs typeface="Times New Roman" pitchFamily="18" charset="0"/>
              </a:rPr>
              <a:t> + J</a:t>
            </a:r>
            <a:r>
              <a:rPr lang="en-US" i="1" baseline="-25000" dirty="0" smtClean="0">
                <a:latin typeface="+mn-lt"/>
                <a:cs typeface="Times New Roman" pitchFamily="18" charset="0"/>
              </a:rPr>
              <a:t>2</a:t>
            </a:r>
            <a:r>
              <a:rPr lang="en-US" i="1" dirty="0" smtClean="0">
                <a:latin typeface="+mn-lt"/>
                <a:cs typeface="Times New Roman" pitchFamily="18" charset="0"/>
              </a:rPr>
              <a:t> + J</a:t>
            </a:r>
            <a:r>
              <a:rPr lang="en-US" i="1" baseline="-25000" dirty="0" smtClean="0">
                <a:latin typeface="+mn-lt"/>
                <a:cs typeface="Times New Roman" pitchFamily="18" charset="0"/>
              </a:rPr>
              <a:t>3</a:t>
            </a:r>
            <a:r>
              <a:rPr lang="en-US" i="1" dirty="0" smtClean="0">
                <a:latin typeface="+mn-lt"/>
                <a:cs typeface="Times New Roman" pitchFamily="18" charset="0"/>
              </a:rPr>
              <a:t> + J</a:t>
            </a:r>
            <a:r>
              <a:rPr lang="en-US" i="1" baseline="-25000" dirty="0" smtClean="0">
                <a:latin typeface="+mn-lt"/>
                <a:cs typeface="Times New Roman" pitchFamily="18" charset="0"/>
              </a:rPr>
              <a:t>4</a:t>
            </a:r>
            <a:r>
              <a:rPr lang="en-US" i="1" dirty="0" smtClean="0">
                <a:latin typeface="+mn-lt"/>
                <a:cs typeface="Times New Roman" pitchFamily="18" charset="0"/>
              </a:rPr>
              <a:t> + J</a:t>
            </a:r>
            <a:r>
              <a:rPr lang="en-US" i="1" baseline="-25000" dirty="0" smtClean="0">
                <a:latin typeface="+mn-lt"/>
                <a:cs typeface="Times New Roman" pitchFamily="18" charset="0"/>
              </a:rPr>
              <a:t>5</a:t>
            </a:r>
            <a:r>
              <a:rPr lang="en-US" i="1" dirty="0" smtClean="0">
                <a:latin typeface="+mn-lt"/>
                <a:cs typeface="Times New Roman" pitchFamily="18" charset="0"/>
              </a:rPr>
              <a:t> + ... J</a:t>
            </a:r>
            <a:r>
              <a:rPr lang="en-US" i="1" baseline="-25000" dirty="0" smtClean="0">
                <a:latin typeface="+mn-lt"/>
                <a:cs typeface="Times New Roman" pitchFamily="18" charset="0"/>
              </a:rPr>
              <a:t>d</a:t>
            </a:r>
            <a:r>
              <a:rPr lang="en-US" dirty="0" smtClean="0">
                <a:latin typeface="+mn-lt"/>
              </a:rPr>
              <a:t>) = </a:t>
            </a:r>
            <a:r>
              <a:rPr lang="en-US" i="1" dirty="0" smtClean="0">
                <a:latin typeface="+mn-lt"/>
                <a:cs typeface="Times New Roman" pitchFamily="18" charset="0"/>
              </a:rPr>
              <a:t>√d</a:t>
            </a:r>
            <a:r>
              <a:rPr lang="en-US" dirty="0" smtClean="0">
                <a:latin typeface="+mn-lt"/>
              </a:rPr>
              <a:t>×stddev(</a:t>
            </a:r>
            <a:r>
              <a:rPr lang="en-US" i="1" dirty="0" smtClean="0">
                <a:latin typeface="+mn-lt"/>
                <a:cs typeface="Times New Roman" pitchFamily="18" charset="0"/>
              </a:rPr>
              <a:t>J</a:t>
            </a:r>
            <a:r>
              <a:rPr lang="en-US" dirty="0" smtClean="0">
                <a:latin typeface="+mn-lt"/>
              </a:rPr>
              <a:t>) </a:t>
            </a:r>
          </a:p>
          <a:p>
            <a:pPr lvl="1"/>
            <a:endParaRPr lang="en-US" dirty="0" smtClean="0"/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latin typeface="+mn-lt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Multi-hop Clock Synchronization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566301" y="2453044"/>
            <a:ext cx="365247" cy="3854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i="1" dirty="0" smtClean="0">
                <a:latin typeface="+mn-lt"/>
                <a:cs typeface="Times New Roman" pitchFamily="18" charset="0"/>
              </a:rPr>
              <a:t>J</a:t>
            </a:r>
            <a:r>
              <a:rPr lang="de-CH" sz="1400" i="1" baseline="-25000" dirty="0" smtClean="0">
                <a:latin typeface="+mn-lt"/>
                <a:cs typeface="Times New Roman" pitchFamily="18" charset="0"/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2478265" y="2453044"/>
            <a:ext cx="365247" cy="3854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i="1" dirty="0" smtClean="0">
                <a:latin typeface="+mn-lt"/>
                <a:cs typeface="Times New Roman" pitchFamily="18" charset="0"/>
              </a:rPr>
              <a:t>J</a:t>
            </a:r>
            <a:r>
              <a:rPr lang="de-CH" sz="1400" i="1" baseline="-25000" dirty="0" smtClean="0">
                <a:latin typeface="+mn-lt"/>
                <a:cs typeface="Times New Roman" pitchFamily="18" charset="0"/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3390229" y="2453044"/>
            <a:ext cx="365247" cy="3854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i="1" dirty="0" smtClean="0">
                <a:latin typeface="+mn-lt"/>
                <a:cs typeface="Times New Roman" pitchFamily="18" charset="0"/>
              </a:rPr>
              <a:t>J</a:t>
            </a:r>
            <a:r>
              <a:rPr lang="de-CH" sz="1400" i="1" baseline="-25000" dirty="0" smtClean="0">
                <a:latin typeface="+mn-lt"/>
                <a:cs typeface="Times New Roman" pitchFamily="18" charset="0"/>
              </a:rPr>
              <a:t>3</a:t>
            </a:r>
          </a:p>
        </p:txBody>
      </p:sp>
      <p:sp>
        <p:nvSpPr>
          <p:cNvPr id="36" name="Ellipse 4"/>
          <p:cNvSpPr/>
          <p:nvPr/>
        </p:nvSpPr>
        <p:spPr bwMode="auto">
          <a:xfrm>
            <a:off x="1076474" y="2052618"/>
            <a:ext cx="489827" cy="489878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latin typeface="+mn-lt"/>
              </a:rPr>
              <a:t>0</a:t>
            </a:r>
          </a:p>
        </p:txBody>
      </p:sp>
      <p:sp>
        <p:nvSpPr>
          <p:cNvPr id="37" name="Ellipse 7"/>
          <p:cNvSpPr/>
          <p:nvPr/>
        </p:nvSpPr>
        <p:spPr bwMode="auto">
          <a:xfrm>
            <a:off x="1988438" y="2052618"/>
            <a:ext cx="489827" cy="48987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latin typeface="+mn-lt"/>
              </a:rPr>
              <a:t>1</a:t>
            </a:r>
          </a:p>
        </p:txBody>
      </p:sp>
      <p:cxnSp>
        <p:nvCxnSpPr>
          <p:cNvPr id="38" name="Straight Arrow Connector 37"/>
          <p:cNvCxnSpPr>
            <a:stCxn id="36" idx="6"/>
            <a:endCxn id="37" idx="2"/>
          </p:cNvCxnSpPr>
          <p:nvPr/>
        </p:nvCxnSpPr>
        <p:spPr bwMode="auto">
          <a:xfrm>
            <a:off x="1566302" y="2297557"/>
            <a:ext cx="422137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Ellipse 7"/>
          <p:cNvSpPr/>
          <p:nvPr/>
        </p:nvSpPr>
        <p:spPr bwMode="auto">
          <a:xfrm>
            <a:off x="2900402" y="2052618"/>
            <a:ext cx="489827" cy="48987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latin typeface="+mn-lt"/>
              </a:rPr>
              <a:t>2</a:t>
            </a:r>
          </a:p>
        </p:txBody>
      </p:sp>
      <p:cxnSp>
        <p:nvCxnSpPr>
          <p:cNvPr id="40" name="Straight Arrow Connector 39"/>
          <p:cNvCxnSpPr>
            <a:stCxn id="37" idx="6"/>
            <a:endCxn id="39" idx="2"/>
          </p:cNvCxnSpPr>
          <p:nvPr/>
        </p:nvCxnSpPr>
        <p:spPr bwMode="auto">
          <a:xfrm>
            <a:off x="2478266" y="2297557"/>
            <a:ext cx="422137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Ellipse 7"/>
          <p:cNvSpPr/>
          <p:nvPr/>
        </p:nvSpPr>
        <p:spPr bwMode="auto">
          <a:xfrm>
            <a:off x="3812366" y="2052618"/>
            <a:ext cx="489827" cy="48987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latin typeface="+mn-lt"/>
              </a:rPr>
              <a:t>3</a:t>
            </a:r>
          </a:p>
        </p:txBody>
      </p:sp>
      <p:cxnSp>
        <p:nvCxnSpPr>
          <p:cNvPr id="42" name="Straight Arrow Connector 41"/>
          <p:cNvCxnSpPr>
            <a:stCxn id="39" idx="6"/>
            <a:endCxn id="41" idx="2"/>
          </p:cNvCxnSpPr>
          <p:nvPr/>
        </p:nvCxnSpPr>
        <p:spPr bwMode="auto">
          <a:xfrm>
            <a:off x="3390230" y="2297557"/>
            <a:ext cx="422137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Ellipse 7"/>
          <p:cNvSpPr/>
          <p:nvPr/>
        </p:nvSpPr>
        <p:spPr bwMode="auto">
          <a:xfrm>
            <a:off x="4724331" y="2052618"/>
            <a:ext cx="489827" cy="48987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latin typeface="+mn-lt"/>
              </a:rPr>
              <a:t>4</a:t>
            </a:r>
          </a:p>
        </p:txBody>
      </p:sp>
      <p:cxnSp>
        <p:nvCxnSpPr>
          <p:cNvPr id="44" name="Straight Arrow Connector 43"/>
          <p:cNvCxnSpPr>
            <a:stCxn id="41" idx="6"/>
            <a:endCxn id="43" idx="2"/>
          </p:cNvCxnSpPr>
          <p:nvPr/>
        </p:nvCxnSpPr>
        <p:spPr bwMode="auto">
          <a:xfrm>
            <a:off x="4302193" y="2297557"/>
            <a:ext cx="422138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>
            <a:off x="5214158" y="2298997"/>
            <a:ext cx="407311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/>
          <p:cNvSpPr txBox="1"/>
          <p:nvPr/>
        </p:nvSpPr>
        <p:spPr>
          <a:xfrm>
            <a:off x="5621469" y="2005727"/>
            <a:ext cx="379106" cy="39153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2000" b="1" dirty="0" smtClean="0">
                <a:latin typeface="+mn-lt"/>
              </a:rPr>
              <a:t>...</a:t>
            </a:r>
            <a:endParaRPr lang="de-CH" sz="2000" b="1" dirty="0"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4302193" y="2453044"/>
            <a:ext cx="365247" cy="3854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i="1" dirty="0" smtClean="0">
                <a:latin typeface="+mn-lt"/>
                <a:cs typeface="Times New Roman" pitchFamily="18" charset="0"/>
              </a:rPr>
              <a:t>J</a:t>
            </a:r>
            <a:r>
              <a:rPr lang="de-CH" sz="1400" i="1" baseline="-25000" dirty="0" smtClean="0">
                <a:latin typeface="+mn-lt"/>
                <a:cs typeface="Times New Roman" pitchFamily="18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5214158" y="2453044"/>
            <a:ext cx="365247" cy="3854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i="1" dirty="0" smtClean="0">
                <a:latin typeface="+mn-lt"/>
                <a:cs typeface="Times New Roman" pitchFamily="18" charset="0"/>
              </a:rPr>
              <a:t>J</a:t>
            </a:r>
            <a:r>
              <a:rPr lang="de-CH" sz="1400" i="1" baseline="-25000" dirty="0" smtClean="0">
                <a:latin typeface="+mn-lt"/>
                <a:cs typeface="Times New Roman" pitchFamily="18" charset="0"/>
              </a:rPr>
              <a:t>5</a:t>
            </a:r>
          </a:p>
        </p:txBody>
      </p:sp>
      <p:sp>
        <p:nvSpPr>
          <p:cNvPr id="65" name="Ellipse 7"/>
          <p:cNvSpPr/>
          <p:nvPr/>
        </p:nvSpPr>
        <p:spPr bwMode="auto">
          <a:xfrm>
            <a:off x="6508123" y="2056940"/>
            <a:ext cx="489827" cy="489878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en-US" sz="2000" dirty="0" smtClean="0">
                <a:latin typeface="+mn-lt"/>
              </a:rPr>
              <a:t>d</a:t>
            </a:r>
          </a:p>
        </p:txBody>
      </p:sp>
      <p:cxnSp>
        <p:nvCxnSpPr>
          <p:cNvPr id="66" name="Straight Arrow Connector 65"/>
          <p:cNvCxnSpPr/>
          <p:nvPr/>
        </p:nvCxnSpPr>
        <p:spPr bwMode="auto">
          <a:xfrm>
            <a:off x="6100812" y="2300438"/>
            <a:ext cx="407311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Right Arrow 25"/>
          <p:cNvSpPr/>
          <p:nvPr/>
        </p:nvSpPr>
        <p:spPr bwMode="auto">
          <a:xfrm>
            <a:off x="3787818" y="4873558"/>
            <a:ext cx="839090" cy="419311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dirty="0" smtClean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99875" y="4293499"/>
            <a:ext cx="1595786" cy="42231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 smtClean="0">
                <a:latin typeface="+mn-lt"/>
              </a:rPr>
              <a:t>Single-hop:</a:t>
            </a:r>
            <a:endParaRPr lang="en-US" sz="2200" dirty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07287" y="4289856"/>
            <a:ext cx="1414646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200" dirty="0" smtClean="0">
                <a:latin typeface="+mn-lt"/>
              </a:rPr>
              <a:t>Multi-hop</a:t>
            </a:r>
            <a:r>
              <a:rPr lang="en-US" dirty="0" smtClean="0">
                <a:latin typeface="+mn-lt"/>
              </a:rPr>
              <a:t>:</a:t>
            </a:r>
            <a:endParaRPr lang="en-US" dirty="0"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100813" y="2453044"/>
            <a:ext cx="365247" cy="385452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i="1" dirty="0" smtClean="0">
                <a:latin typeface="+mn-lt"/>
                <a:cs typeface="Times New Roman" pitchFamily="18" charset="0"/>
              </a:rPr>
              <a:t>J</a:t>
            </a:r>
            <a:r>
              <a:rPr lang="de-CH" sz="1400" i="1" baseline="-25000" dirty="0" smtClean="0">
                <a:latin typeface="+mn-lt"/>
                <a:cs typeface="Times New Roman" pitchFamily="18" charset="0"/>
              </a:rPr>
              <a:t>d</a:t>
            </a:r>
          </a:p>
        </p:txBody>
      </p:sp>
      <p:pic>
        <p:nvPicPr>
          <p:cNvPr id="33" name="Picture 32" descr="equation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9120" y="4763206"/>
            <a:ext cx="1921536" cy="808789"/>
          </a:xfrm>
          <a:prstGeom prst="rect">
            <a:avLst/>
          </a:prstGeom>
        </p:spPr>
      </p:pic>
      <p:pic>
        <p:nvPicPr>
          <p:cNvPr id="34" name="Picture 33" descr="equatio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5986" y="4694078"/>
            <a:ext cx="2121984" cy="87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FTSP uses linear regression to compensate for clock drift</a:t>
            </a:r>
          </a:p>
          <a:p>
            <a:pPr lvl="1"/>
            <a:r>
              <a:rPr lang="de-CH" dirty="0" smtClean="0"/>
              <a:t>Jitter is amplified before it is sent to the next hop</a:t>
            </a:r>
          </a:p>
          <a:p>
            <a:endParaRPr lang="de-CH" dirty="0" smtClean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 (e.g. FTSP)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467756" y="1031131"/>
            <a:ext cx="167574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endParaRPr lang="de-CH" dirty="0"/>
          </a:p>
        </p:txBody>
      </p:sp>
      <p:cxnSp>
        <p:nvCxnSpPr>
          <p:cNvPr id="81" name="Straight Connector 80"/>
          <p:cNvCxnSpPr>
            <a:cxnSpLocks/>
          </p:cNvCxnSpPr>
          <p:nvPr/>
        </p:nvCxnSpPr>
        <p:spPr bwMode="auto">
          <a:xfrm rot="10800000" flipV="1">
            <a:off x="1316918" y="2729403"/>
            <a:ext cx="3164820" cy="24874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Gerade Verbindung mit Pfeil 13"/>
          <p:cNvCxnSpPr/>
          <p:nvPr/>
        </p:nvCxnSpPr>
        <p:spPr bwMode="auto">
          <a:xfrm>
            <a:off x="1251517" y="5433920"/>
            <a:ext cx="2938961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 rot="5400000" flipH="1" flipV="1">
            <a:off x="-153317" y="4009700"/>
            <a:ext cx="2939269" cy="14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0" name="Straight Connector 49"/>
          <p:cNvCxnSpPr>
            <a:cxnSpLocks noChangeAspect="1"/>
          </p:cNvCxnSpPr>
          <p:nvPr/>
        </p:nvCxnSpPr>
        <p:spPr bwMode="auto">
          <a:xfrm flipV="1">
            <a:off x="1327952" y="2495383"/>
            <a:ext cx="2938961" cy="29392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9" name="Ellipse 4"/>
          <p:cNvSpPr/>
          <p:nvPr/>
        </p:nvSpPr>
        <p:spPr bwMode="auto">
          <a:xfrm>
            <a:off x="845101" y="2219811"/>
            <a:ext cx="324002" cy="324036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0</a:t>
            </a:r>
          </a:p>
        </p:txBody>
      </p:sp>
      <p:sp>
        <p:nvSpPr>
          <p:cNvPr id="61" name="Ellipse 4"/>
          <p:cNvSpPr/>
          <p:nvPr/>
        </p:nvSpPr>
        <p:spPr bwMode="auto">
          <a:xfrm>
            <a:off x="4157736" y="5588702"/>
            <a:ext cx="324002" cy="32403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1</a:t>
            </a:r>
          </a:p>
        </p:txBody>
      </p:sp>
      <p:cxnSp>
        <p:nvCxnSpPr>
          <p:cNvPr id="88" name="Straight Connector 87"/>
          <p:cNvCxnSpPr/>
          <p:nvPr/>
        </p:nvCxnSpPr>
        <p:spPr bwMode="auto">
          <a:xfrm rot="5400000">
            <a:off x="2435496" y="4548445"/>
            <a:ext cx="1763562" cy="14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1" name="Straight Connector 90"/>
          <p:cNvCxnSpPr>
            <a:endCxn id="58" idx="2"/>
          </p:cNvCxnSpPr>
          <p:nvPr/>
        </p:nvCxnSpPr>
        <p:spPr bwMode="auto">
          <a:xfrm flipV="1">
            <a:off x="1338866" y="3645640"/>
            <a:ext cx="2010432" cy="9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/>
          <p:nvPr/>
        </p:nvCxnSpPr>
        <p:spPr bwMode="auto">
          <a:xfrm rot="5400000">
            <a:off x="1428099" y="5206078"/>
            <a:ext cx="446307" cy="122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5" name="Straight Connector 94"/>
          <p:cNvCxnSpPr/>
          <p:nvPr/>
        </p:nvCxnSpPr>
        <p:spPr bwMode="auto">
          <a:xfrm>
            <a:off x="1327952" y="4957835"/>
            <a:ext cx="3265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Box 104"/>
          <p:cNvSpPr txBox="1"/>
          <p:nvPr/>
        </p:nvSpPr>
        <p:spPr>
          <a:xfrm>
            <a:off x="4187710" y="5265706"/>
            <a:ext cx="257278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x</a:t>
            </a:r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1194351" y="2207617"/>
            <a:ext cx="257278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y</a:t>
            </a:r>
            <a:endParaRPr lang="en-US" sz="1400" dirty="0"/>
          </a:p>
        </p:txBody>
      </p:sp>
      <p:sp>
        <p:nvSpPr>
          <p:cNvPr id="107" name="TextBox 106"/>
          <p:cNvSpPr txBox="1"/>
          <p:nvPr/>
        </p:nvSpPr>
        <p:spPr>
          <a:xfrm>
            <a:off x="4050101" y="3098849"/>
            <a:ext cx="226822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44945" y="5479025"/>
            <a:ext cx="324002" cy="1810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dirty="0" smtClean="0">
                <a:latin typeface="+mn-lt"/>
              </a:rPr>
              <a:t>J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93996" y="5479025"/>
            <a:ext cx="324002" cy="1810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dirty="0" smtClean="0">
                <a:latin typeface="+mn-lt"/>
              </a:rPr>
              <a:t>J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94931" y="5079904"/>
            <a:ext cx="367885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∆y</a:t>
            </a:r>
            <a:endParaRPr lang="en-US" sz="1400" dirty="0"/>
          </a:p>
        </p:txBody>
      </p:sp>
      <p:sp>
        <p:nvSpPr>
          <p:cNvPr id="57" name="Oval 56"/>
          <p:cNvSpPr>
            <a:spLocks noChangeAspect="1"/>
          </p:cNvSpPr>
          <p:nvPr/>
        </p:nvSpPr>
        <p:spPr bwMode="auto">
          <a:xfrm flipH="1" flipV="1">
            <a:off x="1623291" y="4923740"/>
            <a:ext cx="65310" cy="6531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sp>
        <p:nvSpPr>
          <p:cNvPr id="58" name="Oval 57"/>
          <p:cNvSpPr>
            <a:spLocks noChangeAspect="1"/>
          </p:cNvSpPr>
          <p:nvPr/>
        </p:nvSpPr>
        <p:spPr bwMode="auto">
          <a:xfrm flipH="1" flipV="1">
            <a:off x="3283988" y="3612982"/>
            <a:ext cx="65310" cy="6531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sp>
        <p:nvSpPr>
          <p:cNvPr id="43" name="TextBox 42"/>
          <p:cNvSpPr txBox="1"/>
          <p:nvPr/>
        </p:nvSpPr>
        <p:spPr>
          <a:xfrm>
            <a:off x="1690633" y="6045429"/>
            <a:ext cx="1571741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1400" dirty="0" smtClean="0">
                <a:latin typeface="+mn-lt"/>
              </a:rPr>
              <a:t>Beacon interval </a:t>
            </a:r>
            <a:r>
              <a:rPr lang="de-CH" sz="1400" i="1" dirty="0" smtClean="0">
                <a:latin typeface="+mn-lt"/>
                <a:cs typeface="Times New Roman" pitchFamily="18" charset="0"/>
              </a:rPr>
              <a:t>B</a:t>
            </a:r>
            <a:endParaRPr lang="de-CH" sz="1400" i="1" dirty="0">
              <a:latin typeface="+mn-lt"/>
              <a:cs typeface="Times New Roman" pitchFamily="18" charset="0"/>
            </a:endParaRPr>
          </a:p>
        </p:txBody>
      </p:sp>
      <p:sp>
        <p:nvSpPr>
          <p:cNvPr id="44" name="Right Brace 43"/>
          <p:cNvSpPr/>
          <p:nvPr/>
        </p:nvSpPr>
        <p:spPr bwMode="auto">
          <a:xfrm rot="5400000">
            <a:off x="2376601" y="5273903"/>
            <a:ext cx="190099" cy="134298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cxnSp>
        <p:nvCxnSpPr>
          <p:cNvPr id="32" name="Straight Connector 31"/>
          <p:cNvCxnSpPr/>
          <p:nvPr/>
        </p:nvCxnSpPr>
        <p:spPr bwMode="auto">
          <a:xfrm rot="16200000" flipH="1">
            <a:off x="2845605" y="4266086"/>
            <a:ext cx="2384074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Oval 35"/>
          <p:cNvSpPr>
            <a:spLocks noChangeAspect="1"/>
          </p:cNvSpPr>
          <p:nvPr/>
        </p:nvSpPr>
        <p:spPr bwMode="auto">
          <a:xfrm flipH="1" flipV="1">
            <a:off x="4011588" y="3030832"/>
            <a:ext cx="65310" cy="6531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1327952" y="3073130"/>
            <a:ext cx="2683636" cy="9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1796260" y="2702864"/>
            <a:ext cx="1465942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latin typeface="+mn-lt"/>
              </a:rPr>
              <a:t>Example for k=2</a:t>
            </a:r>
            <a:endParaRPr lang="en-US" sz="1400" dirty="0">
              <a:latin typeface="+mn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046372" y="3045173"/>
            <a:ext cx="252469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^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75774" y="2259108"/>
            <a:ext cx="226822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  <p:cxnSp>
        <p:nvCxnSpPr>
          <p:cNvPr id="49" name="Straight Arrow Connector 48"/>
          <p:cNvCxnSpPr/>
          <p:nvPr/>
        </p:nvCxnSpPr>
        <p:spPr bwMode="auto">
          <a:xfrm rot="5400000" flipH="1" flipV="1">
            <a:off x="3198064" y="3556925"/>
            <a:ext cx="241307" cy="14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 rot="5400000" flipH="1" flipV="1">
            <a:off x="3889209" y="2886569"/>
            <a:ext cx="315769" cy="14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4126855" y="2877233"/>
            <a:ext cx="1209937" cy="232532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5423790" y="3093733"/>
            <a:ext cx="3082322" cy="329977"/>
          </a:xfrm>
          <a:prstGeom prst="rect">
            <a:avLst/>
          </a:prstGeom>
          <a:solidFill>
            <a:srgbClr val="FF0000"/>
          </a:solidFill>
        </p:spPr>
        <p:txBody>
          <a:bodyPr wrap="square" lIns="82945" tIns="41473" rIns="82945" bIns="41473" rtlCol="0" anchor="ctr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synchronization error</a:t>
            </a:r>
            <a:endParaRPr lang="en-US" sz="1600" dirty="0">
              <a:latin typeface="+mn-lt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V="1">
            <a:off x="3403200" y="3362658"/>
            <a:ext cx="1933592" cy="166716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48" name="Group 131"/>
          <p:cNvGrpSpPr/>
          <p:nvPr/>
        </p:nvGrpSpPr>
        <p:grpSpPr>
          <a:xfrm>
            <a:off x="5099307" y="3771379"/>
            <a:ext cx="3340004" cy="1264240"/>
            <a:chOff x="1212430" y="3972494"/>
            <a:chExt cx="3682122" cy="1393590"/>
          </a:xfrm>
        </p:grpSpPr>
        <p:sp>
          <p:nvSpPr>
            <p:cNvPr id="52" name="TextBox 107"/>
            <p:cNvSpPr txBox="1"/>
            <p:nvPr/>
          </p:nvSpPr>
          <p:spPr>
            <a:xfrm>
              <a:off x="1212430" y="3972494"/>
              <a:ext cx="2755417" cy="576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y(x) = </a:t>
              </a:r>
              <a:r>
                <a:rPr lang="en-US" sz="2800" dirty="0" smtClean="0">
                  <a:solidFill>
                    <a:srgbClr val="FF0000"/>
                  </a:solidFill>
                  <a:latin typeface="+mn-lt"/>
                </a:rPr>
                <a:t>r</a:t>
              </a:r>
              <a:r>
                <a:rPr lang="en-US" sz="2800" dirty="0" smtClean="0">
                  <a:latin typeface="+mn-lt"/>
                </a:rPr>
                <a:t>·x + ∆y </a:t>
              </a:r>
              <a:endParaRPr lang="en-US" sz="2800" dirty="0">
                <a:latin typeface="+mn-lt"/>
              </a:endParaRPr>
            </a:p>
          </p:txBody>
        </p:sp>
        <p:cxnSp>
          <p:nvCxnSpPr>
            <p:cNvPr id="53" name="Elbow Connector 116"/>
            <p:cNvCxnSpPr/>
            <p:nvPr/>
          </p:nvCxnSpPr>
          <p:spPr bwMode="auto">
            <a:xfrm rot="16200000" flipV="1">
              <a:off x="2313431" y="4726174"/>
              <a:ext cx="786051" cy="493769"/>
            </a:xfrm>
            <a:prstGeom prst="bentConnector3">
              <a:avLst>
                <a:gd name="adj1" fmla="val 102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Elbow Connector 119"/>
            <p:cNvCxnSpPr/>
            <p:nvPr/>
          </p:nvCxnSpPr>
          <p:spPr bwMode="auto">
            <a:xfrm rot="16200000" flipV="1">
              <a:off x="3356484" y="4664111"/>
              <a:ext cx="434303" cy="266154"/>
            </a:xfrm>
            <a:prstGeom prst="bentConnector3">
              <a:avLst>
                <a:gd name="adj1" fmla="val 134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6" name="TextBox 126"/>
            <p:cNvSpPr txBox="1"/>
            <p:nvPr/>
          </p:nvSpPr>
          <p:spPr>
            <a:xfrm>
              <a:off x="3706712" y="4835636"/>
              <a:ext cx="1187840" cy="339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clock offset</a:t>
              </a:r>
              <a:endParaRPr lang="en-US" sz="1400" dirty="0"/>
            </a:p>
          </p:txBody>
        </p:sp>
      </p:grpSp>
      <p:sp>
        <p:nvSpPr>
          <p:cNvPr id="62" name="TextBox 45"/>
          <p:cNvSpPr txBox="1"/>
          <p:nvPr/>
        </p:nvSpPr>
        <p:spPr>
          <a:xfrm>
            <a:off x="6100147" y="3662125"/>
            <a:ext cx="335826" cy="51464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^</a:t>
            </a:r>
            <a:endParaRPr lang="en-US" sz="2800" dirty="0">
              <a:latin typeface="+mn-lt"/>
            </a:endParaRPr>
          </a:p>
        </p:txBody>
      </p:sp>
      <p:sp>
        <p:nvSpPr>
          <p:cNvPr id="63" name="TextBox 47"/>
          <p:cNvSpPr txBox="1"/>
          <p:nvPr/>
        </p:nvSpPr>
        <p:spPr>
          <a:xfrm>
            <a:off x="6743105" y="4871891"/>
            <a:ext cx="1560519" cy="51464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relative clock rate</a:t>
            </a:r>
            <a:br>
              <a:rPr lang="en-US" sz="1400" dirty="0" smtClean="0"/>
            </a:br>
            <a:r>
              <a:rPr lang="en-US" sz="1400" dirty="0" smtClean="0"/>
              <a:t>(estimated)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Motivation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Clock </a:t>
            </a:r>
            <a:r>
              <a:rPr lang="en-GB" sz="2000" dirty="0" smtClean="0">
                <a:solidFill>
                  <a:srgbClr val="000000"/>
                </a:solidFill>
              </a:rPr>
              <a:t>Sources &amp; Hardware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Single-Hop Clock Synchronization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Clock Synchronization in Networks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Protocols: RBS, TPSN, FTSP, GTSP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Theory of Clock Synchronization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Protocol: </a:t>
            </a:r>
            <a:r>
              <a:rPr lang="en-GB" sz="2000" dirty="0" err="1" smtClean="0">
                <a:solidFill>
                  <a:srgbClr val="000000"/>
                </a:solidFill>
              </a:rPr>
              <a:t>PulseSync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Overview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The PulseSync Protocol</a:t>
            </a:r>
            <a:endParaRPr lang="en-US" dirty="0">
              <a:latin typeface="+mn-lt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Send fast synchronization pulses through the network</a:t>
            </a:r>
          </a:p>
          <a:p>
            <a:pPr lvl="1">
              <a:spcAft>
                <a:spcPts val="544"/>
              </a:spcAft>
              <a:buFont typeface="Symbol" pitchFamily="18" charset="2"/>
              <a:buChar char="-"/>
            </a:pPr>
            <a:r>
              <a:rPr lang="en-US" dirty="0" smtClean="0">
                <a:latin typeface="+mn-lt"/>
              </a:rPr>
              <a:t> Speed-up the initialization phase</a:t>
            </a:r>
          </a:p>
          <a:p>
            <a:pPr lvl="1">
              <a:buFont typeface="Symbol" pitchFamily="18" charset="2"/>
              <a:buChar char="-"/>
            </a:pPr>
            <a:r>
              <a:rPr lang="en-US" dirty="0" smtClean="0">
                <a:latin typeface="+mn-lt"/>
              </a:rPr>
              <a:t> Faster adaptation to changes in temperature or network topology</a:t>
            </a:r>
            <a:endParaRPr lang="en-US" dirty="0">
              <a:latin typeface="+mn-lt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900294" y="4135535"/>
            <a:ext cx="4943233" cy="13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900294" y="3894090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900294" y="3641629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2900294" y="3389168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900294" y="3136708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900294" y="2884247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3051491" y="2884247"/>
            <a:ext cx="345111" cy="2524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5537931" y="2884247"/>
            <a:ext cx="345111" cy="2524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280782" y="3147221"/>
            <a:ext cx="345111" cy="2524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6767222" y="3147221"/>
            <a:ext cx="345111" cy="25246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3330868" y="3390471"/>
            <a:ext cx="345111" cy="2524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817308" y="3390471"/>
            <a:ext cx="345111" cy="2524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4382666" y="3633722"/>
            <a:ext cx="345111" cy="2524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6869106" y="3633722"/>
            <a:ext cx="345111" cy="2524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4885560" y="3890126"/>
            <a:ext cx="345111" cy="252461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7372000" y="3890126"/>
            <a:ext cx="345111" cy="25246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grpSp>
        <p:nvGrpSpPr>
          <p:cNvPr id="7" name="Group 36"/>
          <p:cNvGrpSpPr/>
          <p:nvPr/>
        </p:nvGrpSpPr>
        <p:grpSpPr>
          <a:xfrm>
            <a:off x="3219050" y="2291965"/>
            <a:ext cx="2480873" cy="561868"/>
            <a:chOff x="4114815" y="1467042"/>
            <a:chExt cx="3027169" cy="685520"/>
          </a:xfrm>
        </p:grpSpPr>
        <p:sp>
          <p:nvSpPr>
            <p:cNvPr id="35" name="Right Brace 34"/>
            <p:cNvSpPr/>
            <p:nvPr/>
          </p:nvSpPr>
          <p:spPr bwMode="auto">
            <a:xfrm rot="16200000">
              <a:off x="5449804" y="460381"/>
              <a:ext cx="357192" cy="3027169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+mn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801564" y="1467042"/>
              <a:ext cx="1647334" cy="37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 smtClean="0">
                  <a:latin typeface="+mn-lt"/>
                </a:rPr>
                <a:t>Beacon time </a:t>
              </a:r>
              <a:r>
                <a:rPr lang="de-CH" sz="1400" i="1" dirty="0" smtClean="0">
                  <a:latin typeface="+mn-lt"/>
                  <a:cs typeface="Times New Roman" pitchFamily="18" charset="0"/>
                </a:rPr>
                <a:t>B</a:t>
              </a:r>
              <a:endParaRPr lang="de-CH" sz="1400" i="1" dirty="0">
                <a:latin typeface="+mn-lt"/>
                <a:cs typeface="Times New Roman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846819" y="4004434"/>
            <a:ext cx="23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+mn-lt"/>
              </a:rPr>
              <a:t>t</a:t>
            </a:r>
            <a:endParaRPr lang="de-CH" sz="1400" dirty="0">
              <a:latin typeface="+mn-lt"/>
            </a:endParaRPr>
          </a:p>
        </p:txBody>
      </p:sp>
      <p:grpSp>
        <p:nvGrpSpPr>
          <p:cNvPr id="9" name="Group 67"/>
          <p:cNvGrpSpPr/>
          <p:nvPr/>
        </p:nvGrpSpPr>
        <p:grpSpPr>
          <a:xfrm>
            <a:off x="2635650" y="2902200"/>
            <a:ext cx="206523" cy="1235090"/>
            <a:chOff x="659653" y="2716917"/>
            <a:chExt cx="252000" cy="1506903"/>
          </a:xfrm>
        </p:grpSpPr>
        <p:sp>
          <p:nvSpPr>
            <p:cNvPr id="63" name="Ellipse 4"/>
            <p:cNvSpPr>
              <a:spLocks/>
            </p:cNvSpPr>
            <p:nvPr/>
          </p:nvSpPr>
          <p:spPr bwMode="auto">
            <a:xfrm>
              <a:off x="659653" y="2716917"/>
              <a:ext cx="252000" cy="2520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0</a:t>
              </a:r>
            </a:p>
          </p:txBody>
        </p:sp>
        <p:sp>
          <p:nvSpPr>
            <p:cNvPr id="64" name="Ellipse 4"/>
            <p:cNvSpPr>
              <a:spLocks/>
            </p:cNvSpPr>
            <p:nvPr/>
          </p:nvSpPr>
          <p:spPr bwMode="auto">
            <a:xfrm>
              <a:off x="659653" y="3030643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1</a:t>
              </a:r>
            </a:p>
          </p:txBody>
        </p:sp>
        <p:sp>
          <p:nvSpPr>
            <p:cNvPr id="65" name="Ellipse 4"/>
            <p:cNvSpPr>
              <a:spLocks/>
            </p:cNvSpPr>
            <p:nvPr/>
          </p:nvSpPr>
          <p:spPr bwMode="auto">
            <a:xfrm>
              <a:off x="659653" y="3344369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2</a:t>
              </a:r>
            </a:p>
          </p:txBody>
        </p:sp>
        <p:sp>
          <p:nvSpPr>
            <p:cNvPr id="66" name="Ellipse 4"/>
            <p:cNvSpPr>
              <a:spLocks/>
            </p:cNvSpPr>
            <p:nvPr/>
          </p:nvSpPr>
          <p:spPr bwMode="auto">
            <a:xfrm>
              <a:off x="659653" y="3658095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3</a:t>
              </a:r>
            </a:p>
          </p:txBody>
        </p:sp>
        <p:sp>
          <p:nvSpPr>
            <p:cNvPr id="67" name="Ellipse 4"/>
            <p:cNvSpPr>
              <a:spLocks/>
            </p:cNvSpPr>
            <p:nvPr/>
          </p:nvSpPr>
          <p:spPr bwMode="auto">
            <a:xfrm>
              <a:off x="659653" y="3971820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4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 bwMode="auto">
          <a:xfrm>
            <a:off x="2898540" y="6120144"/>
            <a:ext cx="4943233" cy="130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2898540" y="5867682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2898540" y="5615221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2898540" y="5362761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2898540" y="5110300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2898540" y="4857840"/>
            <a:ext cx="4943233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6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Rectangle 40"/>
          <p:cNvSpPr/>
          <p:nvPr/>
        </p:nvSpPr>
        <p:spPr bwMode="auto">
          <a:xfrm>
            <a:off x="3049737" y="4857840"/>
            <a:ext cx="345111" cy="25246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3470454" y="5120813"/>
            <a:ext cx="345111" cy="25246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82866" y="5364064"/>
            <a:ext cx="345111" cy="25246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4293722" y="5617176"/>
            <a:ext cx="345111" cy="25246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4698009" y="5873580"/>
            <a:ext cx="345111" cy="252460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45065" y="5978025"/>
            <a:ext cx="234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>
                <a:latin typeface="+mn-lt"/>
              </a:rPr>
              <a:t>t</a:t>
            </a:r>
            <a:endParaRPr lang="de-CH" sz="1400" dirty="0"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531331" y="4854548"/>
            <a:ext cx="345111" cy="252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5952047" y="5117522"/>
            <a:ext cx="345111" cy="252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6364459" y="5360772"/>
            <a:ext cx="345111" cy="252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6775315" y="5613884"/>
            <a:ext cx="345111" cy="252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179602" y="5870288"/>
            <a:ext cx="345111" cy="25246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>
              <a:latin typeface="+mn-lt"/>
            </a:endParaRPr>
          </a:p>
        </p:txBody>
      </p:sp>
      <p:grpSp>
        <p:nvGrpSpPr>
          <p:cNvPr id="16" name="Group 68"/>
          <p:cNvGrpSpPr/>
          <p:nvPr/>
        </p:nvGrpSpPr>
        <p:grpSpPr>
          <a:xfrm>
            <a:off x="2617466" y="4884133"/>
            <a:ext cx="206523" cy="1235089"/>
            <a:chOff x="659653" y="2716917"/>
            <a:chExt cx="252000" cy="1506903"/>
          </a:xfrm>
        </p:grpSpPr>
        <p:sp>
          <p:nvSpPr>
            <p:cNvPr id="70" name="Ellipse 4"/>
            <p:cNvSpPr>
              <a:spLocks/>
            </p:cNvSpPr>
            <p:nvPr/>
          </p:nvSpPr>
          <p:spPr bwMode="auto">
            <a:xfrm>
              <a:off x="659653" y="2716917"/>
              <a:ext cx="252000" cy="252000"/>
            </a:xfrm>
            <a:prstGeom prst="ellipse">
              <a:avLst/>
            </a:prstGeom>
            <a:solidFill>
              <a:schemeClr val="accent1">
                <a:lumMod val="9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0</a:t>
              </a:r>
            </a:p>
          </p:txBody>
        </p:sp>
        <p:sp>
          <p:nvSpPr>
            <p:cNvPr id="71" name="Ellipse 4"/>
            <p:cNvSpPr>
              <a:spLocks/>
            </p:cNvSpPr>
            <p:nvPr/>
          </p:nvSpPr>
          <p:spPr bwMode="auto">
            <a:xfrm>
              <a:off x="659653" y="3030643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1</a:t>
              </a:r>
            </a:p>
          </p:txBody>
        </p:sp>
        <p:sp>
          <p:nvSpPr>
            <p:cNvPr id="72" name="Ellipse 4"/>
            <p:cNvSpPr>
              <a:spLocks/>
            </p:cNvSpPr>
            <p:nvPr/>
          </p:nvSpPr>
          <p:spPr bwMode="auto">
            <a:xfrm>
              <a:off x="659653" y="3344369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2</a:t>
              </a:r>
            </a:p>
          </p:txBody>
        </p:sp>
        <p:sp>
          <p:nvSpPr>
            <p:cNvPr id="73" name="Ellipse 4"/>
            <p:cNvSpPr>
              <a:spLocks/>
            </p:cNvSpPr>
            <p:nvPr/>
          </p:nvSpPr>
          <p:spPr bwMode="auto">
            <a:xfrm>
              <a:off x="659653" y="3658095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3</a:t>
              </a:r>
            </a:p>
          </p:txBody>
        </p:sp>
        <p:sp>
          <p:nvSpPr>
            <p:cNvPr id="74" name="Ellipse 4"/>
            <p:cNvSpPr>
              <a:spLocks/>
            </p:cNvSpPr>
            <p:nvPr/>
          </p:nvSpPr>
          <p:spPr bwMode="auto">
            <a:xfrm>
              <a:off x="659653" y="3971820"/>
              <a:ext cx="252000" cy="252000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r>
                <a:rPr lang="en-US" sz="1600" dirty="0" smtClean="0">
                  <a:latin typeface="+mn-lt"/>
                </a:rPr>
                <a:t>4</a:t>
              </a:r>
            </a:p>
          </p:txBody>
        </p:sp>
      </p:grpSp>
      <p:sp>
        <p:nvSpPr>
          <p:cNvPr id="75" name="TextBox 74"/>
          <p:cNvSpPr txBox="1"/>
          <p:nvPr/>
        </p:nvSpPr>
        <p:spPr>
          <a:xfrm>
            <a:off x="654102" y="3216843"/>
            <a:ext cx="952981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b="1" dirty="0" smtClean="0">
                <a:latin typeface="+mn-lt"/>
              </a:rPr>
              <a:t>FTSP</a:t>
            </a:r>
            <a:endParaRPr lang="de-CH" b="1" dirty="0">
              <a:latin typeface="+mn-lt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4102" y="5188965"/>
            <a:ext cx="1724025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b="1" dirty="0" smtClean="0">
                <a:latin typeface="+mn-lt"/>
              </a:rPr>
              <a:t>PulseSync</a:t>
            </a:r>
            <a:endParaRPr lang="de-CH" b="1" dirty="0">
              <a:latin typeface="+mn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54102" y="3613262"/>
            <a:ext cx="1467545" cy="576199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en-US" sz="1600" dirty="0" smtClean="0">
                <a:latin typeface="+mn-lt"/>
              </a:rPr>
              <a:t>Expected</a:t>
            </a:r>
            <a:r>
              <a:rPr lang="de-CH" sz="1600" dirty="0" smtClean="0">
                <a:latin typeface="+mn-lt"/>
              </a:rPr>
              <a:t> time</a:t>
            </a:r>
          </a:p>
          <a:p>
            <a:r>
              <a:rPr lang="de-CH" sz="1600" dirty="0" smtClean="0">
                <a:latin typeface="+mn-lt"/>
              </a:rPr>
              <a:t>= D·B/2</a:t>
            </a:r>
            <a:endParaRPr lang="en-US" sz="1600" dirty="0">
              <a:latin typeface="+mn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654102" y="5604951"/>
            <a:ext cx="1467545" cy="576199"/>
          </a:xfrm>
          <a:prstGeom prst="rect">
            <a:avLst/>
          </a:prstGeom>
        </p:spPr>
        <p:txBody>
          <a:bodyPr wrap="none" lIns="82945" tIns="41473" rIns="82945" bIns="41473">
            <a:spAutoFit/>
          </a:bodyPr>
          <a:lstStyle/>
          <a:p>
            <a:r>
              <a:rPr lang="de-CH" sz="1600" dirty="0" smtClean="0">
                <a:latin typeface="+mj-lt"/>
              </a:rPr>
              <a:t>Expected time</a:t>
            </a:r>
          </a:p>
          <a:p>
            <a:r>
              <a:rPr lang="de-CH" sz="1600" dirty="0" smtClean="0">
                <a:latin typeface="+mj-lt"/>
              </a:rPr>
              <a:t>= D·t</a:t>
            </a:r>
            <a:r>
              <a:rPr lang="de-CH" sz="1600" baseline="-25000" dirty="0" smtClean="0">
                <a:latin typeface="+mj-lt"/>
              </a:rPr>
              <a:t>pulse</a:t>
            </a:r>
            <a:endParaRPr lang="en-US" sz="1600" baseline="-25000" dirty="0">
              <a:latin typeface="+mj-lt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640464" y="6090224"/>
            <a:ext cx="505743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latin typeface="+mn-lt"/>
              </a:rPr>
              <a:t>t</a:t>
            </a:r>
            <a:r>
              <a:rPr lang="en-US" sz="1400" baseline="-25000" dirty="0" smtClean="0">
                <a:latin typeface="+mn-lt"/>
              </a:rPr>
              <a:t>pulse</a:t>
            </a:r>
            <a:endParaRPr lang="en-US" sz="1400" baseline="-25000" dirty="0">
              <a:latin typeface="+mn-lt"/>
            </a:endParaRPr>
          </a:p>
        </p:txBody>
      </p:sp>
      <p:grpSp>
        <p:nvGrpSpPr>
          <p:cNvPr id="68" name="Group 36"/>
          <p:cNvGrpSpPr/>
          <p:nvPr/>
        </p:nvGrpSpPr>
        <p:grpSpPr>
          <a:xfrm>
            <a:off x="3228229" y="4273187"/>
            <a:ext cx="2480873" cy="561868"/>
            <a:chOff x="4114815" y="1467042"/>
            <a:chExt cx="3027169" cy="685520"/>
          </a:xfrm>
        </p:grpSpPr>
        <p:sp>
          <p:nvSpPr>
            <p:cNvPr id="69" name="Right Brace 34"/>
            <p:cNvSpPr/>
            <p:nvPr/>
          </p:nvSpPr>
          <p:spPr bwMode="auto">
            <a:xfrm rot="16200000">
              <a:off x="5449804" y="460381"/>
              <a:ext cx="357192" cy="3027169"/>
            </a:xfrm>
            <a:prstGeom prst="rightBrac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l" defTabSz="407526" hangingPunct="0">
                <a:lnSpc>
                  <a:spcPct val="93000"/>
                </a:lnSpc>
                <a:buClr>
                  <a:srgbClr val="000000"/>
                </a:buClr>
                <a:buSzPct val="100000"/>
              </a:pPr>
              <a:endParaRPr lang="de-CH" sz="1600" dirty="0" smtClean="0">
                <a:latin typeface="+mn-lt"/>
              </a:endParaRPr>
            </a:p>
          </p:txBody>
        </p:sp>
        <p:sp>
          <p:nvSpPr>
            <p:cNvPr id="76" name="TextBox 35"/>
            <p:cNvSpPr txBox="1"/>
            <p:nvPr/>
          </p:nvSpPr>
          <p:spPr>
            <a:xfrm>
              <a:off x="4801564" y="1467042"/>
              <a:ext cx="1647334" cy="3755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 smtClean="0">
                  <a:latin typeface="+mn-lt"/>
                </a:rPr>
                <a:t>Beacon time </a:t>
              </a:r>
              <a:r>
                <a:rPr lang="de-CH" sz="1400" i="1" dirty="0" smtClean="0">
                  <a:latin typeface="+mn-lt"/>
                  <a:cs typeface="Times New Roman" pitchFamily="18" charset="0"/>
                </a:rPr>
                <a:t>B</a:t>
              </a:r>
              <a:endParaRPr lang="de-CH" sz="1400" i="1" dirty="0">
                <a:latin typeface="+mn-lt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>
            <a:cxnSpLocks noChangeAspect="1"/>
          </p:cNvCxnSpPr>
          <p:nvPr/>
        </p:nvCxnSpPr>
        <p:spPr bwMode="auto">
          <a:xfrm flipV="1">
            <a:off x="1516393" y="2607664"/>
            <a:ext cx="2855374" cy="2841294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PulseSync Protocol (2)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Remove self-amplification of synchronization error</a:t>
            </a:r>
          </a:p>
          <a:p>
            <a:pPr lvl="1">
              <a:buFont typeface="Symbol" pitchFamily="18" charset="2"/>
              <a:buChar char="-"/>
            </a:pPr>
            <a:r>
              <a:rPr lang="de-CH" dirty="0" smtClean="0"/>
              <a:t> Fast flooding cannot completely eliminate amplification</a:t>
            </a:r>
          </a:p>
          <a:p>
            <a:endParaRPr lang="de-CH" dirty="0" smtClean="0"/>
          </a:p>
        </p:txBody>
      </p:sp>
      <p:sp>
        <p:nvSpPr>
          <p:cNvPr id="69" name="TextBox 68"/>
          <p:cNvSpPr txBox="1"/>
          <p:nvPr/>
        </p:nvSpPr>
        <p:spPr>
          <a:xfrm>
            <a:off x="5467756" y="1031131"/>
            <a:ext cx="167574" cy="4530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endParaRPr lang="de-CH" dirty="0"/>
          </a:p>
        </p:txBody>
      </p:sp>
      <p:sp>
        <p:nvSpPr>
          <p:cNvPr id="72" name="TextBox 71"/>
          <p:cNvSpPr txBox="1"/>
          <p:nvPr/>
        </p:nvSpPr>
        <p:spPr>
          <a:xfrm>
            <a:off x="5456841" y="3005598"/>
            <a:ext cx="3082322" cy="329977"/>
          </a:xfrm>
          <a:prstGeom prst="rect">
            <a:avLst/>
          </a:prstGeom>
          <a:solidFill>
            <a:srgbClr val="FF0000"/>
          </a:solidFill>
        </p:spPr>
        <p:txBody>
          <a:bodyPr wrap="square" lIns="82945" tIns="41473" rIns="82945" bIns="41473" rtlCol="0" anchor="ctr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synchronization error</a:t>
            </a:r>
            <a:endParaRPr lang="en-US" sz="1600" dirty="0">
              <a:latin typeface="+mn-lt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 flipV="1">
            <a:off x="3514204" y="3230790"/>
            <a:ext cx="1746190" cy="222125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85" name="TextBox 84"/>
          <p:cNvSpPr txBox="1"/>
          <p:nvPr/>
        </p:nvSpPr>
        <p:spPr>
          <a:xfrm>
            <a:off x="6078113" y="3655102"/>
            <a:ext cx="366282" cy="59158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3300" dirty="0" smtClean="0">
                <a:solidFill>
                  <a:srgbClr val="00B050"/>
                </a:solidFill>
                <a:latin typeface="+mn-lt"/>
              </a:rPr>
              <a:t>^</a:t>
            </a:r>
            <a:endParaRPr lang="en-US" sz="3300" dirty="0">
              <a:solidFill>
                <a:srgbClr val="00B050"/>
              </a:solidFill>
              <a:latin typeface="+mn-lt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>
            <a:off x="2699922" y="4349475"/>
            <a:ext cx="2935401" cy="113058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94" name="TextBox 93"/>
          <p:cNvSpPr txBox="1"/>
          <p:nvPr/>
        </p:nvSpPr>
        <p:spPr>
          <a:xfrm>
            <a:off x="4920598" y="5539531"/>
            <a:ext cx="3990279" cy="822420"/>
          </a:xfrm>
          <a:prstGeom prst="rect">
            <a:avLst/>
          </a:prstGeom>
          <a:solidFill>
            <a:srgbClr val="00B050"/>
          </a:solidFill>
        </p:spPr>
        <p:txBody>
          <a:bodyPr wrap="square" lIns="82945" tIns="41473" rIns="82945" bIns="41473" rtlCol="0" anchor="ctr">
            <a:spAutoFit/>
          </a:bodyPr>
          <a:lstStyle/>
          <a:p>
            <a:r>
              <a:rPr lang="en-US" sz="1600" dirty="0" smtClean="0"/>
              <a:t>The green line is calculated using  </a:t>
            </a:r>
            <a:br>
              <a:rPr lang="en-US" sz="1600" dirty="0" smtClean="0"/>
            </a:br>
            <a:r>
              <a:rPr lang="en-US" sz="1600" dirty="0" smtClean="0"/>
              <a:t>k measurement points that are</a:t>
            </a:r>
            <a:br>
              <a:rPr lang="en-US" sz="1600" dirty="0" smtClean="0"/>
            </a:br>
            <a:r>
              <a:rPr lang="en-US" sz="1600" dirty="0" smtClean="0"/>
              <a:t>statistically </a:t>
            </a:r>
            <a:r>
              <a:rPr lang="en-US" sz="1600" i="1" dirty="0" smtClean="0"/>
              <a:t>independent</a:t>
            </a:r>
            <a:r>
              <a:rPr lang="en-US" sz="1600" dirty="0" smtClean="0"/>
              <a:t> of the red line.</a:t>
            </a:r>
            <a:endParaRPr lang="en-US" sz="1600" dirty="0"/>
          </a:p>
        </p:txBody>
      </p:sp>
      <p:cxnSp>
        <p:nvCxnSpPr>
          <p:cNvPr id="48" name="Straight Connector 80"/>
          <p:cNvCxnSpPr>
            <a:cxnSpLocks/>
          </p:cNvCxnSpPr>
          <p:nvPr/>
        </p:nvCxnSpPr>
        <p:spPr bwMode="auto">
          <a:xfrm rot="10800000" flipV="1">
            <a:off x="1316918" y="2729403"/>
            <a:ext cx="3164820" cy="2487413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Gerade Verbindung mit Pfeil 13"/>
          <p:cNvCxnSpPr/>
          <p:nvPr/>
        </p:nvCxnSpPr>
        <p:spPr bwMode="auto">
          <a:xfrm>
            <a:off x="1251517" y="5433920"/>
            <a:ext cx="2938961" cy="144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1" name="Straight Connector 34"/>
          <p:cNvCxnSpPr/>
          <p:nvPr/>
        </p:nvCxnSpPr>
        <p:spPr bwMode="auto">
          <a:xfrm rot="5400000" flipH="1" flipV="1">
            <a:off x="-153317" y="4009700"/>
            <a:ext cx="2939269" cy="14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52" name="Straight Connector 49"/>
          <p:cNvCxnSpPr>
            <a:cxnSpLocks noChangeAspect="1"/>
          </p:cNvCxnSpPr>
          <p:nvPr/>
        </p:nvCxnSpPr>
        <p:spPr bwMode="auto">
          <a:xfrm flipV="1">
            <a:off x="1327952" y="2495383"/>
            <a:ext cx="2938961" cy="293926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Ellipse 4"/>
          <p:cNvSpPr/>
          <p:nvPr/>
        </p:nvSpPr>
        <p:spPr bwMode="auto">
          <a:xfrm>
            <a:off x="845101" y="2219811"/>
            <a:ext cx="324002" cy="324036"/>
          </a:xfrm>
          <a:prstGeom prst="ellipse">
            <a:avLst/>
          </a:prstGeom>
          <a:solidFill>
            <a:schemeClr val="accent1">
              <a:lumMod val="9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0</a:t>
            </a:r>
          </a:p>
        </p:txBody>
      </p:sp>
      <p:sp>
        <p:nvSpPr>
          <p:cNvPr id="60" name="Ellipse 4"/>
          <p:cNvSpPr/>
          <p:nvPr/>
        </p:nvSpPr>
        <p:spPr bwMode="auto">
          <a:xfrm>
            <a:off x="4157736" y="5588702"/>
            <a:ext cx="324002" cy="324036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1</a:t>
            </a:r>
          </a:p>
        </p:txBody>
      </p:sp>
      <p:cxnSp>
        <p:nvCxnSpPr>
          <p:cNvPr id="62" name="Straight Connector 87"/>
          <p:cNvCxnSpPr/>
          <p:nvPr/>
        </p:nvCxnSpPr>
        <p:spPr bwMode="auto">
          <a:xfrm rot="5400000">
            <a:off x="2435496" y="4548445"/>
            <a:ext cx="1763562" cy="14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90"/>
          <p:cNvCxnSpPr>
            <a:endCxn id="76" idx="2"/>
          </p:cNvCxnSpPr>
          <p:nvPr/>
        </p:nvCxnSpPr>
        <p:spPr bwMode="auto">
          <a:xfrm flipV="1">
            <a:off x="1338866" y="3645640"/>
            <a:ext cx="2010432" cy="9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92"/>
          <p:cNvCxnSpPr/>
          <p:nvPr/>
        </p:nvCxnSpPr>
        <p:spPr bwMode="auto">
          <a:xfrm rot="5400000">
            <a:off x="1428099" y="5206078"/>
            <a:ext cx="446307" cy="1226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Connector 94"/>
          <p:cNvCxnSpPr/>
          <p:nvPr/>
        </p:nvCxnSpPr>
        <p:spPr bwMode="auto">
          <a:xfrm>
            <a:off x="1327952" y="4957835"/>
            <a:ext cx="326551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TextBox 104"/>
          <p:cNvSpPr txBox="1"/>
          <p:nvPr/>
        </p:nvSpPr>
        <p:spPr>
          <a:xfrm>
            <a:off x="4187710" y="5265706"/>
            <a:ext cx="257278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x</a:t>
            </a:r>
            <a:endParaRPr lang="en-US" sz="1400" dirty="0"/>
          </a:p>
        </p:txBody>
      </p:sp>
      <p:sp>
        <p:nvSpPr>
          <p:cNvPr id="67" name="TextBox 105"/>
          <p:cNvSpPr txBox="1"/>
          <p:nvPr/>
        </p:nvSpPr>
        <p:spPr>
          <a:xfrm>
            <a:off x="1194351" y="2207617"/>
            <a:ext cx="257278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y</a:t>
            </a:r>
            <a:endParaRPr lang="en-US" sz="1400" dirty="0"/>
          </a:p>
        </p:txBody>
      </p:sp>
      <p:sp>
        <p:nvSpPr>
          <p:cNvPr id="68" name="TextBox 106"/>
          <p:cNvSpPr txBox="1"/>
          <p:nvPr/>
        </p:nvSpPr>
        <p:spPr>
          <a:xfrm>
            <a:off x="4050101" y="3098849"/>
            <a:ext cx="226822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0" name="Rectangle 27"/>
          <p:cNvSpPr/>
          <p:nvPr/>
        </p:nvSpPr>
        <p:spPr bwMode="auto">
          <a:xfrm>
            <a:off x="1644945" y="5479025"/>
            <a:ext cx="324002" cy="1810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dirty="0" smtClean="0">
                <a:latin typeface="+mn-lt"/>
              </a:rPr>
              <a:t>J</a:t>
            </a:r>
          </a:p>
        </p:txBody>
      </p:sp>
      <p:sp>
        <p:nvSpPr>
          <p:cNvPr id="71" name="Rectangle 28"/>
          <p:cNvSpPr/>
          <p:nvPr/>
        </p:nvSpPr>
        <p:spPr bwMode="auto">
          <a:xfrm>
            <a:off x="2993996" y="5479025"/>
            <a:ext cx="324002" cy="181090"/>
          </a:xfrm>
          <a:prstGeom prst="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ctr" anchorCtr="0" compatLnSpc="1">
            <a:prstTxWarp prst="textNoShape">
              <a:avLst/>
            </a:prstTxWarp>
          </a:bodyPr>
          <a:lstStyle/>
          <a:p>
            <a:pPr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de-CH" sz="1400" dirty="0" smtClean="0">
                <a:latin typeface="+mn-lt"/>
              </a:rPr>
              <a:t>J</a:t>
            </a:r>
          </a:p>
        </p:txBody>
      </p:sp>
      <p:sp>
        <p:nvSpPr>
          <p:cNvPr id="74" name="TextBox 29"/>
          <p:cNvSpPr txBox="1"/>
          <p:nvPr/>
        </p:nvSpPr>
        <p:spPr>
          <a:xfrm>
            <a:off x="894931" y="5079904"/>
            <a:ext cx="367885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∆y</a:t>
            </a:r>
            <a:endParaRPr lang="en-US" sz="1400" dirty="0"/>
          </a:p>
        </p:txBody>
      </p:sp>
      <p:sp>
        <p:nvSpPr>
          <p:cNvPr id="75" name="Oval 56"/>
          <p:cNvSpPr>
            <a:spLocks noChangeAspect="1"/>
          </p:cNvSpPr>
          <p:nvPr/>
        </p:nvSpPr>
        <p:spPr bwMode="auto">
          <a:xfrm flipH="1" flipV="1">
            <a:off x="1623291" y="4923740"/>
            <a:ext cx="65310" cy="6531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sp>
        <p:nvSpPr>
          <p:cNvPr id="76" name="Oval 57"/>
          <p:cNvSpPr>
            <a:spLocks noChangeAspect="1"/>
          </p:cNvSpPr>
          <p:nvPr/>
        </p:nvSpPr>
        <p:spPr bwMode="auto">
          <a:xfrm flipH="1" flipV="1">
            <a:off x="3283988" y="3612982"/>
            <a:ext cx="65310" cy="6531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sp>
        <p:nvSpPr>
          <p:cNvPr id="77" name="TextBox 42"/>
          <p:cNvSpPr txBox="1"/>
          <p:nvPr/>
        </p:nvSpPr>
        <p:spPr>
          <a:xfrm>
            <a:off x="1690633" y="6045429"/>
            <a:ext cx="1571741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1400" dirty="0" smtClean="0">
                <a:latin typeface="+mn-lt"/>
              </a:rPr>
              <a:t>Beacon interval </a:t>
            </a:r>
            <a:r>
              <a:rPr lang="de-CH" sz="1400" i="1" dirty="0" smtClean="0">
                <a:latin typeface="+mn-lt"/>
                <a:cs typeface="Times New Roman" pitchFamily="18" charset="0"/>
              </a:rPr>
              <a:t>B</a:t>
            </a:r>
            <a:endParaRPr lang="de-CH" sz="1400" i="1" dirty="0">
              <a:latin typeface="+mn-lt"/>
              <a:cs typeface="Times New Roman" pitchFamily="18" charset="0"/>
            </a:endParaRPr>
          </a:p>
        </p:txBody>
      </p:sp>
      <p:sp>
        <p:nvSpPr>
          <p:cNvPr id="78" name="Right Brace 43"/>
          <p:cNvSpPr/>
          <p:nvPr/>
        </p:nvSpPr>
        <p:spPr bwMode="auto">
          <a:xfrm rot="5400000">
            <a:off x="2376601" y="5273903"/>
            <a:ext cx="190099" cy="1342982"/>
          </a:xfrm>
          <a:prstGeom prst="rightBrace">
            <a:avLst>
              <a:gd name="adj1" fmla="val 833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cxnSp>
        <p:nvCxnSpPr>
          <p:cNvPr id="86" name="Straight Connector 31"/>
          <p:cNvCxnSpPr/>
          <p:nvPr/>
        </p:nvCxnSpPr>
        <p:spPr bwMode="auto">
          <a:xfrm rot="16200000" flipH="1">
            <a:off x="2845605" y="4266086"/>
            <a:ext cx="2384074" cy="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87" name="Oval 35"/>
          <p:cNvSpPr>
            <a:spLocks noChangeAspect="1"/>
          </p:cNvSpPr>
          <p:nvPr/>
        </p:nvSpPr>
        <p:spPr bwMode="auto">
          <a:xfrm flipH="1" flipV="1">
            <a:off x="4011588" y="3030832"/>
            <a:ext cx="65310" cy="65317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de-CH" sz="1600" dirty="0" smtClean="0"/>
          </a:p>
        </p:txBody>
      </p:sp>
      <p:cxnSp>
        <p:nvCxnSpPr>
          <p:cNvPr id="90" name="Straight Connector 37"/>
          <p:cNvCxnSpPr/>
          <p:nvPr/>
        </p:nvCxnSpPr>
        <p:spPr bwMode="auto">
          <a:xfrm flipV="1">
            <a:off x="1327952" y="3073130"/>
            <a:ext cx="2683636" cy="9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bg1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92" name="TextBox 39"/>
          <p:cNvSpPr txBox="1"/>
          <p:nvPr/>
        </p:nvSpPr>
        <p:spPr>
          <a:xfrm>
            <a:off x="1796260" y="2702864"/>
            <a:ext cx="1465942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latin typeface="+mn-lt"/>
              </a:rPr>
              <a:t>Example for k=2</a:t>
            </a:r>
            <a:endParaRPr lang="en-US" sz="1400" dirty="0">
              <a:latin typeface="+mn-lt"/>
            </a:endParaRPr>
          </a:p>
        </p:txBody>
      </p:sp>
      <p:sp>
        <p:nvSpPr>
          <p:cNvPr id="98" name="TextBox 44"/>
          <p:cNvSpPr txBox="1"/>
          <p:nvPr/>
        </p:nvSpPr>
        <p:spPr>
          <a:xfrm>
            <a:off x="4046372" y="3045173"/>
            <a:ext cx="252469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^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99" name="TextBox 46"/>
          <p:cNvSpPr txBox="1"/>
          <p:nvPr/>
        </p:nvSpPr>
        <p:spPr>
          <a:xfrm>
            <a:off x="4275774" y="2259108"/>
            <a:ext cx="226822" cy="29920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r</a:t>
            </a:r>
            <a:endParaRPr lang="en-US" sz="1400" dirty="0"/>
          </a:p>
        </p:txBody>
      </p:sp>
      <p:cxnSp>
        <p:nvCxnSpPr>
          <p:cNvPr id="100" name="Straight Arrow Connector 48"/>
          <p:cNvCxnSpPr/>
          <p:nvPr/>
        </p:nvCxnSpPr>
        <p:spPr bwMode="auto">
          <a:xfrm rot="5400000" flipH="1" flipV="1">
            <a:off x="3198064" y="3556925"/>
            <a:ext cx="241307" cy="14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101" name="Straight Arrow Connector 50"/>
          <p:cNvCxnSpPr/>
          <p:nvPr/>
        </p:nvCxnSpPr>
        <p:spPr bwMode="auto">
          <a:xfrm rot="5400000" flipH="1" flipV="1">
            <a:off x="3889209" y="2886569"/>
            <a:ext cx="315769" cy="144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grpSp>
        <p:nvGrpSpPr>
          <p:cNvPr id="102" name="Group 131"/>
          <p:cNvGrpSpPr/>
          <p:nvPr/>
        </p:nvGrpSpPr>
        <p:grpSpPr>
          <a:xfrm>
            <a:off x="5099307" y="3771379"/>
            <a:ext cx="3340004" cy="1264240"/>
            <a:chOff x="1212430" y="3972494"/>
            <a:chExt cx="3682122" cy="1393590"/>
          </a:xfrm>
        </p:grpSpPr>
        <p:sp>
          <p:nvSpPr>
            <p:cNvPr id="103" name="TextBox 107"/>
            <p:cNvSpPr txBox="1"/>
            <p:nvPr/>
          </p:nvSpPr>
          <p:spPr>
            <a:xfrm>
              <a:off x="1212430" y="3972494"/>
              <a:ext cx="2755417" cy="5767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+mn-lt"/>
                </a:rPr>
                <a:t>y(x) = </a:t>
              </a:r>
              <a:r>
                <a:rPr lang="en-US" sz="2800" dirty="0" smtClean="0">
                  <a:solidFill>
                    <a:srgbClr val="00B050"/>
                  </a:solidFill>
                  <a:latin typeface="+mn-lt"/>
                </a:rPr>
                <a:t>r</a:t>
              </a:r>
              <a:r>
                <a:rPr lang="en-US" sz="2800" dirty="0" smtClean="0">
                  <a:latin typeface="+mn-lt"/>
                </a:rPr>
                <a:t>·x + ∆y </a:t>
              </a:r>
              <a:endParaRPr lang="en-US" sz="2800" dirty="0">
                <a:latin typeface="+mn-lt"/>
              </a:endParaRPr>
            </a:p>
          </p:txBody>
        </p:sp>
        <p:cxnSp>
          <p:nvCxnSpPr>
            <p:cNvPr id="104" name="Elbow Connector 116"/>
            <p:cNvCxnSpPr/>
            <p:nvPr/>
          </p:nvCxnSpPr>
          <p:spPr bwMode="auto">
            <a:xfrm rot="16200000" flipV="1">
              <a:off x="2313431" y="4726174"/>
              <a:ext cx="786051" cy="493769"/>
            </a:xfrm>
            <a:prstGeom prst="bentConnector3">
              <a:avLst>
                <a:gd name="adj1" fmla="val 1020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8" name="Elbow Connector 119"/>
            <p:cNvCxnSpPr/>
            <p:nvPr/>
          </p:nvCxnSpPr>
          <p:spPr bwMode="auto">
            <a:xfrm rot="16200000" flipV="1">
              <a:off x="3356484" y="4664111"/>
              <a:ext cx="434303" cy="266154"/>
            </a:xfrm>
            <a:prstGeom prst="bentConnector3">
              <a:avLst>
                <a:gd name="adj1" fmla="val 134"/>
              </a:avLst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9" name="TextBox 126"/>
            <p:cNvSpPr txBox="1"/>
            <p:nvPr/>
          </p:nvSpPr>
          <p:spPr>
            <a:xfrm>
              <a:off x="3706712" y="4835636"/>
              <a:ext cx="1187840" cy="339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clock offset</a:t>
              </a:r>
              <a:endParaRPr lang="en-US" sz="1400" dirty="0"/>
            </a:p>
          </p:txBody>
        </p:sp>
      </p:grpSp>
      <p:sp>
        <p:nvSpPr>
          <p:cNvPr id="110" name="TextBox 47"/>
          <p:cNvSpPr txBox="1"/>
          <p:nvPr/>
        </p:nvSpPr>
        <p:spPr>
          <a:xfrm>
            <a:off x="6743105" y="4871891"/>
            <a:ext cx="1560519" cy="514643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400" dirty="0" smtClean="0"/>
              <a:t>relative clock rate</a:t>
            </a:r>
            <a:br>
              <a:rPr lang="en-US" sz="1400" dirty="0" smtClean="0"/>
            </a:br>
            <a:r>
              <a:rPr lang="en-US" sz="1400" dirty="0" smtClean="0"/>
              <a:t>(estimated)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2" grpId="1" animBg="1"/>
      <p:bldP spid="85" grpId="0"/>
      <p:bldP spid="9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310045" y="2158586"/>
            <a:ext cx="3784878" cy="283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FTSP vs. </a:t>
            </a:r>
            <a:r>
              <a:rPr lang="en-US" dirty="0" err="1" smtClean="0"/>
              <a:t>PulseSync</a:t>
            </a:r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Clock Skew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Maximum synchronization error between any two nodes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43772" y="2158585"/>
            <a:ext cx="3784880" cy="283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78218" y="5119047"/>
          <a:ext cx="5648868" cy="12535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19552"/>
                <a:gridCol w="1664658"/>
                <a:gridCol w="1664658"/>
              </a:tblGrid>
              <a:tr h="58066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Synchronization</a:t>
                      </a:r>
                      <a:r>
                        <a:rPr lang="en-US" sz="1600" baseline="0" dirty="0" smtClean="0"/>
                        <a:t> Error</a:t>
                      </a:r>
                      <a:endParaRPr lang="en-US" sz="1600" dirty="0"/>
                    </a:p>
                  </a:txBody>
                  <a:tcPr marL="82944" marR="82944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FTSP</a:t>
                      </a:r>
                      <a:endParaRPr lang="en-US" sz="1600" dirty="0"/>
                    </a:p>
                  </a:txBody>
                  <a:tcPr marL="82944" marR="82944" marT="41476" marB="4147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PulseSync</a:t>
                      </a:r>
                      <a:endParaRPr lang="en-US" sz="1600" dirty="0"/>
                    </a:p>
                  </a:txBody>
                  <a:tcPr marL="82944" marR="82944" marT="41476" marB="41476" anchor="ctr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Average (t&gt;2000s)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23.96 µs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4.44 µs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</a:tr>
              <a:tr h="33641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Maximum</a:t>
                      </a:r>
                      <a:r>
                        <a:rPr lang="en-US" sz="1600" baseline="0" dirty="0" smtClean="0"/>
                        <a:t> (t&gt;2000s)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249 µs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38 µs</a:t>
                      </a:r>
                      <a:endParaRPr lang="en-US" sz="1600" dirty="0"/>
                    </a:p>
                  </a:txBody>
                  <a:tcPr marL="82944" marR="82944" marT="41476" marB="41476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163482" y="2278258"/>
            <a:ext cx="985042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2500" b="1" dirty="0" smtClean="0">
                <a:latin typeface="+mj-lt"/>
              </a:rPr>
              <a:t>FTSP</a:t>
            </a:r>
            <a:endParaRPr lang="de-CH" sz="2500" b="1" dirty="0">
              <a:latin typeface="+mj-lt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310045" y="2158586"/>
            <a:ext cx="3784877" cy="283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928613" y="2278258"/>
            <a:ext cx="1786543" cy="468477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2500" b="1" dirty="0" smtClean="0">
                <a:latin typeface="+mj-lt"/>
              </a:rPr>
              <a:t>PulseSync</a:t>
            </a:r>
            <a:endParaRPr lang="de-CH" sz="25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FTSP vs. </a:t>
            </a:r>
            <a:r>
              <a:rPr lang="de-CH" dirty="0" err="1" smtClean="0"/>
              <a:t>PulseSync</a:t>
            </a:r>
            <a:endParaRPr lang="de-C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 smtClean="0"/>
          </a:p>
          <a:p>
            <a:r>
              <a:rPr lang="de-CH" dirty="0" err="1" smtClean="0"/>
              <a:t>Sychnronization</a:t>
            </a:r>
            <a:r>
              <a:rPr lang="de-CH" dirty="0" smtClean="0"/>
              <a:t> Error vs. distance from root node</a:t>
            </a:r>
            <a:endParaRPr lang="de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t="6695"/>
          <a:stretch>
            <a:fillRect/>
          </a:stretch>
        </p:blipFill>
        <p:spPr bwMode="auto">
          <a:xfrm>
            <a:off x="411225" y="1986499"/>
            <a:ext cx="8427182" cy="448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78216" y="2201852"/>
            <a:ext cx="1119695" cy="53003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2900" b="1" dirty="0" smtClean="0">
                <a:latin typeface="+mj-lt"/>
              </a:rPr>
              <a:t>FTSP</a:t>
            </a:r>
            <a:endParaRPr lang="de-CH" sz="2900" b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37754" y="2201852"/>
            <a:ext cx="2049435" cy="530032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de-CH" sz="2900" b="1" dirty="0" smtClean="0">
                <a:latin typeface="+mj-lt"/>
              </a:rPr>
              <a:t>PulseSync</a:t>
            </a:r>
            <a:endParaRPr lang="de-CH" sz="29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</a:t>
            </a:r>
            <a:endParaRPr lang="en-US" dirty="0"/>
          </a:p>
        </p:txBody>
      </p:sp>
      <p:sp>
        <p:nvSpPr>
          <p:cNvPr id="102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3438"/>
            <a:ext cx="8148465" cy="5292725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As listed on slide 9/6, clock synchronization has lots of parameters. Some of them (like local/gradient) clock synchronization have only started to be understood.</a:t>
            </a:r>
          </a:p>
          <a:p>
            <a:endParaRPr lang="en-US" sz="1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Local clock synchronization </a:t>
            </a:r>
            <a:r>
              <a:rPr lang="en-US" dirty="0" smtClean="0"/>
              <a:t>in combination with other parameters are not understood well, e.g. </a:t>
            </a:r>
          </a:p>
          <a:p>
            <a:pPr lvl="1"/>
            <a:r>
              <a:rPr lang="en-US" dirty="0" smtClean="0"/>
              <a:t>accuracy vs. convergence </a:t>
            </a:r>
          </a:p>
          <a:p>
            <a:pPr lvl="1"/>
            <a:r>
              <a:rPr lang="en-US" dirty="0" smtClean="0"/>
              <a:t>fault-tolerance in case some clocks are misbehaving [Byzantine] </a:t>
            </a:r>
          </a:p>
          <a:p>
            <a:pPr lvl="1"/>
            <a:r>
              <a:rPr lang="en-US" dirty="0" smtClean="0"/>
              <a:t>clock synchronization in dynamic networks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Motivation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Synchronizing time </a:t>
            </a:r>
            <a:r>
              <a:rPr lang="en-GB" sz="2000" dirty="0">
                <a:solidFill>
                  <a:srgbClr val="000000"/>
                </a:solidFill>
              </a:rPr>
              <a:t>is essential for </a:t>
            </a:r>
            <a:r>
              <a:rPr lang="en-GB" sz="2000" dirty="0">
                <a:solidFill>
                  <a:srgbClr val="FF0000"/>
                </a:solidFill>
              </a:rPr>
              <a:t>many applications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Coordination of wake-up and sleeping times (energy efficiency)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TDMA schedules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Ordering of collected sensor data/events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Co-operation of multiple sensor nodes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Estimation of position information (e.g. shooter detection)</a:t>
            </a:r>
          </a:p>
          <a:p>
            <a:pPr marL="741363" lvl="1" indent="-284163" algn="l">
              <a:spcBef>
                <a:spcPts val="4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Goals of clock synchronization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Compensate </a:t>
            </a:r>
            <a:r>
              <a:rPr lang="en-GB" sz="1600" i="1" dirty="0" smtClean="0">
                <a:solidFill>
                  <a:srgbClr val="000000"/>
                </a:solidFill>
              </a:rPr>
              <a:t>offset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between clocks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Compensate </a:t>
            </a:r>
            <a:r>
              <a:rPr lang="en-GB" sz="1600" i="1" dirty="0" smtClean="0">
                <a:solidFill>
                  <a:srgbClr val="000000"/>
                </a:solidFill>
              </a:rPr>
              <a:t>drift</a:t>
            </a:r>
            <a:r>
              <a:rPr lang="en-GB" sz="1600" dirty="0" smtClean="0">
                <a:solidFill>
                  <a:srgbClr val="000000"/>
                </a:solidFill>
              </a:rPr>
              <a:t> </a:t>
            </a:r>
            <a:r>
              <a:rPr lang="en-GB" sz="1600" dirty="0">
                <a:solidFill>
                  <a:srgbClr val="000000"/>
                </a:solidFill>
              </a:rPr>
              <a:t>between </a:t>
            </a:r>
            <a:r>
              <a:rPr lang="en-GB" sz="1600" dirty="0" smtClean="0">
                <a:solidFill>
                  <a:srgbClr val="000000"/>
                </a:solidFill>
              </a:rPr>
              <a:t>clocks</a:t>
            </a:r>
          </a:p>
          <a:p>
            <a:pPr marL="741363" lvl="1" indent="-284163" algn="l">
              <a:spcBef>
                <a:spcPts val="40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600" dirty="0" smtClean="0">
              <a:solidFill>
                <a:srgbClr val="000000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737252" y="4875533"/>
            <a:ext cx="4175393" cy="1743134"/>
            <a:chOff x="950495" y="2513877"/>
            <a:chExt cx="8301789" cy="3465812"/>
          </a:xfrm>
        </p:grpSpPr>
        <p:sp>
          <p:nvSpPr>
            <p:cNvPr id="4" name="Rounded Rectangle 30"/>
            <p:cNvSpPr/>
            <p:nvPr/>
          </p:nvSpPr>
          <p:spPr bwMode="auto">
            <a:xfrm>
              <a:off x="950495" y="4860752"/>
              <a:ext cx="8301789" cy="111893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Time Synchronization</a:t>
              </a:r>
            </a:p>
          </p:txBody>
        </p:sp>
        <p:sp>
          <p:nvSpPr>
            <p:cNvPr id="5" name="Rounded Rectangle 31"/>
            <p:cNvSpPr/>
            <p:nvPr/>
          </p:nvSpPr>
          <p:spPr bwMode="auto">
            <a:xfrm>
              <a:off x="1334056" y="3037666"/>
              <a:ext cx="1726644" cy="86630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200" dirty="0" smtClean="0">
                  <a:latin typeface="+mj-lt"/>
                </a:rPr>
                <a:t>Sensing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6" name="Rounded Rectangle 32"/>
            <p:cNvSpPr/>
            <p:nvPr/>
          </p:nvSpPr>
          <p:spPr bwMode="auto">
            <a:xfrm>
              <a:off x="4415547" y="2513877"/>
              <a:ext cx="2207795" cy="1047577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Localization</a:t>
              </a:r>
            </a:p>
          </p:txBody>
        </p:sp>
        <p:sp>
          <p:nvSpPr>
            <p:cNvPr id="7" name="Rounded Rectangle 35"/>
            <p:cNvSpPr/>
            <p:nvPr/>
          </p:nvSpPr>
          <p:spPr bwMode="auto">
            <a:xfrm>
              <a:off x="7018338" y="3268425"/>
              <a:ext cx="1712577" cy="90665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200" dirty="0" smtClean="0">
                  <a:latin typeface="+mj-lt"/>
                </a:rPr>
                <a:t>Duty-Cycling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j-lt"/>
              </a:endParaRPr>
            </a:p>
          </p:txBody>
        </p:sp>
        <p:sp>
          <p:nvSpPr>
            <p:cNvPr id="8" name="Rounded Rectangle 37"/>
            <p:cNvSpPr/>
            <p:nvPr/>
          </p:nvSpPr>
          <p:spPr bwMode="auto">
            <a:xfrm>
              <a:off x="3193052" y="3721755"/>
              <a:ext cx="1712577" cy="906659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lang="en-US" sz="1200" dirty="0" smtClean="0">
                  <a:latin typeface="+mj-lt"/>
                </a:rPr>
                <a:t>TDMA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effectLst/>
                <a:latin typeface="+mj-lt"/>
              </a:endParaRPr>
            </a:p>
          </p:txBody>
        </p:sp>
        <p:cxnSp>
          <p:nvCxnSpPr>
            <p:cNvPr id="9" name="Straight Connector 39"/>
            <p:cNvCxnSpPr>
              <a:stCxn id="5" idx="2"/>
            </p:cNvCxnSpPr>
            <p:nvPr/>
          </p:nvCxnSpPr>
          <p:spPr bwMode="auto">
            <a:xfrm rot="16200000" flipH="1">
              <a:off x="1718990" y="4382362"/>
              <a:ext cx="956776" cy="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41"/>
            <p:cNvCxnSpPr>
              <a:stCxn id="8" idx="2"/>
            </p:cNvCxnSpPr>
            <p:nvPr/>
          </p:nvCxnSpPr>
          <p:spPr bwMode="auto">
            <a:xfrm rot="5400000">
              <a:off x="3933172" y="4744583"/>
              <a:ext cx="23233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46"/>
            <p:cNvCxnSpPr>
              <a:stCxn id="6" idx="2"/>
            </p:cNvCxnSpPr>
            <p:nvPr/>
          </p:nvCxnSpPr>
          <p:spPr bwMode="auto">
            <a:xfrm rot="16200000" flipH="1">
              <a:off x="4871322" y="4209577"/>
              <a:ext cx="1299297" cy="305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48"/>
            <p:cNvCxnSpPr>
              <a:stCxn id="7" idx="2"/>
            </p:cNvCxnSpPr>
            <p:nvPr/>
          </p:nvCxnSpPr>
          <p:spPr bwMode="auto">
            <a:xfrm rot="16200000" flipH="1">
              <a:off x="7534822" y="4514888"/>
              <a:ext cx="685667" cy="605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Properties of </a:t>
            </a:r>
            <a:r>
              <a:rPr lang="en-GB" dirty="0" smtClean="0">
                <a:solidFill>
                  <a:srgbClr val="000000"/>
                </a:solidFill>
              </a:rPr>
              <a:t>Clock Synchronization </a:t>
            </a:r>
            <a:r>
              <a:rPr lang="en-GB" dirty="0">
                <a:solidFill>
                  <a:srgbClr val="000000"/>
                </a:solidFill>
              </a:rPr>
              <a:t>Algorithms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836613"/>
            <a:ext cx="8207375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 algn="l"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External versus internal synchronization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External sync: Nodes synchronize with an external clock source (UTC)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Internal sync: Nodes synchronize to a common </a:t>
            </a:r>
            <a:r>
              <a:rPr lang="en-GB" sz="1800" dirty="0" smtClean="0">
                <a:solidFill>
                  <a:srgbClr val="000000"/>
                </a:solidFill>
              </a:rPr>
              <a:t>time</a:t>
            </a:r>
          </a:p>
          <a:p>
            <a:pPr marL="1198563" lvl="2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to a leader, to an averaged time, ...</a:t>
            </a:r>
          </a:p>
          <a:p>
            <a:pPr marL="741363" lvl="1" indent="-284163" algn="l">
              <a:spcBef>
                <a:spcPts val="450"/>
              </a:spcBef>
              <a:buClr>
                <a:srgbClr val="3333CC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i="1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One-shot versus continuous synchronization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Periodic synchronization required to compensate clock drift</a:t>
            </a: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A-priori </a:t>
            </a:r>
            <a:r>
              <a:rPr lang="en-GB" sz="2000" dirty="0">
                <a:solidFill>
                  <a:srgbClr val="000000"/>
                </a:solidFill>
              </a:rPr>
              <a:t>versus </a:t>
            </a:r>
            <a:r>
              <a:rPr lang="en-GB" sz="2000" dirty="0" smtClean="0">
                <a:solidFill>
                  <a:srgbClr val="000000"/>
                </a:solidFill>
              </a:rPr>
              <a:t>a-</a:t>
            </a:r>
            <a:r>
              <a:rPr lang="en-GB" sz="2000" dirty="0" err="1" smtClean="0">
                <a:solidFill>
                  <a:srgbClr val="000000"/>
                </a:solidFill>
              </a:rPr>
              <a:t>posteriori</a:t>
            </a:r>
            <a:endParaRPr lang="en-GB" sz="2000" dirty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>
                <a:solidFill>
                  <a:srgbClr val="000000"/>
                </a:solidFill>
              </a:rPr>
              <a:t>A-</a:t>
            </a:r>
            <a:r>
              <a:rPr lang="en-GB" sz="1800" dirty="0" err="1" smtClean="0">
                <a:solidFill>
                  <a:srgbClr val="000000"/>
                </a:solidFill>
              </a:rPr>
              <a:t>posteriori</a:t>
            </a:r>
            <a:r>
              <a:rPr lang="en-GB" sz="1800" dirty="0" smtClean="0">
                <a:solidFill>
                  <a:srgbClr val="000000"/>
                </a:solidFill>
              </a:rPr>
              <a:t> </a:t>
            </a:r>
            <a:r>
              <a:rPr lang="en-GB" sz="1800" dirty="0">
                <a:solidFill>
                  <a:srgbClr val="000000"/>
                </a:solidFill>
              </a:rPr>
              <a:t>clock synchronization triggered by an event</a:t>
            </a:r>
          </a:p>
          <a:p>
            <a:pPr marL="741363" lvl="1" indent="-284163" algn="l">
              <a:spcBef>
                <a:spcPts val="45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Global </a:t>
            </a:r>
            <a:r>
              <a:rPr lang="en-GB" sz="2000" dirty="0">
                <a:solidFill>
                  <a:srgbClr val="000000"/>
                </a:solidFill>
              </a:rPr>
              <a:t>versus </a:t>
            </a:r>
            <a:r>
              <a:rPr lang="en-GB" sz="2000" dirty="0" smtClean="0">
                <a:solidFill>
                  <a:srgbClr val="000000"/>
                </a:solidFill>
              </a:rPr>
              <a:t>local synchronization (explained later)</a:t>
            </a: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 smtClean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Accuracy versus convergence time, Byzantine nodes, …</a:t>
            </a: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Clr>
                <a:srgbClr val="3333CC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/>
              <a:t>Clock Sources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>
          <a:xfrm>
            <a:off x="468313" y="836613"/>
            <a:ext cx="6254220" cy="5337175"/>
          </a:xfrm>
        </p:spPr>
        <p:txBody>
          <a:bodyPr/>
          <a:lstStyle/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Radio Clock Signal: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Clock signal from a reference source (atomic clock) is transmitted over a long wave radio signal 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DCF77 station near Frankfurt, Germany transmits at 77.5 kHz with a transmission range of up to 2000 km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Accuracy limited by the distance to the sender, </a:t>
            </a:r>
            <a:r>
              <a:rPr lang="en-GB" dirty="0" smtClean="0"/>
              <a:t>Frankfurt-Zurich is about </a:t>
            </a:r>
            <a:r>
              <a:rPr lang="en-GB" dirty="0" smtClean="0">
                <a:solidFill>
                  <a:srgbClr val="FF0000"/>
                </a:solidFill>
              </a:rPr>
              <a:t>1ms</a:t>
            </a:r>
            <a:r>
              <a:rPr lang="en-GB" dirty="0" smtClean="0"/>
              <a:t>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Special antenna/receiver hardware required</a:t>
            </a:r>
          </a:p>
          <a:p>
            <a:pPr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dirty="0" smtClean="0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Global Positioning System (GPS):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Satellites continuously transmit own position and time code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Line of sight between satellite and receiver required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 smtClean="0"/>
              <a:t>Special antenna/receiver hardware required</a:t>
            </a: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7878" y="1708691"/>
            <a:ext cx="1463675" cy="195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88695" y="4253453"/>
            <a:ext cx="1892300" cy="151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Clock Sources (2)</a:t>
            </a:r>
            <a:endParaRPr lang="en-GB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AC power lines:</a:t>
            </a:r>
          </a:p>
          <a:p>
            <a:pPr lvl="1"/>
            <a:r>
              <a:rPr lang="en-GB" dirty="0" smtClean="0"/>
              <a:t>Use the magnetic field radiating from electric AC power lines</a:t>
            </a:r>
          </a:p>
          <a:p>
            <a:pPr lvl="1"/>
            <a:r>
              <a:rPr lang="en-GB" dirty="0" smtClean="0"/>
              <a:t>AC power line oscillations are extremely stable </a:t>
            </a:r>
            <a:br>
              <a:rPr lang="en-GB" dirty="0" smtClean="0"/>
            </a:br>
            <a:r>
              <a:rPr lang="en-GB" dirty="0" smtClean="0"/>
              <a:t>(10</a:t>
            </a:r>
            <a:r>
              <a:rPr lang="en-GB" baseline="30000" dirty="0" smtClean="0"/>
              <a:t>-8</a:t>
            </a:r>
            <a:r>
              <a:rPr lang="en-GB" dirty="0" smtClean="0"/>
              <a:t> </a:t>
            </a:r>
            <a:r>
              <a:rPr lang="en-GB" dirty="0" err="1" smtClean="0"/>
              <a:t>ppm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Power efficient, consumes only 58 </a:t>
            </a:r>
            <a:r>
              <a:rPr lang="el-GR" dirty="0" smtClean="0"/>
              <a:t>μ</a:t>
            </a:r>
            <a:r>
              <a:rPr lang="en-GB" dirty="0" smtClean="0"/>
              <a:t>W</a:t>
            </a:r>
          </a:p>
          <a:p>
            <a:pPr lvl="1"/>
            <a:r>
              <a:rPr lang="en-GB" dirty="0" smtClean="0"/>
              <a:t>Single communication round required to correct</a:t>
            </a:r>
            <a:br>
              <a:rPr lang="en-GB" dirty="0" smtClean="0"/>
            </a:br>
            <a:r>
              <a:rPr lang="en-GB" dirty="0" smtClean="0"/>
              <a:t>phase offset after initialization</a:t>
            </a:r>
          </a:p>
          <a:p>
            <a:endParaRPr lang="en-GB" dirty="0" smtClean="0"/>
          </a:p>
          <a:p>
            <a:r>
              <a:rPr lang="en-GB" dirty="0" smtClean="0"/>
              <a:t>Sunlight:</a:t>
            </a:r>
          </a:p>
          <a:p>
            <a:pPr lvl="1"/>
            <a:r>
              <a:rPr lang="en-GB" dirty="0" smtClean="0"/>
              <a:t>Using a light sensor to measure the length of a day</a:t>
            </a:r>
          </a:p>
          <a:p>
            <a:pPr lvl="1"/>
            <a:r>
              <a:rPr lang="en-GB" dirty="0" smtClean="0"/>
              <a:t>Offline algorithm for reconstructing global </a:t>
            </a:r>
            <a:br>
              <a:rPr lang="en-GB" dirty="0" smtClean="0"/>
            </a:br>
            <a:r>
              <a:rPr lang="en-GB" dirty="0" smtClean="0"/>
              <a:t>timestamps by correlating annual solar patterns </a:t>
            </a:r>
            <a:br>
              <a:rPr lang="en-GB" dirty="0" smtClean="0"/>
            </a:br>
            <a:r>
              <a:rPr lang="en-GB" dirty="0" smtClean="0"/>
              <a:t>(no communication required)</a:t>
            </a:r>
          </a:p>
          <a:p>
            <a:pPr lvl="1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</p:txBody>
      </p:sp>
      <p:pic>
        <p:nvPicPr>
          <p:cNvPr id="4" name="Grafik 3" descr="syntonist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57580" y="1953676"/>
            <a:ext cx="2721167" cy="1972636"/>
          </a:xfrm>
          <a:prstGeom prst="rect">
            <a:avLst/>
          </a:prstGeom>
        </p:spPr>
      </p:pic>
      <p:pic>
        <p:nvPicPr>
          <p:cNvPr id="5" name="Grafik 4" descr="sunligh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4699" y="4631973"/>
            <a:ext cx="2647144" cy="1812893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/>
          <p:cNvSpPr txBox="1">
            <a:spLocks noChangeArrowheads="1"/>
          </p:cNvSpPr>
          <p:nvPr/>
        </p:nvSpPr>
        <p:spPr bwMode="auto">
          <a:xfrm>
            <a:off x="457200" y="201613"/>
            <a:ext cx="8229600" cy="490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l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>
                <a:solidFill>
                  <a:srgbClr val="000000"/>
                </a:solidFill>
              </a:rPr>
              <a:t>Clock Devices in Sensor Nodes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468313" y="836613"/>
            <a:ext cx="8337020" cy="533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l"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spcBef>
                <a:spcPts val="500"/>
              </a:spcBef>
              <a:buFont typeface="Arial" charset="0"/>
              <a:buChar char="•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Structure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External oscillator with a nominal frequency (e.g. 32 </a:t>
            </a:r>
            <a:r>
              <a:rPr lang="en-GB" sz="1800" dirty="0" smtClean="0">
                <a:solidFill>
                  <a:srgbClr val="000000"/>
                </a:solidFill>
              </a:rPr>
              <a:t>kHz or 7.37 MHz)</a:t>
            </a:r>
            <a:endParaRPr lang="en-GB" sz="1800" dirty="0">
              <a:solidFill>
                <a:srgbClr val="000000"/>
              </a:solidFill>
            </a:endParaRP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Counter register which is incremented with oscillator pulses</a:t>
            </a:r>
          </a:p>
          <a:p>
            <a:pPr marL="741363" lvl="1" indent="-284163" algn="l">
              <a:spcBef>
                <a:spcPts val="450"/>
              </a:spcBef>
              <a:buFont typeface="Arial" charset="0"/>
              <a:buChar char="–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r>
              <a:rPr lang="en-GB" sz="1800" dirty="0">
                <a:solidFill>
                  <a:srgbClr val="000000"/>
                </a:solidFill>
              </a:rPr>
              <a:t>Works also when CPU is in sleep state</a:t>
            </a: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  <a:p>
            <a:pPr marL="341313" indent="-341313" algn="l">
              <a:lnSpc>
                <a:spcPct val="80000"/>
              </a:lnSpc>
              <a:spcBef>
                <a:spcPts val="500"/>
              </a:spcBef>
              <a:buClr>
                <a:srgbClr val="003399"/>
              </a:buClr>
              <a:buFont typeface="Wingdings 3" pitchFamily="18" charset="2"/>
              <a:buNone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4202113" y="3896315"/>
            <a:ext cx="2714625" cy="1090612"/>
          </a:xfrm>
          <a:prstGeom prst="wedgeRectCallout">
            <a:avLst>
              <a:gd name="adj1" fmla="val -43519"/>
              <a:gd name="adj2" fmla="val 70000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5361" y="2625756"/>
            <a:ext cx="3435350" cy="2254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9" name="Oval 9"/>
          <p:cNvSpPr>
            <a:spLocks noChangeArrowheads="1"/>
          </p:cNvSpPr>
          <p:nvPr/>
        </p:nvSpPr>
        <p:spPr bwMode="auto">
          <a:xfrm rot="-1020000">
            <a:off x="1978198" y="3787806"/>
            <a:ext cx="349250" cy="603250"/>
          </a:xfrm>
          <a:prstGeom prst="ellipse">
            <a:avLst/>
          </a:prstGeom>
          <a:noFill/>
          <a:ln w="3816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Text Box 10"/>
          <p:cNvSpPr txBox="1">
            <a:spLocks noChangeArrowheads="1"/>
          </p:cNvSpPr>
          <p:nvPr/>
        </p:nvSpPr>
        <p:spPr bwMode="auto">
          <a:xfrm>
            <a:off x="1652702" y="4709059"/>
            <a:ext cx="159079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32 kHz quartz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3321" name="Line 12"/>
          <p:cNvSpPr>
            <a:spLocks noChangeShapeType="1"/>
          </p:cNvSpPr>
          <p:nvPr/>
        </p:nvSpPr>
        <p:spPr bwMode="auto">
          <a:xfrm flipH="1" flipV="1">
            <a:off x="2292523" y="4505356"/>
            <a:ext cx="714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74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984" y="5185632"/>
            <a:ext cx="4718282" cy="1070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022863" y="3009070"/>
            <a:ext cx="2517855" cy="171380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5" name="Oval 14"/>
          <p:cNvSpPr/>
          <p:nvPr/>
        </p:nvSpPr>
        <p:spPr bwMode="auto">
          <a:xfrm rot="20677890">
            <a:off x="5456356" y="3469692"/>
            <a:ext cx="436547" cy="2025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6673133" y="4285324"/>
            <a:ext cx="682074" cy="3145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500" dirty="0" smtClean="0">
                <a:latin typeface="+mn-lt"/>
              </a:rPr>
              <a:t>Mica2</a:t>
            </a:r>
            <a:endParaRPr lang="en-US" sz="1500" dirty="0">
              <a:latin typeface="+mn-lt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86565" y="3032664"/>
            <a:ext cx="1590798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32 kHz quartz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4910645" y="3285492"/>
            <a:ext cx="551692" cy="1555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705808" y="2643643"/>
            <a:ext cx="1770334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marL="741363" indent="-284163">
              <a:spcBef>
                <a:spcPts val="300"/>
              </a:spcBef>
              <a:tabLst>
                <a:tab pos="741363" algn="l"/>
                <a:tab pos="1655763" algn="l"/>
                <a:tab pos="2570163" algn="l"/>
                <a:tab pos="3484563" algn="l"/>
                <a:tab pos="4398963" algn="l"/>
                <a:tab pos="5313363" algn="l"/>
                <a:tab pos="6227763" algn="l"/>
                <a:tab pos="7142163" algn="l"/>
                <a:tab pos="8056563" algn="l"/>
                <a:tab pos="8970963" algn="l"/>
                <a:tab pos="9885363" algn="l"/>
                <a:tab pos="10799763" algn="l"/>
              </a:tabLst>
            </a:pPr>
            <a:r>
              <a:rPr lang="en-GB" sz="1200" dirty="0" smtClean="0">
                <a:solidFill>
                  <a:srgbClr val="000000"/>
                </a:solidFill>
              </a:rPr>
              <a:t>7.37 MHz quartz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6027821" y="2932565"/>
            <a:ext cx="346666" cy="6408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 rot="2904033">
            <a:off x="5705009" y="3622093"/>
            <a:ext cx="436547" cy="202538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2945" tIns="41473" rIns="82945" bIns="41473" numCol="1" rtlCol="0" anchor="t" anchorCtr="0" compatLnSpc="1">
            <a:prstTxWarp prst="textNoShape">
              <a:avLst/>
            </a:prstTxWarp>
          </a:bodyPr>
          <a:lstStyle/>
          <a:p>
            <a:pPr algn="l" defTabSz="407526" hangingPunct="0">
              <a:lnSpc>
                <a:spcPct val="93000"/>
              </a:lnSpc>
              <a:buClr>
                <a:srgbClr val="000000"/>
              </a:buClr>
              <a:buSzPct val="100000"/>
            </a:pPr>
            <a:endParaRPr lang="en-US" sz="16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3220539" y="4329435"/>
            <a:ext cx="985939" cy="314588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r>
              <a:rPr lang="en-US" sz="1500" dirty="0" smtClean="0">
                <a:latin typeface="+mn-lt"/>
              </a:rPr>
              <a:t>TinyNode</a:t>
            </a:r>
            <a:endParaRPr lang="en-US" sz="1500" dirty="0"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650"/>
  <p:tag name="DEFAULTHEIGHT" val="540"/>
  <p:tag name="FIRSTROGER20WATTENHOFER@9FI3EBKMVWQMHYXG" val="2797"/>
  <p:tag name="FIRSTPHILIPP20SOMMER@DMOTUWXZMCJJDNOU" val="35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13.4|5|6|5.4|6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L_i(t) := max\left(L_i(t) \right)  template TPT1  env TPENV1  fore 0  back 16777215  eqnno 1"/>
  <p:tag name="FILENAME" val="TP_tmp"/>
  <p:tag name="ORIGWIDTH" val="1"/>
  <p:tag name="PICTUREFILESIZE" val="69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test_i(t)  template TPT1  env TPENV1  fore 0  back 16777215  eqnno 2"/>
  <p:tag name="FILENAME" val="TP_tmp"/>
  <p:tag name="ORIGWIDTH" val="1"/>
  <p:tag name="PICTUREFILESIZE" val="3256"/>
</p:tagLst>
</file>

<file path=ppt/theme/theme1.xml><?xml version="1.0" encoding="utf-8"?>
<a:theme xmlns:a="http://schemas.openxmlformats.org/drawingml/2006/main" name="Template">
  <a:themeElements>
    <a:clrScheme name="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plate">
  <a:themeElements>
    <a:clrScheme name="1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2706</Words>
  <Application>Microsoft Office PowerPoint</Application>
  <PresentationFormat>On-screen Show (4:3)</PresentationFormat>
  <Paragraphs>936</Paragraphs>
  <Slides>44</Slides>
  <Notes>43</Notes>
  <HiddenSlides>0</HiddenSlides>
  <MMClips>1</MMClips>
  <ScaleCrop>false</ScaleCrop>
  <HeadingPairs>
    <vt:vector size="8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63" baseType="lpstr">
      <vt:lpstr>Arial</vt:lpstr>
      <vt:lpstr>CMMI10</vt:lpstr>
      <vt:lpstr>Wingdings 3</vt:lpstr>
      <vt:lpstr>msmincho</vt:lpstr>
      <vt:lpstr>Bitstream Vera Serif</vt:lpstr>
      <vt:lpstr>Agfa Rotis Semi Serif</vt:lpstr>
      <vt:lpstr>CMR10</vt:lpstr>
      <vt:lpstr>Symbol</vt:lpstr>
      <vt:lpstr>Calibri</vt:lpstr>
      <vt:lpstr>CMR7</vt:lpstr>
      <vt:lpstr>CMSY7</vt:lpstr>
      <vt:lpstr>CMMI7</vt:lpstr>
      <vt:lpstr>Wingdings</vt:lpstr>
      <vt:lpstr>Arial Black</vt:lpstr>
      <vt:lpstr>cmsy10</vt:lpstr>
      <vt:lpstr>Times New Roman</vt:lpstr>
      <vt:lpstr>Template</vt:lpstr>
      <vt:lpstr>1_Template</vt:lpstr>
      <vt:lpstr>Equation</vt:lpstr>
      <vt:lpstr>Clock Synchronization Chapter 8</vt:lpstr>
      <vt:lpstr>                Clock Synchronization</vt:lpstr>
      <vt:lpstr>Rating</vt:lpstr>
      <vt:lpstr>PowerPoint Presentation</vt:lpstr>
      <vt:lpstr>PowerPoint Presentation</vt:lpstr>
      <vt:lpstr>PowerPoint Presentation</vt:lpstr>
      <vt:lpstr>Clock Sources</vt:lpstr>
      <vt:lpstr>Clock Sources (2)</vt:lpstr>
      <vt:lpstr>PowerPoint Presentation</vt:lpstr>
      <vt:lpstr>PowerPoint Presentation</vt:lpstr>
      <vt:lpstr>PowerPoint Presentation</vt:lpstr>
      <vt:lpstr>Messages Experience Jitter in the Delay</vt:lpstr>
      <vt:lpstr>Some Details</vt:lpstr>
      <vt:lpstr>Symmetric Errors</vt:lpstr>
      <vt:lpstr>PowerPoint Presentation</vt:lpstr>
      <vt:lpstr>PowerPoint Presentation</vt:lpstr>
      <vt:lpstr>Time-sync Protocol for Sensor Networks (TPSN)</vt:lpstr>
      <vt:lpstr>PowerPoint Presentation</vt:lpstr>
      <vt:lpstr>Flooding Time Synchronization Protocol (FTSP)</vt:lpstr>
      <vt:lpstr>Best tree for tree-based clock synchronization?</vt:lpstr>
      <vt:lpstr>Variants of Clock Synchronization Algorithms</vt:lpstr>
      <vt:lpstr>FTSP vs. GTSP: Global Skew</vt:lpstr>
      <vt:lpstr>FTSP vs. GTSP: Local Skew</vt:lpstr>
      <vt:lpstr>Global vs. Local Time Synchronization</vt:lpstr>
      <vt:lpstr>PowerPoint Presentation</vt:lpstr>
      <vt:lpstr>PowerPoint Presentation</vt:lpstr>
      <vt:lpstr>Formal Model</vt:lpstr>
      <vt:lpstr>Synchronization Algorithms: An Example (“Amax”)</vt:lpstr>
      <vt:lpstr>Synchronization Algorithms: Amax’</vt:lpstr>
      <vt:lpstr>Local Skew: Overview of Results</vt:lpstr>
      <vt:lpstr>Enforcing Clock Skew</vt:lpstr>
      <vt:lpstr>Local Skew: Lower Bound</vt:lpstr>
      <vt:lpstr>Local Skew: Upper Bound</vt:lpstr>
      <vt:lpstr>Local Skew: Upper Bound</vt:lpstr>
      <vt:lpstr>Back to Practice: Synchronizing Nodes</vt:lpstr>
      <vt:lpstr>How accurately can we synchronize two Nodes?</vt:lpstr>
      <vt:lpstr>Clock Skew between two Nodes</vt:lpstr>
      <vt:lpstr>Multi-hop Clock Synchronization</vt:lpstr>
      <vt:lpstr>Linear Regression (e.g. FTSP)</vt:lpstr>
      <vt:lpstr>The PulseSync Protocol</vt:lpstr>
      <vt:lpstr>The PulseSync Protocol (2)</vt:lpstr>
      <vt:lpstr>FTSP vs. PulseSync</vt:lpstr>
      <vt:lpstr>FTSP vs. PulseSync</vt:lpstr>
      <vt:lpstr>Open Problem</vt:lpstr>
    </vt:vector>
  </TitlesOfParts>
  <Company>IFW ETHZ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ASN Clock Synchronization</dc:title>
  <dc:creator>Roger Wattenhofer</dc:creator>
  <cp:lastModifiedBy>Philipp Sommer</cp:lastModifiedBy>
  <cp:revision>2497</cp:revision>
  <dcterms:created xsi:type="dcterms:W3CDTF">2004-04-23T16:05:06Z</dcterms:created>
  <dcterms:modified xsi:type="dcterms:W3CDTF">2010-11-14T12:01:14Z</dcterms:modified>
</cp:coreProperties>
</file>