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3" r:id="rId4"/>
    <p:sldMasterId id="2147483674" r:id="rId5"/>
    <p:sldMasterId id="214748367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54" Type="http://schemas.openxmlformats.org/officeDocument/2006/relationships/slide" Target="slides/slide4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023f000a26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g1023f000a26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fc629d80ae_22_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fc629d80ae_22_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fc629d80ae_22_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gfc629d80ae_22_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fc629d80ae_22_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gfc629d80ae_22_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fc629d80ae_22_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gfc629d80ae_22_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fc629d80ae_22_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gfc629d80ae_22_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fc629d80ae_22_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gfc629d80ae_22_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fc629d80ae_22_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gfc629d80ae_22_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fc629d80ae_3_17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7" name="Google Shape;257;gfc629d80ae_3_1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fc629d80ae_3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4" name="Google Shape;264;gfc629d80ae_3_18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fc629d80ae_3_19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" name="Google Shape;272;gfc629d80ae_3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3" name="Google Shape;273;gfc629d80ae_3_19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023f000a26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023f000a26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fc629d80ae_3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0" name="Google Shape;280;gfc629d80ae_3_19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fc629d80ae_3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7" name="Google Shape;287;gfc629d80ae_3_20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fc629d80ae_3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8" name="Google Shape;308;gfc629d80ae_3_2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fc629d80ae_3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5" name="Google Shape;325;gfc629d80ae_3_2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fc629d80ae_3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0" name="Google Shape;340;gfc629d80ae_3_25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fc629d80ae_3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6" name="Google Shape;356;gfc629d80ae_3_26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fc629d80ae_3_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2" name="Google Shape;372;gfc629d80ae_3_28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fc629d80ae_22_84:notes"/>
          <p:cNvSpPr/>
          <p:nvPr>
            <p:ph idx="2" type="sldImg"/>
          </p:nvPr>
        </p:nvSpPr>
        <p:spPr>
          <a:xfrm>
            <a:off x="134952" y="686475"/>
            <a:ext cx="65880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88" name="Google Shape;388;gfc629d80ae_22_84:notes"/>
          <p:cNvSpPr txBox="1"/>
          <p:nvPr>
            <p:ph idx="1" type="body"/>
          </p:nvPr>
        </p:nvSpPr>
        <p:spPr>
          <a:xfrm>
            <a:off x="685495" y="4344364"/>
            <a:ext cx="54870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3075" lIns="86150" spcFirstLastPara="1" rIns="86150" wrap="square" tIns="43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389" name="Google Shape;389;gfc629d80ae_22_84:notes"/>
          <p:cNvSpPr txBox="1"/>
          <p:nvPr>
            <p:ph idx="12" type="sldNum"/>
          </p:nvPr>
        </p:nvSpPr>
        <p:spPr>
          <a:xfrm>
            <a:off x="3884463" y="8684472"/>
            <a:ext cx="29721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3075" lIns="86150" spcFirstLastPara="1" rIns="86150" wrap="square" tIns="430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300"/>
              <a:t>‹#›</a:t>
            </a:fld>
            <a:endParaRPr sz="13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fc629d80ae_22_139:notes"/>
          <p:cNvSpPr/>
          <p:nvPr>
            <p:ph idx="2" type="sldImg"/>
          </p:nvPr>
        </p:nvSpPr>
        <p:spPr>
          <a:xfrm>
            <a:off x="134952" y="686475"/>
            <a:ext cx="65880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44" name="Google Shape;444;gfc629d80ae_22_139:notes"/>
          <p:cNvSpPr txBox="1"/>
          <p:nvPr>
            <p:ph idx="1" type="body"/>
          </p:nvPr>
        </p:nvSpPr>
        <p:spPr>
          <a:xfrm>
            <a:off x="685495" y="4344364"/>
            <a:ext cx="54870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3075" lIns="86150" spcFirstLastPara="1" rIns="86150" wrap="square" tIns="43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445" name="Google Shape;445;gfc629d80ae_22_139:notes"/>
          <p:cNvSpPr txBox="1"/>
          <p:nvPr>
            <p:ph idx="12" type="sldNum"/>
          </p:nvPr>
        </p:nvSpPr>
        <p:spPr>
          <a:xfrm>
            <a:off x="3884463" y="8684472"/>
            <a:ext cx="29721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3075" lIns="86150" spcFirstLastPara="1" rIns="86150" wrap="square" tIns="430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300"/>
              <a:t>‹#›</a:t>
            </a:fld>
            <a:endParaRPr sz="13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fc629d80ae_3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3" name="Google Shape;503;gfc629d80ae_3_29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fc629d80ae_8_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gfc629d80ae_8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fc629d80ae_3_3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8" name="Google Shape;518;gfc629d80ae_3_3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Why only proof of concept</a:t>
            </a:r>
            <a:endParaRPr/>
          </a:p>
        </p:txBody>
      </p:sp>
      <p:sp>
        <p:nvSpPr>
          <p:cNvPr id="519" name="Google Shape;519;gfc629d80ae_3_3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fc629d80ae_3_3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4" name="Google Shape;534;gfc629d80ae_3_3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5" name="Google Shape;535;gfc629d80ae_3_3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fc629d80ae_3_3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3" name="Google Shape;543;gfc629d80ae_3_3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fc629d80ae_3_3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57" name="Google Shape;557;gfc629d80ae_3_3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fc629d80ae_3_3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1" name="Google Shape;571;gfc629d80ae_3_3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fc629d80ae_22_197:notes"/>
          <p:cNvSpPr/>
          <p:nvPr>
            <p:ph idx="2" type="sldImg"/>
          </p:nvPr>
        </p:nvSpPr>
        <p:spPr>
          <a:xfrm>
            <a:off x="134952" y="686475"/>
            <a:ext cx="65880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85" name="Google Shape;585;gfc629d80ae_22_197:notes"/>
          <p:cNvSpPr txBox="1"/>
          <p:nvPr>
            <p:ph idx="1" type="body"/>
          </p:nvPr>
        </p:nvSpPr>
        <p:spPr>
          <a:xfrm>
            <a:off x="685495" y="4344364"/>
            <a:ext cx="54870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3075" lIns="86150" spcFirstLastPara="1" rIns="86150" wrap="square" tIns="43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586" name="Google Shape;586;gfc629d80ae_22_197:notes"/>
          <p:cNvSpPr txBox="1"/>
          <p:nvPr>
            <p:ph idx="12" type="sldNum"/>
          </p:nvPr>
        </p:nvSpPr>
        <p:spPr>
          <a:xfrm>
            <a:off x="3884463" y="8684472"/>
            <a:ext cx="29721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3075" lIns="86150" spcFirstLastPara="1" rIns="86150" wrap="square" tIns="430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300"/>
              <a:t>‹#›</a:t>
            </a:fld>
            <a:endParaRPr sz="130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fc629d80ae_22_219:notes"/>
          <p:cNvSpPr/>
          <p:nvPr>
            <p:ph idx="2" type="sldImg"/>
          </p:nvPr>
        </p:nvSpPr>
        <p:spPr>
          <a:xfrm>
            <a:off x="134952" y="686475"/>
            <a:ext cx="65880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08" name="Google Shape;608;gfc629d80ae_22_219:notes"/>
          <p:cNvSpPr txBox="1"/>
          <p:nvPr>
            <p:ph idx="1" type="body"/>
          </p:nvPr>
        </p:nvSpPr>
        <p:spPr>
          <a:xfrm>
            <a:off x="685495" y="4344364"/>
            <a:ext cx="54870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3075" lIns="86150" spcFirstLastPara="1" rIns="86150" wrap="square" tIns="43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609" name="Google Shape;609;gfc629d80ae_22_219:notes"/>
          <p:cNvSpPr txBox="1"/>
          <p:nvPr>
            <p:ph idx="12" type="sldNum"/>
          </p:nvPr>
        </p:nvSpPr>
        <p:spPr>
          <a:xfrm>
            <a:off x="3884463" y="8684472"/>
            <a:ext cx="29721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3075" lIns="86150" spcFirstLastPara="1" rIns="86150" wrap="square" tIns="430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300"/>
              <a:t>‹#›</a:t>
            </a:fld>
            <a:endParaRPr sz="130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fc629d80ae_22_240:notes"/>
          <p:cNvSpPr/>
          <p:nvPr>
            <p:ph idx="2" type="sldImg"/>
          </p:nvPr>
        </p:nvSpPr>
        <p:spPr>
          <a:xfrm>
            <a:off x="134952" y="686475"/>
            <a:ext cx="65880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30" name="Google Shape;630;gfc629d80ae_22_240:notes"/>
          <p:cNvSpPr txBox="1"/>
          <p:nvPr>
            <p:ph idx="1" type="body"/>
          </p:nvPr>
        </p:nvSpPr>
        <p:spPr>
          <a:xfrm>
            <a:off x="685495" y="4344364"/>
            <a:ext cx="54870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3075" lIns="86150" spcFirstLastPara="1" rIns="86150" wrap="square" tIns="43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631" name="Google Shape;631;gfc629d80ae_22_240:notes"/>
          <p:cNvSpPr txBox="1"/>
          <p:nvPr>
            <p:ph idx="12" type="sldNum"/>
          </p:nvPr>
        </p:nvSpPr>
        <p:spPr>
          <a:xfrm>
            <a:off x="3884463" y="8684472"/>
            <a:ext cx="29721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3075" lIns="86150" spcFirstLastPara="1" rIns="86150" wrap="square" tIns="430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300"/>
              <a:t>‹#›</a:t>
            </a:fld>
            <a:endParaRPr sz="130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fc629d80ae_22_263:notes"/>
          <p:cNvSpPr/>
          <p:nvPr>
            <p:ph idx="2" type="sldImg"/>
          </p:nvPr>
        </p:nvSpPr>
        <p:spPr>
          <a:xfrm>
            <a:off x="134952" y="686475"/>
            <a:ext cx="65880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54" name="Google Shape;654;gfc629d80ae_22_263:notes"/>
          <p:cNvSpPr txBox="1"/>
          <p:nvPr>
            <p:ph idx="1" type="body"/>
          </p:nvPr>
        </p:nvSpPr>
        <p:spPr>
          <a:xfrm>
            <a:off x="685495" y="4344364"/>
            <a:ext cx="54870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3075" lIns="86150" spcFirstLastPara="1" rIns="86150" wrap="square" tIns="43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655" name="Google Shape;655;gfc629d80ae_22_263:notes"/>
          <p:cNvSpPr txBox="1"/>
          <p:nvPr>
            <p:ph idx="12" type="sldNum"/>
          </p:nvPr>
        </p:nvSpPr>
        <p:spPr>
          <a:xfrm>
            <a:off x="3884463" y="8684472"/>
            <a:ext cx="29721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3075" lIns="86150" spcFirstLastPara="1" rIns="86150" wrap="square" tIns="430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300"/>
              <a:t>‹#›</a:t>
            </a:fld>
            <a:endParaRPr sz="130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fc629d80ae_22_288:notes"/>
          <p:cNvSpPr/>
          <p:nvPr>
            <p:ph idx="2" type="sldImg"/>
          </p:nvPr>
        </p:nvSpPr>
        <p:spPr>
          <a:xfrm>
            <a:off x="134952" y="686475"/>
            <a:ext cx="65880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80" name="Google Shape;680;gfc629d80ae_22_288:notes"/>
          <p:cNvSpPr txBox="1"/>
          <p:nvPr>
            <p:ph idx="1" type="body"/>
          </p:nvPr>
        </p:nvSpPr>
        <p:spPr>
          <a:xfrm>
            <a:off x="685495" y="4344364"/>
            <a:ext cx="54870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3075" lIns="86150" spcFirstLastPara="1" rIns="86150" wrap="square" tIns="43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681" name="Google Shape;681;gfc629d80ae_22_288:notes"/>
          <p:cNvSpPr txBox="1"/>
          <p:nvPr>
            <p:ph idx="12" type="sldNum"/>
          </p:nvPr>
        </p:nvSpPr>
        <p:spPr>
          <a:xfrm>
            <a:off x="3884463" y="8684472"/>
            <a:ext cx="29721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3075" lIns="86150" spcFirstLastPara="1" rIns="86150" wrap="square" tIns="430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300"/>
              <a:t>‹#›</a:t>
            </a:fld>
            <a:endParaRPr sz="13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fc629d80ae_8_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fc629d80ae_8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fc629d80ae_3_37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06" name="Google Shape;706;gfc629d80ae_3_3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fc629d80ae_3_3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3" name="Google Shape;713;gfc629d80ae_3_38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714" name="Google Shape;714;gfc629d80ae_3_38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fc629d80ae_3_3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2" name="Google Shape;722;gfc629d80ae_3_38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723" name="Google Shape;723;gfc629d80ae_3_38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fc629d80ae_3_3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33" name="Google Shape;733;gfc629d80ae_3_39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fc629d80ae_3_4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40" name="Google Shape;740;gfc629d80ae_3_40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fc629d80ae_3_4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1" name="Google Shape;751;gfc629d80ae_3_4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Why not terminate</a:t>
            </a:r>
            <a:endParaRPr/>
          </a:p>
        </p:txBody>
      </p:sp>
      <p:sp>
        <p:nvSpPr>
          <p:cNvPr id="752" name="Google Shape;752;gfc629d80ae_3_4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fc629d80ae_3_4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9" name="Google Shape;759;gfc629d80ae_3_4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Why not terminate</a:t>
            </a:r>
            <a:endParaRPr/>
          </a:p>
        </p:txBody>
      </p:sp>
      <p:sp>
        <p:nvSpPr>
          <p:cNvPr id="760" name="Google Shape;760;gfc629d80ae_3_42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fc629d80ae_3_4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0" name="Google Shape;770;gfc629d80ae_3_4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Why not terminate</a:t>
            </a:r>
            <a:endParaRPr/>
          </a:p>
        </p:txBody>
      </p:sp>
      <p:sp>
        <p:nvSpPr>
          <p:cNvPr id="771" name="Google Shape;771;gfc629d80ae_3_43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fc629d80ae_8_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fc629d80ae_8_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fc629d80ae_8_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fc629d80ae_8_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fc629d80ae_22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fc629d80ae_22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fc629d80ae_22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gfc629d80ae_22_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fc629d80ae_22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gfc629d80ae_22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foli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_AND_BODY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311700" y="445025"/>
            <a:ext cx="8520525" cy="572625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311700" y="1152475"/>
            <a:ext cx="8520525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298450" lvl="1" marL="914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2pPr>
            <a:lvl3pPr indent="-298450" lvl="2" marL="1371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3pPr>
            <a:lvl4pPr indent="-298450" lvl="3" marL="182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4pPr>
            <a:lvl5pPr indent="-298450" lvl="4" marL="2286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5pPr>
            <a:lvl6pPr indent="-298450" lvl="5" marL="2743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6pPr>
            <a:lvl7pPr indent="-298450" lvl="6" marL="3200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7pPr>
            <a:lvl8pPr indent="-298450" lvl="7" marL="3657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8pPr>
            <a:lvl9pPr indent="-298450" lvl="8" marL="41148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Char char="■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8472458" y="4663217"/>
            <a:ext cx="548775" cy="393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Inhalt" type="obj">
  <p:cSld name="OBJEC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457110" y="205200"/>
            <a:ext cx="822933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subTitle"/>
          </p:nvPr>
        </p:nvSpPr>
        <p:spPr>
          <a:xfrm>
            <a:off x="457110" y="1203390"/>
            <a:ext cx="822933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wei Inhalte" type="twoObj">
  <p:cSld name="TWO_OBJECTS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schnitts-&#10;überschrift" type="secHead">
  <p:cSld name="SECTION_HEADER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5" name="Google Shape;85;p1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leich" type="twoTxTwoObj">
  <p:cSld name="TWO_OBJECTS_WITH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1" name="Google Shape;91;p20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3" name="Google Shape;93;p20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r Titel" type="titleOnly">
  <p:cSld name="TITLE_ONL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r" type="blank">
  <p:cSld name="BLANK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alt mit Überschrift" type="objTx">
  <p:cSld name="OBJECT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3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3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9" name="Google Shape;109;p23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0" name="Google Shape;110;p2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it Überschrift" type="picTx">
  <p:cSld name="PICTURE_WITH_CAPTION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4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4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16" name="Google Shape;116;p24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7" name="Google Shape;117;p2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9" name="Google Shape;119;p2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vertikaler Text" type="vertTx">
  <p:cSld name="VERTICAL_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2" name="Google Shape;122;p25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3" name="Google Shape;123;p2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5" name="Google Shape;125;p2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kaler Titel und Text" type="vertTitleAndTx">
  <p:cSld name="VERTICAL_TITLE_AND_VERTICAL_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/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26"/>
          <p:cNvSpPr txBox="1"/>
          <p:nvPr>
            <p:ph idx="1" type="body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9" name="Google Shape;129;p2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0" name="Google Shape;130;p2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1" name="Google Shape;131;p2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2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21.png"/><Relationship Id="rId5" Type="http://schemas.openxmlformats.org/officeDocument/2006/relationships/image" Target="../media/image2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image" Target="../media/image2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image" Target="../media/image28.png"/><Relationship Id="rId5" Type="http://schemas.openxmlformats.org/officeDocument/2006/relationships/image" Target="../media/image2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Relationship Id="rId4" Type="http://schemas.openxmlformats.org/officeDocument/2006/relationships/image" Target="../media/image2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Relationship Id="rId4" Type="http://schemas.openxmlformats.org/officeDocument/2006/relationships/image" Target="../media/image2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ng"/><Relationship Id="rId4" Type="http://schemas.openxmlformats.org/officeDocument/2006/relationships/image" Target="../media/image3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0.png"/><Relationship Id="rId4" Type="http://schemas.openxmlformats.org/officeDocument/2006/relationships/image" Target="../media/image2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0.png"/><Relationship Id="rId4" Type="http://schemas.openxmlformats.org/officeDocument/2006/relationships/image" Target="../media/image2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0.png"/><Relationship Id="rId4" Type="http://schemas.openxmlformats.org/officeDocument/2006/relationships/image" Target="../media/image2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0.png"/><Relationship Id="rId4" Type="http://schemas.openxmlformats.org/officeDocument/2006/relationships/image" Target="../media/image2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0.png"/><Relationship Id="rId4" Type="http://schemas.openxmlformats.org/officeDocument/2006/relationships/image" Target="../media/image2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0.png"/><Relationship Id="rId4" Type="http://schemas.openxmlformats.org/officeDocument/2006/relationships/image" Target="../media/image3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7.png"/><Relationship Id="rId4" Type="http://schemas.openxmlformats.org/officeDocument/2006/relationships/image" Target="../media/image2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4.png"/><Relationship Id="rId4" Type="http://schemas.openxmlformats.org/officeDocument/2006/relationships/image" Target="../media/image20.png"/><Relationship Id="rId5" Type="http://schemas.openxmlformats.org/officeDocument/2006/relationships/image" Target="../media/image4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0.png"/><Relationship Id="rId4" Type="http://schemas.openxmlformats.org/officeDocument/2006/relationships/image" Target="../media/image40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0.png"/><Relationship Id="rId4" Type="http://schemas.openxmlformats.org/officeDocument/2006/relationships/image" Target="../media/image40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0.png"/><Relationship Id="rId4" Type="http://schemas.openxmlformats.org/officeDocument/2006/relationships/image" Target="../media/image40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6" Type="http://schemas.openxmlformats.org/officeDocument/2006/relationships/image" Target="../media/image9.png"/><Relationship Id="rId7" Type="http://schemas.openxmlformats.org/officeDocument/2006/relationships/image" Target="../media/image3.png"/><Relationship Id="rId8" Type="http://schemas.openxmlformats.org/officeDocument/2006/relationships/image" Target="../media/image6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0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0.png"/><Relationship Id="rId4" Type="http://schemas.openxmlformats.org/officeDocument/2006/relationships/image" Target="../media/image35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0.png"/><Relationship Id="rId4" Type="http://schemas.openxmlformats.org/officeDocument/2006/relationships/image" Target="../media/image36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0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8.png"/><Relationship Id="rId4" Type="http://schemas.openxmlformats.org/officeDocument/2006/relationships/image" Target="../media/image20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0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9.png"/><Relationship Id="rId4" Type="http://schemas.openxmlformats.org/officeDocument/2006/relationships/image" Target="../media/image20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1.png"/><Relationship Id="rId4" Type="http://schemas.openxmlformats.org/officeDocument/2006/relationships/image" Target="../media/image2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9" Type="http://schemas.openxmlformats.org/officeDocument/2006/relationships/image" Target="../media/image13.png"/><Relationship Id="rId5" Type="http://schemas.openxmlformats.org/officeDocument/2006/relationships/image" Target="../media/image2.png"/><Relationship Id="rId6" Type="http://schemas.openxmlformats.org/officeDocument/2006/relationships/image" Target="../media/image14.png"/><Relationship Id="rId7" Type="http://schemas.openxmlformats.org/officeDocument/2006/relationships/image" Target="../media/image10.png"/><Relationship Id="rId8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500"/>
              <a:buFont typeface="Arial"/>
              <a:buNone/>
            </a:pPr>
            <a:r>
              <a:rPr lang="en-GB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Computer Systems</a:t>
            </a:r>
            <a:endParaRPr/>
          </a:p>
        </p:txBody>
      </p:sp>
      <p:sp>
        <p:nvSpPr>
          <p:cNvPr id="139" name="Google Shape;139;p2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None/>
            </a:pPr>
            <a:r>
              <a:rPr lang="en-GB" sz="2700">
                <a:solidFill>
                  <a:srgbClr val="002060"/>
                </a:solidFill>
              </a:rPr>
              <a:t>Exercise Session 8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</a:pPr>
            <a:r>
              <a:t/>
            </a:r>
            <a:endParaRPr sz="1200">
              <a:solidFill>
                <a:srgbClr val="002060"/>
              </a:solidFill>
            </a:endParaRPr>
          </a:p>
        </p:txBody>
      </p:sp>
      <p:pic>
        <p:nvPicPr>
          <p:cNvPr id="140" name="Google Shape;14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0000" y="0"/>
            <a:ext cx="423861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9"/>
          <p:cNvSpPr txBox="1"/>
          <p:nvPr/>
        </p:nvSpPr>
        <p:spPr>
          <a:xfrm>
            <a:off x="628650" y="6869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i="0" lang="en-GB" sz="3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Last Exercise</a:t>
            </a:r>
            <a:r>
              <a:rPr b="1" lang="en-GB" sz="3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- Consensus</a:t>
            </a:r>
            <a:endParaRPr b="1" i="0" sz="36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Google Shape;216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9"/>
          <p:cNvPicPr preferRelativeResize="0"/>
          <p:nvPr/>
        </p:nvPicPr>
        <p:blipFill rotWithShape="1">
          <a:blip r:embed="rId4">
            <a:alphaModFix/>
          </a:blip>
          <a:srcRect b="9518" l="0" r="0" t="0"/>
          <a:stretch/>
        </p:blipFill>
        <p:spPr>
          <a:xfrm>
            <a:off x="643325" y="610050"/>
            <a:ext cx="5731125" cy="10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9"/>
          <p:cNvPicPr preferRelativeResize="0"/>
          <p:nvPr/>
        </p:nvPicPr>
        <p:blipFill rotWithShape="1">
          <a:blip r:embed="rId5">
            <a:alphaModFix/>
          </a:blip>
          <a:srcRect b="1169" l="0" r="0" t="3755"/>
          <a:stretch/>
        </p:blipFill>
        <p:spPr>
          <a:xfrm>
            <a:off x="581050" y="1633925"/>
            <a:ext cx="5855675" cy="3436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0"/>
          <p:cNvSpPr txBox="1"/>
          <p:nvPr/>
        </p:nvSpPr>
        <p:spPr>
          <a:xfrm>
            <a:off x="628650" y="6869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i="0" lang="en-GB" sz="3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Last Exercise</a:t>
            </a:r>
            <a:r>
              <a:rPr b="1" lang="en-GB" sz="3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- Consensus</a:t>
            </a:r>
            <a:endParaRPr b="1" i="0" sz="36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Google Shape;224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5300" y="636476"/>
            <a:ext cx="6002201" cy="435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1"/>
          <p:cNvSpPr txBox="1"/>
          <p:nvPr/>
        </p:nvSpPr>
        <p:spPr>
          <a:xfrm>
            <a:off x="628650" y="6869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i="0" lang="en-GB" sz="3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Last Exercise</a:t>
            </a:r>
            <a:r>
              <a:rPr b="1" lang="en-GB" sz="3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- Consensus</a:t>
            </a:r>
            <a:endParaRPr b="1" i="0" sz="36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1" name="Google Shape;231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250" y="652075"/>
            <a:ext cx="6843300" cy="49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9550" y="1147779"/>
            <a:ext cx="6769999" cy="3841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2"/>
          <p:cNvSpPr txBox="1"/>
          <p:nvPr/>
        </p:nvSpPr>
        <p:spPr>
          <a:xfrm>
            <a:off x="628650" y="6869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i="0" lang="en-GB" sz="3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Last Exercise</a:t>
            </a:r>
            <a:r>
              <a:rPr b="1" lang="en-GB" sz="3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- Consensus</a:t>
            </a:r>
            <a:endParaRPr b="1" i="0" sz="36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9" name="Google Shape;239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650" y="1052513"/>
            <a:ext cx="6667500" cy="303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3"/>
          <p:cNvSpPr txBox="1"/>
          <p:nvPr/>
        </p:nvSpPr>
        <p:spPr>
          <a:xfrm>
            <a:off x="628650" y="6869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i="0" lang="en-GB" sz="3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Last Exercise</a:t>
            </a:r>
            <a:r>
              <a:rPr b="1" lang="en-GB" sz="3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- Consensus</a:t>
            </a:r>
            <a:endParaRPr b="1" i="0" sz="36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650" y="1238250"/>
            <a:ext cx="6667500" cy="305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4"/>
          <p:cNvSpPr txBox="1"/>
          <p:nvPr/>
        </p:nvSpPr>
        <p:spPr>
          <a:xfrm>
            <a:off x="628650" y="6869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i="0" lang="en-GB" sz="3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Last Exercise</a:t>
            </a:r>
            <a:r>
              <a:rPr b="1" lang="en-GB" sz="3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- Consensus</a:t>
            </a:r>
            <a:endParaRPr b="1" i="0" sz="36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Google Shape;253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650" y="1406750"/>
            <a:ext cx="6543675" cy="220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5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500"/>
              <a:buFont typeface="Arial"/>
              <a:buNone/>
            </a:pPr>
            <a:r>
              <a:rPr lang="en-GB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Chapter 17</a:t>
            </a:r>
            <a:endParaRPr/>
          </a:p>
        </p:txBody>
      </p:sp>
      <p:sp>
        <p:nvSpPr>
          <p:cNvPr id="260" name="Google Shape;260;p45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None/>
            </a:pPr>
            <a:r>
              <a:rPr lang="en-GB" sz="2700">
                <a:solidFill>
                  <a:srgbClr val="002060"/>
                </a:solidFill>
              </a:rPr>
              <a:t>Byzantine Agreement</a:t>
            </a:r>
            <a:endParaRPr sz="1200">
              <a:solidFill>
                <a:srgbClr val="002060"/>
              </a:solidFill>
            </a:endParaRPr>
          </a:p>
        </p:txBody>
      </p:sp>
      <p:pic>
        <p:nvPicPr>
          <p:cNvPr id="261" name="Google Shape;261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46"/>
          <p:cNvSpPr txBox="1"/>
          <p:nvPr>
            <p:ph idx="1" type="body"/>
          </p:nvPr>
        </p:nvSpPr>
        <p:spPr>
          <a:xfrm>
            <a:off x="557650" y="1030825"/>
            <a:ext cx="7886700" cy="32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Name comes from the paper “The Byzantine Generals Problem”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Node which has arbitrary behavior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So it can: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Decide not to send messages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Send different messages to different nodes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Send wrong messages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Lie about input value</a:t>
            </a:r>
            <a:endParaRPr/>
          </a:p>
          <a:p>
            <a:pPr indent="-1524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-GB"/>
              <a:t>Collude with other </a:t>
            </a:r>
            <a:r>
              <a:rPr lang="en-GB"/>
              <a:t>byzantine</a:t>
            </a:r>
            <a:r>
              <a:rPr lang="en-GB"/>
              <a:t> nodes</a:t>
            </a:r>
            <a:endParaRPr/>
          </a:p>
          <a:p>
            <a:pPr indent="-254000" lvl="0" marL="3429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-GB"/>
              <a:t>BUT:</a:t>
            </a:r>
            <a:endParaRPr/>
          </a:p>
          <a:p>
            <a:pPr indent="-254000" lvl="1" marL="685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-GB"/>
              <a:t>It can’t impersonate another node (It can’t forge another node’s sender address)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If an algorithm works with f byzantine nodes, it is f-resilient</a:t>
            </a:r>
            <a:endParaRPr/>
          </a:p>
        </p:txBody>
      </p:sp>
      <p:pic>
        <p:nvPicPr>
          <p:cNvPr id="268" name="Google Shape;268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67404" y="1562103"/>
            <a:ext cx="1819275" cy="20193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46"/>
          <p:cNvSpPr txBox="1"/>
          <p:nvPr/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i="0" lang="en-GB" sz="3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Byzantine Node</a:t>
            </a:r>
            <a:endParaRPr b="1" i="0" sz="36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1450" lvl="0" marL="1778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GB" sz="1900"/>
              <a:t>Any-input validity:</a:t>
            </a:r>
            <a:endParaRPr/>
          </a:p>
          <a:p>
            <a:pPr indent="-184150" lvl="1" marL="5207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GB" sz="1700"/>
              <a:t>The decision value must be input of any node</a:t>
            </a:r>
            <a:endParaRPr/>
          </a:p>
          <a:p>
            <a:pPr indent="-184150" lvl="1" marL="5207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1700"/>
              <a:buChar char="•"/>
            </a:pPr>
            <a:r>
              <a:rPr lang="en-GB" sz="1700">
                <a:solidFill>
                  <a:srgbClr val="FF0000"/>
                </a:solidFill>
              </a:rPr>
              <a:t>That includes byzantine nodes, might not make sense</a:t>
            </a:r>
            <a:endParaRPr/>
          </a:p>
          <a:p>
            <a:pPr indent="-171450" lvl="0" marL="17780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GB" sz="1900"/>
              <a:t>Correct-input validity:</a:t>
            </a:r>
            <a:endParaRPr/>
          </a:p>
          <a:p>
            <a:pPr indent="-184150" lvl="1" marL="5207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GB" sz="1700"/>
              <a:t>The decision value must be input of a correct node</a:t>
            </a:r>
            <a:endParaRPr/>
          </a:p>
          <a:p>
            <a:pPr indent="-184150" lvl="1" marL="5207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1700"/>
              <a:buChar char="•"/>
            </a:pPr>
            <a:r>
              <a:rPr lang="en-GB" sz="1700">
                <a:solidFill>
                  <a:srgbClr val="FF0000"/>
                </a:solidFill>
              </a:rPr>
              <a:t>Difficult because byzantine node could behave like normal one just with different value</a:t>
            </a:r>
            <a:endParaRPr/>
          </a:p>
          <a:p>
            <a:pPr indent="-171450" lvl="0" marL="17780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GB" sz="1900"/>
              <a:t>All-same validity: </a:t>
            </a:r>
            <a:endParaRPr/>
          </a:p>
          <a:p>
            <a:pPr indent="-184150" lvl="1" marL="5207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GB" sz="1700"/>
              <a:t>if all correct nodes start with the same value, the decision must be that value</a:t>
            </a:r>
            <a:endParaRPr/>
          </a:p>
          <a:p>
            <a:pPr indent="-171450" lvl="0" marL="17780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GB" sz="1900"/>
              <a:t>Median validity:</a:t>
            </a:r>
            <a:endParaRPr/>
          </a:p>
          <a:p>
            <a:pPr indent="-184150" lvl="1" marL="5207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GB" sz="1700"/>
              <a:t>If input values are orderable, byzantine outliers can be prevented by agreeing on a value close to the median value of the correct nodes</a:t>
            </a:r>
            <a:endParaRPr/>
          </a:p>
        </p:txBody>
      </p:sp>
      <p:pic>
        <p:nvPicPr>
          <p:cNvPr id="276" name="Google Shape;276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47"/>
          <p:cNvSpPr txBox="1"/>
          <p:nvPr/>
        </p:nvSpPr>
        <p:spPr>
          <a:xfrm>
            <a:off x="628650" y="273844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i="0" lang="en-GB" sz="3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Different Validities</a:t>
            </a:r>
            <a:endParaRPr b="1" i="0" sz="36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500"/>
              <a:buFont typeface="Arial"/>
              <a:buNone/>
            </a:pPr>
            <a:r>
              <a:rPr lang="en-GB">
                <a:solidFill>
                  <a:srgbClr val="002060"/>
                </a:solidFill>
              </a:rPr>
              <a:t>Last</a:t>
            </a:r>
            <a:r>
              <a:rPr lang="en-GB"/>
              <a:t> </a:t>
            </a:r>
            <a:r>
              <a:rPr lang="en-GB">
                <a:solidFill>
                  <a:srgbClr val="002060"/>
                </a:solidFill>
              </a:rPr>
              <a:t>exercise</a:t>
            </a:r>
            <a:endParaRPr/>
          </a:p>
        </p:txBody>
      </p:sp>
      <p:sp>
        <p:nvSpPr>
          <p:cNvPr id="146" name="Google Shape;146;p3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Assignment 7</a:t>
            </a:r>
            <a:endParaRPr/>
          </a:p>
        </p:txBody>
      </p:sp>
      <p:pic>
        <p:nvPicPr>
          <p:cNvPr id="147" name="Google Shape;14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8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Assumption: </a:t>
            </a:r>
            <a:endParaRPr/>
          </a:p>
          <a:p>
            <a:pPr indent="-222250" lvl="1" marL="5207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nodes operate in synchronous rounds. </a:t>
            </a:r>
            <a:endParaRPr/>
          </a:p>
          <a:p>
            <a:pPr indent="-222250" lvl="1" marL="5207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In each round, each node may send a message to each other node, receive the message by other nodes and do some computation.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-&gt; runtime is easy, since it is only the number of rounds</a:t>
            </a:r>
            <a:endParaRPr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283" name="Google Shape;283;p48"/>
          <p:cNvSpPr txBox="1"/>
          <p:nvPr/>
        </p:nvSpPr>
        <p:spPr>
          <a:xfrm>
            <a:off x="628650" y="273844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i="0" lang="en-GB" sz="3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Byzantine Agreement</a:t>
            </a:r>
            <a:endParaRPr b="1" i="0" sz="36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i="0" lang="en-GB" sz="3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 the synchronous model</a:t>
            </a:r>
            <a:endParaRPr b="1" i="0" sz="36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4" name="Google Shape;284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49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90165" y="1325166"/>
            <a:ext cx="4340025" cy="326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49"/>
          <p:cNvSpPr txBox="1"/>
          <p:nvPr/>
        </p:nvSpPr>
        <p:spPr>
          <a:xfrm>
            <a:off x="628650" y="2026400"/>
            <a:ext cx="2979225" cy="15234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Idea: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not all correct input nodes have the same value, decide on value of one correct input node. Ensure this by doing f+1 rounds, since there must be at least one correct input node.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49"/>
          <p:cNvSpPr txBox="1"/>
          <p:nvPr/>
        </p:nvSpPr>
        <p:spPr>
          <a:xfrm>
            <a:off x="5397849" y="1643375"/>
            <a:ext cx="2586900" cy="231000"/>
          </a:xfrm>
          <a:prstGeom prst="rect">
            <a:avLst/>
          </a:prstGeom>
          <a:solidFill>
            <a:srgbClr val="FEE59D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until at least one correct input node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49"/>
          <p:cNvSpPr txBox="1"/>
          <p:nvPr/>
        </p:nvSpPr>
        <p:spPr>
          <a:xfrm>
            <a:off x="4182402" y="1684909"/>
            <a:ext cx="918000" cy="189225"/>
          </a:xfrm>
          <a:prstGeom prst="rect">
            <a:avLst/>
          </a:prstGeom>
          <a:solidFill>
            <a:srgbClr val="FEE59D">
              <a:alpha val="49410"/>
            </a:srgbClr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49"/>
          <p:cNvSpPr txBox="1"/>
          <p:nvPr/>
        </p:nvSpPr>
        <p:spPr>
          <a:xfrm>
            <a:off x="5397850" y="2057425"/>
            <a:ext cx="2586900" cy="231000"/>
          </a:xfrm>
          <a:prstGeom prst="rect">
            <a:avLst/>
          </a:prstGeom>
          <a:solidFill>
            <a:srgbClr val="F7CBAF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Send out own value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49"/>
          <p:cNvSpPr txBox="1"/>
          <p:nvPr/>
        </p:nvSpPr>
        <p:spPr>
          <a:xfrm>
            <a:off x="4039148" y="2054322"/>
            <a:ext cx="1065600" cy="276975"/>
          </a:xfrm>
          <a:prstGeom prst="rect">
            <a:avLst/>
          </a:prstGeom>
          <a:solidFill>
            <a:srgbClr val="F7CBAF">
              <a:alpha val="49410"/>
            </a:srgbClr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49"/>
          <p:cNvSpPr txBox="1"/>
          <p:nvPr/>
        </p:nvSpPr>
        <p:spPr>
          <a:xfrm>
            <a:off x="4039148" y="2533748"/>
            <a:ext cx="2757825" cy="407025"/>
          </a:xfrm>
          <a:prstGeom prst="rect">
            <a:avLst/>
          </a:prstGeom>
          <a:solidFill>
            <a:srgbClr val="F5999E">
              <a:alpha val="49410"/>
            </a:srgbClr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49"/>
          <p:cNvSpPr txBox="1"/>
          <p:nvPr/>
        </p:nvSpPr>
        <p:spPr>
          <a:xfrm>
            <a:off x="6855875" y="2294200"/>
            <a:ext cx="2236200" cy="669300"/>
          </a:xfrm>
          <a:prstGeom prst="rect">
            <a:avLst/>
          </a:prstGeom>
          <a:solidFill>
            <a:srgbClr val="F5999E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some value received from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all nodes but byzantine ones (or at least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((n – f)- f) correct ones), propose that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value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49"/>
          <p:cNvSpPr txBox="1"/>
          <p:nvPr/>
        </p:nvSpPr>
        <p:spPr>
          <a:xfrm>
            <a:off x="4039111" y="2940770"/>
            <a:ext cx="2757900" cy="431100"/>
          </a:xfrm>
          <a:prstGeom prst="rect">
            <a:avLst/>
          </a:prstGeom>
          <a:solidFill>
            <a:srgbClr val="CDA1C7">
              <a:alpha val="49410"/>
            </a:srgbClr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49"/>
          <p:cNvSpPr txBox="1"/>
          <p:nvPr/>
        </p:nvSpPr>
        <p:spPr>
          <a:xfrm>
            <a:off x="6855873" y="2963600"/>
            <a:ext cx="2236200" cy="553800"/>
          </a:xfrm>
          <a:prstGeom prst="rect">
            <a:avLst/>
          </a:prstGeom>
          <a:solidFill>
            <a:srgbClr val="CDA1C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some value proposed by at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least one correct node,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 your value to that value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49"/>
          <p:cNvSpPr txBox="1"/>
          <p:nvPr/>
        </p:nvSpPr>
        <p:spPr>
          <a:xfrm>
            <a:off x="4039148" y="3600450"/>
            <a:ext cx="2757825" cy="335250"/>
          </a:xfrm>
          <a:prstGeom prst="rect">
            <a:avLst/>
          </a:prstGeom>
          <a:solidFill>
            <a:srgbClr val="C8C0E9">
              <a:alpha val="49410"/>
            </a:srgbClr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49"/>
          <p:cNvSpPr txBox="1"/>
          <p:nvPr/>
        </p:nvSpPr>
        <p:spPr>
          <a:xfrm>
            <a:off x="6855873" y="3540225"/>
            <a:ext cx="2236200" cy="392400"/>
          </a:xfrm>
          <a:prstGeom prst="rect">
            <a:avLst/>
          </a:prstGeom>
          <a:solidFill>
            <a:srgbClr val="C8C0E9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King of this phase broadcasts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its value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49"/>
          <p:cNvSpPr txBox="1"/>
          <p:nvPr/>
        </p:nvSpPr>
        <p:spPr>
          <a:xfrm>
            <a:off x="4039148" y="3932634"/>
            <a:ext cx="2757825" cy="391725"/>
          </a:xfrm>
          <a:prstGeom prst="rect">
            <a:avLst/>
          </a:prstGeom>
          <a:solidFill>
            <a:srgbClr val="002060">
              <a:alpha val="29411"/>
            </a:srgbClr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49"/>
          <p:cNvSpPr txBox="1"/>
          <p:nvPr/>
        </p:nvSpPr>
        <p:spPr>
          <a:xfrm>
            <a:off x="628650" y="273844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i="0" lang="en-GB" sz="3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King Algorithm</a:t>
            </a:r>
            <a:endParaRPr b="1" i="0" sz="36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i="0" lang="en-GB" sz="23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(syn. byz. agreement)</a:t>
            </a:r>
            <a:endParaRPr b="1" i="0" sz="23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49"/>
          <p:cNvSpPr txBox="1"/>
          <p:nvPr/>
        </p:nvSpPr>
        <p:spPr>
          <a:xfrm>
            <a:off x="6855874" y="3964700"/>
            <a:ext cx="2236200" cy="715500"/>
          </a:xfrm>
          <a:prstGeom prst="rect">
            <a:avLst/>
          </a:prstGeom>
          <a:solidFill>
            <a:srgbClr val="002060">
              <a:alpha val="49411"/>
            </a:srgbClr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didn’t get propose from all nodes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but byzantine ones (or at least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((n – f)- f) correct ones),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 your value to value of king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49"/>
          <p:cNvSpPr/>
          <p:nvPr/>
        </p:nvSpPr>
        <p:spPr>
          <a:xfrm>
            <a:off x="628650" y="3452306"/>
            <a:ext cx="1457325" cy="335250"/>
          </a:xfrm>
          <a:prstGeom prst="homePlate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All-Same Validity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0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81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311" name="Google Shape;311;p50"/>
          <p:cNvSpPr txBox="1"/>
          <p:nvPr/>
        </p:nvSpPr>
        <p:spPr>
          <a:xfrm>
            <a:off x="628650" y="1369219"/>
            <a:ext cx="3061575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GB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f+1?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Because there are f byzantine nodes, at least one of the kings will be a correct node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2" name="Google Shape;312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1752" y="1271112"/>
            <a:ext cx="4340052" cy="3263504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50"/>
          <p:cNvSpPr txBox="1"/>
          <p:nvPr/>
        </p:nvSpPr>
        <p:spPr>
          <a:xfrm>
            <a:off x="4753989" y="1630855"/>
            <a:ext cx="918000" cy="189225"/>
          </a:xfrm>
          <a:prstGeom prst="rect">
            <a:avLst/>
          </a:prstGeom>
          <a:solidFill>
            <a:srgbClr val="FEE59D">
              <a:alpha val="49411"/>
            </a:srgbClr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50"/>
          <p:cNvSpPr txBox="1"/>
          <p:nvPr/>
        </p:nvSpPr>
        <p:spPr>
          <a:xfrm>
            <a:off x="4610735" y="2000268"/>
            <a:ext cx="1065600" cy="276975"/>
          </a:xfrm>
          <a:prstGeom prst="rect">
            <a:avLst/>
          </a:prstGeom>
          <a:solidFill>
            <a:srgbClr val="F7CBAF">
              <a:alpha val="49411"/>
            </a:srgbClr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50"/>
          <p:cNvSpPr txBox="1"/>
          <p:nvPr/>
        </p:nvSpPr>
        <p:spPr>
          <a:xfrm>
            <a:off x="4610735" y="2479693"/>
            <a:ext cx="2757825" cy="407025"/>
          </a:xfrm>
          <a:prstGeom prst="rect">
            <a:avLst/>
          </a:prstGeom>
          <a:solidFill>
            <a:srgbClr val="F5999E">
              <a:alpha val="49411"/>
            </a:srgbClr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50"/>
          <p:cNvSpPr txBox="1"/>
          <p:nvPr/>
        </p:nvSpPr>
        <p:spPr>
          <a:xfrm>
            <a:off x="4610735" y="2886728"/>
            <a:ext cx="2757825" cy="431100"/>
          </a:xfrm>
          <a:prstGeom prst="rect">
            <a:avLst/>
          </a:prstGeom>
          <a:solidFill>
            <a:srgbClr val="CDA1C7">
              <a:alpha val="49411"/>
            </a:srgbClr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50"/>
          <p:cNvSpPr txBox="1"/>
          <p:nvPr/>
        </p:nvSpPr>
        <p:spPr>
          <a:xfrm>
            <a:off x="4610735" y="3546396"/>
            <a:ext cx="2757825" cy="335250"/>
          </a:xfrm>
          <a:prstGeom prst="rect">
            <a:avLst/>
          </a:prstGeom>
          <a:solidFill>
            <a:srgbClr val="C8C0E9">
              <a:alpha val="49411"/>
            </a:srgbClr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50"/>
          <p:cNvSpPr txBox="1"/>
          <p:nvPr/>
        </p:nvSpPr>
        <p:spPr>
          <a:xfrm>
            <a:off x="4610735" y="3878580"/>
            <a:ext cx="2757825" cy="391725"/>
          </a:xfrm>
          <a:prstGeom prst="rect">
            <a:avLst/>
          </a:prstGeom>
          <a:solidFill>
            <a:srgbClr val="002060">
              <a:alpha val="29411"/>
            </a:srgbClr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50"/>
          <p:cNvSpPr/>
          <p:nvPr/>
        </p:nvSpPr>
        <p:spPr>
          <a:xfrm>
            <a:off x="4261752" y="1268016"/>
            <a:ext cx="4167225" cy="362925"/>
          </a:xfrm>
          <a:prstGeom prst="rect">
            <a:avLst/>
          </a:prstGeom>
          <a:solidFill>
            <a:schemeClr val="lt1">
              <a:alpha val="80000"/>
            </a:schemeClr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50"/>
          <p:cNvSpPr/>
          <p:nvPr/>
        </p:nvSpPr>
        <p:spPr>
          <a:xfrm>
            <a:off x="4348207" y="1789511"/>
            <a:ext cx="4167225" cy="2745000"/>
          </a:xfrm>
          <a:prstGeom prst="rect">
            <a:avLst/>
          </a:prstGeom>
          <a:solidFill>
            <a:schemeClr val="lt1">
              <a:alpha val="80000"/>
            </a:schemeClr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50"/>
          <p:cNvSpPr txBox="1"/>
          <p:nvPr/>
        </p:nvSpPr>
        <p:spPr>
          <a:xfrm>
            <a:off x="628650" y="273844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i="0" lang="en-GB" sz="3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King Algorithm</a:t>
            </a:r>
            <a:endParaRPr b="1" i="0" sz="36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i="0" lang="en-GB" sz="23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(syn. byz. agreement)</a:t>
            </a:r>
            <a:endParaRPr b="1" i="0" sz="23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2" name="Google Shape;322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1752" y="1271112"/>
            <a:ext cx="4340052" cy="3263504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51"/>
          <p:cNvSpPr txBox="1"/>
          <p:nvPr/>
        </p:nvSpPr>
        <p:spPr>
          <a:xfrm>
            <a:off x="4753989" y="1630855"/>
            <a:ext cx="918000" cy="189225"/>
          </a:xfrm>
          <a:prstGeom prst="rect">
            <a:avLst/>
          </a:prstGeom>
          <a:solidFill>
            <a:srgbClr val="FEE59D">
              <a:alpha val="49411"/>
            </a:srgbClr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51"/>
          <p:cNvSpPr txBox="1"/>
          <p:nvPr/>
        </p:nvSpPr>
        <p:spPr>
          <a:xfrm>
            <a:off x="4610735" y="2000268"/>
            <a:ext cx="1065600" cy="276975"/>
          </a:xfrm>
          <a:prstGeom prst="rect">
            <a:avLst/>
          </a:prstGeom>
          <a:solidFill>
            <a:srgbClr val="F7CBAF">
              <a:alpha val="49411"/>
            </a:srgbClr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51"/>
          <p:cNvSpPr txBox="1"/>
          <p:nvPr/>
        </p:nvSpPr>
        <p:spPr>
          <a:xfrm>
            <a:off x="4610735" y="2479693"/>
            <a:ext cx="2757825" cy="407025"/>
          </a:xfrm>
          <a:prstGeom prst="rect">
            <a:avLst/>
          </a:prstGeom>
          <a:solidFill>
            <a:srgbClr val="F5999E">
              <a:alpha val="49411"/>
            </a:srgbClr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51"/>
          <p:cNvSpPr txBox="1"/>
          <p:nvPr/>
        </p:nvSpPr>
        <p:spPr>
          <a:xfrm>
            <a:off x="4610735" y="2886728"/>
            <a:ext cx="2757825" cy="431100"/>
          </a:xfrm>
          <a:prstGeom prst="rect">
            <a:avLst/>
          </a:prstGeom>
          <a:solidFill>
            <a:srgbClr val="CDA1C7">
              <a:alpha val="49411"/>
            </a:srgbClr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51"/>
          <p:cNvSpPr txBox="1"/>
          <p:nvPr/>
        </p:nvSpPr>
        <p:spPr>
          <a:xfrm>
            <a:off x="4610735" y="3546396"/>
            <a:ext cx="2757825" cy="335250"/>
          </a:xfrm>
          <a:prstGeom prst="rect">
            <a:avLst/>
          </a:prstGeom>
          <a:solidFill>
            <a:srgbClr val="C8C0E9">
              <a:alpha val="49411"/>
            </a:srgbClr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51"/>
          <p:cNvSpPr txBox="1"/>
          <p:nvPr/>
        </p:nvSpPr>
        <p:spPr>
          <a:xfrm>
            <a:off x="4610735" y="3878580"/>
            <a:ext cx="2757825" cy="391725"/>
          </a:xfrm>
          <a:prstGeom prst="rect">
            <a:avLst/>
          </a:prstGeom>
          <a:solidFill>
            <a:srgbClr val="002060">
              <a:alpha val="29411"/>
            </a:srgbClr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51"/>
          <p:cNvSpPr/>
          <p:nvPr/>
        </p:nvSpPr>
        <p:spPr>
          <a:xfrm>
            <a:off x="4261752" y="1268016"/>
            <a:ext cx="4167225" cy="578250"/>
          </a:xfrm>
          <a:prstGeom prst="rect">
            <a:avLst/>
          </a:prstGeom>
          <a:solidFill>
            <a:schemeClr val="lt1">
              <a:alpha val="80000"/>
            </a:schemeClr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51"/>
          <p:cNvSpPr/>
          <p:nvPr/>
        </p:nvSpPr>
        <p:spPr>
          <a:xfrm>
            <a:off x="4348207" y="2277267"/>
            <a:ext cx="4167225" cy="2257425"/>
          </a:xfrm>
          <a:prstGeom prst="rect">
            <a:avLst/>
          </a:prstGeom>
          <a:solidFill>
            <a:schemeClr val="lt1">
              <a:alpha val="80000"/>
            </a:schemeClr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51"/>
          <p:cNvSpPr txBox="1"/>
          <p:nvPr/>
        </p:nvSpPr>
        <p:spPr>
          <a:xfrm>
            <a:off x="628650" y="273844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i="0" lang="en-GB" sz="3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King Algorithm</a:t>
            </a:r>
            <a:endParaRPr b="1" i="0" sz="36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i="0" lang="en-GB" sz="23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(syn. byz. agreement)</a:t>
            </a:r>
            <a:endParaRPr b="1" i="0" sz="23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7" name="Google Shape;337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2"/>
          <p:cNvSpPr txBox="1"/>
          <p:nvPr/>
        </p:nvSpPr>
        <p:spPr>
          <a:xfrm>
            <a:off x="475219" y="1153256"/>
            <a:ext cx="3699900" cy="39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GB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n-f?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Because there are n-f correct nodes, so we can’t wait for more. If we wait for less than f + 1 nodes, all the input values could be fake.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9400" lvl="1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Because 3f &lt; n, n – f &gt; f.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Ensures only one proposal: If one node sees n-f values v, then every other node sees at least n-2f times v. Because  n- (n-2f) = 2f &lt; n-f, there can be no proposal for another value.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same validity ensured here!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3" name="Google Shape;343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1752" y="1271112"/>
            <a:ext cx="4340052" cy="3263504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52"/>
          <p:cNvSpPr txBox="1"/>
          <p:nvPr/>
        </p:nvSpPr>
        <p:spPr>
          <a:xfrm>
            <a:off x="4753989" y="1630855"/>
            <a:ext cx="918000" cy="189225"/>
          </a:xfrm>
          <a:prstGeom prst="rect">
            <a:avLst/>
          </a:prstGeom>
          <a:solidFill>
            <a:srgbClr val="FEE59D">
              <a:alpha val="49411"/>
            </a:srgbClr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52"/>
          <p:cNvSpPr txBox="1"/>
          <p:nvPr/>
        </p:nvSpPr>
        <p:spPr>
          <a:xfrm>
            <a:off x="4610735" y="2000268"/>
            <a:ext cx="1065600" cy="276975"/>
          </a:xfrm>
          <a:prstGeom prst="rect">
            <a:avLst/>
          </a:prstGeom>
          <a:solidFill>
            <a:srgbClr val="F7CBAF">
              <a:alpha val="49411"/>
            </a:srgbClr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52"/>
          <p:cNvSpPr txBox="1"/>
          <p:nvPr/>
        </p:nvSpPr>
        <p:spPr>
          <a:xfrm>
            <a:off x="4610735" y="2479693"/>
            <a:ext cx="2757825" cy="407025"/>
          </a:xfrm>
          <a:prstGeom prst="rect">
            <a:avLst/>
          </a:prstGeom>
          <a:solidFill>
            <a:srgbClr val="F5999E">
              <a:alpha val="49411"/>
            </a:srgbClr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52"/>
          <p:cNvSpPr txBox="1"/>
          <p:nvPr/>
        </p:nvSpPr>
        <p:spPr>
          <a:xfrm>
            <a:off x="4610735" y="2886728"/>
            <a:ext cx="2757825" cy="431100"/>
          </a:xfrm>
          <a:prstGeom prst="rect">
            <a:avLst/>
          </a:prstGeom>
          <a:solidFill>
            <a:srgbClr val="CDA1C7">
              <a:alpha val="49411"/>
            </a:srgbClr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52"/>
          <p:cNvSpPr txBox="1"/>
          <p:nvPr/>
        </p:nvSpPr>
        <p:spPr>
          <a:xfrm>
            <a:off x="4610735" y="3546396"/>
            <a:ext cx="2757825" cy="335250"/>
          </a:xfrm>
          <a:prstGeom prst="rect">
            <a:avLst/>
          </a:prstGeom>
          <a:solidFill>
            <a:srgbClr val="C8C0E9">
              <a:alpha val="49411"/>
            </a:srgbClr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52"/>
          <p:cNvSpPr txBox="1"/>
          <p:nvPr/>
        </p:nvSpPr>
        <p:spPr>
          <a:xfrm>
            <a:off x="4610735" y="3878580"/>
            <a:ext cx="2757825" cy="391725"/>
          </a:xfrm>
          <a:prstGeom prst="rect">
            <a:avLst/>
          </a:prstGeom>
          <a:solidFill>
            <a:srgbClr val="002060">
              <a:alpha val="29411"/>
            </a:srgbClr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52"/>
          <p:cNvSpPr/>
          <p:nvPr/>
        </p:nvSpPr>
        <p:spPr>
          <a:xfrm>
            <a:off x="4261752" y="1268016"/>
            <a:ext cx="4167225" cy="1009350"/>
          </a:xfrm>
          <a:prstGeom prst="rect">
            <a:avLst/>
          </a:prstGeom>
          <a:solidFill>
            <a:schemeClr val="lt1">
              <a:alpha val="80000"/>
            </a:schemeClr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52"/>
          <p:cNvSpPr/>
          <p:nvPr/>
        </p:nvSpPr>
        <p:spPr>
          <a:xfrm>
            <a:off x="4348207" y="2886727"/>
            <a:ext cx="4167225" cy="1647900"/>
          </a:xfrm>
          <a:prstGeom prst="rect">
            <a:avLst/>
          </a:prstGeom>
          <a:solidFill>
            <a:schemeClr val="lt1">
              <a:alpha val="80000"/>
            </a:schemeClr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52"/>
          <p:cNvSpPr txBox="1"/>
          <p:nvPr/>
        </p:nvSpPr>
        <p:spPr>
          <a:xfrm>
            <a:off x="628650" y="273844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i="0" lang="en-GB" sz="3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King Algorithm</a:t>
            </a:r>
            <a:endParaRPr b="1" i="0" sz="36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i="0" lang="en-GB" sz="23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(syn. byz. agreement)</a:t>
            </a:r>
            <a:endParaRPr b="1" i="0" sz="23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3" name="Google Shape;353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3"/>
          <p:cNvSpPr txBox="1"/>
          <p:nvPr>
            <p:ph idx="1" type="body"/>
          </p:nvPr>
        </p:nvSpPr>
        <p:spPr>
          <a:xfrm>
            <a:off x="628650" y="1369219"/>
            <a:ext cx="3530025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/>
              <a:t>Why  more than f?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If we just waited for &lt;= f propose messages, they all could be byzantine.  </a:t>
            </a:r>
            <a:endParaRPr/>
          </a:p>
        </p:txBody>
      </p:sp>
      <p:pic>
        <p:nvPicPr>
          <p:cNvPr id="359" name="Google Shape;359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1752" y="1271112"/>
            <a:ext cx="4340052" cy="3263504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53"/>
          <p:cNvSpPr txBox="1"/>
          <p:nvPr/>
        </p:nvSpPr>
        <p:spPr>
          <a:xfrm>
            <a:off x="4753989" y="1630855"/>
            <a:ext cx="918000" cy="189225"/>
          </a:xfrm>
          <a:prstGeom prst="rect">
            <a:avLst/>
          </a:prstGeom>
          <a:solidFill>
            <a:srgbClr val="FEE59D">
              <a:alpha val="49411"/>
            </a:srgbClr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53"/>
          <p:cNvSpPr txBox="1"/>
          <p:nvPr/>
        </p:nvSpPr>
        <p:spPr>
          <a:xfrm>
            <a:off x="4610735" y="2000268"/>
            <a:ext cx="1065600" cy="276975"/>
          </a:xfrm>
          <a:prstGeom prst="rect">
            <a:avLst/>
          </a:prstGeom>
          <a:solidFill>
            <a:srgbClr val="F7CBAF">
              <a:alpha val="49411"/>
            </a:srgbClr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53"/>
          <p:cNvSpPr txBox="1"/>
          <p:nvPr/>
        </p:nvSpPr>
        <p:spPr>
          <a:xfrm>
            <a:off x="4610735" y="2479693"/>
            <a:ext cx="2757825" cy="407025"/>
          </a:xfrm>
          <a:prstGeom prst="rect">
            <a:avLst/>
          </a:prstGeom>
          <a:solidFill>
            <a:srgbClr val="F5999E">
              <a:alpha val="49411"/>
            </a:srgbClr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53"/>
          <p:cNvSpPr txBox="1"/>
          <p:nvPr/>
        </p:nvSpPr>
        <p:spPr>
          <a:xfrm>
            <a:off x="4610735" y="2886728"/>
            <a:ext cx="2757825" cy="431100"/>
          </a:xfrm>
          <a:prstGeom prst="rect">
            <a:avLst/>
          </a:prstGeom>
          <a:solidFill>
            <a:srgbClr val="CDA1C7">
              <a:alpha val="49411"/>
            </a:srgbClr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53"/>
          <p:cNvSpPr txBox="1"/>
          <p:nvPr/>
        </p:nvSpPr>
        <p:spPr>
          <a:xfrm>
            <a:off x="4610735" y="3546396"/>
            <a:ext cx="2757825" cy="335250"/>
          </a:xfrm>
          <a:prstGeom prst="rect">
            <a:avLst/>
          </a:prstGeom>
          <a:solidFill>
            <a:srgbClr val="C8C0E9">
              <a:alpha val="49411"/>
            </a:srgbClr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53"/>
          <p:cNvSpPr txBox="1"/>
          <p:nvPr/>
        </p:nvSpPr>
        <p:spPr>
          <a:xfrm>
            <a:off x="4610735" y="3878580"/>
            <a:ext cx="2757825" cy="391725"/>
          </a:xfrm>
          <a:prstGeom prst="rect">
            <a:avLst/>
          </a:prstGeom>
          <a:solidFill>
            <a:srgbClr val="002060">
              <a:alpha val="29411"/>
            </a:srgbClr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53"/>
          <p:cNvSpPr/>
          <p:nvPr/>
        </p:nvSpPr>
        <p:spPr>
          <a:xfrm>
            <a:off x="4261752" y="1268016"/>
            <a:ext cx="4167225" cy="1618650"/>
          </a:xfrm>
          <a:prstGeom prst="rect">
            <a:avLst/>
          </a:prstGeom>
          <a:solidFill>
            <a:schemeClr val="lt1">
              <a:alpha val="80000"/>
            </a:schemeClr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53"/>
          <p:cNvSpPr/>
          <p:nvPr/>
        </p:nvSpPr>
        <p:spPr>
          <a:xfrm>
            <a:off x="4348207" y="3317796"/>
            <a:ext cx="4167225" cy="1216800"/>
          </a:xfrm>
          <a:prstGeom prst="rect">
            <a:avLst/>
          </a:prstGeom>
          <a:solidFill>
            <a:schemeClr val="lt1">
              <a:alpha val="80000"/>
            </a:schemeClr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53"/>
          <p:cNvSpPr txBox="1"/>
          <p:nvPr/>
        </p:nvSpPr>
        <p:spPr>
          <a:xfrm>
            <a:off x="628650" y="273844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i="0" lang="en-GB" sz="3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King Algorithm</a:t>
            </a:r>
            <a:endParaRPr b="1" i="0" sz="36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i="0" lang="en-GB" sz="23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(syn. byz. agreement)</a:t>
            </a:r>
            <a:endParaRPr b="1" i="0" sz="23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9" name="Google Shape;369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54"/>
          <p:cNvSpPr txBox="1"/>
          <p:nvPr>
            <p:ph idx="1" type="body"/>
          </p:nvPr>
        </p:nvSpPr>
        <p:spPr>
          <a:xfrm>
            <a:off x="628650" y="1369225"/>
            <a:ext cx="35604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GB" sz="1500"/>
              <a:t>Why n-f propose messages?</a:t>
            </a:r>
            <a:endParaRPr/>
          </a:p>
          <a:p>
            <a:pPr indent="-184150" lvl="0" marL="17780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GB" sz="1500"/>
              <a:t>Similar as for n-f broadcast messages. We can wait for at most n-f ones because those are the correct nodes, and we have to wait for at least f+1 ones.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GB" sz="1500"/>
              <a:t>After a correct king, the correct nodes will not change their values anymore! Why?</a:t>
            </a:r>
            <a:endParaRPr/>
          </a:p>
          <a:p>
            <a:pPr indent="-184150" lvl="1" marL="52070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</a:pPr>
            <a:r>
              <a:rPr lang="en-GB" sz="1300"/>
              <a:t>If all of them have less than n-f propose messages, all correct nodes will have the king value and then “all same validity” holds. If one does not adapt, this means that it got n-f propose messages. This means, every other message got at least n-f-f &gt; f propose messages, so it adapted its value to the propose. So the king also adapted it’s value and again all nodes have the same value.</a:t>
            </a:r>
            <a:endParaRPr/>
          </a:p>
        </p:txBody>
      </p:sp>
      <p:pic>
        <p:nvPicPr>
          <p:cNvPr id="375" name="Google Shape;375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1752" y="1271112"/>
            <a:ext cx="4340052" cy="3263504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54"/>
          <p:cNvSpPr txBox="1"/>
          <p:nvPr/>
        </p:nvSpPr>
        <p:spPr>
          <a:xfrm>
            <a:off x="4753989" y="1630855"/>
            <a:ext cx="918000" cy="189225"/>
          </a:xfrm>
          <a:prstGeom prst="rect">
            <a:avLst/>
          </a:prstGeom>
          <a:solidFill>
            <a:srgbClr val="FEE59D">
              <a:alpha val="49411"/>
            </a:srgbClr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54"/>
          <p:cNvSpPr txBox="1"/>
          <p:nvPr/>
        </p:nvSpPr>
        <p:spPr>
          <a:xfrm>
            <a:off x="4610735" y="2000268"/>
            <a:ext cx="1065600" cy="276975"/>
          </a:xfrm>
          <a:prstGeom prst="rect">
            <a:avLst/>
          </a:prstGeom>
          <a:solidFill>
            <a:srgbClr val="F7CBAF">
              <a:alpha val="49411"/>
            </a:srgbClr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54"/>
          <p:cNvSpPr txBox="1"/>
          <p:nvPr/>
        </p:nvSpPr>
        <p:spPr>
          <a:xfrm>
            <a:off x="4610735" y="2479693"/>
            <a:ext cx="2757825" cy="407025"/>
          </a:xfrm>
          <a:prstGeom prst="rect">
            <a:avLst/>
          </a:prstGeom>
          <a:solidFill>
            <a:srgbClr val="F5999E">
              <a:alpha val="49411"/>
            </a:srgbClr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54"/>
          <p:cNvSpPr txBox="1"/>
          <p:nvPr/>
        </p:nvSpPr>
        <p:spPr>
          <a:xfrm>
            <a:off x="4610735" y="2886728"/>
            <a:ext cx="2757825" cy="431100"/>
          </a:xfrm>
          <a:prstGeom prst="rect">
            <a:avLst/>
          </a:prstGeom>
          <a:solidFill>
            <a:srgbClr val="CDA1C7">
              <a:alpha val="49411"/>
            </a:srgbClr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54"/>
          <p:cNvSpPr txBox="1"/>
          <p:nvPr/>
        </p:nvSpPr>
        <p:spPr>
          <a:xfrm>
            <a:off x="4610735" y="3546396"/>
            <a:ext cx="2757825" cy="335250"/>
          </a:xfrm>
          <a:prstGeom prst="rect">
            <a:avLst/>
          </a:prstGeom>
          <a:solidFill>
            <a:srgbClr val="C8C0E9">
              <a:alpha val="49411"/>
            </a:srgbClr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54"/>
          <p:cNvSpPr txBox="1"/>
          <p:nvPr/>
        </p:nvSpPr>
        <p:spPr>
          <a:xfrm>
            <a:off x="4610735" y="3878580"/>
            <a:ext cx="2757825" cy="391725"/>
          </a:xfrm>
          <a:prstGeom prst="rect">
            <a:avLst/>
          </a:prstGeom>
          <a:solidFill>
            <a:srgbClr val="002060">
              <a:alpha val="29411"/>
            </a:srgbClr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54"/>
          <p:cNvSpPr/>
          <p:nvPr/>
        </p:nvSpPr>
        <p:spPr>
          <a:xfrm>
            <a:off x="4261752" y="1268016"/>
            <a:ext cx="4167225" cy="2049750"/>
          </a:xfrm>
          <a:prstGeom prst="rect">
            <a:avLst/>
          </a:prstGeom>
          <a:solidFill>
            <a:schemeClr val="lt1">
              <a:alpha val="80000"/>
            </a:schemeClr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54"/>
          <p:cNvSpPr/>
          <p:nvPr/>
        </p:nvSpPr>
        <p:spPr>
          <a:xfrm>
            <a:off x="4348207" y="4270296"/>
            <a:ext cx="4167225" cy="264375"/>
          </a:xfrm>
          <a:prstGeom prst="rect">
            <a:avLst/>
          </a:prstGeom>
          <a:solidFill>
            <a:schemeClr val="lt1">
              <a:alpha val="80000"/>
            </a:schemeClr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54"/>
          <p:cNvSpPr txBox="1"/>
          <p:nvPr/>
        </p:nvSpPr>
        <p:spPr>
          <a:xfrm>
            <a:off x="628650" y="273844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i="0" lang="en-GB" sz="3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King Algorithm</a:t>
            </a:r>
            <a:endParaRPr b="1" i="0" sz="36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i="0" lang="en-GB" sz="23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(syn. byz. agreement)</a:t>
            </a:r>
            <a:endParaRPr b="1" i="0" sz="23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5" name="Google Shape;385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5"/>
          <p:cNvSpPr txBox="1"/>
          <p:nvPr/>
        </p:nvSpPr>
        <p:spPr>
          <a:xfrm>
            <a:off x="468313" y="627460"/>
            <a:ext cx="8354100" cy="4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5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•"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Example: </a:t>
            </a:r>
            <a:r>
              <a:rPr i="1"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= 4, </a:t>
            </a:r>
            <a:r>
              <a:rPr i="1"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=1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•"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Phase 1:</a:t>
            </a:r>
            <a:endParaRPr/>
          </a:p>
        </p:txBody>
      </p:sp>
      <p:sp>
        <p:nvSpPr>
          <p:cNvPr id="392" name="Google Shape;392;p55"/>
          <p:cNvSpPr txBox="1"/>
          <p:nvPr>
            <p:ph type="title"/>
          </p:nvPr>
        </p:nvSpPr>
        <p:spPr>
          <a:xfrm>
            <a:off x="457200" y="125791"/>
            <a:ext cx="8229600" cy="7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lang="en-GB" sz="3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King Algorithm - example</a:t>
            </a:r>
            <a:endParaRPr b="1" sz="36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93" name="Google Shape;393;p55"/>
          <p:cNvSpPr/>
          <p:nvPr/>
        </p:nvSpPr>
        <p:spPr>
          <a:xfrm>
            <a:off x="6179725" y="1427824"/>
            <a:ext cx="2391600" cy="720000"/>
          </a:xfrm>
          <a:prstGeom prst="wedgeRoundRectCallout">
            <a:avLst>
              <a:gd fmla="val -21010" name="adj1"/>
              <a:gd fmla="val -50586" name="adj2"/>
              <a:gd fmla="val 16667" name="adj3"/>
            </a:avLst>
          </a:prstGeom>
          <a:gradFill>
            <a:gsLst>
              <a:gs pos="0">
                <a:srgbClr val="878EF3"/>
              </a:gs>
              <a:gs pos="50000">
                <a:srgbClr val="B7BAF5"/>
              </a:gs>
              <a:gs pos="100000">
                <a:srgbClr val="DCDEF9"/>
              </a:gs>
            </a:gsLst>
            <a:lin ang="2700006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processes choose the king’s value</a:t>
            </a:r>
            <a:endParaRPr/>
          </a:p>
        </p:txBody>
      </p:sp>
      <p:grpSp>
        <p:nvGrpSpPr>
          <p:cNvPr id="394" name="Google Shape;394;p55"/>
          <p:cNvGrpSpPr/>
          <p:nvPr/>
        </p:nvGrpSpPr>
        <p:grpSpPr>
          <a:xfrm>
            <a:off x="292150" y="2263530"/>
            <a:ext cx="2632635" cy="2187470"/>
            <a:chOff x="483062" y="2786936"/>
            <a:chExt cx="2632635" cy="2916626"/>
          </a:xfrm>
        </p:grpSpPr>
        <p:sp>
          <p:nvSpPr>
            <p:cNvPr id="395" name="Google Shape;395;p55"/>
            <p:cNvSpPr/>
            <p:nvPr/>
          </p:nvSpPr>
          <p:spPr>
            <a:xfrm>
              <a:off x="2337078" y="4645341"/>
              <a:ext cx="660900" cy="614100"/>
            </a:xfrm>
            <a:prstGeom prst="ellipse">
              <a:avLst/>
            </a:prstGeom>
            <a:solidFill>
              <a:srgbClr val="FD9B93"/>
            </a:solidFill>
            <a:ln>
              <a:noFill/>
            </a:ln>
          </p:spPr>
          <p:txBody>
            <a:bodyPr anchorCtr="0" anchor="ctr" bIns="91425" lIns="91425" spcFirstLastPara="1" rIns="91425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55"/>
            <p:cNvSpPr/>
            <p:nvPr/>
          </p:nvSpPr>
          <p:spPr>
            <a:xfrm>
              <a:off x="659181" y="4646056"/>
              <a:ext cx="660900" cy="614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-GB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/>
            </a:p>
          </p:txBody>
        </p:sp>
        <p:sp>
          <p:nvSpPr>
            <p:cNvPr id="397" name="Google Shape;397;p55"/>
            <p:cNvSpPr/>
            <p:nvPr/>
          </p:nvSpPr>
          <p:spPr>
            <a:xfrm>
              <a:off x="659357" y="3255396"/>
              <a:ext cx="660900" cy="614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-GB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  <p:sp>
          <p:nvSpPr>
            <p:cNvPr id="398" name="Google Shape;398;p55"/>
            <p:cNvSpPr/>
            <p:nvPr/>
          </p:nvSpPr>
          <p:spPr>
            <a:xfrm>
              <a:off x="2333511" y="3249306"/>
              <a:ext cx="660900" cy="614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-GB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  <p:cxnSp>
          <p:nvCxnSpPr>
            <p:cNvPr id="399" name="Google Shape;399;p55"/>
            <p:cNvCxnSpPr>
              <a:stCxn id="395" idx="2"/>
              <a:endCxn id="396" idx="6"/>
            </p:cNvCxnSpPr>
            <p:nvPr/>
          </p:nvCxnSpPr>
          <p:spPr>
            <a:xfrm flipH="1">
              <a:off x="1320078" y="4952391"/>
              <a:ext cx="1017000" cy="600"/>
            </a:xfrm>
            <a:prstGeom prst="straightConnector1">
              <a:avLst/>
            </a:prstGeom>
            <a:solidFill>
              <a:schemeClr val="accen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400" name="Google Shape;400;p55"/>
            <p:cNvCxnSpPr>
              <a:stCxn id="395" idx="1"/>
              <a:endCxn id="397" idx="5"/>
            </p:cNvCxnSpPr>
            <p:nvPr/>
          </p:nvCxnSpPr>
          <p:spPr>
            <a:xfrm rot="10800000">
              <a:off x="1223364" y="3779474"/>
              <a:ext cx="1210500" cy="955800"/>
            </a:xfrm>
            <a:prstGeom prst="straightConnector1">
              <a:avLst/>
            </a:prstGeom>
            <a:solidFill>
              <a:schemeClr val="accen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401" name="Google Shape;401;p55"/>
            <p:cNvCxnSpPr>
              <a:stCxn id="395" idx="0"/>
              <a:endCxn id="398" idx="4"/>
            </p:cNvCxnSpPr>
            <p:nvPr/>
          </p:nvCxnSpPr>
          <p:spPr>
            <a:xfrm rot="10800000">
              <a:off x="2663928" y="3863541"/>
              <a:ext cx="3600" cy="781800"/>
            </a:xfrm>
            <a:prstGeom prst="straightConnector1">
              <a:avLst/>
            </a:prstGeom>
            <a:solidFill>
              <a:schemeClr val="accen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402" name="Google Shape;402;p55"/>
            <p:cNvSpPr txBox="1"/>
            <p:nvPr/>
          </p:nvSpPr>
          <p:spPr>
            <a:xfrm>
              <a:off x="510487" y="5170163"/>
              <a:ext cx="958200" cy="53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0,0,1,1</a:t>
              </a:r>
              <a:endParaRPr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55"/>
            <p:cNvSpPr/>
            <p:nvPr/>
          </p:nvSpPr>
          <p:spPr>
            <a:xfrm>
              <a:off x="2407890" y="4122858"/>
              <a:ext cx="314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55"/>
            <p:cNvSpPr/>
            <p:nvPr/>
          </p:nvSpPr>
          <p:spPr>
            <a:xfrm>
              <a:off x="1775904" y="3825204"/>
              <a:ext cx="285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55"/>
            <p:cNvSpPr/>
            <p:nvPr/>
          </p:nvSpPr>
          <p:spPr>
            <a:xfrm>
              <a:off x="1738884" y="4522977"/>
              <a:ext cx="285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55"/>
            <p:cNvSpPr txBox="1"/>
            <p:nvPr/>
          </p:nvSpPr>
          <p:spPr>
            <a:xfrm>
              <a:off x="483062" y="2815496"/>
              <a:ext cx="1013400" cy="53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0,0,1,1</a:t>
              </a:r>
              <a:endParaRPr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55"/>
            <p:cNvSpPr txBox="1"/>
            <p:nvPr/>
          </p:nvSpPr>
          <p:spPr>
            <a:xfrm>
              <a:off x="2219297" y="2786936"/>
              <a:ext cx="896400" cy="53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0,</a:t>
              </a:r>
              <a:r>
                <a:rPr lang="en-GB" sz="2000">
                  <a:solidFill>
                    <a:srgbClr val="7030A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r>
                <a:rPr lang="en-GB" sz="20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,</a:t>
              </a:r>
              <a:r>
                <a:rPr lang="en-GB" sz="2000">
                  <a:solidFill>
                    <a:srgbClr val="7030A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r>
                <a:rPr lang="en-GB" sz="20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,</a:t>
              </a:r>
              <a:r>
                <a:rPr lang="en-GB" sz="2000">
                  <a:solidFill>
                    <a:srgbClr val="7030A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2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8" name="Google Shape;408;p55"/>
          <p:cNvSpPr/>
          <p:nvPr/>
        </p:nvSpPr>
        <p:spPr>
          <a:xfrm>
            <a:off x="5081962" y="3658594"/>
            <a:ext cx="660900" cy="460800"/>
          </a:xfrm>
          <a:prstGeom prst="ellipse">
            <a:avLst/>
          </a:prstGeom>
          <a:solidFill>
            <a:srgbClr val="FD9B93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55"/>
          <p:cNvSpPr/>
          <p:nvPr/>
        </p:nvSpPr>
        <p:spPr>
          <a:xfrm>
            <a:off x="3404065" y="3659130"/>
            <a:ext cx="660900" cy="46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410" name="Google Shape;410;p55"/>
          <p:cNvSpPr/>
          <p:nvPr/>
        </p:nvSpPr>
        <p:spPr>
          <a:xfrm>
            <a:off x="3404241" y="2612898"/>
            <a:ext cx="660900" cy="46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411" name="Google Shape;411;p55"/>
          <p:cNvSpPr/>
          <p:nvPr/>
        </p:nvSpPr>
        <p:spPr>
          <a:xfrm>
            <a:off x="5078395" y="2611567"/>
            <a:ext cx="660900" cy="46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cxnSp>
        <p:nvCxnSpPr>
          <p:cNvPr id="412" name="Google Shape;412;p55"/>
          <p:cNvCxnSpPr>
            <a:stCxn id="408" idx="2"/>
            <a:endCxn id="409" idx="6"/>
          </p:cNvCxnSpPr>
          <p:nvPr/>
        </p:nvCxnSpPr>
        <p:spPr>
          <a:xfrm flipH="1">
            <a:off x="4064962" y="3888994"/>
            <a:ext cx="1017000" cy="600"/>
          </a:xfrm>
          <a:prstGeom prst="straightConnector1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13" name="Google Shape;413;p55"/>
          <p:cNvCxnSpPr>
            <a:stCxn id="408" idx="1"/>
            <a:endCxn id="410" idx="5"/>
          </p:cNvCxnSpPr>
          <p:nvPr/>
        </p:nvCxnSpPr>
        <p:spPr>
          <a:xfrm rot="10800000">
            <a:off x="3968249" y="3006076"/>
            <a:ext cx="1210500" cy="720000"/>
          </a:xfrm>
          <a:prstGeom prst="straightConnector1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14" name="Google Shape;414;p55"/>
          <p:cNvCxnSpPr>
            <a:stCxn id="408" idx="0"/>
            <a:endCxn id="411" idx="4"/>
          </p:cNvCxnSpPr>
          <p:nvPr/>
        </p:nvCxnSpPr>
        <p:spPr>
          <a:xfrm rot="10800000">
            <a:off x="5408812" y="3072394"/>
            <a:ext cx="3600" cy="586200"/>
          </a:xfrm>
          <a:prstGeom prst="straightConnector1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415" name="Google Shape;415;p55"/>
          <p:cNvSpPr/>
          <p:nvPr/>
        </p:nvSpPr>
        <p:spPr>
          <a:xfrm>
            <a:off x="4469587" y="2500487"/>
            <a:ext cx="4398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1*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55"/>
          <p:cNvSpPr/>
          <p:nvPr/>
        </p:nvSpPr>
        <p:spPr>
          <a:xfrm>
            <a:off x="4492354" y="3515246"/>
            <a:ext cx="4398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0*</a:t>
            </a: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55"/>
          <p:cNvSpPr/>
          <p:nvPr/>
        </p:nvSpPr>
        <p:spPr>
          <a:xfrm>
            <a:off x="8037844" y="3667390"/>
            <a:ext cx="660900" cy="460800"/>
          </a:xfrm>
          <a:prstGeom prst="ellipse">
            <a:avLst/>
          </a:prstGeom>
          <a:solidFill>
            <a:srgbClr val="FD9B93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55"/>
          <p:cNvSpPr/>
          <p:nvPr/>
        </p:nvSpPr>
        <p:spPr>
          <a:xfrm>
            <a:off x="6359947" y="3667926"/>
            <a:ext cx="660900" cy="46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419" name="Google Shape;419;p55"/>
          <p:cNvSpPr/>
          <p:nvPr/>
        </p:nvSpPr>
        <p:spPr>
          <a:xfrm>
            <a:off x="6360123" y="2612898"/>
            <a:ext cx="660900" cy="46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420" name="Google Shape;420;p55"/>
          <p:cNvSpPr/>
          <p:nvPr/>
        </p:nvSpPr>
        <p:spPr>
          <a:xfrm>
            <a:off x="8034277" y="2620363"/>
            <a:ext cx="660900" cy="46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cxnSp>
        <p:nvCxnSpPr>
          <p:cNvPr id="421" name="Google Shape;421;p55"/>
          <p:cNvCxnSpPr>
            <a:stCxn id="417" idx="2"/>
            <a:endCxn id="418" idx="6"/>
          </p:cNvCxnSpPr>
          <p:nvPr/>
        </p:nvCxnSpPr>
        <p:spPr>
          <a:xfrm flipH="1">
            <a:off x="7020844" y="3897790"/>
            <a:ext cx="1017000" cy="600"/>
          </a:xfrm>
          <a:prstGeom prst="straightConnector1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22" name="Google Shape;422;p55"/>
          <p:cNvCxnSpPr>
            <a:stCxn id="417" idx="1"/>
            <a:endCxn id="419" idx="5"/>
          </p:cNvCxnSpPr>
          <p:nvPr/>
        </p:nvCxnSpPr>
        <p:spPr>
          <a:xfrm rot="10800000">
            <a:off x="6924130" y="3006172"/>
            <a:ext cx="1210500" cy="728700"/>
          </a:xfrm>
          <a:prstGeom prst="straightConnector1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23" name="Google Shape;423;p55"/>
          <p:cNvCxnSpPr>
            <a:stCxn id="417" idx="0"/>
            <a:endCxn id="420" idx="4"/>
          </p:cNvCxnSpPr>
          <p:nvPr/>
        </p:nvCxnSpPr>
        <p:spPr>
          <a:xfrm rot="10800000">
            <a:off x="8364694" y="3081190"/>
            <a:ext cx="3600" cy="586200"/>
          </a:xfrm>
          <a:prstGeom prst="straightConnector1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24" name="Google Shape;424;p55"/>
          <p:cNvSpPr/>
          <p:nvPr/>
        </p:nvSpPr>
        <p:spPr>
          <a:xfrm>
            <a:off x="8123002" y="3275527"/>
            <a:ext cx="2859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55"/>
          <p:cNvSpPr/>
          <p:nvPr/>
        </p:nvSpPr>
        <p:spPr>
          <a:xfrm>
            <a:off x="7429045" y="3018399"/>
            <a:ext cx="2859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55"/>
          <p:cNvSpPr/>
          <p:nvPr/>
        </p:nvSpPr>
        <p:spPr>
          <a:xfrm>
            <a:off x="7429049" y="3548217"/>
            <a:ext cx="2859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55"/>
          <p:cNvSpPr/>
          <p:nvPr/>
        </p:nvSpPr>
        <p:spPr>
          <a:xfrm>
            <a:off x="3438200" y="1422989"/>
            <a:ext cx="2098500" cy="679500"/>
          </a:xfrm>
          <a:prstGeom prst="wedgeRoundRectCallout">
            <a:avLst>
              <a:gd fmla="val -21010" name="adj1"/>
              <a:gd fmla="val -50586" name="adj2"/>
              <a:gd fmla="val 16667" name="adj3"/>
            </a:avLst>
          </a:prstGeom>
          <a:gradFill>
            <a:gsLst>
              <a:gs pos="0">
                <a:srgbClr val="878EF3"/>
              </a:gs>
              <a:gs pos="50000">
                <a:srgbClr val="B7BAF5"/>
              </a:gs>
              <a:gs pos="100000">
                <a:srgbClr val="DCDEF9"/>
              </a:gs>
            </a:gsLst>
            <a:lin ang="2700006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0* = “Propose 0”</a:t>
            </a:r>
            <a:b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1* = “Propose 1”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55"/>
          <p:cNvSpPr/>
          <p:nvPr/>
        </p:nvSpPr>
        <p:spPr>
          <a:xfrm>
            <a:off x="1152925" y="4433417"/>
            <a:ext cx="10503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Round 1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55"/>
          <p:cNvSpPr/>
          <p:nvPr/>
        </p:nvSpPr>
        <p:spPr>
          <a:xfrm>
            <a:off x="4018384" y="4434677"/>
            <a:ext cx="10503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Round 2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55"/>
          <p:cNvSpPr/>
          <p:nvPr/>
        </p:nvSpPr>
        <p:spPr>
          <a:xfrm>
            <a:off x="7094857" y="4435937"/>
            <a:ext cx="10503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Round 3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1" name="Google Shape;431;p55"/>
          <p:cNvCxnSpPr>
            <a:stCxn id="411" idx="2"/>
            <a:endCxn id="410" idx="6"/>
          </p:cNvCxnSpPr>
          <p:nvPr/>
        </p:nvCxnSpPr>
        <p:spPr>
          <a:xfrm flipH="1">
            <a:off x="4064995" y="2841967"/>
            <a:ext cx="1013400" cy="1200"/>
          </a:xfrm>
          <a:prstGeom prst="straightConnector1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32" name="Google Shape;432;p55"/>
          <p:cNvCxnSpPr>
            <a:stCxn id="411" idx="3"/>
            <a:endCxn id="409" idx="7"/>
          </p:cNvCxnSpPr>
          <p:nvPr/>
        </p:nvCxnSpPr>
        <p:spPr>
          <a:xfrm flipH="1">
            <a:off x="3968281" y="3004885"/>
            <a:ext cx="1206900" cy="721800"/>
          </a:xfrm>
          <a:prstGeom prst="straightConnector1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33" name="Google Shape;433;p55"/>
          <p:cNvSpPr/>
          <p:nvPr/>
        </p:nvSpPr>
        <p:spPr>
          <a:xfrm>
            <a:off x="4430020" y="3004738"/>
            <a:ext cx="4398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1*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55"/>
          <p:cNvSpPr/>
          <p:nvPr/>
        </p:nvSpPr>
        <p:spPr>
          <a:xfrm>
            <a:off x="5423480" y="3215404"/>
            <a:ext cx="4398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1*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55"/>
          <p:cNvSpPr/>
          <p:nvPr/>
        </p:nvSpPr>
        <p:spPr>
          <a:xfrm>
            <a:off x="3922796" y="3122975"/>
            <a:ext cx="4398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1*</a:t>
            </a: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55"/>
          <p:cNvSpPr/>
          <p:nvPr/>
        </p:nvSpPr>
        <p:spPr>
          <a:xfrm>
            <a:off x="5013462" y="3215364"/>
            <a:ext cx="4398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1*</a:t>
            </a: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55"/>
          <p:cNvSpPr/>
          <p:nvPr/>
        </p:nvSpPr>
        <p:spPr>
          <a:xfrm>
            <a:off x="3208773" y="2301062"/>
            <a:ext cx="1092000" cy="261300"/>
          </a:xfrm>
          <a:prstGeom prst="wedgeRoundRectCallout">
            <a:avLst>
              <a:gd fmla="val -21010" name="adj1"/>
              <a:gd fmla="val -50586" name="adj2"/>
              <a:gd fmla="val 16667" name="adj3"/>
            </a:avLst>
          </a:prstGeom>
          <a:gradFill>
            <a:gsLst>
              <a:gs pos="0">
                <a:srgbClr val="81D2FF"/>
              </a:gs>
              <a:gs pos="50000">
                <a:srgbClr val="B3E1FF"/>
              </a:gs>
              <a:gs pos="100000">
                <a:srgbClr val="DAEFFF"/>
              </a:gs>
            </a:gsLst>
            <a:lin ang="2700006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propose 1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55"/>
          <p:cNvSpPr/>
          <p:nvPr/>
        </p:nvSpPr>
        <p:spPr>
          <a:xfrm>
            <a:off x="4868426" y="2309855"/>
            <a:ext cx="1092000" cy="261300"/>
          </a:xfrm>
          <a:prstGeom prst="wedgeRoundRectCallout">
            <a:avLst>
              <a:gd fmla="val -21010" name="adj1"/>
              <a:gd fmla="val -50586" name="adj2"/>
              <a:gd fmla="val 16667" name="adj3"/>
            </a:avLst>
          </a:prstGeom>
          <a:gradFill>
            <a:gsLst>
              <a:gs pos="0">
                <a:srgbClr val="81D2FF"/>
              </a:gs>
              <a:gs pos="50000">
                <a:srgbClr val="B3E1FF"/>
              </a:gs>
              <a:gs pos="100000">
                <a:srgbClr val="DAEFFF"/>
              </a:gs>
            </a:gsLst>
            <a:lin ang="2700006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propose 1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55"/>
          <p:cNvSpPr/>
          <p:nvPr/>
        </p:nvSpPr>
        <p:spPr>
          <a:xfrm>
            <a:off x="3029583" y="4171310"/>
            <a:ext cx="1391700" cy="261300"/>
          </a:xfrm>
          <a:prstGeom prst="wedgeRoundRectCallout">
            <a:avLst>
              <a:gd fmla="val -21010" name="adj1"/>
              <a:gd fmla="val -50586" name="adj2"/>
              <a:gd fmla="val 16667" name="adj3"/>
            </a:avLst>
          </a:prstGeom>
          <a:gradFill>
            <a:gsLst>
              <a:gs pos="0">
                <a:srgbClr val="81D2FF"/>
              </a:gs>
              <a:gs pos="50000">
                <a:srgbClr val="B3E1FF"/>
              </a:gs>
              <a:gs pos="100000">
                <a:srgbClr val="DAEFFF"/>
              </a:gs>
            </a:gsLst>
            <a:lin ang="2700006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proposal each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king crown.png" id="440" name="Google Shape;440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64649" y="3888915"/>
            <a:ext cx="521196" cy="503823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55"/>
          <p:cNvSpPr/>
          <p:nvPr/>
        </p:nvSpPr>
        <p:spPr>
          <a:xfrm>
            <a:off x="1819582" y="2021253"/>
            <a:ext cx="1105200" cy="263700"/>
          </a:xfrm>
          <a:prstGeom prst="wedgeRoundRectCallout">
            <a:avLst>
              <a:gd fmla="val 17349" name="adj1"/>
              <a:gd fmla="val 90000" name="adj2"/>
              <a:gd fmla="val 16667" name="adj3"/>
            </a:avLst>
          </a:prstGeom>
          <a:gradFill>
            <a:gsLst>
              <a:gs pos="0">
                <a:srgbClr val="AF94D2"/>
              </a:gs>
              <a:gs pos="50000">
                <a:srgbClr val="CCBEE1"/>
              </a:gs>
              <a:gs pos="100000">
                <a:srgbClr val="E6E0EF"/>
              </a:gs>
            </a:gsLst>
            <a:lin ang="2700006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“Propose 1”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56"/>
          <p:cNvSpPr txBox="1"/>
          <p:nvPr/>
        </p:nvSpPr>
        <p:spPr>
          <a:xfrm>
            <a:off x="468313" y="627460"/>
            <a:ext cx="8354100" cy="4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5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•"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Example: </a:t>
            </a:r>
            <a:r>
              <a:rPr i="1"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= 4, </a:t>
            </a:r>
            <a:r>
              <a:rPr i="1"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=1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•"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Phase 2:</a:t>
            </a:r>
            <a:endParaRPr/>
          </a:p>
        </p:txBody>
      </p:sp>
      <p:grpSp>
        <p:nvGrpSpPr>
          <p:cNvPr id="448" name="Google Shape;448;p56"/>
          <p:cNvGrpSpPr/>
          <p:nvPr/>
        </p:nvGrpSpPr>
        <p:grpSpPr>
          <a:xfrm>
            <a:off x="341891" y="2343775"/>
            <a:ext cx="2597944" cy="2104247"/>
            <a:chOff x="532803" y="2893929"/>
            <a:chExt cx="2597944" cy="2805663"/>
          </a:xfrm>
        </p:grpSpPr>
        <p:sp>
          <p:nvSpPr>
            <p:cNvPr id="449" name="Google Shape;449;p56"/>
            <p:cNvSpPr/>
            <p:nvPr/>
          </p:nvSpPr>
          <p:spPr>
            <a:xfrm>
              <a:off x="2337078" y="4645341"/>
              <a:ext cx="660900" cy="614100"/>
            </a:xfrm>
            <a:prstGeom prst="ellipse">
              <a:avLst/>
            </a:prstGeom>
            <a:solidFill>
              <a:srgbClr val="FD9B93"/>
            </a:solidFill>
            <a:ln>
              <a:noFill/>
            </a:ln>
          </p:spPr>
          <p:txBody>
            <a:bodyPr anchorCtr="0" anchor="ctr" bIns="91425" lIns="91425" spcFirstLastPara="1" rIns="91425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56"/>
            <p:cNvSpPr/>
            <p:nvPr/>
          </p:nvSpPr>
          <p:spPr>
            <a:xfrm>
              <a:off x="659181" y="4646056"/>
              <a:ext cx="660900" cy="614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-GB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  <p:sp>
          <p:nvSpPr>
            <p:cNvPr id="451" name="Google Shape;451;p56"/>
            <p:cNvSpPr/>
            <p:nvPr/>
          </p:nvSpPr>
          <p:spPr>
            <a:xfrm>
              <a:off x="659357" y="3255396"/>
              <a:ext cx="660900" cy="614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-GB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/>
            </a:p>
          </p:txBody>
        </p:sp>
        <p:sp>
          <p:nvSpPr>
            <p:cNvPr id="452" name="Google Shape;452;p56"/>
            <p:cNvSpPr/>
            <p:nvPr/>
          </p:nvSpPr>
          <p:spPr>
            <a:xfrm>
              <a:off x="2333511" y="3249306"/>
              <a:ext cx="660900" cy="614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-GB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  <p:cxnSp>
          <p:nvCxnSpPr>
            <p:cNvPr id="453" name="Google Shape;453;p56"/>
            <p:cNvCxnSpPr>
              <a:stCxn id="449" idx="2"/>
              <a:endCxn id="450" idx="6"/>
            </p:cNvCxnSpPr>
            <p:nvPr/>
          </p:nvCxnSpPr>
          <p:spPr>
            <a:xfrm flipH="1">
              <a:off x="1320078" y="4952391"/>
              <a:ext cx="1017000" cy="600"/>
            </a:xfrm>
            <a:prstGeom prst="straightConnector1">
              <a:avLst/>
            </a:prstGeom>
            <a:solidFill>
              <a:schemeClr val="accen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454" name="Google Shape;454;p56"/>
            <p:cNvCxnSpPr>
              <a:stCxn id="449" idx="1"/>
              <a:endCxn id="451" idx="5"/>
            </p:cNvCxnSpPr>
            <p:nvPr/>
          </p:nvCxnSpPr>
          <p:spPr>
            <a:xfrm rot="10800000">
              <a:off x="1223364" y="3779474"/>
              <a:ext cx="1210500" cy="955800"/>
            </a:xfrm>
            <a:prstGeom prst="straightConnector1">
              <a:avLst/>
            </a:prstGeom>
            <a:solidFill>
              <a:schemeClr val="accen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455" name="Google Shape;455;p56"/>
            <p:cNvCxnSpPr>
              <a:stCxn id="449" idx="0"/>
              <a:endCxn id="452" idx="4"/>
            </p:cNvCxnSpPr>
            <p:nvPr/>
          </p:nvCxnSpPr>
          <p:spPr>
            <a:xfrm rot="10800000">
              <a:off x="2663928" y="3863541"/>
              <a:ext cx="3600" cy="781800"/>
            </a:xfrm>
            <a:prstGeom prst="straightConnector1">
              <a:avLst/>
            </a:prstGeom>
            <a:solidFill>
              <a:schemeClr val="accen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456" name="Google Shape;456;p56"/>
            <p:cNvSpPr txBox="1"/>
            <p:nvPr/>
          </p:nvSpPr>
          <p:spPr>
            <a:xfrm>
              <a:off x="532803" y="5166192"/>
              <a:ext cx="896400" cy="53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0,</a:t>
              </a:r>
              <a:r>
                <a:rPr lang="en-GB" sz="2000">
                  <a:solidFill>
                    <a:srgbClr val="7030A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r>
                <a:rPr lang="en-GB" sz="20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,</a:t>
              </a:r>
              <a:r>
                <a:rPr lang="en-GB" sz="2000">
                  <a:solidFill>
                    <a:srgbClr val="7030A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r>
                <a:rPr lang="en-GB" sz="20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,</a:t>
              </a:r>
              <a:r>
                <a:rPr lang="en-GB" sz="2000">
                  <a:solidFill>
                    <a:srgbClr val="7030A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2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56"/>
            <p:cNvSpPr/>
            <p:nvPr/>
          </p:nvSpPr>
          <p:spPr>
            <a:xfrm>
              <a:off x="2407890" y="4122858"/>
              <a:ext cx="314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56"/>
            <p:cNvSpPr/>
            <p:nvPr/>
          </p:nvSpPr>
          <p:spPr>
            <a:xfrm>
              <a:off x="1809754" y="3825204"/>
              <a:ext cx="285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56"/>
            <p:cNvSpPr/>
            <p:nvPr/>
          </p:nvSpPr>
          <p:spPr>
            <a:xfrm>
              <a:off x="1721034" y="4499811"/>
              <a:ext cx="285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56"/>
            <p:cNvSpPr txBox="1"/>
            <p:nvPr/>
          </p:nvSpPr>
          <p:spPr>
            <a:xfrm>
              <a:off x="575211" y="2893929"/>
              <a:ext cx="956400" cy="53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0,0,1,1</a:t>
              </a:r>
              <a:endParaRPr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56"/>
            <p:cNvSpPr txBox="1"/>
            <p:nvPr/>
          </p:nvSpPr>
          <p:spPr>
            <a:xfrm>
              <a:off x="2234347" y="2895453"/>
              <a:ext cx="896400" cy="53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0,</a:t>
              </a:r>
              <a:r>
                <a:rPr lang="en-GB" sz="2000">
                  <a:solidFill>
                    <a:srgbClr val="7030A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r>
                <a:rPr lang="en-GB" sz="20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,</a:t>
              </a:r>
              <a:r>
                <a:rPr lang="en-GB" sz="2000">
                  <a:solidFill>
                    <a:srgbClr val="7030A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r>
                <a:rPr lang="en-GB" sz="20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,</a:t>
              </a:r>
              <a:r>
                <a:rPr lang="en-GB" sz="2000">
                  <a:solidFill>
                    <a:srgbClr val="7030A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2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2" name="Google Shape;462;p56"/>
          <p:cNvSpPr/>
          <p:nvPr/>
        </p:nvSpPr>
        <p:spPr>
          <a:xfrm>
            <a:off x="5081962" y="3658594"/>
            <a:ext cx="660900" cy="460800"/>
          </a:xfrm>
          <a:prstGeom prst="ellipse">
            <a:avLst/>
          </a:prstGeom>
          <a:solidFill>
            <a:srgbClr val="FD9B93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56"/>
          <p:cNvSpPr/>
          <p:nvPr/>
        </p:nvSpPr>
        <p:spPr>
          <a:xfrm>
            <a:off x="3404065" y="3659130"/>
            <a:ext cx="660900" cy="46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464" name="Google Shape;464;p56"/>
          <p:cNvSpPr/>
          <p:nvPr/>
        </p:nvSpPr>
        <p:spPr>
          <a:xfrm>
            <a:off x="3404241" y="2612898"/>
            <a:ext cx="660900" cy="46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465" name="Google Shape;465;p56"/>
          <p:cNvSpPr/>
          <p:nvPr/>
        </p:nvSpPr>
        <p:spPr>
          <a:xfrm>
            <a:off x="5078395" y="2611567"/>
            <a:ext cx="660900" cy="46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cxnSp>
        <p:nvCxnSpPr>
          <p:cNvPr id="466" name="Google Shape;466;p56"/>
          <p:cNvCxnSpPr>
            <a:stCxn id="462" idx="2"/>
            <a:endCxn id="463" idx="6"/>
          </p:cNvCxnSpPr>
          <p:nvPr/>
        </p:nvCxnSpPr>
        <p:spPr>
          <a:xfrm flipH="1">
            <a:off x="4064962" y="3888994"/>
            <a:ext cx="1017000" cy="600"/>
          </a:xfrm>
          <a:prstGeom prst="straightConnector1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467" name="Google Shape;467;p56"/>
          <p:cNvCxnSpPr>
            <a:stCxn id="462" idx="0"/>
            <a:endCxn id="465" idx="4"/>
          </p:cNvCxnSpPr>
          <p:nvPr/>
        </p:nvCxnSpPr>
        <p:spPr>
          <a:xfrm rot="10800000">
            <a:off x="5408812" y="3072394"/>
            <a:ext cx="3600" cy="586200"/>
          </a:xfrm>
          <a:prstGeom prst="straightConnector1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med" w="med" type="triangle"/>
            <a:tailEnd len="sm" w="sm" type="none"/>
          </a:ln>
        </p:spPr>
      </p:cxnSp>
      <p:sp>
        <p:nvSpPr>
          <p:cNvPr id="468" name="Google Shape;468;p56"/>
          <p:cNvSpPr/>
          <p:nvPr/>
        </p:nvSpPr>
        <p:spPr>
          <a:xfrm>
            <a:off x="4469662" y="2506362"/>
            <a:ext cx="4398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1*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56"/>
          <p:cNvSpPr/>
          <p:nvPr/>
        </p:nvSpPr>
        <p:spPr>
          <a:xfrm>
            <a:off x="8037844" y="3667390"/>
            <a:ext cx="660900" cy="460800"/>
          </a:xfrm>
          <a:prstGeom prst="ellipse">
            <a:avLst/>
          </a:prstGeom>
          <a:solidFill>
            <a:srgbClr val="FD9B93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56"/>
          <p:cNvSpPr/>
          <p:nvPr/>
        </p:nvSpPr>
        <p:spPr>
          <a:xfrm>
            <a:off x="6359947" y="3667926"/>
            <a:ext cx="660900" cy="46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471" name="Google Shape;471;p56"/>
          <p:cNvSpPr/>
          <p:nvPr/>
        </p:nvSpPr>
        <p:spPr>
          <a:xfrm>
            <a:off x="6360123" y="2612898"/>
            <a:ext cx="660900" cy="46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472" name="Google Shape;472;p56"/>
          <p:cNvSpPr/>
          <p:nvPr/>
        </p:nvSpPr>
        <p:spPr>
          <a:xfrm>
            <a:off x="8034277" y="2612898"/>
            <a:ext cx="660900" cy="46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cxnSp>
        <p:nvCxnSpPr>
          <p:cNvPr id="473" name="Google Shape;473;p56"/>
          <p:cNvCxnSpPr>
            <a:stCxn id="472" idx="3"/>
            <a:endCxn id="470" idx="7"/>
          </p:cNvCxnSpPr>
          <p:nvPr/>
        </p:nvCxnSpPr>
        <p:spPr>
          <a:xfrm flipH="1">
            <a:off x="6924164" y="3006215"/>
            <a:ext cx="1206900" cy="729300"/>
          </a:xfrm>
          <a:prstGeom prst="straightConnector1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74" name="Google Shape;474;p56"/>
          <p:cNvCxnSpPr>
            <a:stCxn id="472" idx="2"/>
            <a:endCxn id="471" idx="6"/>
          </p:cNvCxnSpPr>
          <p:nvPr/>
        </p:nvCxnSpPr>
        <p:spPr>
          <a:xfrm rot="10800000">
            <a:off x="7020877" y="2843298"/>
            <a:ext cx="1013400" cy="0"/>
          </a:xfrm>
          <a:prstGeom prst="straightConnector1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75" name="Google Shape;475;p56"/>
          <p:cNvCxnSpPr>
            <a:stCxn id="472" idx="4"/>
            <a:endCxn id="469" idx="0"/>
          </p:cNvCxnSpPr>
          <p:nvPr/>
        </p:nvCxnSpPr>
        <p:spPr>
          <a:xfrm>
            <a:off x="8364727" y="3073698"/>
            <a:ext cx="3600" cy="593700"/>
          </a:xfrm>
          <a:prstGeom prst="straightConnector1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76" name="Google Shape;476;p56"/>
          <p:cNvSpPr/>
          <p:nvPr/>
        </p:nvSpPr>
        <p:spPr>
          <a:xfrm>
            <a:off x="8037854" y="3281415"/>
            <a:ext cx="2859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56"/>
          <p:cNvSpPr/>
          <p:nvPr/>
        </p:nvSpPr>
        <p:spPr>
          <a:xfrm>
            <a:off x="7238494" y="3073562"/>
            <a:ext cx="2859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56"/>
          <p:cNvSpPr/>
          <p:nvPr/>
        </p:nvSpPr>
        <p:spPr>
          <a:xfrm>
            <a:off x="7477062" y="2506352"/>
            <a:ext cx="2859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56"/>
          <p:cNvSpPr/>
          <p:nvPr/>
        </p:nvSpPr>
        <p:spPr>
          <a:xfrm>
            <a:off x="3438200" y="1380799"/>
            <a:ext cx="2098500" cy="721800"/>
          </a:xfrm>
          <a:prstGeom prst="wedgeRoundRectCallout">
            <a:avLst>
              <a:gd fmla="val -21010" name="adj1"/>
              <a:gd fmla="val -50586" name="adj2"/>
              <a:gd fmla="val 16667" name="adj3"/>
            </a:avLst>
          </a:prstGeom>
          <a:gradFill>
            <a:gsLst>
              <a:gs pos="0">
                <a:srgbClr val="878EF3"/>
              </a:gs>
              <a:gs pos="50000">
                <a:srgbClr val="B7BAF5"/>
              </a:gs>
              <a:gs pos="100000">
                <a:srgbClr val="DCDEF9"/>
              </a:gs>
            </a:gsLst>
            <a:lin ang="2700006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0* = “Propose 0”</a:t>
            </a:r>
            <a:b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1* = “Propose 1”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56"/>
          <p:cNvSpPr/>
          <p:nvPr/>
        </p:nvSpPr>
        <p:spPr>
          <a:xfrm>
            <a:off x="1152925" y="4433417"/>
            <a:ext cx="10503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Round 1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56"/>
          <p:cNvSpPr/>
          <p:nvPr/>
        </p:nvSpPr>
        <p:spPr>
          <a:xfrm>
            <a:off x="4018384" y="4434677"/>
            <a:ext cx="10503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Round 2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56"/>
          <p:cNvSpPr/>
          <p:nvPr/>
        </p:nvSpPr>
        <p:spPr>
          <a:xfrm>
            <a:off x="7094857" y="4435937"/>
            <a:ext cx="10503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Round 3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3" name="Google Shape;483;p56"/>
          <p:cNvCxnSpPr>
            <a:stCxn id="465" idx="2"/>
            <a:endCxn id="464" idx="6"/>
          </p:cNvCxnSpPr>
          <p:nvPr/>
        </p:nvCxnSpPr>
        <p:spPr>
          <a:xfrm flipH="1">
            <a:off x="4064995" y="2841967"/>
            <a:ext cx="1013400" cy="1200"/>
          </a:xfrm>
          <a:prstGeom prst="straightConnector1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84" name="Google Shape;484;p56"/>
          <p:cNvCxnSpPr>
            <a:stCxn id="465" idx="3"/>
            <a:endCxn id="463" idx="7"/>
          </p:cNvCxnSpPr>
          <p:nvPr/>
        </p:nvCxnSpPr>
        <p:spPr>
          <a:xfrm flipH="1">
            <a:off x="3968281" y="3004885"/>
            <a:ext cx="1206900" cy="721800"/>
          </a:xfrm>
          <a:prstGeom prst="straightConnector1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485" name="Google Shape;485;p56"/>
          <p:cNvSpPr/>
          <p:nvPr/>
        </p:nvSpPr>
        <p:spPr>
          <a:xfrm>
            <a:off x="4384407" y="2989688"/>
            <a:ext cx="4398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1*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56"/>
          <p:cNvSpPr/>
          <p:nvPr/>
        </p:nvSpPr>
        <p:spPr>
          <a:xfrm>
            <a:off x="5359643" y="3267717"/>
            <a:ext cx="4398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1*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56"/>
          <p:cNvSpPr/>
          <p:nvPr/>
        </p:nvSpPr>
        <p:spPr>
          <a:xfrm>
            <a:off x="4642153" y="3548214"/>
            <a:ext cx="4398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1*</a:t>
            </a: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56"/>
          <p:cNvSpPr/>
          <p:nvPr/>
        </p:nvSpPr>
        <p:spPr>
          <a:xfrm>
            <a:off x="3208773" y="2301062"/>
            <a:ext cx="1092000" cy="261300"/>
          </a:xfrm>
          <a:prstGeom prst="wedgeRoundRectCallout">
            <a:avLst>
              <a:gd fmla="val -21010" name="adj1"/>
              <a:gd fmla="val -50586" name="adj2"/>
              <a:gd fmla="val 16667" name="adj3"/>
            </a:avLst>
          </a:prstGeom>
          <a:gradFill>
            <a:gsLst>
              <a:gs pos="0">
                <a:srgbClr val="81D2FF"/>
              </a:gs>
              <a:gs pos="50000">
                <a:srgbClr val="B3E1FF"/>
              </a:gs>
              <a:gs pos="100000">
                <a:srgbClr val="DAEFFF"/>
              </a:gs>
            </a:gsLst>
            <a:lin ang="2700006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propose 1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56"/>
          <p:cNvSpPr/>
          <p:nvPr/>
        </p:nvSpPr>
        <p:spPr>
          <a:xfrm>
            <a:off x="4868426" y="2309855"/>
            <a:ext cx="1092000" cy="261300"/>
          </a:xfrm>
          <a:prstGeom prst="wedgeRoundRectCallout">
            <a:avLst>
              <a:gd fmla="val -21010" name="adj1"/>
              <a:gd fmla="val -50586" name="adj2"/>
              <a:gd fmla="val 16667" name="adj3"/>
            </a:avLst>
          </a:prstGeom>
          <a:gradFill>
            <a:gsLst>
              <a:gs pos="0">
                <a:srgbClr val="81D2FF"/>
              </a:gs>
              <a:gs pos="50000">
                <a:srgbClr val="B3E1FF"/>
              </a:gs>
              <a:gs pos="100000">
                <a:srgbClr val="DAEFFF"/>
              </a:gs>
            </a:gsLst>
            <a:lin ang="2700006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propose 1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56"/>
          <p:cNvSpPr/>
          <p:nvPr/>
        </p:nvSpPr>
        <p:spPr>
          <a:xfrm>
            <a:off x="3200405" y="4171310"/>
            <a:ext cx="1092000" cy="261300"/>
          </a:xfrm>
          <a:prstGeom prst="wedgeRoundRectCallout">
            <a:avLst>
              <a:gd fmla="val -21010" name="adj1"/>
              <a:gd fmla="val -50586" name="adj2"/>
              <a:gd fmla="val 16667" name="adj3"/>
            </a:avLst>
          </a:prstGeom>
          <a:gradFill>
            <a:gsLst>
              <a:gs pos="0">
                <a:srgbClr val="94FF94"/>
              </a:gs>
              <a:gs pos="50000">
                <a:srgbClr val="BCFFBC"/>
              </a:gs>
              <a:gs pos="100000">
                <a:srgbClr val="DEFFDE"/>
              </a:gs>
            </a:gsLst>
            <a:lin ang="2700006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propose 1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91" name="Google Shape;491;p56"/>
          <p:cNvCxnSpPr>
            <a:stCxn id="463" idx="0"/>
            <a:endCxn id="464" idx="4"/>
          </p:cNvCxnSpPr>
          <p:nvPr/>
        </p:nvCxnSpPr>
        <p:spPr>
          <a:xfrm flipH="1" rot="10800000">
            <a:off x="3734515" y="3073830"/>
            <a:ext cx="300" cy="585300"/>
          </a:xfrm>
          <a:prstGeom prst="straightConnector1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92" name="Google Shape;492;p56"/>
          <p:cNvSpPr/>
          <p:nvPr/>
        </p:nvSpPr>
        <p:spPr>
          <a:xfrm>
            <a:off x="3360022" y="3192357"/>
            <a:ext cx="4398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1*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56"/>
          <p:cNvSpPr/>
          <p:nvPr/>
        </p:nvSpPr>
        <p:spPr>
          <a:xfrm>
            <a:off x="1778557" y="2042328"/>
            <a:ext cx="1105200" cy="263700"/>
          </a:xfrm>
          <a:prstGeom prst="wedgeRoundRectCallout">
            <a:avLst>
              <a:gd fmla="val 17349" name="adj1"/>
              <a:gd fmla="val 90000" name="adj2"/>
              <a:gd fmla="val 16667" name="adj3"/>
            </a:avLst>
          </a:prstGeom>
          <a:gradFill>
            <a:gsLst>
              <a:gs pos="0">
                <a:srgbClr val="AF94D2"/>
              </a:gs>
              <a:gs pos="50000">
                <a:srgbClr val="CCBEE1"/>
              </a:gs>
              <a:gs pos="100000">
                <a:srgbClr val="E6E0EF"/>
              </a:gs>
            </a:gsLst>
            <a:lin ang="2700006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“Propose 1”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56"/>
          <p:cNvSpPr/>
          <p:nvPr/>
        </p:nvSpPr>
        <p:spPr>
          <a:xfrm>
            <a:off x="1287863" y="4168811"/>
            <a:ext cx="1105200" cy="262500"/>
          </a:xfrm>
          <a:prstGeom prst="wedgeRoundRectCallout">
            <a:avLst>
              <a:gd fmla="val -61742" name="adj1"/>
              <a:gd fmla="val -35455" name="adj2"/>
              <a:gd fmla="val 16667" name="adj3"/>
            </a:avLst>
          </a:prstGeom>
          <a:gradFill>
            <a:gsLst>
              <a:gs pos="0">
                <a:srgbClr val="AF94D2"/>
              </a:gs>
              <a:gs pos="50000">
                <a:srgbClr val="CCBEE1"/>
              </a:gs>
              <a:gs pos="100000">
                <a:srgbClr val="E6E0EF"/>
              </a:gs>
            </a:gsLst>
            <a:lin ang="2700006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“Propose 1”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king crown.png" id="495" name="Google Shape;495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01251" y="2223135"/>
            <a:ext cx="521196" cy="503823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56"/>
          <p:cNvSpPr/>
          <p:nvPr/>
        </p:nvSpPr>
        <p:spPr>
          <a:xfrm>
            <a:off x="4188389" y="3548187"/>
            <a:ext cx="4398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1*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56"/>
          <p:cNvSpPr/>
          <p:nvPr/>
        </p:nvSpPr>
        <p:spPr>
          <a:xfrm>
            <a:off x="6271850" y="1945448"/>
            <a:ext cx="1153800" cy="503700"/>
          </a:xfrm>
          <a:prstGeom prst="wedgeRoundRectCallout">
            <a:avLst>
              <a:gd fmla="val 2804" name="adj1"/>
              <a:gd fmla="val 96000" name="adj2"/>
              <a:gd fmla="val 16667" name="adj3"/>
            </a:avLst>
          </a:prstGeom>
          <a:gradFill>
            <a:gsLst>
              <a:gs pos="0">
                <a:srgbClr val="AF94D2"/>
              </a:gs>
              <a:gs pos="50000">
                <a:srgbClr val="CCBEE1"/>
              </a:gs>
              <a:gs pos="100000">
                <a:srgbClr val="E6E0EF"/>
              </a:gs>
            </a:gsLst>
            <a:lin ang="2700006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take the king’s value!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56"/>
          <p:cNvSpPr/>
          <p:nvPr/>
        </p:nvSpPr>
        <p:spPr>
          <a:xfrm>
            <a:off x="5630452" y="4229095"/>
            <a:ext cx="1153800" cy="399300"/>
          </a:xfrm>
          <a:prstGeom prst="wedgeRoundRectCallout">
            <a:avLst>
              <a:gd fmla="val 25444" name="adj1"/>
              <a:gd fmla="val -81358" name="adj2"/>
              <a:gd fmla="val 16667" name="adj3"/>
            </a:avLst>
          </a:prstGeom>
          <a:gradFill>
            <a:gsLst>
              <a:gs pos="0">
                <a:srgbClr val="94FF94"/>
              </a:gs>
              <a:gs pos="50000">
                <a:srgbClr val="BCFFBC"/>
              </a:gs>
              <a:gs pos="100000">
                <a:srgbClr val="DEFFDE"/>
              </a:gs>
            </a:gsLst>
            <a:lin ang="2700006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keep my own value!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56"/>
          <p:cNvSpPr/>
          <p:nvPr/>
        </p:nvSpPr>
        <p:spPr>
          <a:xfrm>
            <a:off x="6812775" y="1508625"/>
            <a:ext cx="1758600" cy="367800"/>
          </a:xfrm>
          <a:prstGeom prst="wedgeRoundRectCallout">
            <a:avLst>
              <a:gd fmla="val -21010" name="adj1"/>
              <a:gd fmla="val -50586" name="adj2"/>
              <a:gd fmla="val 16667" name="adj3"/>
            </a:avLst>
          </a:prstGeom>
          <a:gradFill>
            <a:gsLst>
              <a:gs pos="0">
                <a:srgbClr val="878EF3"/>
              </a:gs>
              <a:gs pos="50000">
                <a:srgbClr val="B7BAF5"/>
              </a:gs>
              <a:gs pos="100000">
                <a:srgbClr val="DCDEF9"/>
              </a:gs>
            </a:gsLst>
            <a:lin ang="2700006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Consensus!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56"/>
          <p:cNvSpPr txBox="1"/>
          <p:nvPr>
            <p:ph type="title"/>
          </p:nvPr>
        </p:nvSpPr>
        <p:spPr>
          <a:xfrm>
            <a:off x="457200" y="125791"/>
            <a:ext cx="8229600" cy="7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-GB" sz="3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King Algorithm - example</a:t>
            </a:r>
            <a:endParaRPr b="1" sz="36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Google Shape;505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5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Does it solve byzantine agreement?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Validity: All same validity!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Agreement: They agree at least after</a:t>
            </a:r>
            <a:endParaRPr/>
          </a:p>
          <a:p>
            <a:pPr indent="0" lvl="1" marL="3429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the first correct king.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Termination: After (f+1)*3 rounds</a:t>
            </a:r>
            <a:endParaRPr/>
          </a:p>
        </p:txBody>
      </p:sp>
      <p:pic>
        <p:nvPicPr>
          <p:cNvPr id="507" name="Google Shape;507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03947" y="1477679"/>
            <a:ext cx="4340052" cy="3263504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57"/>
          <p:cNvSpPr txBox="1"/>
          <p:nvPr/>
        </p:nvSpPr>
        <p:spPr>
          <a:xfrm>
            <a:off x="5296184" y="1837421"/>
            <a:ext cx="918000" cy="189225"/>
          </a:xfrm>
          <a:prstGeom prst="rect">
            <a:avLst/>
          </a:prstGeom>
          <a:solidFill>
            <a:srgbClr val="FEE59D">
              <a:alpha val="49411"/>
            </a:srgbClr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57"/>
          <p:cNvSpPr txBox="1"/>
          <p:nvPr/>
        </p:nvSpPr>
        <p:spPr>
          <a:xfrm>
            <a:off x="5152931" y="2206835"/>
            <a:ext cx="1065600" cy="276975"/>
          </a:xfrm>
          <a:prstGeom prst="rect">
            <a:avLst/>
          </a:prstGeom>
          <a:solidFill>
            <a:srgbClr val="F7CBAF">
              <a:alpha val="49411"/>
            </a:srgbClr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57"/>
          <p:cNvSpPr txBox="1"/>
          <p:nvPr/>
        </p:nvSpPr>
        <p:spPr>
          <a:xfrm>
            <a:off x="5152931" y="2686260"/>
            <a:ext cx="2757825" cy="407025"/>
          </a:xfrm>
          <a:prstGeom prst="rect">
            <a:avLst/>
          </a:prstGeom>
          <a:solidFill>
            <a:srgbClr val="F5999E">
              <a:alpha val="49411"/>
            </a:srgbClr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57"/>
          <p:cNvSpPr txBox="1"/>
          <p:nvPr/>
        </p:nvSpPr>
        <p:spPr>
          <a:xfrm>
            <a:off x="5152931" y="3093295"/>
            <a:ext cx="2757825" cy="431100"/>
          </a:xfrm>
          <a:prstGeom prst="rect">
            <a:avLst/>
          </a:prstGeom>
          <a:solidFill>
            <a:srgbClr val="CDA1C7">
              <a:alpha val="49411"/>
            </a:srgbClr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57"/>
          <p:cNvSpPr txBox="1"/>
          <p:nvPr/>
        </p:nvSpPr>
        <p:spPr>
          <a:xfrm>
            <a:off x="5152931" y="3752963"/>
            <a:ext cx="2757825" cy="335250"/>
          </a:xfrm>
          <a:prstGeom prst="rect">
            <a:avLst/>
          </a:prstGeom>
          <a:solidFill>
            <a:srgbClr val="C8C0E9">
              <a:alpha val="49411"/>
            </a:srgbClr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57"/>
          <p:cNvSpPr txBox="1"/>
          <p:nvPr/>
        </p:nvSpPr>
        <p:spPr>
          <a:xfrm>
            <a:off x="5152931" y="4085147"/>
            <a:ext cx="2757825" cy="391725"/>
          </a:xfrm>
          <a:prstGeom prst="rect">
            <a:avLst/>
          </a:prstGeom>
          <a:solidFill>
            <a:srgbClr val="002060">
              <a:alpha val="29411"/>
            </a:srgbClr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57"/>
          <p:cNvSpPr txBox="1"/>
          <p:nvPr/>
        </p:nvSpPr>
        <p:spPr>
          <a:xfrm>
            <a:off x="628650" y="273844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i="0" lang="en-GB" sz="3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King Algorithm</a:t>
            </a:r>
            <a:endParaRPr b="1" i="0" sz="36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i="0" lang="en-GB" sz="23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(syn. byz. agreement)</a:t>
            </a:r>
            <a:endParaRPr b="1" i="0" sz="23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57"/>
          <p:cNvSpPr/>
          <p:nvPr/>
        </p:nvSpPr>
        <p:spPr>
          <a:xfrm>
            <a:off x="1183800" y="3284575"/>
            <a:ext cx="1549200" cy="13716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Kings order has to be predefined!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275" y="1111925"/>
            <a:ext cx="8669438" cy="372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31"/>
          <p:cNvSpPr txBox="1"/>
          <p:nvPr/>
        </p:nvSpPr>
        <p:spPr>
          <a:xfrm>
            <a:off x="628650" y="273844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i="0" lang="en-GB" sz="3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Last Exercise - Paxos</a:t>
            </a:r>
            <a:endParaRPr b="1" i="0" sz="36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" name="Google Shape;521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54881" y="1371600"/>
            <a:ext cx="4836862" cy="2811169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p58"/>
          <p:cNvSpPr/>
          <p:nvPr/>
        </p:nvSpPr>
        <p:spPr>
          <a:xfrm>
            <a:off x="4508425" y="2340575"/>
            <a:ext cx="4505400" cy="137400"/>
          </a:xfrm>
          <a:prstGeom prst="rect">
            <a:avLst/>
          </a:prstGeom>
          <a:solidFill>
            <a:srgbClr val="44B4C4">
              <a:alpha val="27930"/>
            </a:srgbClr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Wait</a:t>
            </a:r>
            <a:endParaRPr b="1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58"/>
          <p:cNvSpPr/>
          <p:nvPr/>
        </p:nvSpPr>
        <p:spPr>
          <a:xfrm>
            <a:off x="4508425" y="2137225"/>
            <a:ext cx="4505400" cy="189000"/>
          </a:xfrm>
          <a:prstGeom prst="rect">
            <a:avLst/>
          </a:prstGeom>
          <a:solidFill>
            <a:srgbClr val="4472C4">
              <a:alpha val="3743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Broadcast own value</a:t>
            </a:r>
            <a:endParaRPr b="1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58"/>
          <p:cNvSpPr/>
          <p:nvPr/>
        </p:nvSpPr>
        <p:spPr>
          <a:xfrm>
            <a:off x="4508425" y="1985475"/>
            <a:ext cx="4518000" cy="137400"/>
          </a:xfrm>
          <a:prstGeom prst="rect">
            <a:avLst/>
          </a:prstGeom>
          <a:solidFill>
            <a:srgbClr val="44A0C4">
              <a:alpha val="3073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for f +1 Rounds</a:t>
            </a:r>
            <a:endParaRPr b="1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58"/>
          <p:cNvSpPr/>
          <p:nvPr/>
        </p:nvSpPr>
        <p:spPr>
          <a:xfrm>
            <a:off x="4508425" y="2818675"/>
            <a:ext cx="4505400" cy="468900"/>
          </a:xfrm>
          <a:prstGeom prst="rect">
            <a:avLst/>
          </a:prstGeom>
          <a:solidFill>
            <a:srgbClr val="44C8C4">
              <a:alpha val="27930"/>
            </a:srgbClr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some agree, adapt your value</a:t>
            </a:r>
            <a:endParaRPr b="1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58"/>
          <p:cNvSpPr/>
          <p:nvPr/>
        </p:nvSpPr>
        <p:spPr>
          <a:xfrm>
            <a:off x="4508425" y="2492325"/>
            <a:ext cx="4583400" cy="312000"/>
          </a:xfrm>
          <a:prstGeom prst="rect">
            <a:avLst/>
          </a:prstGeom>
          <a:solidFill>
            <a:srgbClr val="44DCC4">
              <a:alpha val="29049"/>
            </a:srgbClr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big enough amount agrees, propose and terminate</a:t>
            </a:r>
            <a:endParaRPr b="1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58"/>
          <p:cNvSpPr/>
          <p:nvPr/>
        </p:nvSpPr>
        <p:spPr>
          <a:xfrm>
            <a:off x="4514725" y="3301925"/>
            <a:ext cx="4505400" cy="349800"/>
          </a:xfrm>
          <a:prstGeom prst="rect">
            <a:avLst/>
          </a:prstGeom>
          <a:solidFill>
            <a:srgbClr val="FF0000">
              <a:alpha val="26260"/>
            </a:srgbClr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no popular value, decide randomly</a:t>
            </a:r>
            <a:endParaRPr b="1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8" name="Google Shape;528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58"/>
          <p:cNvSpPr txBox="1"/>
          <p:nvPr>
            <p:ph idx="1" type="body"/>
          </p:nvPr>
        </p:nvSpPr>
        <p:spPr>
          <a:xfrm>
            <a:off x="628650" y="1369219"/>
            <a:ext cx="3248775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7800" lvl="0" marL="1778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GB" sz="1600"/>
              <a:t>Assumption: Messages do not need to arrive at the same time anymore. They have variable delays.</a:t>
            </a:r>
            <a:endParaRPr/>
          </a:p>
          <a:p>
            <a:pPr indent="-76200" lvl="0" marL="17780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GB" sz="1600"/>
              <a:t>-&gt; Also works, but is a lot more complicated.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GB" sz="1600"/>
              <a:t>-&gt; Algorithm in script is proof of concept, so don’t worry about it too much.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GB" sz="1600"/>
              <a:t>-&gt; Asynchronity changes messages you have to wait for, but not principle</a:t>
            </a:r>
            <a:endParaRPr/>
          </a:p>
          <a:p>
            <a:pPr indent="0" lvl="0" marL="17780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0" name="Google Shape;530;p58"/>
          <p:cNvSpPr txBox="1"/>
          <p:nvPr/>
        </p:nvSpPr>
        <p:spPr>
          <a:xfrm>
            <a:off x="628650" y="273844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i="0" lang="en-GB" sz="3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Asynchronous Byzantine Agreement</a:t>
            </a:r>
            <a:endParaRPr b="1" i="0" sz="36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58"/>
          <p:cNvSpPr/>
          <p:nvPr/>
        </p:nvSpPr>
        <p:spPr>
          <a:xfrm>
            <a:off x="3342925" y="3873325"/>
            <a:ext cx="1374900" cy="11517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SLOW! Exponential runtime!</a:t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" name="Google Shape;537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0050" y="1268119"/>
            <a:ext cx="5145525" cy="422719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38" name="Google Shape;538;p59"/>
          <p:cNvSpPr txBox="1"/>
          <p:nvPr/>
        </p:nvSpPr>
        <p:spPr>
          <a:xfrm>
            <a:off x="628650" y="273844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i="0" lang="en-GB" sz="3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Theorem 17.23: Byzantine Agreement</a:t>
            </a:r>
            <a:endParaRPr b="1" i="0" sz="30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i="0" lang="en-GB" sz="23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(Student Mail)</a:t>
            </a:r>
            <a:endParaRPr b="1" i="0" sz="23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9" name="Google Shape;539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04206" y="1972856"/>
            <a:ext cx="5014913" cy="291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" name="Google Shape;545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60"/>
          <p:cNvSpPr txBox="1"/>
          <p:nvPr/>
        </p:nvSpPr>
        <p:spPr>
          <a:xfrm>
            <a:off x="568569" y="1267821"/>
            <a:ext cx="3717675" cy="20083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65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en-GB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if no popular value, all correct nodes will decide on same oracle value.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Arial"/>
              <a:buChar char="•"/>
            </a:pPr>
            <a:r>
              <a:rPr b="0" i="0" lang="en-GB" sz="21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Constant runtime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Font typeface="Arial"/>
              <a:buChar char="•"/>
            </a:pPr>
            <a:r>
              <a:rPr b="0" i="0" lang="en-GB" sz="21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Problem: oracle does not exist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60"/>
          <p:cNvSpPr txBox="1"/>
          <p:nvPr/>
        </p:nvSpPr>
        <p:spPr>
          <a:xfrm>
            <a:off x="628650" y="273844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i="0" lang="en-GB" sz="3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Asynchronous Byzantine Agreement</a:t>
            </a:r>
            <a:endParaRPr b="1" i="0" sz="36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i="0" lang="en-GB" sz="23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(with Oracle)</a:t>
            </a:r>
            <a:endParaRPr b="1" i="0" sz="23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8" name="Google Shape;548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54881" y="1371600"/>
            <a:ext cx="4836863" cy="2811169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60"/>
          <p:cNvSpPr/>
          <p:nvPr/>
        </p:nvSpPr>
        <p:spPr>
          <a:xfrm>
            <a:off x="4572000" y="2138607"/>
            <a:ext cx="4264200" cy="1890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Broadcast own value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60"/>
          <p:cNvSpPr/>
          <p:nvPr/>
        </p:nvSpPr>
        <p:spPr>
          <a:xfrm>
            <a:off x="4572000" y="2037224"/>
            <a:ext cx="4264200" cy="137400"/>
          </a:xfrm>
          <a:prstGeom prst="rect">
            <a:avLst/>
          </a:prstGeom>
          <a:solidFill>
            <a:srgbClr val="44A0C4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 for f +1 Rounds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60"/>
          <p:cNvSpPr/>
          <p:nvPr/>
        </p:nvSpPr>
        <p:spPr>
          <a:xfrm>
            <a:off x="4572000" y="2340579"/>
            <a:ext cx="4264200" cy="137400"/>
          </a:xfrm>
          <a:prstGeom prst="rect">
            <a:avLst/>
          </a:prstGeom>
          <a:solidFill>
            <a:srgbClr val="44B4C4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Wait for enough messages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60"/>
          <p:cNvSpPr/>
          <p:nvPr/>
        </p:nvSpPr>
        <p:spPr>
          <a:xfrm>
            <a:off x="4572000" y="2491462"/>
            <a:ext cx="4264200" cy="468900"/>
          </a:xfrm>
          <a:prstGeom prst="rect">
            <a:avLst/>
          </a:prstGeom>
          <a:solidFill>
            <a:srgbClr val="44C8C4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If big enough amount agrees, propose and terminate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60"/>
          <p:cNvSpPr/>
          <p:nvPr/>
        </p:nvSpPr>
        <p:spPr>
          <a:xfrm>
            <a:off x="4572000" y="2943573"/>
            <a:ext cx="4264200" cy="312000"/>
          </a:xfrm>
          <a:prstGeom prst="rect">
            <a:avLst/>
          </a:prstGeom>
          <a:solidFill>
            <a:srgbClr val="44DCC4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If some agree, adapt your value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60"/>
          <p:cNvSpPr/>
          <p:nvPr/>
        </p:nvSpPr>
        <p:spPr>
          <a:xfrm>
            <a:off x="4572000" y="3272278"/>
            <a:ext cx="4264200" cy="312000"/>
          </a:xfrm>
          <a:prstGeom prst="rect">
            <a:avLst/>
          </a:prstGeom>
          <a:solidFill>
            <a:srgbClr val="FF00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If no popular value, </a:t>
            </a:r>
            <a:r>
              <a:rPr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ASK ORACLE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61"/>
          <p:cNvSpPr txBox="1"/>
          <p:nvPr>
            <p:ph idx="1" type="body"/>
          </p:nvPr>
        </p:nvSpPr>
        <p:spPr>
          <a:xfrm>
            <a:off x="628650" y="1369219"/>
            <a:ext cx="268605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New idea: generate a random bitstring and take next value of bitstring instead of  asking  oracle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2100"/>
              <a:buChar char="•"/>
            </a:pPr>
            <a:r>
              <a:rPr lang="en-GB">
                <a:solidFill>
                  <a:srgbClr val="FF0000"/>
                </a:solidFill>
              </a:rPr>
              <a:t>Problem: byzantine nodes know “random” value and can adapt their behavior</a:t>
            </a:r>
            <a:endParaRPr/>
          </a:p>
        </p:txBody>
      </p:sp>
      <p:pic>
        <p:nvPicPr>
          <p:cNvPr id="560" name="Google Shape;560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61"/>
          <p:cNvSpPr txBox="1"/>
          <p:nvPr/>
        </p:nvSpPr>
        <p:spPr>
          <a:xfrm>
            <a:off x="628650" y="273844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i="0" lang="en-GB" sz="3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Asynchronous Byzantine Agreement</a:t>
            </a:r>
            <a:endParaRPr b="1" i="0" sz="36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i="0" lang="en-GB" sz="23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(with Random Bitstring)</a:t>
            </a:r>
            <a:endParaRPr b="1" i="0" sz="23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2" name="Google Shape;562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54881" y="1371600"/>
            <a:ext cx="4836863" cy="2811169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61"/>
          <p:cNvSpPr/>
          <p:nvPr/>
        </p:nvSpPr>
        <p:spPr>
          <a:xfrm>
            <a:off x="4572000" y="2138607"/>
            <a:ext cx="4264200" cy="1890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Broadcast own value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61"/>
          <p:cNvSpPr/>
          <p:nvPr/>
        </p:nvSpPr>
        <p:spPr>
          <a:xfrm>
            <a:off x="4572000" y="2037224"/>
            <a:ext cx="4264200" cy="137400"/>
          </a:xfrm>
          <a:prstGeom prst="rect">
            <a:avLst/>
          </a:prstGeom>
          <a:solidFill>
            <a:srgbClr val="44A0C4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 for f +1 Rounds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61"/>
          <p:cNvSpPr/>
          <p:nvPr/>
        </p:nvSpPr>
        <p:spPr>
          <a:xfrm>
            <a:off x="4572000" y="2340579"/>
            <a:ext cx="4264200" cy="137400"/>
          </a:xfrm>
          <a:prstGeom prst="rect">
            <a:avLst/>
          </a:prstGeom>
          <a:solidFill>
            <a:srgbClr val="44B4C4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Wait for enough messages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61"/>
          <p:cNvSpPr/>
          <p:nvPr/>
        </p:nvSpPr>
        <p:spPr>
          <a:xfrm>
            <a:off x="4572000" y="2491462"/>
            <a:ext cx="4264200" cy="468900"/>
          </a:xfrm>
          <a:prstGeom prst="rect">
            <a:avLst/>
          </a:prstGeom>
          <a:solidFill>
            <a:srgbClr val="44C8C4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If big enough amount agrees, propose and terminate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61"/>
          <p:cNvSpPr/>
          <p:nvPr/>
        </p:nvSpPr>
        <p:spPr>
          <a:xfrm>
            <a:off x="4572000" y="2943573"/>
            <a:ext cx="4264200" cy="312000"/>
          </a:xfrm>
          <a:prstGeom prst="rect">
            <a:avLst/>
          </a:prstGeom>
          <a:solidFill>
            <a:srgbClr val="44DCC4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If some agree, adapt your value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61"/>
          <p:cNvSpPr/>
          <p:nvPr/>
        </p:nvSpPr>
        <p:spPr>
          <a:xfrm>
            <a:off x="4572000" y="3272278"/>
            <a:ext cx="4264200" cy="312000"/>
          </a:xfrm>
          <a:prstGeom prst="rect">
            <a:avLst/>
          </a:prstGeom>
          <a:solidFill>
            <a:srgbClr val="FF00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If no popular value, LOOK AT BITSTRING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62"/>
          <p:cNvSpPr txBox="1"/>
          <p:nvPr>
            <p:ph idx="1" type="body"/>
          </p:nvPr>
        </p:nvSpPr>
        <p:spPr>
          <a:xfrm>
            <a:off x="628650" y="1369219"/>
            <a:ext cx="34353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7800" lvl="0" marL="1778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/>
              <a:t>Back to the roots! – shared coin</a:t>
            </a:r>
            <a:endParaRPr/>
          </a:p>
          <a:p>
            <a:pPr indent="-177800" lvl="0" marL="17780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/>
              <a:t>Implement it by writing values to a public blackboard, after seeing a certain amount of values nodes decide on coin value</a:t>
            </a:r>
            <a:endParaRPr/>
          </a:p>
          <a:p>
            <a:pPr indent="-177800" lvl="0" marL="17780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</a:pPr>
            <a:r>
              <a:rPr lang="en-GB" sz="1800">
                <a:solidFill>
                  <a:schemeClr val="accent6"/>
                </a:solidFill>
              </a:rPr>
              <a:t>Constant probability that value is the same for all</a:t>
            </a:r>
            <a:endParaRPr/>
          </a:p>
          <a:p>
            <a:pPr indent="-177800" lvl="0" marL="17780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</a:pPr>
            <a:r>
              <a:rPr lang="en-GB" sz="1800">
                <a:solidFill>
                  <a:schemeClr val="accent6"/>
                </a:solidFill>
              </a:rPr>
              <a:t>Similar to shared coin but works asynchronously</a:t>
            </a:r>
            <a:endParaRPr/>
          </a:p>
          <a:p>
            <a:pPr indent="-177800" lvl="0" marL="17780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</a:pPr>
            <a:r>
              <a:rPr lang="en-GB" sz="1800">
                <a:solidFill>
                  <a:schemeClr val="accent6"/>
                </a:solidFill>
              </a:rPr>
              <a:t>Byzantine nodes don’t know value of shared coin in advance</a:t>
            </a:r>
            <a:endParaRPr/>
          </a:p>
        </p:txBody>
      </p:sp>
      <p:pic>
        <p:nvPicPr>
          <p:cNvPr id="574" name="Google Shape;574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54881" y="1371600"/>
            <a:ext cx="4836863" cy="2811169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62"/>
          <p:cNvSpPr/>
          <p:nvPr/>
        </p:nvSpPr>
        <p:spPr>
          <a:xfrm>
            <a:off x="4572000" y="2138607"/>
            <a:ext cx="4264200" cy="1890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Broadcast own value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62"/>
          <p:cNvSpPr/>
          <p:nvPr/>
        </p:nvSpPr>
        <p:spPr>
          <a:xfrm>
            <a:off x="4572000" y="2037224"/>
            <a:ext cx="4264200" cy="137250"/>
          </a:xfrm>
          <a:prstGeom prst="rect">
            <a:avLst/>
          </a:prstGeom>
          <a:solidFill>
            <a:srgbClr val="44A0C4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 for f +1 Rounds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62"/>
          <p:cNvSpPr/>
          <p:nvPr/>
        </p:nvSpPr>
        <p:spPr>
          <a:xfrm>
            <a:off x="4572000" y="2340579"/>
            <a:ext cx="4264200" cy="137250"/>
          </a:xfrm>
          <a:prstGeom prst="rect">
            <a:avLst/>
          </a:prstGeom>
          <a:solidFill>
            <a:srgbClr val="44B4C4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Wait for enough messages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62"/>
          <p:cNvSpPr/>
          <p:nvPr/>
        </p:nvSpPr>
        <p:spPr>
          <a:xfrm>
            <a:off x="4572000" y="2491462"/>
            <a:ext cx="4264200" cy="468900"/>
          </a:xfrm>
          <a:prstGeom prst="rect">
            <a:avLst/>
          </a:prstGeom>
          <a:solidFill>
            <a:srgbClr val="44C8C4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If big enough amount agrees, propose and terminate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62"/>
          <p:cNvSpPr/>
          <p:nvPr/>
        </p:nvSpPr>
        <p:spPr>
          <a:xfrm>
            <a:off x="4572000" y="2943573"/>
            <a:ext cx="4264200" cy="311850"/>
          </a:xfrm>
          <a:prstGeom prst="rect">
            <a:avLst/>
          </a:prstGeom>
          <a:solidFill>
            <a:srgbClr val="44DCC4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If some agree, adapt your value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62"/>
          <p:cNvSpPr/>
          <p:nvPr/>
        </p:nvSpPr>
        <p:spPr>
          <a:xfrm>
            <a:off x="4572000" y="3272278"/>
            <a:ext cx="4264200" cy="311850"/>
          </a:xfrm>
          <a:prstGeom prst="rect">
            <a:avLst/>
          </a:prstGeom>
          <a:solidFill>
            <a:srgbClr val="FF00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If no popular value, GENERATE SHARED COIN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62"/>
          <p:cNvSpPr txBox="1"/>
          <p:nvPr/>
        </p:nvSpPr>
        <p:spPr>
          <a:xfrm>
            <a:off x="628650" y="273844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i="0" lang="en-GB" sz="3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Asynchronous Byzantine Agreement</a:t>
            </a:r>
            <a:endParaRPr b="1" i="0" sz="36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i="0" lang="en-GB" sz="23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(with Blackboard)</a:t>
            </a:r>
            <a:endParaRPr b="1" i="0" sz="23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63"/>
          <p:cNvSpPr txBox="1"/>
          <p:nvPr/>
        </p:nvSpPr>
        <p:spPr>
          <a:xfrm>
            <a:off x="468313" y="627460"/>
            <a:ext cx="8354100" cy="4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5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•"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Example: </a:t>
            </a:r>
            <a:r>
              <a:rPr i="1"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= 11, </a:t>
            </a:r>
            <a:r>
              <a:rPr i="1"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=1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•"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Byzantine node has no power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63"/>
          <p:cNvSpPr txBox="1"/>
          <p:nvPr>
            <p:ph type="title"/>
          </p:nvPr>
        </p:nvSpPr>
        <p:spPr>
          <a:xfrm>
            <a:off x="457200" y="125809"/>
            <a:ext cx="8229600" cy="36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Ben-Or Algorithm: Example – All-Same Validity</a:t>
            </a:r>
            <a:endParaRPr/>
          </a:p>
        </p:txBody>
      </p:sp>
      <p:sp>
        <p:nvSpPr>
          <p:cNvPr id="590" name="Google Shape;590;p63"/>
          <p:cNvSpPr/>
          <p:nvPr/>
        </p:nvSpPr>
        <p:spPr>
          <a:xfrm>
            <a:off x="6687740" y="4127432"/>
            <a:ext cx="660900" cy="460800"/>
          </a:xfrm>
          <a:prstGeom prst="ellipse">
            <a:avLst/>
          </a:prstGeom>
          <a:solidFill>
            <a:srgbClr val="FD9B93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63"/>
          <p:cNvSpPr/>
          <p:nvPr/>
        </p:nvSpPr>
        <p:spPr>
          <a:xfrm>
            <a:off x="3144534" y="4101829"/>
            <a:ext cx="660900" cy="46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63"/>
          <p:cNvSpPr/>
          <p:nvPr/>
        </p:nvSpPr>
        <p:spPr>
          <a:xfrm>
            <a:off x="3144534" y="3237422"/>
            <a:ext cx="660900" cy="46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63"/>
          <p:cNvSpPr/>
          <p:nvPr/>
        </p:nvSpPr>
        <p:spPr>
          <a:xfrm>
            <a:off x="1815941" y="4124605"/>
            <a:ext cx="660900" cy="46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63"/>
          <p:cNvSpPr/>
          <p:nvPr/>
        </p:nvSpPr>
        <p:spPr>
          <a:xfrm>
            <a:off x="1815941" y="3237422"/>
            <a:ext cx="660900" cy="46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63"/>
          <p:cNvSpPr/>
          <p:nvPr/>
        </p:nvSpPr>
        <p:spPr>
          <a:xfrm>
            <a:off x="2476747" y="3698075"/>
            <a:ext cx="660900" cy="46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63"/>
          <p:cNvSpPr/>
          <p:nvPr/>
        </p:nvSpPr>
        <p:spPr>
          <a:xfrm>
            <a:off x="5133933" y="2601188"/>
            <a:ext cx="660900" cy="46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p63"/>
          <p:cNvSpPr/>
          <p:nvPr/>
        </p:nvSpPr>
        <p:spPr>
          <a:xfrm>
            <a:off x="5133933" y="1736780"/>
            <a:ext cx="660900" cy="46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63"/>
          <p:cNvSpPr/>
          <p:nvPr/>
        </p:nvSpPr>
        <p:spPr>
          <a:xfrm>
            <a:off x="3805340" y="2623963"/>
            <a:ext cx="660900" cy="46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63"/>
          <p:cNvSpPr/>
          <p:nvPr/>
        </p:nvSpPr>
        <p:spPr>
          <a:xfrm>
            <a:off x="3805340" y="1736780"/>
            <a:ext cx="660900" cy="46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63"/>
          <p:cNvSpPr/>
          <p:nvPr/>
        </p:nvSpPr>
        <p:spPr>
          <a:xfrm>
            <a:off x="4466146" y="2197433"/>
            <a:ext cx="660900" cy="46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63"/>
          <p:cNvSpPr/>
          <p:nvPr/>
        </p:nvSpPr>
        <p:spPr>
          <a:xfrm>
            <a:off x="1597516" y="2301147"/>
            <a:ext cx="1758600" cy="322800"/>
          </a:xfrm>
          <a:prstGeom prst="wedgeRoundRectCallout">
            <a:avLst>
              <a:gd fmla="val -21010" name="adj1"/>
              <a:gd fmla="val -50586" name="adj2"/>
              <a:gd fmla="val 16667" name="adj3"/>
            </a:avLst>
          </a:prstGeom>
          <a:gradFill>
            <a:gsLst>
              <a:gs pos="0">
                <a:srgbClr val="878EF3"/>
              </a:gs>
              <a:gs pos="50000">
                <a:srgbClr val="B7BAF5"/>
              </a:gs>
              <a:gs pos="100000">
                <a:srgbClr val="DCDEF9"/>
              </a:gs>
            </a:gsLst>
            <a:lin ang="2700006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Consensus!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02" name="Google Shape;602;p63"/>
          <p:cNvCxnSpPr/>
          <p:nvPr/>
        </p:nvCxnSpPr>
        <p:spPr>
          <a:xfrm rot="10800000">
            <a:off x="4014741" y="4086695"/>
            <a:ext cx="2673000" cy="273900"/>
          </a:xfrm>
          <a:prstGeom prst="straightConnector1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03" name="Google Shape;603;p63"/>
          <p:cNvSpPr/>
          <p:nvPr/>
        </p:nvSpPr>
        <p:spPr>
          <a:xfrm>
            <a:off x="4848104" y="3858654"/>
            <a:ext cx="2859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04" name="Google Shape;604;p63"/>
          <p:cNvCxnSpPr/>
          <p:nvPr/>
        </p:nvCxnSpPr>
        <p:spPr>
          <a:xfrm rot="10800000">
            <a:off x="5996044" y="3145967"/>
            <a:ext cx="1022100" cy="984300"/>
          </a:xfrm>
          <a:prstGeom prst="straightConnector1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05" name="Google Shape;605;p63"/>
          <p:cNvSpPr/>
          <p:nvPr/>
        </p:nvSpPr>
        <p:spPr>
          <a:xfrm>
            <a:off x="6602014" y="3445963"/>
            <a:ext cx="2511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64"/>
          <p:cNvSpPr txBox="1"/>
          <p:nvPr/>
        </p:nvSpPr>
        <p:spPr>
          <a:xfrm>
            <a:off x="468313" y="627460"/>
            <a:ext cx="8354100" cy="4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5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•"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Example: </a:t>
            </a:r>
            <a:r>
              <a:rPr i="1"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= 11, </a:t>
            </a:r>
            <a:r>
              <a:rPr i="1"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=1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" name="Google Shape;612;p64"/>
          <p:cNvSpPr txBox="1"/>
          <p:nvPr>
            <p:ph type="title"/>
          </p:nvPr>
        </p:nvSpPr>
        <p:spPr>
          <a:xfrm>
            <a:off x="457200" y="125809"/>
            <a:ext cx="8229600" cy="36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Ben-Or Algorithm: Example – Shared Coin</a:t>
            </a:r>
            <a:endParaRPr/>
          </a:p>
        </p:txBody>
      </p:sp>
      <p:sp>
        <p:nvSpPr>
          <p:cNvPr id="613" name="Google Shape;613;p64"/>
          <p:cNvSpPr/>
          <p:nvPr/>
        </p:nvSpPr>
        <p:spPr>
          <a:xfrm>
            <a:off x="6687740" y="4127432"/>
            <a:ext cx="660900" cy="460800"/>
          </a:xfrm>
          <a:prstGeom prst="ellipse">
            <a:avLst/>
          </a:prstGeom>
          <a:solidFill>
            <a:srgbClr val="FD9B93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p64"/>
          <p:cNvSpPr/>
          <p:nvPr/>
        </p:nvSpPr>
        <p:spPr>
          <a:xfrm>
            <a:off x="2501495" y="3816240"/>
            <a:ext cx="660900" cy="46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Google Shape;615;p64"/>
          <p:cNvSpPr/>
          <p:nvPr/>
        </p:nvSpPr>
        <p:spPr>
          <a:xfrm>
            <a:off x="2501495" y="2951832"/>
            <a:ext cx="660900" cy="46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64"/>
          <p:cNvSpPr/>
          <p:nvPr/>
        </p:nvSpPr>
        <p:spPr>
          <a:xfrm>
            <a:off x="1172902" y="3839015"/>
            <a:ext cx="660900" cy="46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17" name="Google Shape;617;p64"/>
          <p:cNvCxnSpPr>
            <a:stCxn id="613" idx="2"/>
          </p:cNvCxnSpPr>
          <p:nvPr/>
        </p:nvCxnSpPr>
        <p:spPr>
          <a:xfrm rot="10800000">
            <a:off x="3343340" y="3706832"/>
            <a:ext cx="3344400" cy="651000"/>
          </a:xfrm>
          <a:prstGeom prst="straightConnector1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18" name="Google Shape;618;p64"/>
          <p:cNvSpPr/>
          <p:nvPr/>
        </p:nvSpPr>
        <p:spPr>
          <a:xfrm>
            <a:off x="4718389" y="4035103"/>
            <a:ext cx="2859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64"/>
          <p:cNvSpPr/>
          <p:nvPr/>
        </p:nvSpPr>
        <p:spPr>
          <a:xfrm>
            <a:off x="1172902" y="2951832"/>
            <a:ext cx="660900" cy="46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p64"/>
          <p:cNvSpPr/>
          <p:nvPr/>
        </p:nvSpPr>
        <p:spPr>
          <a:xfrm>
            <a:off x="1833708" y="3412486"/>
            <a:ext cx="660900" cy="46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64"/>
          <p:cNvSpPr/>
          <p:nvPr/>
        </p:nvSpPr>
        <p:spPr>
          <a:xfrm>
            <a:off x="6026933" y="2090409"/>
            <a:ext cx="660900" cy="46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64"/>
          <p:cNvSpPr/>
          <p:nvPr/>
        </p:nvSpPr>
        <p:spPr>
          <a:xfrm>
            <a:off x="6026933" y="1226001"/>
            <a:ext cx="660900" cy="46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623" name="Google Shape;623;p64"/>
          <p:cNvSpPr/>
          <p:nvPr/>
        </p:nvSpPr>
        <p:spPr>
          <a:xfrm>
            <a:off x="4698340" y="2113184"/>
            <a:ext cx="660900" cy="46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p64"/>
          <p:cNvSpPr/>
          <p:nvPr/>
        </p:nvSpPr>
        <p:spPr>
          <a:xfrm>
            <a:off x="4698340" y="1226001"/>
            <a:ext cx="660900" cy="46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p64"/>
          <p:cNvSpPr/>
          <p:nvPr/>
        </p:nvSpPr>
        <p:spPr>
          <a:xfrm>
            <a:off x="5359146" y="1686655"/>
            <a:ext cx="660900" cy="46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26" name="Google Shape;626;p64"/>
          <p:cNvCxnSpPr>
            <a:stCxn id="613" idx="0"/>
          </p:cNvCxnSpPr>
          <p:nvPr/>
        </p:nvCxnSpPr>
        <p:spPr>
          <a:xfrm rot="10800000">
            <a:off x="5794790" y="2568032"/>
            <a:ext cx="1223400" cy="1559400"/>
          </a:xfrm>
          <a:prstGeom prst="straightConnector1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27" name="Google Shape;627;p64"/>
          <p:cNvSpPr/>
          <p:nvPr/>
        </p:nvSpPr>
        <p:spPr>
          <a:xfrm>
            <a:off x="6687739" y="3183854"/>
            <a:ext cx="2859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65"/>
          <p:cNvSpPr txBox="1"/>
          <p:nvPr/>
        </p:nvSpPr>
        <p:spPr>
          <a:xfrm>
            <a:off x="468313" y="627460"/>
            <a:ext cx="8354100" cy="4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5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•"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Example: </a:t>
            </a:r>
            <a:r>
              <a:rPr i="1"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= 11, </a:t>
            </a:r>
            <a:r>
              <a:rPr i="1"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=1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•"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Byzantine node has no power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65"/>
          <p:cNvSpPr txBox="1"/>
          <p:nvPr>
            <p:ph type="title"/>
          </p:nvPr>
        </p:nvSpPr>
        <p:spPr>
          <a:xfrm>
            <a:off x="457200" y="125809"/>
            <a:ext cx="8229600" cy="36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Ben-Or Algorithm: Example – Shared Coin</a:t>
            </a:r>
            <a:endParaRPr/>
          </a:p>
        </p:txBody>
      </p:sp>
      <p:sp>
        <p:nvSpPr>
          <p:cNvPr id="635" name="Google Shape;635;p65"/>
          <p:cNvSpPr/>
          <p:nvPr/>
        </p:nvSpPr>
        <p:spPr>
          <a:xfrm>
            <a:off x="6687740" y="4127432"/>
            <a:ext cx="660900" cy="460800"/>
          </a:xfrm>
          <a:prstGeom prst="ellipse">
            <a:avLst/>
          </a:prstGeom>
          <a:solidFill>
            <a:srgbClr val="FD9B93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p65"/>
          <p:cNvSpPr/>
          <p:nvPr/>
        </p:nvSpPr>
        <p:spPr>
          <a:xfrm>
            <a:off x="2501495" y="3816240"/>
            <a:ext cx="660900" cy="46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7" name="Google Shape;637;p65"/>
          <p:cNvSpPr/>
          <p:nvPr/>
        </p:nvSpPr>
        <p:spPr>
          <a:xfrm>
            <a:off x="2501495" y="2951832"/>
            <a:ext cx="660900" cy="46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8" name="Google Shape;638;p65"/>
          <p:cNvSpPr/>
          <p:nvPr/>
        </p:nvSpPr>
        <p:spPr>
          <a:xfrm>
            <a:off x="1172902" y="3839015"/>
            <a:ext cx="660900" cy="46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39" name="Google Shape;639;p65"/>
          <p:cNvCxnSpPr>
            <a:stCxn id="635" idx="2"/>
          </p:cNvCxnSpPr>
          <p:nvPr/>
        </p:nvCxnSpPr>
        <p:spPr>
          <a:xfrm rot="10800000">
            <a:off x="3343340" y="3706832"/>
            <a:ext cx="3344400" cy="651000"/>
          </a:xfrm>
          <a:prstGeom prst="straightConnector1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40" name="Google Shape;640;p65"/>
          <p:cNvSpPr/>
          <p:nvPr/>
        </p:nvSpPr>
        <p:spPr>
          <a:xfrm>
            <a:off x="4718389" y="4035103"/>
            <a:ext cx="2859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65"/>
          <p:cNvSpPr/>
          <p:nvPr/>
        </p:nvSpPr>
        <p:spPr>
          <a:xfrm>
            <a:off x="1172902" y="2951832"/>
            <a:ext cx="660900" cy="46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2" name="Google Shape;642;p65"/>
          <p:cNvSpPr/>
          <p:nvPr/>
        </p:nvSpPr>
        <p:spPr>
          <a:xfrm>
            <a:off x="1833708" y="3412486"/>
            <a:ext cx="660900" cy="46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3" name="Google Shape;643;p65"/>
          <p:cNvSpPr/>
          <p:nvPr/>
        </p:nvSpPr>
        <p:spPr>
          <a:xfrm>
            <a:off x="6026933" y="2090409"/>
            <a:ext cx="660900" cy="46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4" name="Google Shape;644;p65"/>
          <p:cNvSpPr/>
          <p:nvPr/>
        </p:nvSpPr>
        <p:spPr>
          <a:xfrm>
            <a:off x="6026933" y="1226001"/>
            <a:ext cx="660900" cy="46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645" name="Google Shape;645;p65"/>
          <p:cNvSpPr/>
          <p:nvPr/>
        </p:nvSpPr>
        <p:spPr>
          <a:xfrm>
            <a:off x="4698340" y="2113184"/>
            <a:ext cx="660900" cy="46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65"/>
          <p:cNvSpPr/>
          <p:nvPr/>
        </p:nvSpPr>
        <p:spPr>
          <a:xfrm>
            <a:off x="4698340" y="1226001"/>
            <a:ext cx="660900" cy="46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65"/>
          <p:cNvSpPr/>
          <p:nvPr/>
        </p:nvSpPr>
        <p:spPr>
          <a:xfrm>
            <a:off x="5359146" y="1686655"/>
            <a:ext cx="660900" cy="46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48" name="Google Shape;648;p65"/>
          <p:cNvCxnSpPr>
            <a:stCxn id="635" idx="0"/>
          </p:cNvCxnSpPr>
          <p:nvPr/>
        </p:nvCxnSpPr>
        <p:spPr>
          <a:xfrm rot="10800000">
            <a:off x="5794790" y="2568032"/>
            <a:ext cx="1223400" cy="1559400"/>
          </a:xfrm>
          <a:prstGeom prst="straightConnector1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49" name="Google Shape;649;p65"/>
          <p:cNvSpPr/>
          <p:nvPr/>
        </p:nvSpPr>
        <p:spPr>
          <a:xfrm>
            <a:off x="6687739" y="3183854"/>
            <a:ext cx="2859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p65"/>
          <p:cNvSpPr/>
          <p:nvPr/>
        </p:nvSpPr>
        <p:spPr>
          <a:xfrm>
            <a:off x="7178150" y="1028550"/>
            <a:ext cx="1153800" cy="508200"/>
          </a:xfrm>
          <a:prstGeom prst="wedgeRoundRectCallout">
            <a:avLst>
              <a:gd fmla="val -85934" name="adj1"/>
              <a:gd fmla="val 138031" name="adj2"/>
              <a:gd fmla="val 16667" name="adj3"/>
            </a:avLst>
          </a:prstGeom>
          <a:gradFill>
            <a:gsLst>
              <a:gs pos="0">
                <a:srgbClr val="AF94D2"/>
              </a:gs>
              <a:gs pos="50000">
                <a:srgbClr val="CCBEE1"/>
              </a:gs>
              <a:gs pos="100000">
                <a:srgbClr val="E6E0EF"/>
              </a:gs>
            </a:gsLst>
            <a:lin ang="2700006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will ask the oracle!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65"/>
          <p:cNvSpPr/>
          <p:nvPr/>
        </p:nvSpPr>
        <p:spPr>
          <a:xfrm>
            <a:off x="2254950" y="2205400"/>
            <a:ext cx="1153800" cy="508200"/>
          </a:xfrm>
          <a:prstGeom prst="wedgeRoundRectCallout">
            <a:avLst>
              <a:gd fmla="val -54566" name="adj1"/>
              <a:gd fmla="val 116568" name="adj2"/>
              <a:gd fmla="val 16667" name="adj3"/>
            </a:avLst>
          </a:prstGeom>
          <a:gradFill>
            <a:gsLst>
              <a:gs pos="0">
                <a:srgbClr val="AF94D2"/>
              </a:gs>
              <a:gs pos="50000">
                <a:srgbClr val="CCBEE1"/>
              </a:gs>
              <a:gs pos="100000">
                <a:srgbClr val="E6E0EF"/>
              </a:gs>
            </a:gsLst>
            <a:lin ang="2700006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will ask the oracle!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66"/>
          <p:cNvSpPr txBox="1"/>
          <p:nvPr/>
        </p:nvSpPr>
        <p:spPr>
          <a:xfrm>
            <a:off x="468313" y="627460"/>
            <a:ext cx="8354100" cy="4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5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•"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Example: </a:t>
            </a:r>
            <a:r>
              <a:rPr i="1"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= 11, </a:t>
            </a:r>
            <a:r>
              <a:rPr i="1"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=1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•"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Different views:</a:t>
            </a:r>
            <a:b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Inputs do not change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8" name="Google Shape;658;p66"/>
          <p:cNvSpPr txBox="1"/>
          <p:nvPr>
            <p:ph type="title"/>
          </p:nvPr>
        </p:nvSpPr>
        <p:spPr>
          <a:xfrm>
            <a:off x="457200" y="125809"/>
            <a:ext cx="8229600" cy="36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Ben-Or Algorithm: Example – Voting</a:t>
            </a:r>
            <a:endParaRPr/>
          </a:p>
        </p:txBody>
      </p:sp>
      <p:sp>
        <p:nvSpPr>
          <p:cNvPr id="659" name="Google Shape;659;p66"/>
          <p:cNvSpPr/>
          <p:nvPr/>
        </p:nvSpPr>
        <p:spPr>
          <a:xfrm>
            <a:off x="6687740" y="4127432"/>
            <a:ext cx="660900" cy="460800"/>
          </a:xfrm>
          <a:prstGeom prst="ellipse">
            <a:avLst/>
          </a:prstGeom>
          <a:solidFill>
            <a:srgbClr val="FD9B93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p66"/>
          <p:cNvSpPr/>
          <p:nvPr/>
        </p:nvSpPr>
        <p:spPr>
          <a:xfrm>
            <a:off x="1364956" y="4127432"/>
            <a:ext cx="660900" cy="46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1" name="Google Shape;661;p66"/>
          <p:cNvCxnSpPr/>
          <p:nvPr/>
        </p:nvCxnSpPr>
        <p:spPr>
          <a:xfrm rot="10800000">
            <a:off x="2977940" y="3872266"/>
            <a:ext cx="3709800" cy="464700"/>
          </a:xfrm>
          <a:prstGeom prst="straightConnector1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62" name="Google Shape;662;p66"/>
          <p:cNvSpPr/>
          <p:nvPr/>
        </p:nvSpPr>
        <p:spPr>
          <a:xfrm>
            <a:off x="4671377" y="4135148"/>
            <a:ext cx="2859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66"/>
          <p:cNvSpPr/>
          <p:nvPr/>
        </p:nvSpPr>
        <p:spPr>
          <a:xfrm>
            <a:off x="1322939" y="2273969"/>
            <a:ext cx="660900" cy="46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66"/>
          <p:cNvSpPr/>
          <p:nvPr/>
        </p:nvSpPr>
        <p:spPr>
          <a:xfrm>
            <a:off x="5211508" y="1793457"/>
            <a:ext cx="660900" cy="46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5" name="Google Shape;665;p66"/>
          <p:cNvCxnSpPr>
            <a:stCxn id="659" idx="0"/>
          </p:cNvCxnSpPr>
          <p:nvPr/>
        </p:nvCxnSpPr>
        <p:spPr>
          <a:xfrm rot="10800000">
            <a:off x="5872490" y="2361032"/>
            <a:ext cx="1145700" cy="1766400"/>
          </a:xfrm>
          <a:prstGeom prst="straightConnector1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66" name="Google Shape;666;p66"/>
          <p:cNvSpPr/>
          <p:nvPr/>
        </p:nvSpPr>
        <p:spPr>
          <a:xfrm>
            <a:off x="6493426" y="3009922"/>
            <a:ext cx="2859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Google Shape;667;p66"/>
          <p:cNvSpPr/>
          <p:nvPr/>
        </p:nvSpPr>
        <p:spPr>
          <a:xfrm>
            <a:off x="5879295" y="1332803"/>
            <a:ext cx="660900" cy="46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668" name="Google Shape;668;p66"/>
          <p:cNvSpPr/>
          <p:nvPr/>
        </p:nvSpPr>
        <p:spPr>
          <a:xfrm>
            <a:off x="4550702" y="1332803"/>
            <a:ext cx="660900" cy="46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p66"/>
          <p:cNvSpPr/>
          <p:nvPr/>
        </p:nvSpPr>
        <p:spPr>
          <a:xfrm>
            <a:off x="2025762" y="3644003"/>
            <a:ext cx="660900" cy="46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66"/>
          <p:cNvSpPr/>
          <p:nvPr/>
        </p:nvSpPr>
        <p:spPr>
          <a:xfrm>
            <a:off x="2025762" y="2779595"/>
            <a:ext cx="660900" cy="46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p66"/>
          <p:cNvSpPr/>
          <p:nvPr/>
        </p:nvSpPr>
        <p:spPr>
          <a:xfrm>
            <a:off x="697169" y="3666778"/>
            <a:ext cx="660900" cy="46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66"/>
          <p:cNvSpPr/>
          <p:nvPr/>
        </p:nvSpPr>
        <p:spPr>
          <a:xfrm>
            <a:off x="697169" y="2779595"/>
            <a:ext cx="660900" cy="46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p66"/>
          <p:cNvSpPr/>
          <p:nvPr/>
        </p:nvSpPr>
        <p:spPr>
          <a:xfrm>
            <a:off x="1357975" y="3240249"/>
            <a:ext cx="660900" cy="46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p66"/>
          <p:cNvSpPr txBox="1"/>
          <p:nvPr/>
        </p:nvSpPr>
        <p:spPr>
          <a:xfrm>
            <a:off x="697169" y="4691758"/>
            <a:ext cx="206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0,0,0,1,1,1,1,1,1,1</a:t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5" name="Google Shape;675;p66"/>
          <p:cNvSpPr txBox="1"/>
          <p:nvPr/>
        </p:nvSpPr>
        <p:spPr>
          <a:xfrm>
            <a:off x="4479922" y="1000393"/>
            <a:ext cx="206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0,0,0,</a:t>
            </a:r>
            <a:r>
              <a:rPr lang="en-GB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GB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,1,1,1,1,1,1</a:t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6" name="Google Shape;676;p66"/>
          <p:cNvSpPr/>
          <p:nvPr/>
        </p:nvSpPr>
        <p:spPr>
          <a:xfrm>
            <a:off x="2616817" y="2186314"/>
            <a:ext cx="1092000" cy="261300"/>
          </a:xfrm>
          <a:prstGeom prst="wedgeRoundRectCallout">
            <a:avLst>
              <a:gd fmla="val -84319" name="adj1"/>
              <a:gd fmla="val 125550" name="adj2"/>
              <a:gd fmla="val 16667" name="adj3"/>
            </a:avLst>
          </a:prstGeom>
          <a:gradFill>
            <a:gsLst>
              <a:gs pos="0">
                <a:srgbClr val="94FF94"/>
              </a:gs>
              <a:gs pos="50000">
                <a:srgbClr val="BCFFBC"/>
              </a:gs>
              <a:gs pos="100000">
                <a:srgbClr val="DEFFDE"/>
              </a:gs>
            </a:gsLst>
            <a:lin ang="2700006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propose 1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7" name="Google Shape;677;p66"/>
          <p:cNvSpPr/>
          <p:nvPr/>
        </p:nvSpPr>
        <p:spPr>
          <a:xfrm>
            <a:off x="6733075" y="2048147"/>
            <a:ext cx="1187400" cy="553500"/>
          </a:xfrm>
          <a:prstGeom prst="wedgeRoundRectCallout">
            <a:avLst>
              <a:gd fmla="val -92538" name="adj1"/>
              <a:gd fmla="val -53341" name="adj2"/>
              <a:gd fmla="val 16667" name="adj3"/>
            </a:avLst>
          </a:prstGeom>
          <a:gradFill>
            <a:gsLst>
              <a:gs pos="0">
                <a:srgbClr val="AF94D2"/>
              </a:gs>
              <a:gs pos="50000">
                <a:srgbClr val="CCBEE1"/>
              </a:gs>
              <a:gs pos="100000">
                <a:srgbClr val="E6E0EF"/>
              </a:gs>
            </a:gsLst>
            <a:lin ang="2700006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will ask the oracle!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67"/>
          <p:cNvSpPr txBox="1"/>
          <p:nvPr/>
        </p:nvSpPr>
        <p:spPr>
          <a:xfrm>
            <a:off x="468313" y="627460"/>
            <a:ext cx="8354100" cy="4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5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•"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Example: </a:t>
            </a:r>
            <a:r>
              <a:rPr i="1"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= 11, </a:t>
            </a:r>
            <a:r>
              <a:rPr i="1"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=1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•"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Different views:</a:t>
            </a:r>
            <a:b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Inputs flip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p67"/>
          <p:cNvSpPr txBox="1"/>
          <p:nvPr>
            <p:ph type="title"/>
          </p:nvPr>
        </p:nvSpPr>
        <p:spPr>
          <a:xfrm>
            <a:off x="457200" y="125809"/>
            <a:ext cx="8229600" cy="36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Ben-Or Algorithm: Example – Voting</a:t>
            </a:r>
            <a:endParaRPr/>
          </a:p>
        </p:txBody>
      </p:sp>
      <p:sp>
        <p:nvSpPr>
          <p:cNvPr id="685" name="Google Shape;685;p67"/>
          <p:cNvSpPr/>
          <p:nvPr/>
        </p:nvSpPr>
        <p:spPr>
          <a:xfrm>
            <a:off x="6687740" y="4127432"/>
            <a:ext cx="660900" cy="460800"/>
          </a:xfrm>
          <a:prstGeom prst="ellipse">
            <a:avLst/>
          </a:prstGeom>
          <a:solidFill>
            <a:srgbClr val="FD9B93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p67"/>
          <p:cNvSpPr/>
          <p:nvPr/>
        </p:nvSpPr>
        <p:spPr>
          <a:xfrm>
            <a:off x="1364956" y="4127432"/>
            <a:ext cx="660900" cy="46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87" name="Google Shape;687;p67"/>
          <p:cNvCxnSpPr/>
          <p:nvPr/>
        </p:nvCxnSpPr>
        <p:spPr>
          <a:xfrm rot="10800000">
            <a:off x="2977940" y="3872266"/>
            <a:ext cx="3709800" cy="464700"/>
          </a:xfrm>
          <a:prstGeom prst="straightConnector1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88" name="Google Shape;688;p67"/>
          <p:cNvSpPr/>
          <p:nvPr/>
        </p:nvSpPr>
        <p:spPr>
          <a:xfrm>
            <a:off x="4671377" y="4135148"/>
            <a:ext cx="2859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67"/>
          <p:cNvSpPr/>
          <p:nvPr/>
        </p:nvSpPr>
        <p:spPr>
          <a:xfrm>
            <a:off x="1322939" y="2273969"/>
            <a:ext cx="660900" cy="46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p67"/>
          <p:cNvSpPr/>
          <p:nvPr/>
        </p:nvSpPr>
        <p:spPr>
          <a:xfrm>
            <a:off x="5211508" y="1793457"/>
            <a:ext cx="660900" cy="46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91" name="Google Shape;691;p67"/>
          <p:cNvCxnSpPr>
            <a:stCxn id="685" idx="0"/>
          </p:cNvCxnSpPr>
          <p:nvPr/>
        </p:nvCxnSpPr>
        <p:spPr>
          <a:xfrm rot="10800000">
            <a:off x="5872490" y="2361032"/>
            <a:ext cx="1145700" cy="1766400"/>
          </a:xfrm>
          <a:prstGeom prst="straightConnector1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92" name="Google Shape;692;p67"/>
          <p:cNvSpPr/>
          <p:nvPr/>
        </p:nvSpPr>
        <p:spPr>
          <a:xfrm>
            <a:off x="6493426" y="3009922"/>
            <a:ext cx="2859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67"/>
          <p:cNvSpPr/>
          <p:nvPr/>
        </p:nvSpPr>
        <p:spPr>
          <a:xfrm>
            <a:off x="5879295" y="1332803"/>
            <a:ext cx="660900" cy="46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694" name="Google Shape;694;p67"/>
          <p:cNvSpPr/>
          <p:nvPr/>
        </p:nvSpPr>
        <p:spPr>
          <a:xfrm>
            <a:off x="4550702" y="1332803"/>
            <a:ext cx="660900" cy="46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5" name="Google Shape;695;p67"/>
          <p:cNvSpPr/>
          <p:nvPr/>
        </p:nvSpPr>
        <p:spPr>
          <a:xfrm>
            <a:off x="2025762" y="3644003"/>
            <a:ext cx="660900" cy="46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Google Shape;696;p67"/>
          <p:cNvSpPr/>
          <p:nvPr/>
        </p:nvSpPr>
        <p:spPr>
          <a:xfrm>
            <a:off x="2025762" y="2779595"/>
            <a:ext cx="660900" cy="46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7" name="Google Shape;697;p67"/>
          <p:cNvSpPr/>
          <p:nvPr/>
        </p:nvSpPr>
        <p:spPr>
          <a:xfrm>
            <a:off x="697169" y="3666778"/>
            <a:ext cx="660900" cy="46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8" name="Google Shape;698;p67"/>
          <p:cNvSpPr/>
          <p:nvPr/>
        </p:nvSpPr>
        <p:spPr>
          <a:xfrm>
            <a:off x="697169" y="2779595"/>
            <a:ext cx="660900" cy="46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9" name="Google Shape;699;p67"/>
          <p:cNvSpPr/>
          <p:nvPr/>
        </p:nvSpPr>
        <p:spPr>
          <a:xfrm>
            <a:off x="1357975" y="3240249"/>
            <a:ext cx="660900" cy="46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Google Shape;700;p67"/>
          <p:cNvSpPr txBox="1"/>
          <p:nvPr/>
        </p:nvSpPr>
        <p:spPr>
          <a:xfrm>
            <a:off x="4550702" y="938471"/>
            <a:ext cx="206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0,0,0,1,1,1,1,1,1,1</a:t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1" name="Google Shape;701;p67"/>
          <p:cNvSpPr txBox="1"/>
          <p:nvPr/>
        </p:nvSpPr>
        <p:spPr>
          <a:xfrm>
            <a:off x="865184" y="4711599"/>
            <a:ext cx="206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0,0,0,</a:t>
            </a:r>
            <a:r>
              <a:rPr lang="en-GB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GB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,1,1,1,1,1,1</a:t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" name="Google Shape;702;p67"/>
          <p:cNvSpPr/>
          <p:nvPr/>
        </p:nvSpPr>
        <p:spPr>
          <a:xfrm>
            <a:off x="6533120" y="2082499"/>
            <a:ext cx="1092000" cy="261300"/>
          </a:xfrm>
          <a:prstGeom prst="wedgeRoundRectCallout">
            <a:avLst>
              <a:gd fmla="val -94720" name="adj1"/>
              <a:gd fmla="val -87498" name="adj2"/>
              <a:gd fmla="val 16667" name="adj3"/>
            </a:avLst>
          </a:prstGeom>
          <a:gradFill>
            <a:gsLst>
              <a:gs pos="0">
                <a:srgbClr val="94FF94"/>
              </a:gs>
              <a:gs pos="50000">
                <a:srgbClr val="BCFFBC"/>
              </a:gs>
              <a:gs pos="100000">
                <a:srgbClr val="DEFFDE"/>
              </a:gs>
            </a:gsLst>
            <a:lin ang="2700006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propose 1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3" name="Google Shape;703;p67"/>
          <p:cNvSpPr/>
          <p:nvPr/>
        </p:nvSpPr>
        <p:spPr>
          <a:xfrm>
            <a:off x="2461250" y="1861048"/>
            <a:ext cx="1153800" cy="500100"/>
          </a:xfrm>
          <a:prstGeom prst="wedgeRoundRectCallout">
            <a:avLst>
              <a:gd fmla="val -63234" name="adj1"/>
              <a:gd fmla="val 112991" name="adj2"/>
              <a:gd fmla="val 16667" name="adj3"/>
            </a:avLst>
          </a:prstGeom>
          <a:gradFill>
            <a:gsLst>
              <a:gs pos="0">
                <a:srgbClr val="AF94D2"/>
              </a:gs>
              <a:gs pos="50000">
                <a:srgbClr val="CCBEE1"/>
              </a:gs>
              <a:gs pos="100000">
                <a:srgbClr val="E6E0EF"/>
              </a:gs>
            </a:gsLst>
            <a:lin ang="2700006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will ask the oracle!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025" y="820600"/>
            <a:ext cx="7627673" cy="148315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32"/>
          <p:cNvSpPr txBox="1"/>
          <p:nvPr/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i="0" lang="en-GB" sz="3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Last Exercise</a:t>
            </a:r>
            <a:r>
              <a:rPr b="1" lang="en-GB" sz="3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- Paxos</a:t>
            </a:r>
            <a:endParaRPr b="1" i="0" sz="36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5050" y="3049650"/>
            <a:ext cx="6850851" cy="55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5050" y="3716642"/>
            <a:ext cx="6850849" cy="503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5038" y="2506925"/>
            <a:ext cx="6979649" cy="48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5050" y="4262630"/>
            <a:ext cx="6850850" cy="493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68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500"/>
              <a:buFont typeface="Arial"/>
              <a:buNone/>
            </a:pPr>
            <a:r>
              <a:rPr lang="en-GB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Chapter 18</a:t>
            </a:r>
            <a:endParaRPr/>
          </a:p>
        </p:txBody>
      </p:sp>
      <p:sp>
        <p:nvSpPr>
          <p:cNvPr id="709" name="Google Shape;709;p68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None/>
            </a:pPr>
            <a:r>
              <a:rPr lang="en-GB" sz="2700">
                <a:solidFill>
                  <a:srgbClr val="002060"/>
                </a:solidFill>
              </a:rPr>
              <a:t>Broadcast &amp; Shared Coin</a:t>
            </a:r>
            <a:endParaRPr sz="1200">
              <a:solidFill>
                <a:srgbClr val="002060"/>
              </a:solidFill>
            </a:endParaRPr>
          </a:p>
        </p:txBody>
      </p:sp>
      <p:pic>
        <p:nvPicPr>
          <p:cNvPr id="710" name="Google Shape;710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69"/>
          <p:cNvSpPr txBox="1"/>
          <p:nvPr/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i="0" lang="en-GB" sz="3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Shared Coin - Recap</a:t>
            </a:r>
            <a:endParaRPr b="1" i="0" sz="36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i="0" lang="en-GB" sz="23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(Student Mail)</a:t>
            </a:r>
            <a:endParaRPr b="1" i="0" sz="23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7" name="Google Shape;717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718" name="Google Shape;718;p69"/>
          <p:cNvSpPr txBox="1"/>
          <p:nvPr>
            <p:ph idx="1" type="body"/>
          </p:nvPr>
        </p:nvSpPr>
        <p:spPr>
          <a:xfrm>
            <a:off x="628650" y="1369219"/>
            <a:ext cx="34353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7800" lvl="0" marL="17780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</a:pPr>
            <a:r>
              <a:rPr lang="en-GB" sz="1800"/>
              <a:t>a random variable</a:t>
            </a:r>
            <a:endParaRPr sz="1800"/>
          </a:p>
          <a:p>
            <a:pPr indent="-203200" lvl="1" marL="52070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</a:pPr>
            <a:r>
              <a:rPr lang="en-GB" sz="1800"/>
              <a:t>0 for all nodes with constant probability</a:t>
            </a:r>
            <a:endParaRPr sz="1800"/>
          </a:p>
          <a:p>
            <a:pPr indent="-203200" lvl="1" marL="52070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</a:pPr>
            <a:r>
              <a:rPr lang="en-GB" sz="1800"/>
              <a:t>1 with constant probability</a:t>
            </a:r>
            <a:endParaRPr sz="1800"/>
          </a:p>
        </p:txBody>
      </p:sp>
      <p:pic>
        <p:nvPicPr>
          <p:cNvPr id="719" name="Google Shape;719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63950" y="1764506"/>
            <a:ext cx="4851450" cy="21600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70"/>
          <p:cNvSpPr txBox="1"/>
          <p:nvPr/>
        </p:nvSpPr>
        <p:spPr>
          <a:xfrm>
            <a:off x="628650" y="273844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i="0" lang="en-GB" sz="3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Blackboard Model</a:t>
            </a:r>
            <a:endParaRPr b="1" i="0" sz="36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6" name="Google Shape;726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727" name="Google Shape;727;p70"/>
          <p:cNvSpPr txBox="1"/>
          <p:nvPr>
            <p:ph idx="1" type="body"/>
          </p:nvPr>
        </p:nvSpPr>
        <p:spPr>
          <a:xfrm>
            <a:off x="628650" y="1369219"/>
            <a:ext cx="34353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7800" lvl="0" marL="17780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</a:pPr>
            <a:r>
              <a:rPr lang="en-GB" sz="1800"/>
              <a:t>Is a trusted authority</a:t>
            </a:r>
            <a:endParaRPr sz="1800"/>
          </a:p>
          <a:p>
            <a:pPr indent="-177800" lvl="0" marL="17780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</a:pPr>
            <a:r>
              <a:rPr lang="en-GB" sz="1800"/>
              <a:t>A node can write/read to it </a:t>
            </a:r>
            <a:endParaRPr sz="1800"/>
          </a:p>
        </p:txBody>
      </p:sp>
      <p:pic>
        <p:nvPicPr>
          <p:cNvPr id="728" name="Google Shape;728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92513" y="1732210"/>
            <a:ext cx="4851451" cy="1679083"/>
          </a:xfrm>
          <a:prstGeom prst="rect">
            <a:avLst/>
          </a:prstGeom>
          <a:noFill/>
          <a:ln>
            <a:noFill/>
          </a:ln>
        </p:spPr>
      </p:pic>
      <p:sp>
        <p:nvSpPr>
          <p:cNvPr id="729" name="Google Shape;729;p70"/>
          <p:cNvSpPr/>
          <p:nvPr/>
        </p:nvSpPr>
        <p:spPr>
          <a:xfrm>
            <a:off x="1008281" y="3329944"/>
            <a:ext cx="1241550" cy="994275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Not even one Byzantine Node</a:t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70"/>
          <p:cNvSpPr/>
          <p:nvPr/>
        </p:nvSpPr>
        <p:spPr>
          <a:xfrm>
            <a:off x="2594456" y="3329944"/>
            <a:ext cx="1241550" cy="994275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Trusted Authority? not Practical</a:t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7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7800" lvl="0" marL="1778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-GB" sz="1800"/>
              <a:t>Best effort broadcast</a:t>
            </a:r>
            <a:endParaRPr/>
          </a:p>
          <a:p>
            <a:pPr indent="-171450" lvl="1" marL="52070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GB" sz="1500"/>
              <a:t>Best effort broadcast ensures that a message that is </a:t>
            </a:r>
            <a:r>
              <a:rPr lang="en-GB" sz="1500">
                <a:solidFill>
                  <a:srgbClr val="0070C0"/>
                </a:solidFill>
              </a:rPr>
              <a:t>sent</a:t>
            </a:r>
            <a:r>
              <a:rPr lang="en-GB" sz="1500"/>
              <a:t> from a correct node v to another correct node w will be received and accepted by w</a:t>
            </a:r>
            <a:endParaRPr/>
          </a:p>
          <a:p>
            <a:pPr indent="-177800" lvl="0" marL="17780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-GB" sz="1800"/>
              <a:t>Reliable broadcast </a:t>
            </a:r>
            <a:endParaRPr/>
          </a:p>
          <a:p>
            <a:pPr indent="-171450" lvl="1" marL="52070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GB" sz="1500"/>
              <a:t>Reliable broadcast ensures that the nodes eventually agree on all </a:t>
            </a:r>
            <a:r>
              <a:rPr lang="en-GB" sz="1500">
                <a:solidFill>
                  <a:srgbClr val="0070C0"/>
                </a:solidFill>
              </a:rPr>
              <a:t>accepted </a:t>
            </a:r>
            <a:r>
              <a:rPr lang="en-GB" sz="1500"/>
              <a:t>messages. That is, if a correct node v considers message m as accepted, then every other node will eventually consider message m as accepted.</a:t>
            </a:r>
            <a:endParaRPr/>
          </a:p>
          <a:p>
            <a:pPr indent="-177800" lvl="0" marL="17780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-GB" sz="1800"/>
              <a:t>FIFO (reliable) broadcast</a:t>
            </a:r>
            <a:endParaRPr/>
          </a:p>
          <a:p>
            <a:pPr indent="-171450" lvl="1" marL="52070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GB" sz="1500"/>
              <a:t>The FIFO (reliable) broadcast defines an order in which the messages are accepted in the system. If a node </a:t>
            </a:r>
            <a:r>
              <a:rPr lang="en-GB" sz="1500">
                <a:solidFill>
                  <a:srgbClr val="0070C0"/>
                </a:solidFill>
              </a:rPr>
              <a:t>u broadcasts message m1 before m2</a:t>
            </a:r>
            <a:r>
              <a:rPr lang="en-GB" sz="1500"/>
              <a:t>, then any node v will accept the message m1 first.</a:t>
            </a:r>
            <a:endParaRPr/>
          </a:p>
          <a:p>
            <a:pPr indent="-177800" lvl="0" marL="17780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-GB" sz="1800"/>
              <a:t> Atomic broadcast</a:t>
            </a:r>
            <a:endParaRPr/>
          </a:p>
          <a:p>
            <a:pPr indent="-171450" lvl="1" marL="52070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GB" sz="1500"/>
              <a:t>Atomic broadcast makes sure that all messages are always received in the same order. So for two random nodes u1 and u2 and </a:t>
            </a:r>
            <a:r>
              <a:rPr lang="en-GB" sz="1500">
                <a:solidFill>
                  <a:srgbClr val="0070C0"/>
                </a:solidFill>
              </a:rPr>
              <a:t>two random messages </a:t>
            </a:r>
            <a:r>
              <a:rPr lang="en-GB" sz="1500"/>
              <a:t>m1 and m2, if u1 sees m1 first, u2 will also see m1 first.</a:t>
            </a:r>
            <a:endParaRPr/>
          </a:p>
          <a:p>
            <a:pPr indent="-63500" lvl="0" marL="17780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-76200" lvl="1" marL="52070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 sz="1500"/>
          </a:p>
        </p:txBody>
      </p:sp>
      <p:sp>
        <p:nvSpPr>
          <p:cNvPr id="736" name="Google Shape;736;p71"/>
          <p:cNvSpPr txBox="1"/>
          <p:nvPr/>
        </p:nvSpPr>
        <p:spPr>
          <a:xfrm>
            <a:off x="628650" y="273844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i="0" lang="en-GB" sz="3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Reliable Broadcast</a:t>
            </a:r>
            <a:endParaRPr b="1" i="0" sz="36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7" name="Google Shape;737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72"/>
          <p:cNvSpPr txBox="1"/>
          <p:nvPr/>
        </p:nvSpPr>
        <p:spPr>
          <a:xfrm>
            <a:off x="628650" y="273844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i="0" lang="en-GB" sz="3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Reliable Broadcast</a:t>
            </a:r>
            <a:endParaRPr b="1" i="0" sz="36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3" name="Google Shape;743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34363" y="1855688"/>
            <a:ext cx="5000625" cy="1943100"/>
          </a:xfrm>
          <a:prstGeom prst="rect">
            <a:avLst/>
          </a:prstGeom>
          <a:noFill/>
          <a:ln>
            <a:noFill/>
          </a:ln>
        </p:spPr>
      </p:pic>
      <p:sp>
        <p:nvSpPr>
          <p:cNvPr id="744" name="Google Shape;744;p72"/>
          <p:cNvSpPr/>
          <p:nvPr/>
        </p:nvSpPr>
        <p:spPr>
          <a:xfrm>
            <a:off x="2234362" y="2136150"/>
            <a:ext cx="5000625" cy="1890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Broadcast own  value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" name="Google Shape;745;p72"/>
          <p:cNvSpPr/>
          <p:nvPr/>
        </p:nvSpPr>
        <p:spPr>
          <a:xfrm>
            <a:off x="2234363" y="2325150"/>
            <a:ext cx="5000625" cy="311625"/>
          </a:xfrm>
          <a:prstGeom prst="rect">
            <a:avLst/>
          </a:prstGeom>
          <a:solidFill>
            <a:srgbClr val="44A0C4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If message received from node directly, broadcast it together with your own name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Google Shape;746;p72"/>
          <p:cNvSpPr/>
          <p:nvPr/>
        </p:nvSpPr>
        <p:spPr>
          <a:xfrm>
            <a:off x="2234363" y="2618195"/>
            <a:ext cx="5000625" cy="631125"/>
          </a:xfrm>
          <a:prstGeom prst="rect">
            <a:avLst/>
          </a:prstGeom>
          <a:solidFill>
            <a:srgbClr val="44B4C4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If you do not get message from node directly, but from a reasonable amount of others also broadcast with own name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p72"/>
          <p:cNvSpPr/>
          <p:nvPr/>
        </p:nvSpPr>
        <p:spPr>
          <a:xfrm>
            <a:off x="2234363" y="3249320"/>
            <a:ext cx="5000625" cy="435375"/>
          </a:xfrm>
          <a:prstGeom prst="rect">
            <a:avLst/>
          </a:prstGeom>
          <a:solidFill>
            <a:srgbClr val="44C8C4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If you get enough forwarded messages, accept message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8" name="Google Shape;748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7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</a:pPr>
            <a:r>
              <a:rPr lang="en-GB">
                <a:solidFill>
                  <a:schemeClr val="accent6"/>
                </a:solidFill>
              </a:rPr>
              <a:t>Guarantees: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If  a node broadcasts a value reliably, all correct nodes will eventually accept that value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If a correct node has not broadcast a value, it will not be accepted by any other correct node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If a correct node accepts a message from a (byzantine) node, it will be eventually accepted by every correct node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2100"/>
              <a:buNone/>
            </a:pPr>
            <a:r>
              <a:rPr lang="en-GB">
                <a:solidFill>
                  <a:srgbClr val="FF0000"/>
                </a:solidFill>
              </a:rPr>
              <a:t>Problem: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Does only tolerate &lt;= n/5 byzantine nodes</a:t>
            </a:r>
            <a:endParaRPr/>
          </a:p>
          <a:p>
            <a:pPr indent="-171450" lvl="2" marL="863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GB"/>
              <a:t>This is better if we use the FIFO assumption</a:t>
            </a:r>
            <a:endParaRPr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755" name="Google Shape;755;p73"/>
          <p:cNvSpPr txBox="1"/>
          <p:nvPr/>
        </p:nvSpPr>
        <p:spPr>
          <a:xfrm>
            <a:off x="628650" y="273844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i="0" lang="en-GB" sz="3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Reliable Broadcast</a:t>
            </a:r>
            <a:endParaRPr b="1" i="0" sz="36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6" name="Google Shape;756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74"/>
          <p:cNvSpPr txBox="1"/>
          <p:nvPr/>
        </p:nvSpPr>
        <p:spPr>
          <a:xfrm>
            <a:off x="628650" y="273844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i="0" lang="en-GB" sz="3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Blackboard with Message Passing</a:t>
            </a:r>
            <a:endParaRPr b="1" i="0" sz="36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3" name="Google Shape;763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1356" y="1268119"/>
            <a:ext cx="6521287" cy="2778956"/>
          </a:xfrm>
          <a:prstGeom prst="rect">
            <a:avLst/>
          </a:prstGeom>
          <a:noFill/>
          <a:ln>
            <a:noFill/>
          </a:ln>
        </p:spPr>
      </p:pic>
      <p:sp>
        <p:nvSpPr>
          <p:cNvPr id="764" name="Google Shape;764;p74"/>
          <p:cNvSpPr/>
          <p:nvPr/>
        </p:nvSpPr>
        <p:spPr>
          <a:xfrm>
            <a:off x="1311356" y="4047075"/>
            <a:ext cx="1389825" cy="994275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FF00"/>
          </a:solidFill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Failures + Worst-Case Scheduling</a:t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74"/>
          <p:cNvSpPr/>
          <p:nvPr/>
        </p:nvSpPr>
        <p:spPr>
          <a:xfrm>
            <a:off x="3301894" y="4047075"/>
            <a:ext cx="1389825" cy="994275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Byzantine?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74"/>
          <p:cNvSpPr/>
          <p:nvPr/>
        </p:nvSpPr>
        <p:spPr>
          <a:xfrm>
            <a:off x="4073831" y="4590938"/>
            <a:ext cx="954225" cy="485325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Crypto!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7" name="Google Shape;767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75"/>
          <p:cNvSpPr txBox="1"/>
          <p:nvPr/>
        </p:nvSpPr>
        <p:spPr>
          <a:xfrm>
            <a:off x="628650" y="273844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i="0" lang="en-GB" sz="3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Using Cryptography</a:t>
            </a:r>
            <a:endParaRPr b="1" i="0" sz="36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4" name="Google Shape;774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03863" y="979331"/>
            <a:ext cx="4948613" cy="4082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5" name="Google Shape;775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3"/>
          <p:cNvSpPr txBox="1"/>
          <p:nvPr/>
        </p:nvSpPr>
        <p:spPr>
          <a:xfrm>
            <a:off x="628650" y="273844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i="0" lang="en-GB" sz="3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Last Exercise</a:t>
            </a:r>
            <a:r>
              <a:rPr b="1" lang="en-GB" sz="3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- Paxos</a:t>
            </a:r>
            <a:endParaRPr b="1" i="0" sz="36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213" y="944275"/>
            <a:ext cx="7439338" cy="55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4975" y="1499226"/>
            <a:ext cx="7365026" cy="32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6373" y="1923723"/>
            <a:ext cx="7365024" cy="497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5675" y="2465865"/>
            <a:ext cx="7365026" cy="484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54975" y="3780587"/>
            <a:ext cx="7306424" cy="695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6375" y="2995715"/>
            <a:ext cx="7365026" cy="740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74500" y="152400"/>
            <a:ext cx="359499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5"/>
          <p:cNvSpPr txBox="1"/>
          <p:nvPr/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i="0" lang="en-GB" sz="3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Last Exercise</a:t>
            </a:r>
            <a:r>
              <a:rPr b="1" lang="en-GB" sz="3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- Paxos</a:t>
            </a:r>
            <a:endParaRPr b="1" i="0" sz="36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550" y="1746577"/>
            <a:ext cx="7658100" cy="227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6"/>
          <p:cNvSpPr txBox="1"/>
          <p:nvPr/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i="0" lang="en-GB" sz="3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Last Exercise</a:t>
            </a:r>
            <a:r>
              <a:rPr b="1" lang="en-GB" sz="3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- Paxos</a:t>
            </a:r>
            <a:endParaRPr b="1" i="0" sz="36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650" y="1841150"/>
            <a:ext cx="7394325" cy="229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7"/>
          <p:cNvSpPr txBox="1"/>
          <p:nvPr/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i="0" lang="en-GB" sz="3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Last Exercise</a:t>
            </a:r>
            <a:r>
              <a:rPr b="1" lang="en-GB" sz="3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- Paxos</a:t>
            </a:r>
            <a:endParaRPr b="1" i="0" sz="36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650" y="1017469"/>
            <a:ext cx="6389923" cy="3570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